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940" r:id="rId6"/>
    <p:sldMasterId id="2147483968" r:id="rId7"/>
  </p:sldMasterIdLst>
  <p:notesMasterIdLst>
    <p:notesMasterId r:id="rId47"/>
  </p:notesMasterIdLst>
  <p:handoutMasterIdLst>
    <p:handoutMasterId r:id="rId48"/>
  </p:handoutMasterIdLst>
  <p:sldIdLst>
    <p:sldId id="315" r:id="rId8"/>
    <p:sldId id="308" r:id="rId9"/>
    <p:sldId id="310" r:id="rId10"/>
    <p:sldId id="3318" r:id="rId11"/>
    <p:sldId id="3324" r:id="rId12"/>
    <p:sldId id="3319" r:id="rId13"/>
    <p:sldId id="314" r:id="rId14"/>
    <p:sldId id="275" r:id="rId15"/>
    <p:sldId id="309" r:id="rId16"/>
    <p:sldId id="273" r:id="rId17"/>
    <p:sldId id="328" r:id="rId18"/>
    <p:sldId id="333" r:id="rId19"/>
    <p:sldId id="3325" r:id="rId20"/>
    <p:sldId id="321" r:id="rId21"/>
    <p:sldId id="329" r:id="rId22"/>
    <p:sldId id="319" r:id="rId23"/>
    <p:sldId id="331" r:id="rId24"/>
    <p:sldId id="290" r:id="rId25"/>
    <p:sldId id="285" r:id="rId26"/>
    <p:sldId id="3310" r:id="rId27"/>
    <p:sldId id="3309" r:id="rId28"/>
    <p:sldId id="3299" r:id="rId29"/>
    <p:sldId id="3311" r:id="rId30"/>
    <p:sldId id="322" r:id="rId31"/>
    <p:sldId id="3302" r:id="rId32"/>
    <p:sldId id="3312" r:id="rId33"/>
    <p:sldId id="3296" r:id="rId34"/>
    <p:sldId id="3304" r:id="rId35"/>
    <p:sldId id="1687" r:id="rId36"/>
    <p:sldId id="3313" r:id="rId37"/>
    <p:sldId id="3321" r:id="rId38"/>
    <p:sldId id="320" r:id="rId39"/>
    <p:sldId id="3320" r:id="rId40"/>
    <p:sldId id="3315" r:id="rId41"/>
    <p:sldId id="3316" r:id="rId42"/>
    <p:sldId id="348" r:id="rId43"/>
    <p:sldId id="286" r:id="rId44"/>
    <p:sldId id="317" r:id="rId45"/>
    <p:sldId id="3323" r:id="rId46"/>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holdsfortegnelse" id="{F5630435-0B68-465C-9E4E-B1F51B6DDD24}">
          <p14:sldIdLst>
            <p14:sldId id="315"/>
          </p14:sldIdLst>
        </p14:section>
        <p14:section name="Introduktion til oplægsholder" id="{4AE29E47-A9C6-46C5-8F03-405AAD632590}">
          <p14:sldIdLst>
            <p14:sldId id="308"/>
            <p14:sldId id="310"/>
            <p14:sldId id="3318"/>
            <p14:sldId id="3324"/>
            <p14:sldId id="3319"/>
            <p14:sldId id="314"/>
          </p14:sldIdLst>
        </p14:section>
        <p14:section name="Forside" id="{C307AD0D-3AE1-4E83-9624-F1B0255FC8AE}">
          <p14:sldIdLst>
            <p14:sldId id="275"/>
            <p14:sldId id="309"/>
          </p14:sldIdLst>
        </p14:section>
        <p14:section name="Videnspakke" id="{BFD1C236-DE7B-478C-A8B0-6CD883D7E587}">
          <p14:sldIdLst>
            <p14:sldId id="273"/>
            <p14:sldId id="328"/>
            <p14:sldId id="333"/>
            <p14:sldId id="3325"/>
            <p14:sldId id="321"/>
            <p14:sldId id="329"/>
            <p14:sldId id="319"/>
            <p14:sldId id="331"/>
            <p14:sldId id="290"/>
          </p14:sldIdLst>
        </p14:section>
        <p14:section name="Praksispakke" id="{6A498492-6042-46D1-B63C-4F653CB21AAA}">
          <p14:sldIdLst>
            <p14:sldId id="285"/>
            <p14:sldId id="3310"/>
            <p14:sldId id="3309"/>
            <p14:sldId id="3299"/>
            <p14:sldId id="3311"/>
            <p14:sldId id="322"/>
            <p14:sldId id="3302"/>
            <p14:sldId id="3312"/>
            <p14:sldId id="3296"/>
            <p14:sldId id="3304"/>
            <p14:sldId id="1687"/>
            <p14:sldId id="3313"/>
            <p14:sldId id="3321"/>
            <p14:sldId id="320"/>
            <p14:sldId id="3320"/>
            <p14:sldId id="3315"/>
            <p14:sldId id="3316"/>
            <p14:sldId id="348"/>
          </p14:sldIdLst>
        </p14:section>
        <p14:section name="Næste skridt" id="{2148D289-2E71-42F7-9E9E-670210E15D71}">
          <p14:sldIdLst>
            <p14:sldId id="286"/>
            <p14:sldId id="317"/>
            <p14:sldId id="33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0BDE6-E303-F22D-091E-8A303B2821E1}" name="Gitte Thrane Mortensen" initials="GM" userId="S::gitm@aarhus.dk::540ee2d1-f4fd-4ef6-ba8d-ae48965737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5D6A"/>
    <a:srgbClr val="F0EBE5"/>
    <a:srgbClr val="84B2A9"/>
    <a:srgbClr val="ECE9E1"/>
    <a:srgbClr val="EACF8B"/>
    <a:srgbClr val="FCF3E6"/>
    <a:srgbClr val="CBDBDB"/>
    <a:srgbClr val="F7ECD1"/>
    <a:srgbClr val="F6DB89"/>
    <a:srgbClr val="FDF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7346-C429-FDBE-06FD-1CD9274236F0}" v="1" dt="2026-02-02T14:13:55.155"/>
    <p1510:client id="{3F24304D-26E7-DCFC-7211-196959FA03AD}" v="74" dt="2026-02-02T14:07:57.086"/>
    <p1510:client id="{46696E23-5D76-5430-AE6A-EE7F73818F8A}" v="1" dt="2026-02-02T14:00:57.503"/>
    <p1510:client id="{811A7C65-B626-681B-5E7B-EE89C6AB407D}" v="355" dt="2026-02-02T14:31:58.084"/>
    <p1510:client id="{E4B35643-9407-DB7E-A49B-A2E637AE04FB}" v="1" dt="2026-02-02T14:38:25.450"/>
    <p1510:client id="{F1DDDBB1-4EE9-4F6E-8116-836ED996F9A9}" v="1" dt="2026-02-03T11:50:57.433"/>
  </p1510:revLst>
</p1510:revInfo>
</file>

<file path=ppt/tableStyles.xml><?xml version="1.0" encoding="utf-8"?>
<a:tblStyleLst xmlns:a="http://schemas.openxmlformats.org/drawingml/2006/main" def="{5C22544A-7EE6-4342-B048-85BDC9FD1C3A}">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7ADD6-BFF9-4B32-B78D-358057F288C2}" type="doc">
      <dgm:prSet loTypeId="urn:microsoft.com/office/officeart/2005/8/layout/venn1" loCatId="relationship" qsTypeId="urn:microsoft.com/office/officeart/2005/8/quickstyle/simple1" qsCatId="simple" csTypeId="urn:microsoft.com/office/officeart/2005/8/colors/accent1_2" csCatId="accent1" phldr="1"/>
      <dgm:spPr/>
    </dgm:pt>
    <dgm:pt modelId="{9E063AE7-F32B-4413-A9F4-D269CF4B59EB}" type="pres">
      <dgm:prSet presAssocID="{1577ADD6-BFF9-4B32-B78D-358057F288C2}" presName="compositeShape" presStyleCnt="0">
        <dgm:presLayoutVars>
          <dgm:chMax val="7"/>
          <dgm:dir/>
          <dgm:resizeHandles val="exact"/>
        </dgm:presLayoutVars>
      </dgm:prSet>
      <dgm:spPr/>
    </dgm:pt>
  </dgm:ptLst>
  <dgm:cxnLst>
    <dgm:cxn modelId="{A7DA6891-F3F4-4B9F-94F0-3118700DE0C1}" type="presOf" srcId="{1577ADD6-BFF9-4B32-B78D-358057F288C2}" destId="{9E063AE7-F32B-4413-A9F4-D269CF4B59E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B979184-FAA7-A126-3156-51C4B9EDB4A7}"/>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40BACCCD-C46F-7FE4-1969-4676A5D04513}"/>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8128820-723A-4EF9-99C9-15325CBE3D85}" type="datetimeFigureOut">
              <a:rPr lang="da-DK" smtClean="0"/>
              <a:t>03-06-2026</a:t>
            </a:fld>
            <a:endParaRPr lang="da-DK"/>
          </a:p>
        </p:txBody>
      </p:sp>
      <p:sp>
        <p:nvSpPr>
          <p:cNvPr id="4" name="Pladsholder til sidefod 3">
            <a:extLst>
              <a:ext uri="{FF2B5EF4-FFF2-40B4-BE49-F238E27FC236}">
                <a16:creationId xmlns:a16="http://schemas.microsoft.com/office/drawing/2014/main" id="{A86A62E4-2612-134C-7F65-D06A6E97CA8F}"/>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C479764-36B1-C4FA-832C-FE838E3ACC31}"/>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7358F3E5-8D7F-4AEA-8F0F-FCDB42EE8114}" type="slidenum">
              <a:rPr lang="da-DK" smtClean="0"/>
              <a:t>‹#›</a:t>
            </a:fld>
            <a:endParaRPr lang="da-DK"/>
          </a:p>
        </p:txBody>
      </p:sp>
    </p:spTree>
    <p:extLst>
      <p:ext uri="{BB962C8B-B14F-4D97-AF65-F5344CB8AC3E}">
        <p14:creationId xmlns:p14="http://schemas.microsoft.com/office/powerpoint/2010/main" val="39664017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8:05:20.21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29146 10028 16383 0 0,'0'5'0'0'0,"0"8"0"0"0,0 6 0 0 0,0 7 0 0 0,0 3 0 0 0,0 2 0 0 0,0 8 0 0 0,0 2 0 0 0,0-1 0 0 0,6 4 0 0 0,1 6 0 0 0,0-1 0 0 0,-1-3 0 0 0,-2 2 0 0 0,-2-2 0 0 0,-1 2 0 0 0,0-2 0 0 0,-1 3 0 0 0,0-3 0 0 0,-1-2 0 0 0,1-4 0 0 0,0 2 0 0 0,0 0 0 0 0,5-8 0 0 0,13-9 0 0 0,14-15 0 0 0,24-14 0 0 0,18-7 0 0 0,14-6 0 0 0,7-7 0 0 0,-1-3 0 0 0,-6 1 0 0 0,5 1 0 0 0,-4 4 0 0 0,-16-5 0 0 0,-15 2 0 0 0,-18-1 0 0 0,-32-1 0 0 0,-28 4 0 0 0,-27-6 0 0 0,-22-3 0 0 0,-21 4 0 0 0,-22 0 0 0 0,-15 6 0 0 0,-7 5 0 0 0,3 7 0 0 0,13 4 0 0 0,10 3 0 0 0,18 2 0 0 0,19 0 0 0 0,26 2 0 0 0,22-1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8:05:20.218"/>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29316 10451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7713F8B-5FFA-4B47-947B-28D5CBA941B4}" type="datetimeFigureOut">
              <a:rPr lang="da-DK" smtClean="0"/>
              <a:t>03-06-2026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EB275AD-46A7-4D27-8D51-D17E92B6D94A}" type="slidenum">
              <a:rPr lang="da-DK" smtClean="0"/>
              <a:t>‹#›</a:t>
            </a:fld>
            <a:endParaRPr lang="da-DK"/>
          </a:p>
        </p:txBody>
      </p:sp>
    </p:spTree>
    <p:extLst>
      <p:ext uri="{BB962C8B-B14F-4D97-AF65-F5344CB8AC3E}">
        <p14:creationId xmlns:p14="http://schemas.microsoft.com/office/powerpoint/2010/main" val="75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a:t>
            </a:fld>
            <a:endParaRPr lang="da-DK"/>
          </a:p>
        </p:txBody>
      </p:sp>
    </p:spTree>
    <p:extLst>
      <p:ext uri="{BB962C8B-B14F-4D97-AF65-F5344CB8AC3E}">
        <p14:creationId xmlns:p14="http://schemas.microsoft.com/office/powerpoint/2010/main" val="333544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sz="1100" b="1"/>
              <a:t>Formål med slide:</a:t>
            </a:r>
            <a:endParaRPr lang="en-US" sz="110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0"/>
              <a:t>At rammesætte møde ved at tydeliggøre formål med og indhold i </a:t>
            </a:r>
            <a:r>
              <a:rPr lang="da-DK" sz="1100" b="0" err="1"/>
              <a:t>videnspakken</a:t>
            </a:r>
            <a:r>
              <a:rPr lang="da-DK" sz="1100" b="0"/>
              <a:t>.</a:t>
            </a:r>
            <a:endParaRPr lang="da-DK" sz="1100" b="1"/>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Læs </a:t>
            </a:r>
            <a:r>
              <a:rPr lang="da-DK" err="1">
                <a:solidFill>
                  <a:srgbClr val="444444"/>
                </a:solidFill>
                <a:ea typeface="Calibri"/>
                <a:cs typeface="Calibri"/>
              </a:rPr>
              <a:t>talenoterne</a:t>
            </a:r>
            <a:r>
              <a:rPr lang="da-DK">
                <a:solidFill>
                  <a:srgbClr val="444444"/>
                </a:solidFill>
                <a:ea typeface="Calibri"/>
                <a:cs typeface="Calibri"/>
              </a:rPr>
              <a:t>.</a:t>
            </a:r>
            <a:endParaRPr lang="da-DK">
              <a:solidFill>
                <a:srgbClr val="444444"/>
              </a:solidFill>
            </a:endParaRPr>
          </a:p>
          <a:p>
            <a:endParaRPr lang="da-DK">
              <a:solidFill>
                <a:srgbClr val="444444"/>
              </a:solidFill>
            </a:endParaRPr>
          </a:p>
          <a:p>
            <a:r>
              <a:rPr lang="da-DK" b="1" err="1"/>
              <a:t>Talenoter</a:t>
            </a:r>
            <a:r>
              <a:rPr lang="da-DK" b="1"/>
              <a:t>:</a:t>
            </a:r>
          </a:p>
          <a:p>
            <a:r>
              <a:rPr lang="da-DK" b="0"/>
              <a:t>Formålet med mødet i dag er at:</a:t>
            </a:r>
          </a:p>
          <a:p>
            <a:pPr marL="171450" indent="-171450">
              <a:buFont typeface="Arial" panose="020B0604020202020204" pitchFamily="34" charset="0"/>
              <a:buChar char="•"/>
            </a:pPr>
            <a:r>
              <a:rPr lang="da-DK" sz="1200">
                <a:solidFill>
                  <a:srgbClr val="375D6A"/>
                </a:solidFill>
                <a:ea typeface="Calibri"/>
                <a:cs typeface="Arial"/>
              </a:rPr>
              <a:t>få viden om, hvad co-teaching kan i forhold til at skabe deltagelsesmuligheder for alle elever.</a:t>
            </a:r>
          </a:p>
          <a:p>
            <a:pPr marL="171450" indent="-171450">
              <a:buFont typeface="Arial" panose="020B0604020202020204" pitchFamily="34" charset="0"/>
              <a:buChar char="•"/>
            </a:pPr>
            <a:r>
              <a:rPr lang="da-DK" sz="1200">
                <a:solidFill>
                  <a:srgbClr val="375D6A"/>
                </a:solidFill>
                <a:ea typeface="Calibri"/>
                <a:cs typeface="Arial"/>
              </a:rPr>
              <a:t>få indsigt i samarbejdets betydning i co-teaching.</a:t>
            </a:r>
          </a:p>
          <a:p>
            <a:endParaRPr lang="da-DK"/>
          </a:p>
          <a:p>
            <a:r>
              <a:rPr lang="da-DK"/>
              <a:t>Vi vil komme omkring følgende punkter (læs højt fra slide).</a:t>
            </a:r>
          </a:p>
        </p:txBody>
      </p:sp>
      <p:sp>
        <p:nvSpPr>
          <p:cNvPr id="4" name="Pladsholder til slidenummer 3"/>
          <p:cNvSpPr>
            <a:spLocks noGrp="1"/>
          </p:cNvSpPr>
          <p:nvPr>
            <p:ph type="sldNum" sz="quarter" idx="5"/>
          </p:nvPr>
        </p:nvSpPr>
        <p:spPr/>
        <p:txBody>
          <a:bodyPr/>
          <a:lstStyle/>
          <a:p>
            <a:fld id="{BEB275AD-46A7-4D27-8D51-D17E92B6D94A}" type="slidenum">
              <a:rPr lang="da-DK" smtClean="0"/>
              <a:t>11</a:t>
            </a:fld>
            <a:endParaRPr lang="da-DK"/>
          </a:p>
        </p:txBody>
      </p:sp>
    </p:spTree>
    <p:extLst>
      <p:ext uri="{BB962C8B-B14F-4D97-AF65-F5344CB8AC3E}">
        <p14:creationId xmlns:p14="http://schemas.microsoft.com/office/powerpoint/2010/main" val="161868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9B34-EAE0-644A-FE9E-035773BD3F9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E46A0B8-EDDB-66EF-C8C2-C48AE6A374A6}"/>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C91A58DB-CC99-D088-8DCA-82CFC6589468}"/>
              </a:ext>
            </a:extLst>
          </p:cNvPr>
          <p:cNvSpPr>
            <a:spLocks noGrp="1"/>
          </p:cNvSpPr>
          <p:nvPr>
            <p:ph type="body" idx="1"/>
          </p:nvPr>
        </p:nvSpPr>
        <p:spPr/>
        <p:txBody>
          <a:bodyPr/>
          <a:lstStyle/>
          <a:p>
            <a:r>
              <a:rPr lang="da-DK" b="1"/>
              <a:t>Formål med slide:</a:t>
            </a:r>
          </a:p>
          <a:p>
            <a:pPr marL="171450" indent="-171450">
              <a:buFont typeface="Arial" panose="020B0604020202020204" pitchFamily="34" charset="0"/>
              <a:buChar char="•"/>
            </a:pPr>
            <a:r>
              <a:rPr lang="da-DK"/>
              <a:t>At få en fælles forståelse af, at vi skal samarbejde og kvalificere læringsmiljøet for at alle elever får deltagelsesmuligheder.</a:t>
            </a:r>
          </a:p>
          <a:p>
            <a:pPr marL="171450" indent="-171450">
              <a:buFont typeface="Arial" panose="020B0604020202020204" pitchFamily="34" charset="0"/>
              <a:buChar char="•"/>
            </a:pPr>
            <a:r>
              <a:rPr lang="da-DK"/>
              <a:t>At skabe afsæt for hvad co-teaching kan bidrage med i et professionelt arbejde med at skabe deltagelsesmuligheder for alle. </a:t>
            </a:r>
          </a:p>
          <a:p>
            <a:endParaRPr lang="da-DK"/>
          </a:p>
          <a:p>
            <a:r>
              <a:rPr lang="da-DK" b="1"/>
              <a:t>Forslag til facilitering:</a:t>
            </a:r>
          </a:p>
          <a:p>
            <a:r>
              <a:rPr lang="da-DK"/>
              <a:t>Ledelsen/vejleder rammesætter arbejdet med co-teaching med afsæt i betydningen af deltagelsesmuligheder for alle og de professionelles samarbejde og læring. Anvend </a:t>
            </a:r>
            <a:r>
              <a:rPr lang="da-DK" err="1"/>
              <a:t>talenoter</a:t>
            </a:r>
            <a:r>
              <a:rPr lang="da-DK"/>
              <a:t>. </a:t>
            </a:r>
          </a:p>
          <a:p>
            <a:endParaRPr lang="da-DK"/>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Alle elever skal kunne deltage i undervisningen og opleve, at de er en del af fællesskabet og udvikler sig. Undervisningen i klassen skal tage høje for alle elevers behov og forskellige udgangspunkter for læring. For at det kan lykkes skal vi - de professionelle omkring børnene - gennem vores samarbejde og vores egen læring og udvikling arbejde for at gøre læringsmiljøet endnu bedre, så alle elever reelt får mulighed for at deltage. Og så elevernes trivsel, læring og udvikling øges.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Vi sætter i dag fokus på, hvordan vi kan gøre dette gennem samarbejdet om co-teaching. </a:t>
            </a:r>
          </a:p>
          <a:p>
            <a:endParaRPr lang="da-DK"/>
          </a:p>
          <a:p>
            <a:endParaRPr lang="da-DK"/>
          </a:p>
          <a:p>
            <a:endParaRPr lang="da-DK"/>
          </a:p>
          <a:p>
            <a:endParaRPr lang="da-DK"/>
          </a:p>
          <a:p>
            <a:endParaRPr lang="da-DK"/>
          </a:p>
        </p:txBody>
      </p:sp>
      <p:sp>
        <p:nvSpPr>
          <p:cNvPr id="4" name="Pladsholder til slidenummer 3">
            <a:extLst>
              <a:ext uri="{FF2B5EF4-FFF2-40B4-BE49-F238E27FC236}">
                <a16:creationId xmlns:a16="http://schemas.microsoft.com/office/drawing/2014/main" id="{93C4218D-5112-7C86-DFA1-437E2F773036}"/>
              </a:ext>
            </a:extLst>
          </p:cNvPr>
          <p:cNvSpPr>
            <a:spLocks noGrp="1"/>
          </p:cNvSpPr>
          <p:nvPr>
            <p:ph type="sldNum" sz="quarter" idx="5"/>
          </p:nvPr>
        </p:nvSpPr>
        <p:spPr/>
        <p:txBody>
          <a:bodyPr/>
          <a:lstStyle/>
          <a:p>
            <a:fld id="{BEB275AD-46A7-4D27-8D51-D17E92B6D94A}" type="slidenum">
              <a:rPr lang="da-DK" smtClean="0"/>
              <a:t>12</a:t>
            </a:fld>
            <a:endParaRPr lang="da-DK"/>
          </a:p>
        </p:txBody>
      </p:sp>
    </p:spTree>
    <p:extLst>
      <p:ext uri="{BB962C8B-B14F-4D97-AF65-F5344CB8AC3E}">
        <p14:creationId xmlns:p14="http://schemas.microsoft.com/office/powerpoint/2010/main" val="75576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pPr marL="171450" indent="-171450">
              <a:buFont typeface="Arial" panose="020B0604020202020204" pitchFamily="34" charset="0"/>
              <a:buChar char="•"/>
            </a:pPr>
            <a:r>
              <a:rPr lang="da-DK" dirty="0"/>
              <a:t>At få en fælles forståelse af hvad deltagelsesmuligheder for alle betyder, og hvad der skal til for at alle elever får deltagelsesmuligheder.</a:t>
            </a:r>
          </a:p>
          <a:p>
            <a:pPr marL="171450" indent="-171450">
              <a:buFont typeface="Arial" panose="020B0604020202020204" pitchFamily="34" charset="0"/>
              <a:buChar char="•"/>
            </a:pPr>
            <a:r>
              <a:rPr lang="da-DK" dirty="0"/>
              <a:t>At skabe afsæt for hvad co-teaching kan bidrage med i et professionelt arbejde med at skabe deltagelsesmuligheder for alle. </a:t>
            </a:r>
          </a:p>
          <a:p>
            <a:endParaRPr lang="da-DK" dirty="0"/>
          </a:p>
          <a:p>
            <a:r>
              <a:rPr lang="da-DK" b="1" dirty="0"/>
              <a:t>Forslag til facilitering:</a:t>
            </a:r>
          </a:p>
          <a:p>
            <a:r>
              <a:rPr lang="da-DK" dirty="0"/>
              <a:t>Rammesæt arbejdet med co-teaching med afsæt i betydningen af deltagelsesmuligheder for alle og de professionelles samarbejde og læring. Trinmodellen anvendes til at forklare de forskellige indsatser i og uden for klassen, og at co-teaching kan understøtte dette. Anvend </a:t>
            </a:r>
            <a:r>
              <a:rPr lang="da-DK" dirty="0" err="1"/>
              <a:t>talenoter</a:t>
            </a:r>
            <a:r>
              <a:rPr lang="da-DK" dirty="0"/>
              <a:t>. </a:t>
            </a:r>
          </a:p>
          <a:p>
            <a:endParaRPr lang="da-DK" dirty="0"/>
          </a:p>
          <a:p>
            <a:r>
              <a:rPr lang="da-DK" dirty="0"/>
              <a:t>Herefter drøftelse.</a:t>
            </a:r>
          </a:p>
          <a:p>
            <a:r>
              <a:rPr lang="da-DK" dirty="0"/>
              <a:t>Overvej individuelt og drøft herefter to og to: </a:t>
            </a:r>
          </a:p>
          <a:p>
            <a:pPr marL="171450" indent="-171450">
              <a:buFontTx/>
              <a:buChar char="-"/>
            </a:pPr>
            <a:r>
              <a:rPr lang="da-DK" dirty="0"/>
              <a:t>Hvad forstår I ved deltagelsesmuligheder?</a:t>
            </a:r>
          </a:p>
          <a:p>
            <a:endParaRPr lang="da-DK" dirty="0"/>
          </a:p>
          <a:p>
            <a:r>
              <a:rPr lang="da-DK" b="1" dirty="0" err="1"/>
              <a:t>Talenoter</a:t>
            </a:r>
            <a:r>
              <a:rPr lang="da-DK"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kern="100" dirty="0">
                <a:latin typeface="Aptos"/>
                <a:ea typeface="Aptos" panose="020B0004020202020204" pitchFamily="34" charset="0"/>
                <a:cs typeface="Times New Roman" panose="02020603050405020304" pitchFamily="18" charset="0"/>
              </a:rPr>
              <a:t>Denne trinmodel </a:t>
            </a:r>
            <a:r>
              <a:rPr lang="da-DK" sz="1200" kern="100" dirty="0">
                <a:effectLst/>
                <a:latin typeface="Aptos"/>
                <a:ea typeface="Aptos" panose="020B0004020202020204" pitchFamily="34" charset="0"/>
                <a:cs typeface="Times New Roman" panose="02020603050405020304" pitchFamily="18" charset="0"/>
              </a:rPr>
              <a:t>illustrerer forskellige indsatser for eleverne, som vi bringer i anvendelse i forhold til at tilgodese alle elevers behov. Modellen viser også, hvor vigtigt det er, at vi arbejder med at styrke de grundlæggende gode praksisser i klassen (trin 1). Når vi som professionelle er gode til klasseledelse, relationsarbejdet og didaktik i klassen på trin 1, så hjælper det alle elever - både elever med og uden særlige behov.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00" dirty="0">
              <a:solidFill>
                <a:srgbClr val="375D6A"/>
              </a:solidFill>
              <a:effectLst/>
              <a:latin typeface="Apto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solidFill>
                  <a:srgbClr val="375D6A"/>
                </a:solidFill>
                <a:effectLst/>
                <a:latin typeface="Aptos"/>
                <a:ea typeface="Aptos" panose="020B0004020202020204" pitchFamily="34" charset="0"/>
                <a:cs typeface="Arial" panose="020B0604020202020204" pitchFamily="34" charset="0"/>
              </a:rPr>
              <a:t>E</a:t>
            </a:r>
            <a:r>
              <a:rPr lang="da-DK" sz="1200" dirty="0">
                <a:solidFill>
                  <a:srgbClr val="375D6A"/>
                </a:solidFill>
                <a:cs typeface="Arial" panose="020B0604020202020204" pitchFamily="34" charset="0"/>
              </a:rPr>
              <a:t>rfaringer viser, at man med co-teaching netop opnår, at flere elever deltager aktivt i klassens fællesskab(er), fordi man gennem et tværfaglige samarbejde kan gøre brug af strategier, som tilgodeser alle elevers muligheder for faglig og social deltagelse. </a:t>
            </a:r>
          </a:p>
          <a:p>
            <a:pPr marL="0" marR="0" lvl="0" indent="0" algn="l" defTabSz="914400">
              <a:lnSpc>
                <a:spcPct val="100000"/>
              </a:lnSpc>
              <a:spcBef>
                <a:spcPts val="0"/>
              </a:spcBef>
              <a:spcAft>
                <a:spcPts val="0"/>
              </a:spcAft>
              <a:buClrTx/>
              <a:buSzTx/>
              <a:buFontTx/>
              <a:buNone/>
              <a:tabLst/>
              <a:defRP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Aptos"/>
                <a:ea typeface="Aptos" panose="020B0004020202020204" pitchFamily="34" charset="0"/>
                <a:cs typeface="Times New Roman" panose="02020603050405020304" pitchFamily="18" charset="0"/>
              </a:rPr>
              <a:t>Selv om der arbejdes med grundlæggende gode praksisser i klassen, vil der stadig være elever, der har brug for ekstra støtte på fx et mindre hold. Her kan co-teaching også være en måde, hvorpå denne støtte kan etableres, da man er flere fagprofessionelle i undervisningen.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00" dirty="0">
              <a:effectLst/>
              <a:latin typeface="Apto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Aptos"/>
                <a:ea typeface="Aptos" panose="020B0004020202020204" pitchFamily="34" charset="0"/>
                <a:cs typeface="Times New Roman" panose="02020603050405020304" pitchFamily="18" charset="0"/>
              </a:rPr>
              <a:t>På trin 3 er der tale om de få elever, der ikke alene kan støttes ved brug af undervisningsdifferentiering og for eksempel holddannelse, og disse elever skal tilbydes supplerende undervisning.</a:t>
            </a:r>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13</a:t>
            </a:fld>
            <a:endParaRPr lang="da-DK"/>
          </a:p>
        </p:txBody>
      </p:sp>
    </p:spTree>
    <p:extLst>
      <p:ext uri="{BB962C8B-B14F-4D97-AF65-F5344CB8AC3E}">
        <p14:creationId xmlns:p14="http://schemas.microsoft.com/office/powerpoint/2010/main" val="81664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91DAB-8420-27CF-5A08-FA17D7FB241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C2E29D7-B303-13C4-CC72-701B43AA231F}"/>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7F6939C5-004D-A128-1A90-75EB56C59692}"/>
              </a:ext>
            </a:extLst>
          </p:cNvPr>
          <p:cNvSpPr>
            <a:spLocks noGrp="1"/>
          </p:cNvSpPr>
          <p:nvPr>
            <p:ph type="body" idx="1"/>
          </p:nvPr>
        </p:nvSpPr>
        <p:spPr/>
        <p:txBody>
          <a:bodyPr/>
          <a:lstStyle/>
          <a:p>
            <a:r>
              <a:rPr lang="da-DK" b="1"/>
              <a:t>Formål med slide:</a:t>
            </a:r>
          </a:p>
          <a:p>
            <a:r>
              <a:rPr lang="da-DK"/>
              <a:t>At præsentere elementerne i co-teaching.</a:t>
            </a:r>
          </a:p>
          <a:p>
            <a:endParaRPr lang="da-DK"/>
          </a:p>
          <a:p>
            <a:r>
              <a:rPr lang="da-DK" b="1"/>
              <a:t>Forslag til facilitering:</a:t>
            </a:r>
          </a:p>
          <a:p>
            <a:r>
              <a:rPr lang="da-DK"/>
              <a:t>De seks vigtigste elementer i co-teaching uddybes.</a:t>
            </a:r>
          </a:p>
          <a:p>
            <a:endParaRPr lang="da-DK"/>
          </a:p>
          <a:p>
            <a:r>
              <a:rPr lang="da-DK" b="1" err="1"/>
              <a:t>Talenoter</a:t>
            </a:r>
            <a:r>
              <a:rPr lang="da-DK" b="1"/>
              <a:t>:</a:t>
            </a:r>
          </a:p>
          <a:p>
            <a:r>
              <a:rPr lang="da-DK" b="0"/>
              <a:t>Som nævnt er samarbejdet om undervisningen omdrejningspunktet for co-teaching. I samarbejdet er det vigtigt, at de fagprofessionelle begge er aktive og ligeværdige – både i forberedelsen, udførelsen og evalueringen af undervisningen. Tanken er, at I kan drage nytte af hinandens forskelligheder og inspirer hinanden fagligt og personligt. Det ses derfor som en styrke i co-teaching, at I ikke nødvendigvis har de samme kompetencer. </a:t>
            </a:r>
          </a:p>
          <a:p>
            <a:endParaRPr lang="da-DK" b="0"/>
          </a:p>
          <a:p>
            <a:r>
              <a:rPr lang="da-DK" b="0"/>
              <a:t>Når man er to i undervisningen bliver det i højere grad også muligt at indtænke differentieringsmuligheder, så alle elever får passende udfordringer og deltager aktivt. Ambitionen i co-teaching er, at både jeres elever og jer som de professionelle lærer undervejs. Det vil sige, at det er en måde at arbejde med det dobbelte læringsperspektiv på. I bliver dygtigere gennem jeres samarbejde, refleksion og drøftelser med hinanden, læringsmiljøet i klassen bliver endnu bedre og jeres elever bliver dygtigere. </a:t>
            </a:r>
          </a:p>
          <a:p>
            <a:endParaRPr lang="da-DK"/>
          </a:p>
        </p:txBody>
      </p:sp>
      <p:sp>
        <p:nvSpPr>
          <p:cNvPr id="4" name="Pladsholder til slidenummer 3">
            <a:extLst>
              <a:ext uri="{FF2B5EF4-FFF2-40B4-BE49-F238E27FC236}">
                <a16:creationId xmlns:a16="http://schemas.microsoft.com/office/drawing/2014/main" id="{DF313C1E-F22A-3138-767F-39670994DC7C}"/>
              </a:ext>
            </a:extLst>
          </p:cNvPr>
          <p:cNvSpPr>
            <a:spLocks noGrp="1"/>
          </p:cNvSpPr>
          <p:nvPr>
            <p:ph type="sldNum" sz="quarter" idx="5"/>
          </p:nvPr>
        </p:nvSpPr>
        <p:spPr/>
        <p:txBody>
          <a:bodyPr/>
          <a:lstStyle/>
          <a:p>
            <a:fld id="{BEB275AD-46A7-4D27-8D51-D17E92B6D94A}" type="slidenum">
              <a:rPr lang="da-DK" smtClean="0"/>
              <a:t>14</a:t>
            </a:fld>
            <a:endParaRPr lang="da-DK"/>
          </a:p>
        </p:txBody>
      </p:sp>
    </p:spTree>
    <p:extLst>
      <p:ext uri="{BB962C8B-B14F-4D97-AF65-F5344CB8AC3E}">
        <p14:creationId xmlns:p14="http://schemas.microsoft.com/office/powerpoint/2010/main" val="314025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a-DK"/>
          </a:p>
        </p:txBody>
      </p:sp>
      <p:sp>
        <p:nvSpPr>
          <p:cNvPr id="3" name="Notes Placeholder 2"/>
          <p:cNvSpPr>
            <a:spLocks noGrp="1"/>
          </p:cNvSpPr>
          <p:nvPr>
            <p:ph type="body" idx="1"/>
          </p:nvPr>
        </p:nvSpPr>
        <p:spPr/>
        <p:txBody>
          <a:bodyPr/>
          <a:lstStyle/>
          <a:p>
            <a:r>
              <a:rPr lang="da-DK" b="1"/>
              <a:t>Formål med slide:</a:t>
            </a:r>
            <a:endParaRPr lang="en-US">
              <a:solidFill>
                <a:srgbClr val="444444"/>
              </a:solidFill>
            </a:endParaRPr>
          </a:p>
          <a:p>
            <a:r>
              <a:rPr lang="da-DK">
                <a:solidFill>
                  <a:srgbClr val="000000"/>
                </a:solidFill>
                <a:ea typeface="Calibri"/>
                <a:cs typeface="Calibri"/>
              </a:rPr>
              <a:t>Hurtig indflyvning i de seks organiseringsformer som indgår i co-teaching. Dette vil blive uddybet på næste slide (video).</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De seks organiseringsformer forklares kort, de fleste medarbejder har kendskab til disse, men det er vigtigt, at alle har et fælles udgangspunkt for, hvordan de forstås inden, I fortsætter arbejdet.  </a:t>
            </a:r>
          </a:p>
          <a:p>
            <a:endParaRPr lang="da-DK">
              <a:solidFill>
                <a:srgbClr val="FF0000"/>
              </a:solidFill>
              <a:ea typeface="Calibri"/>
              <a:cs typeface="Calibri"/>
            </a:endParaRPr>
          </a:p>
          <a:p>
            <a:r>
              <a:rPr lang="da-DK" b="1" err="1"/>
              <a:t>Talenoter</a:t>
            </a:r>
            <a:r>
              <a:rPr lang="da-DK" b="1"/>
              <a:t>:</a:t>
            </a:r>
            <a:endParaRPr lang="en-US">
              <a:solidFill>
                <a:srgbClr val="444444"/>
              </a:solidFill>
            </a:endParaRPr>
          </a:p>
          <a:p>
            <a:r>
              <a:rPr lang="da-DK">
                <a:ea typeface="Calibri"/>
                <a:cs typeface="Calibri"/>
              </a:rPr>
              <a:t>Inden vi dykker længere ned I co-teaching er det vigtigt, at vi alle har et overblik over de seks forskellige organiseringsformer, vi taler ud fra. De seks former er:</a:t>
            </a:r>
          </a:p>
          <a:p>
            <a:pPr marL="171450" indent="-171450">
              <a:buFont typeface="Arial"/>
              <a:buChar char="•"/>
            </a:pPr>
            <a:r>
              <a:rPr lang="da-DK" b="1">
                <a:ea typeface="Calibri"/>
                <a:cs typeface="Calibri"/>
              </a:rPr>
              <a:t>En underviser og en observere: </a:t>
            </a:r>
            <a:r>
              <a:rPr lang="da-DK">
                <a:ea typeface="Calibri"/>
                <a:cs typeface="Calibri"/>
              </a:rPr>
              <a:t>Her har de to fagprofessionelle en ønske om at blive klogere på noget i undervisning, det kunne være en gruppe børn eller strukturen i undervisningen, og de har derfor besluttet, at de i et afgrænset tidsrum observere hinanden i undervisningen.</a:t>
            </a:r>
          </a:p>
          <a:p>
            <a:pPr marL="171450" indent="-171450">
              <a:buFont typeface="Arial"/>
              <a:buChar char="•"/>
            </a:pPr>
            <a:r>
              <a:rPr lang="da-DK" b="1">
                <a:ea typeface="Calibri"/>
                <a:cs typeface="Calibri"/>
              </a:rPr>
              <a:t>Stationsundervisning:</a:t>
            </a:r>
            <a:r>
              <a:rPr lang="da-DK">
                <a:ea typeface="Calibri"/>
                <a:cs typeface="Calibri"/>
              </a:rPr>
              <a:t> Her er elevgruppen inddelt i mindre grupper og alle grupper skal igennem de samme opgaver/aktiviteter i løbet af en lektion. Der er mulighed for stationer som er understøttet af de fagprofessionelle og stationer som er selvkørende.</a:t>
            </a:r>
          </a:p>
          <a:p>
            <a:pPr marL="171450" indent="-171450">
              <a:buFont typeface="Arial"/>
              <a:buChar char="•"/>
            </a:pPr>
            <a:r>
              <a:rPr lang="da-DK" b="1">
                <a:ea typeface="Calibri"/>
                <a:cs typeface="Calibri"/>
              </a:rPr>
              <a:t>Parallelundervisning:</a:t>
            </a:r>
            <a:r>
              <a:rPr lang="da-DK">
                <a:ea typeface="Calibri"/>
                <a:cs typeface="Calibri"/>
              </a:rPr>
              <a:t> Her deles elevgruppen i to grupper og bliver undervist i det samme materiale. Her får de fagprofessionelle mulighed for at komme tættere på en mindre gruppe.</a:t>
            </a:r>
          </a:p>
          <a:p>
            <a:pPr marL="171450" indent="-171450">
              <a:buFont typeface="Arial"/>
              <a:buChar char="•"/>
            </a:pPr>
            <a:r>
              <a:rPr lang="da-DK" b="1">
                <a:ea typeface="Calibri"/>
                <a:cs typeface="Calibri"/>
              </a:rPr>
              <a:t>Alternativ undervisning: </a:t>
            </a:r>
            <a:r>
              <a:rPr lang="da-DK">
                <a:ea typeface="Calibri"/>
                <a:cs typeface="Calibri"/>
              </a:rPr>
              <a:t>Her deles elevgruppen i to grupper igen, hvor der er mulighed for at give en mindre gruppe en særlig opmærksomhed, eller at undervise på én alternativ måde.</a:t>
            </a:r>
          </a:p>
          <a:p>
            <a:pPr marL="171450" indent="-171450">
              <a:buFont typeface="Arial"/>
              <a:buChar char="•"/>
            </a:pPr>
            <a:r>
              <a:rPr lang="da-DK" b="1">
                <a:ea typeface="Calibri"/>
                <a:cs typeface="Calibri"/>
              </a:rPr>
              <a:t>Teamundervisning: </a:t>
            </a:r>
            <a:r>
              <a:rPr lang="da-DK">
                <a:ea typeface="Calibri"/>
                <a:cs typeface="Calibri"/>
              </a:rPr>
              <a:t>Her underviser de to fagprofessionelle sammen foran klassen. Det kan give en anden dynamik til undervisningen som kan fange eleverne.</a:t>
            </a:r>
            <a:endParaRPr lang="da-DK">
              <a:highlight>
                <a:srgbClr val="FFFF00"/>
              </a:highlight>
              <a:ea typeface="Calibri"/>
              <a:cs typeface="Calibri"/>
            </a:endParaRPr>
          </a:p>
          <a:p>
            <a:pPr marL="171450" indent="-171450">
              <a:buFont typeface="Arial"/>
              <a:buChar char="•"/>
            </a:pPr>
            <a:r>
              <a:rPr lang="da-DK" b="1">
                <a:ea typeface="Calibri"/>
                <a:cs typeface="Calibri"/>
              </a:rPr>
              <a:t>En underviser en assistere: </a:t>
            </a:r>
            <a:r>
              <a:rPr lang="da-DK">
                <a:ea typeface="Calibri"/>
                <a:cs typeface="Calibri"/>
              </a:rPr>
              <a:t>Her kan den ene fagprofessionelle gå rundt og give enkelte børn støtte i undervisningen og på den måde sikre deltagelsesmulighedere for flere.</a:t>
            </a:r>
            <a:endParaRPr lang="da-DK" b="1">
              <a:ea typeface="Calibri"/>
              <a:cs typeface="Calibri"/>
            </a:endParaRPr>
          </a:p>
          <a:p>
            <a:endParaRPr lang="da-DK">
              <a:ea typeface="Calibri"/>
              <a:cs typeface="Calibri"/>
            </a:endParaRPr>
          </a:p>
          <a:p>
            <a:r>
              <a:rPr lang="da-DK">
                <a:solidFill>
                  <a:srgbClr val="FF0000"/>
                </a:solidFill>
              </a:rPr>
              <a:t>Det er en vigtig pointe, at organisationsformerne vælges på baggrund af den konkrete kontekst/det konkrete forløb, og det vil sige med afsæt i elevforudsætninger, mål, indhold, læreproces og rammer (</a:t>
            </a:r>
            <a:r>
              <a:rPr lang="da-DK" err="1">
                <a:solidFill>
                  <a:srgbClr val="FF0000"/>
                </a:solidFill>
              </a:rPr>
              <a:t>Hiim</a:t>
            </a:r>
            <a:r>
              <a:rPr lang="da-DK">
                <a:solidFill>
                  <a:srgbClr val="FF0000"/>
                </a:solidFill>
              </a:rPr>
              <a:t> og Hippes didaktiske relationsmodel). Desuden er det vigtigt, at formerne anvendes i et samspil, fx kan man starte ud med "En underviser og en observere" gå over i "Stationsundervisning" og slutte af med "En underviser og en assistere".</a:t>
            </a:r>
            <a:endParaRPr lang="en-US"/>
          </a:p>
        </p:txBody>
      </p:sp>
      <p:sp>
        <p:nvSpPr>
          <p:cNvPr id="4" name="Slide Number Placeholder 3"/>
          <p:cNvSpPr>
            <a:spLocks noGrp="1"/>
          </p:cNvSpPr>
          <p:nvPr>
            <p:ph type="sldNum" sz="quarter" idx="5"/>
          </p:nvPr>
        </p:nvSpPr>
        <p:spPr/>
        <p:txBody>
          <a:bodyPr/>
          <a:lstStyle/>
          <a:p>
            <a:fld id="{BEB275AD-46A7-4D27-8D51-D17E92B6D94A}" type="slidenum">
              <a:rPr lang="da-DK" smtClean="0"/>
              <a:t>15</a:t>
            </a:fld>
            <a:endParaRPr lang="da-DK"/>
          </a:p>
        </p:txBody>
      </p:sp>
    </p:spTree>
    <p:extLst>
      <p:ext uri="{BB962C8B-B14F-4D97-AF65-F5344CB8AC3E}">
        <p14:creationId xmlns:p14="http://schemas.microsoft.com/office/powerpoint/2010/main" val="4148983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D2BB9-3409-403D-8B5A-DF9C2D2D19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682F1FB-25E8-2AD0-C862-65F7A38D6CE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43BD6FE9-B9BA-4A12-60F1-8D4D79AC33BB}"/>
              </a:ext>
            </a:extLst>
          </p:cNvPr>
          <p:cNvSpPr>
            <a:spLocks noGrp="1"/>
          </p:cNvSpPr>
          <p:nvPr>
            <p:ph type="body" idx="1"/>
          </p:nvPr>
        </p:nvSpPr>
        <p:spPr/>
        <p:txBody>
          <a:bodyPr/>
          <a:lstStyle/>
          <a:p>
            <a:r>
              <a:rPr lang="da-DK" b="1"/>
              <a:t>Formål med slide:</a:t>
            </a:r>
          </a:p>
          <a:p>
            <a:r>
              <a:rPr lang="da-DK">
                <a:ea typeface="Calibri"/>
                <a:cs typeface="Calibri"/>
              </a:rPr>
              <a:t>Ved hjælp af videoen bliver personalet introduceret til:</a:t>
            </a:r>
          </a:p>
          <a:p>
            <a:pPr marL="171450" indent="-171450">
              <a:buFont typeface="Arial"/>
              <a:buChar char="•"/>
            </a:pPr>
            <a:r>
              <a:rPr lang="da-DK">
                <a:ea typeface="Calibri"/>
                <a:cs typeface="Calibri"/>
              </a:rPr>
              <a:t>De 6 co-teaching former</a:t>
            </a:r>
          </a:p>
          <a:p>
            <a:pPr marL="171450" indent="-171450">
              <a:buFont typeface="Arial"/>
              <a:buChar char="•"/>
            </a:pPr>
            <a:r>
              <a:rPr lang="da-DK">
                <a:ea typeface="Calibri"/>
                <a:cs typeface="Calibri"/>
              </a:rPr>
              <a:t>Hvordan samarbejdet mellem de fagprofessionelle bliver styrket og udviklet</a:t>
            </a:r>
          </a:p>
          <a:p>
            <a:pPr marL="171450" indent="-171450">
              <a:buFont typeface="Arial"/>
              <a:buChar char="•"/>
            </a:pPr>
            <a:r>
              <a:rPr lang="da-DK">
                <a:ea typeface="Calibri"/>
                <a:cs typeface="Calibri"/>
              </a:rPr>
              <a:t>Konkrete eksempler</a:t>
            </a:r>
          </a:p>
          <a:p>
            <a:pPr marL="171450" indent="-171450">
              <a:buFont typeface="Arial"/>
              <a:buChar char="•"/>
            </a:pPr>
            <a:r>
              <a:rPr lang="da-DK">
                <a:ea typeface="Calibri"/>
                <a:cs typeface="Calibri"/>
              </a:rPr>
              <a:t>Elev-, personale- og ledelsesperspektivet</a:t>
            </a:r>
          </a:p>
          <a:p>
            <a:pPr marL="171450" indent="-171450">
              <a:buFont typeface="Arial"/>
              <a:buChar char="•"/>
            </a:pPr>
            <a:r>
              <a:rPr lang="da-DK">
                <a:ea typeface="Calibri"/>
                <a:cs typeface="Calibri"/>
              </a:rPr>
              <a:t>Muligheder for deltagelsesmuligheder for alle gennem co-teaching</a:t>
            </a:r>
          </a:p>
          <a:p>
            <a:endParaRPr lang="da-DK"/>
          </a:p>
          <a:p>
            <a:r>
              <a:rPr lang="da-DK" b="1"/>
              <a:t>Forslag til facilitering:</a:t>
            </a:r>
            <a:endParaRPr lang="da-DK" b="1">
              <a:ea typeface="Calibri"/>
              <a:cs typeface="Calibri"/>
            </a:endParaRPr>
          </a:p>
          <a:p>
            <a:r>
              <a:rPr lang="da-DK">
                <a:ea typeface="Calibri"/>
                <a:cs typeface="Calibri"/>
              </a:rPr>
              <a:t>Rammesæt øvelsen og fortæl: </a:t>
            </a:r>
          </a:p>
          <a:p>
            <a:pPr marL="171450" indent="-171450">
              <a:buFont typeface="Arial"/>
              <a:buChar char="•"/>
            </a:pPr>
            <a:r>
              <a:rPr lang="da-DK">
                <a:ea typeface="Calibri"/>
                <a:cs typeface="Calibri"/>
              </a:rPr>
              <a:t>at videoen varer ca. 11 min.</a:t>
            </a:r>
          </a:p>
          <a:p>
            <a:pPr marL="171450" indent="-171450">
              <a:buFont typeface="Arial"/>
              <a:buChar char="•"/>
            </a:pPr>
            <a:r>
              <a:rPr lang="da-DK">
                <a:ea typeface="Calibri"/>
                <a:cs typeface="Calibri"/>
              </a:rPr>
              <a:t>at der er en individuel opgave under videoen, og at der derefter skal drøftes i grupper af 3-4 personer. Denne proces tager ca. 7-10 min</a:t>
            </a:r>
          </a:p>
          <a:p>
            <a:pPr marL="171450" indent="-171450">
              <a:buFont typeface="Arial"/>
              <a:buChar char="•"/>
            </a:pPr>
            <a:r>
              <a:rPr lang="da-DK">
                <a:ea typeface="Calibri"/>
                <a:cs typeface="Calibri"/>
              </a:rPr>
              <a:t>Hvis tiden er til det, kan I samle op i plenum og få nogle enkelte kommentar fra medarbejdere/kollegaer.</a:t>
            </a:r>
          </a:p>
          <a:p>
            <a:endParaRPr lang="da-DK"/>
          </a:p>
          <a:p>
            <a:r>
              <a:rPr lang="da-DK" b="1" err="1"/>
              <a:t>Talenoter</a:t>
            </a:r>
            <a:r>
              <a:rPr lang="da-DK" b="1"/>
              <a:t>:</a:t>
            </a:r>
            <a:endParaRPr lang="da-DK" b="1">
              <a:ea typeface="Calibri"/>
              <a:cs typeface="Calibri"/>
            </a:endParaRPr>
          </a:p>
          <a:p>
            <a:r>
              <a:rPr lang="da-DK">
                <a:ea typeface="Calibri"/>
                <a:cs typeface="Calibri"/>
              </a:rPr>
              <a:t>Nu skal vi om et øjeblik se en video fra Københavns kommune, hvor I vil blive introduceret til de seks co-teaching former ud fra nogle praksiseksempler. I vil opleve forskellige fagprofessionelle samarbejde i klasserne, dvs. lærer/pædagoger, to faglærer og forskellige faglærer: I vil høre, hvordan de bringer deres faglighed i spil. Imens I ser videoen, vil jeg gerne have, at I har et særligt fokus på samarbejdet mellem de fagprofessionelle og deltagelsesmuligheder for alle, og at I noterer jeres opmærksomhedspunkter.</a:t>
            </a:r>
          </a:p>
          <a:p>
            <a:endParaRPr lang="da-DK">
              <a:ea typeface="Calibri"/>
              <a:cs typeface="Calibri"/>
            </a:endParaRPr>
          </a:p>
          <a:p>
            <a:r>
              <a:rPr lang="da-DK">
                <a:ea typeface="Calibri"/>
                <a:cs typeface="Calibri"/>
              </a:rPr>
              <a:t>(Videoen afspilles)</a:t>
            </a:r>
          </a:p>
          <a:p>
            <a:endParaRPr lang="da-DK">
              <a:ea typeface="Calibri"/>
              <a:cs typeface="Calibri"/>
            </a:endParaRPr>
          </a:p>
          <a:p>
            <a:r>
              <a:rPr lang="da-DK">
                <a:ea typeface="Calibri"/>
                <a:cs typeface="Calibri"/>
              </a:rPr>
              <a:t>Nu har I set videoen, og nu skal I ved bordene sætter jer sammen (3-4 personer) og drøfte jeres opmærksomhedspunkter. </a:t>
            </a:r>
          </a:p>
          <a:p>
            <a:endParaRPr lang="da-DK">
              <a:ea typeface="Calibri"/>
              <a:cs typeface="Calibri"/>
            </a:endParaRPr>
          </a:p>
          <a:p>
            <a:endParaRPr lang="da-DK">
              <a:ea typeface="Calibri"/>
              <a:cs typeface="Calibri"/>
            </a:endParaRPr>
          </a:p>
        </p:txBody>
      </p:sp>
      <p:sp>
        <p:nvSpPr>
          <p:cNvPr id="4" name="Pladsholder til slidenummer 3">
            <a:extLst>
              <a:ext uri="{FF2B5EF4-FFF2-40B4-BE49-F238E27FC236}">
                <a16:creationId xmlns:a16="http://schemas.microsoft.com/office/drawing/2014/main" id="{8386E02D-9EB1-3466-7F36-F61EC6704DDB}"/>
              </a:ext>
            </a:extLst>
          </p:cNvPr>
          <p:cNvSpPr>
            <a:spLocks noGrp="1"/>
          </p:cNvSpPr>
          <p:nvPr>
            <p:ph type="sldNum" sz="quarter" idx="5"/>
          </p:nvPr>
        </p:nvSpPr>
        <p:spPr/>
        <p:txBody>
          <a:bodyPr/>
          <a:lstStyle/>
          <a:p>
            <a:fld id="{BEB275AD-46A7-4D27-8D51-D17E92B6D94A}" type="slidenum">
              <a:rPr lang="da-DK" smtClean="0"/>
              <a:t>16</a:t>
            </a:fld>
            <a:endParaRPr lang="da-DK"/>
          </a:p>
        </p:txBody>
      </p:sp>
    </p:spTree>
    <p:extLst>
      <p:ext uri="{BB962C8B-B14F-4D97-AF65-F5344CB8AC3E}">
        <p14:creationId xmlns:p14="http://schemas.microsoft.com/office/powerpoint/2010/main" val="137972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0B92-A834-C197-0B25-AD29B3AF143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58518E5-CABE-C1D2-9EDD-5B95E7EFAE9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2FC1A03-D2D1-EAF0-F354-442AE1E229EE}"/>
              </a:ext>
            </a:extLst>
          </p:cNvPr>
          <p:cNvSpPr>
            <a:spLocks noGrp="1"/>
          </p:cNvSpPr>
          <p:nvPr>
            <p:ph type="body" idx="1"/>
          </p:nvPr>
        </p:nvSpPr>
        <p:spPr/>
        <p:txBody>
          <a:bodyPr/>
          <a:lstStyle/>
          <a:p>
            <a:r>
              <a:rPr lang="da-DK" b="1"/>
              <a:t>Formål med slide:</a:t>
            </a:r>
          </a:p>
          <a:p>
            <a:r>
              <a:rPr lang="da-DK"/>
              <a:t>Der bygges videre på det udviklende samarbejde mellem de to </a:t>
            </a:r>
            <a:r>
              <a:rPr lang="da-DK" err="1"/>
              <a:t>co-teachere</a:t>
            </a:r>
            <a:r>
              <a:rPr lang="da-DK"/>
              <a:t>, som også blev fremhævet i videoen.</a:t>
            </a:r>
            <a:endParaRPr lang="da-DK">
              <a:ea typeface="Calibri"/>
              <a:cs typeface="Calibri"/>
            </a:endParaRPr>
          </a:p>
          <a:p>
            <a:r>
              <a:rPr lang="da-DK">
                <a:ea typeface="Calibri"/>
                <a:cs typeface="Calibri"/>
              </a:rPr>
              <a:t>At vise de fagprofessionelle potentialet for professionel udvikling, når man som makkerpar lykkes med at forberede, udføre og evaluere undervisningen i fællesskab.</a:t>
            </a:r>
          </a:p>
          <a:p>
            <a:endParaRPr lang="da-DK">
              <a:ea typeface="Calibri"/>
              <a:cs typeface="Calibri"/>
            </a:endParaRPr>
          </a:p>
          <a:p>
            <a:r>
              <a:rPr lang="da-DK" b="1"/>
              <a:t>Forslag til facilitering:</a:t>
            </a:r>
            <a:endParaRPr lang="da-DK"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Gennemgå slides ved at anvende </a:t>
            </a:r>
            <a:r>
              <a:rPr lang="da-DK" err="1">
                <a:ea typeface="Calibri"/>
                <a:cs typeface="Calibri"/>
              </a:rPr>
              <a:t>talenoter</a:t>
            </a:r>
            <a:r>
              <a:rPr lang="da-DK">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Her kan samarbejdet mellem forskellige fagligheder tales frem som et styrke i co-teaching - lærer/pædagog, to forskellige faglærer (eks. dansk/matematik).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Efter gennemgang af slide, kan kollega/medarbejder få en enkel reflektionsopgave to og to:</a:t>
            </a:r>
          </a:p>
          <a:p>
            <a:pPr marL="171450" indent="-171450">
              <a:buFont typeface="Arial"/>
              <a:buChar char="•"/>
            </a:pPr>
            <a:r>
              <a:rPr lang="da-DK">
                <a:ea typeface="Calibri"/>
                <a:cs typeface="Calibri"/>
              </a:rPr>
              <a:t>Tænk tilbage på et givtigt samarbejde med en kollega, hvor I var to i undervisningen/klassen og del med din sidemakker. </a:t>
            </a:r>
          </a:p>
          <a:p>
            <a:endParaRPr lang="da-DK">
              <a:ea typeface="Calibri"/>
              <a:cs typeface="Calibri"/>
            </a:endParaRPr>
          </a:p>
          <a:p>
            <a:r>
              <a:rPr lang="da-DK" b="1" err="1"/>
              <a:t>Talenoter</a:t>
            </a:r>
            <a:r>
              <a:rPr lang="da-DK" b="1"/>
              <a:t>:</a:t>
            </a:r>
            <a:endParaRPr lang="da-DK" b="1">
              <a:ea typeface="Calibri"/>
              <a:cs typeface="Calibri"/>
            </a:endParaRPr>
          </a:p>
          <a:p>
            <a:r>
              <a:rPr lang="da-DK">
                <a:ea typeface="Calibri"/>
                <a:cs typeface="Calibri"/>
              </a:rPr>
              <a:t>Når vi som skole vælger at sætte fokus på co-teaching, er det fordi, vi ser potentialet i, at I som fagprofessionelle får mulighed for at udvikle jeres egen faglighed i samarbejde med hinanden. Som I hørte i videoen, er dette noget, der kræver tid og øvelse. Og det kræver, at vi/ledelsen sætter en ramme for, at I reelt har mulighed for fælles forberedelse og evaluering. Men rammen gør ikke alt, som regnestykkerne viser, kræver det også mod fra jer i forhold til at sætte jer selv i spil sammen med jeres kollega. </a:t>
            </a:r>
          </a:p>
          <a:p>
            <a:endParaRPr lang="da-DK">
              <a:ea typeface="Calibri"/>
              <a:cs typeface="Calibri"/>
            </a:endParaRPr>
          </a:p>
          <a:p>
            <a:r>
              <a:rPr lang="da-DK" b="1">
                <a:ea typeface="Calibri"/>
                <a:cs typeface="Calibri"/>
              </a:rPr>
              <a:t>Bliver jeres samarbejde 1+1=3</a:t>
            </a:r>
          </a:p>
          <a:p>
            <a:r>
              <a:rPr lang="da-DK">
                <a:ea typeface="Calibri"/>
                <a:cs typeface="Calibri"/>
              </a:rPr>
              <a:t>1+1=1: Potentialer bliver ikke sat i spil. Man holder fælles møder men venter på, at den anden løser opgaven, inden man selv går i gang. </a:t>
            </a:r>
          </a:p>
          <a:p>
            <a:r>
              <a:rPr lang="da-DK">
                <a:ea typeface="Calibri"/>
                <a:cs typeface="Calibri"/>
              </a:rPr>
              <a:t>Det vil sige, at samarbejdet ikke opstår.</a:t>
            </a:r>
            <a:r>
              <a:rPr lang="da-DK"/>
              <a:t> Man arbejder ved siden af hinanden i stedet for sammen med hinanden.</a:t>
            </a:r>
            <a:endParaRPr lang="da-DK">
              <a:ea typeface="Calibri"/>
              <a:cs typeface="Calibri"/>
            </a:endParaRPr>
          </a:p>
          <a:p>
            <a:endParaRPr lang="da-DK">
              <a:ea typeface="Calibri"/>
              <a:cs typeface="Calibri"/>
            </a:endParaRPr>
          </a:p>
          <a:p>
            <a:r>
              <a:rPr lang="da-DK">
                <a:ea typeface="Calibri"/>
                <a:cs typeface="Calibri"/>
              </a:rPr>
              <a:t>1+1=2: Man laver aftaler og koordinerer, hvem der gør hvad. Man holder sig til at løse opgaven inden for egen opgaveramme – det er et koordineringsforhold, hvor begge parter bidrager med sin faglighed, men begge bliver på egen banehalvdel. Her oplever man at begge parter bidrager, men man kommer ikke til at udfordre hinandens faglighed. </a:t>
            </a:r>
            <a:r>
              <a:rPr lang="da-DK"/>
              <a:t>Et solidt samarbejde, men uden fælles læring eller nye greb.</a:t>
            </a:r>
            <a:endParaRPr lang="da-DK">
              <a:ea typeface="Calibri"/>
              <a:cs typeface="Calibri"/>
            </a:endParaRPr>
          </a:p>
          <a:p>
            <a:endParaRPr lang="da-DK">
              <a:ea typeface="Calibri"/>
              <a:cs typeface="Calibri"/>
            </a:endParaRPr>
          </a:p>
          <a:p>
            <a:r>
              <a:rPr lang="da-DK">
                <a:ea typeface="Calibri"/>
                <a:cs typeface="Calibri"/>
              </a:rPr>
              <a:t>1+1=3:</a:t>
            </a:r>
          </a:p>
          <a:p>
            <a:r>
              <a:rPr lang="da-DK">
                <a:ea typeface="Calibri"/>
                <a:cs typeface="Calibri"/>
              </a:rPr>
              <a:t>De to fagprofessionelle udvikler sig professionelt og lærer af hinanden. Samtidig skaber de nye meningsfulde samarbejdsveje og former, som rækker ud over det oprindeligt givne – De fagprofessionelle kan opnå et samskabelsesforhold.</a:t>
            </a:r>
          </a:p>
          <a:p>
            <a:pPr marL="171450" indent="-171450">
              <a:buFont typeface="Arial"/>
              <a:buChar char="•"/>
            </a:pPr>
            <a:r>
              <a:rPr lang="da-DK"/>
              <a:t>Her sker udviklingen både i opgaven og hos de fagprofessionelle.</a:t>
            </a:r>
          </a:p>
          <a:p>
            <a:pPr marL="171450" indent="-171450">
              <a:buFont typeface="Arial"/>
              <a:buChar char="•"/>
            </a:pPr>
            <a:r>
              <a:rPr lang="da-DK"/>
              <a:t>Man lærer af hinanden, udfordrer hinandens perspektiver og tænker sammen.</a:t>
            </a:r>
          </a:p>
          <a:p>
            <a:pPr marL="171450" indent="-171450">
              <a:buFont typeface="Arial"/>
              <a:buChar char="•"/>
            </a:pPr>
            <a:r>
              <a:rPr lang="da-DK"/>
              <a:t>Det fører til nye løsninger og samarbejdsformer, som går ud over det forventede.</a:t>
            </a:r>
            <a:endParaRPr lang="da-DK">
              <a:ea typeface="Calibri"/>
              <a:cs typeface="Calibri"/>
            </a:endParaRPr>
          </a:p>
          <a:p>
            <a:pPr marL="171450" indent="-171450">
              <a:buFont typeface="Arial"/>
              <a:buChar char="•"/>
            </a:pPr>
            <a:r>
              <a:rPr lang="da-DK"/>
              <a:t>Pointen: Her skaber samarbejdet reel merværdi.</a:t>
            </a:r>
          </a:p>
          <a:p>
            <a:endParaRPr lang="da-DK">
              <a:ea typeface="Calibri" panose="020F0502020204030204"/>
              <a:cs typeface="Calibri" panose="020F0502020204030204"/>
            </a:endParaRPr>
          </a:p>
          <a:p>
            <a:pPr>
              <a:buFont typeface="Arial"/>
            </a:pPr>
            <a:r>
              <a:rPr lang="da-DK">
                <a:ea typeface="Calibri" panose="020F0502020204030204"/>
                <a:cs typeface="Calibri" panose="020F0502020204030204"/>
              </a:rPr>
              <a:t>Når 1+1=3 lykkes, så lykkes de fagprofessionelle at sætte hinandens forskelligheder i spil, og det bliver styrken i deres samarbejde. </a:t>
            </a:r>
          </a:p>
        </p:txBody>
      </p:sp>
      <p:sp>
        <p:nvSpPr>
          <p:cNvPr id="4" name="Pladsholder til slidenummer 3">
            <a:extLst>
              <a:ext uri="{FF2B5EF4-FFF2-40B4-BE49-F238E27FC236}">
                <a16:creationId xmlns:a16="http://schemas.microsoft.com/office/drawing/2014/main" id="{6407371D-41C1-B3D7-A86B-27E52F1A1B03}"/>
              </a:ext>
            </a:extLst>
          </p:cNvPr>
          <p:cNvSpPr>
            <a:spLocks noGrp="1"/>
          </p:cNvSpPr>
          <p:nvPr>
            <p:ph type="sldNum" sz="quarter" idx="5"/>
          </p:nvPr>
        </p:nvSpPr>
        <p:spPr/>
        <p:txBody>
          <a:bodyPr/>
          <a:lstStyle/>
          <a:p>
            <a:fld id="{BEB275AD-46A7-4D27-8D51-D17E92B6D94A}" type="slidenum">
              <a:rPr lang="da-DK" smtClean="0"/>
              <a:t>17</a:t>
            </a:fld>
            <a:endParaRPr lang="da-DK"/>
          </a:p>
        </p:txBody>
      </p:sp>
    </p:spTree>
    <p:extLst>
      <p:ext uri="{BB962C8B-B14F-4D97-AF65-F5344CB8AC3E}">
        <p14:creationId xmlns:p14="http://schemas.microsoft.com/office/powerpoint/2010/main" val="139617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de fagprofessionelle reflektere over koblingen mellem metodens teoretiske ståsted og egen praksis. </a:t>
            </a:r>
            <a:endParaRPr lang="da-DK">
              <a:ea typeface="Calibri"/>
              <a:cs typeface="Calibri"/>
            </a:endParaRPr>
          </a:p>
          <a:p>
            <a:endParaRPr lang="da-DK"/>
          </a:p>
          <a:p>
            <a:r>
              <a:rPr lang="da-DK" b="1"/>
              <a:t>Forslag til facilitering:</a:t>
            </a:r>
            <a:endParaRPr lang="da-DK" b="1">
              <a:ea typeface="Calibri"/>
              <a:cs typeface="Calibri"/>
            </a:endParaRPr>
          </a:p>
          <a:p>
            <a:r>
              <a:rPr lang="da-DK">
                <a:ea typeface="Calibri"/>
                <a:cs typeface="Calibri"/>
              </a:rPr>
              <a:t>Bed de fagprofessionelle om at overveje spørgsmålene individuelt og herefter drøfte dem sammen i mindre grupper. </a:t>
            </a:r>
          </a:p>
          <a:p>
            <a:r>
              <a:rPr lang="da-DK">
                <a:ea typeface="Calibri"/>
                <a:cs typeface="Calibri"/>
              </a:rPr>
              <a:t>Overvej hvor lang tid de skal have til denne øvelse. </a:t>
            </a:r>
          </a:p>
          <a:p>
            <a:endParaRPr lang="da-DK"/>
          </a:p>
          <a:p>
            <a:endParaRPr lang="da-DK"/>
          </a:p>
          <a:p>
            <a:r>
              <a:rPr lang="da-DK" b="1" err="1"/>
              <a:t>Talenoter</a:t>
            </a:r>
            <a:r>
              <a:rPr lang="da-DK" b="1"/>
              <a:t>:</a:t>
            </a:r>
          </a:p>
          <a:p>
            <a:r>
              <a:rPr lang="da-DK" b="0">
                <a:ea typeface="Calibri"/>
                <a:cs typeface="Calibri"/>
              </a:rPr>
              <a:t>I skal nu drøfte følgende spørgsmål sammen. Reflekter først individuelt i 2 minutter del herefter dine overvejelser med gruppen.</a:t>
            </a:r>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18</a:t>
            </a:fld>
            <a:endParaRPr lang="da-DK"/>
          </a:p>
        </p:txBody>
      </p:sp>
    </p:spTree>
    <p:extLst>
      <p:ext uri="{BB962C8B-B14F-4D97-AF65-F5344CB8AC3E}">
        <p14:creationId xmlns:p14="http://schemas.microsoft.com/office/powerpoint/2010/main" val="69851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Overgang til praktisk arbejde.</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19</a:t>
            </a:fld>
            <a:endParaRPr lang="da-DK"/>
          </a:p>
        </p:txBody>
      </p:sp>
    </p:spTree>
    <p:extLst>
      <p:ext uri="{BB962C8B-B14F-4D97-AF65-F5344CB8AC3E}">
        <p14:creationId xmlns:p14="http://schemas.microsoft.com/office/powerpoint/2010/main" val="327223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rammesætte mødet ved at tydeliggøre formålet og indholdet i praksispakken.</a:t>
            </a:r>
          </a:p>
          <a:p>
            <a:r>
              <a:rPr lang="da-DK"/>
              <a:t> </a:t>
            </a:r>
          </a:p>
          <a:p>
            <a:r>
              <a:rPr lang="da-DK" b="1"/>
              <a:t>Forslag til facilitering:</a:t>
            </a:r>
            <a:endParaRPr lang="da-DK"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Læs </a:t>
            </a:r>
            <a:r>
              <a:rPr lang="da-DK" err="1">
                <a:solidFill>
                  <a:srgbClr val="444444"/>
                </a:solidFill>
                <a:ea typeface="Calibri"/>
                <a:cs typeface="Calibri"/>
              </a:rPr>
              <a:t>talenoterne</a:t>
            </a:r>
            <a:r>
              <a:rPr lang="da-DK">
                <a:solidFill>
                  <a:srgbClr val="444444"/>
                </a:solidFill>
                <a:ea typeface="Calibri"/>
                <a:cs typeface="Calibri"/>
              </a:rPr>
              <a:t>.</a:t>
            </a:r>
            <a:endParaRPr lang="da-DK">
              <a:solidFill>
                <a:srgbClr val="444444"/>
              </a:solidFill>
            </a:endParaRPr>
          </a:p>
          <a:p>
            <a:endParaRPr lang="da-DK" b="1"/>
          </a:p>
          <a:p>
            <a:r>
              <a:rPr lang="da-DK" b="1" err="1"/>
              <a:t>Talenoter</a:t>
            </a:r>
            <a:r>
              <a:rPr lang="da-DK" b="1"/>
              <a:t>:</a:t>
            </a:r>
            <a:endParaRPr lang="da-DK" b="1">
              <a:ea typeface="Calibri"/>
              <a:cs typeface="Calibri"/>
            </a:endParaRPr>
          </a:p>
          <a:p>
            <a:r>
              <a:rPr lang="da-DK">
                <a:ea typeface="Calibri"/>
                <a:cs typeface="Calibri"/>
              </a:rPr>
              <a:t>Nu er vi nået til praksis. I </a:t>
            </a:r>
            <a:r>
              <a:rPr lang="da-DK" err="1">
                <a:ea typeface="Calibri"/>
                <a:cs typeface="Calibri"/>
              </a:rPr>
              <a:t>videnspakken</a:t>
            </a:r>
            <a:r>
              <a:rPr lang="da-DK">
                <a:ea typeface="Calibri"/>
                <a:cs typeface="Calibri"/>
              </a:rPr>
              <a:t> fik vi skabt et grundlag og en fælles forståelse for, hvad co-teaching er, og hvordan det kan bruges. Nu skal vi forsøge at omsætte det til den praksis og den kultur, vi har her på skolen. Det vil vi gøre ved at dykke ned i det gode samarbejde, hvordan vi kan forbedrede undervisningen sammen, hvordan vi kan gennemføre undervisningen sammen, og vi vil komme med nogle bud på, hvordan vi kan evaluere. Men inden vi kaster os ud i det, skal vi lige have genopfrisket det dobbelte formål med co-teaching. </a:t>
            </a:r>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20</a:t>
            </a:fld>
            <a:endParaRPr lang="da-DK"/>
          </a:p>
        </p:txBody>
      </p:sp>
    </p:spTree>
    <p:extLst>
      <p:ext uri="{BB962C8B-B14F-4D97-AF65-F5344CB8AC3E}">
        <p14:creationId xmlns:p14="http://schemas.microsoft.com/office/powerpoint/2010/main" val="150269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a:t>
            </a:fld>
            <a:endParaRPr lang="da-DK"/>
          </a:p>
        </p:txBody>
      </p:sp>
    </p:spTree>
    <p:extLst>
      <p:ext uri="{BB962C8B-B14F-4D97-AF65-F5344CB8AC3E}">
        <p14:creationId xmlns:p14="http://schemas.microsoft.com/office/powerpoint/2010/main" val="3001456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000000"/>
                </a:solidFill>
                <a:ea typeface="Calibri"/>
                <a:cs typeface="Calibri"/>
              </a:rPr>
              <a:t>At skabe fokus på og genopfriske (fra </a:t>
            </a:r>
            <a:r>
              <a:rPr lang="da-DK" err="1">
                <a:solidFill>
                  <a:srgbClr val="000000"/>
                </a:solidFill>
                <a:ea typeface="Calibri"/>
                <a:cs typeface="Calibri"/>
              </a:rPr>
              <a:t>videnspakken</a:t>
            </a:r>
            <a:r>
              <a:rPr lang="da-DK">
                <a:solidFill>
                  <a:srgbClr val="000000"/>
                </a:solidFill>
                <a:ea typeface="Calibri"/>
                <a:cs typeface="Calibri"/>
              </a:rPr>
              <a:t>), at formålet med Co-teaching er dobbelt. Og et særligt fokus på, at det i sidste ende skal skabe lige deltagelsesmuligheder for alle elever.</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Gennemgå de to formål, og hvordan de har forbindelse til hinanden.</a:t>
            </a:r>
            <a:endParaRPr lang="da-DK">
              <a:solidFill>
                <a:srgbClr val="444444"/>
              </a:solidFill>
            </a:endParaRPr>
          </a:p>
          <a:p>
            <a:endParaRPr lang="da-DK">
              <a:solidFill>
                <a:srgbClr val="444444"/>
              </a:solidFill>
            </a:endParaRPr>
          </a:p>
          <a:p>
            <a:r>
              <a:rPr lang="da-DK" b="1" err="1"/>
              <a:t>Talenoter</a:t>
            </a:r>
            <a:r>
              <a:rPr lang="da-DK" b="1"/>
              <a:t>:</a:t>
            </a:r>
          </a:p>
          <a:p>
            <a:r>
              <a:rPr lang="da-DK">
                <a:ea typeface="Calibri"/>
                <a:cs typeface="Calibri"/>
              </a:rPr>
              <a:t>Formålet med at sætte co-teaching i gang her på skolen har to formål. Det ene er det rammerne for det gode samarbejde. Kan vi skabe de rammer og den fælles forståelse så vores samarbejde har den kvalitet som skaber forudsætningen for det andet formål - At skabe deltagelsesmuligheder for alle børn? Så forudsætningen er det gode samarbejde der kan sætte det andet formål i spil. At organisere, planlægge og gennemføre en undervisning der skaber deltagelsesmuligheder for alle børn er det vigtigste formål. Men de to formål er forudsætninger for hinanden. </a:t>
            </a:r>
          </a:p>
        </p:txBody>
      </p:sp>
      <p:sp>
        <p:nvSpPr>
          <p:cNvPr id="4" name="Pladsholder til slidenummer 3"/>
          <p:cNvSpPr>
            <a:spLocks noGrp="1"/>
          </p:cNvSpPr>
          <p:nvPr>
            <p:ph type="sldNum" sz="quarter" idx="5"/>
          </p:nvPr>
        </p:nvSpPr>
        <p:spPr/>
        <p:txBody>
          <a:bodyPr/>
          <a:lstStyle/>
          <a:p>
            <a:fld id="{BEB275AD-46A7-4D27-8D51-D17E92B6D94A}" type="slidenum">
              <a:rPr lang="da-DK" smtClean="0"/>
              <a:t>21</a:t>
            </a:fld>
            <a:endParaRPr lang="da-DK"/>
          </a:p>
        </p:txBody>
      </p:sp>
    </p:spTree>
    <p:extLst>
      <p:ext uri="{BB962C8B-B14F-4D97-AF65-F5344CB8AC3E}">
        <p14:creationId xmlns:p14="http://schemas.microsoft.com/office/powerpoint/2010/main" val="107805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b="0"/>
              <a:t>Formålet med denne øvelse er, at få genbesøgt samarbejdets betydning i co-teaching.</a:t>
            </a:r>
            <a:endParaRPr lang="da-DK" b="0">
              <a:ea typeface="Calibri"/>
              <a:cs typeface="Calibri"/>
            </a:endParaRPr>
          </a:p>
          <a:p>
            <a:endParaRPr lang="da-DK" b="1"/>
          </a:p>
          <a:p>
            <a:r>
              <a:rPr lang="da-DK" b="1"/>
              <a:t>Forslag til facilitering:</a:t>
            </a:r>
            <a:endParaRPr lang="da-DK" b="1">
              <a:ea typeface="Calibri"/>
              <a:cs typeface="Calibri"/>
            </a:endParaRPr>
          </a:p>
          <a:p>
            <a:r>
              <a:rPr lang="da-DK"/>
              <a:t>De fagprofessionelle </a:t>
            </a:r>
            <a:r>
              <a:rPr lang="da-DK" b="0"/>
              <a:t>fordele sig</a:t>
            </a:r>
            <a:r>
              <a:rPr lang="da-DK"/>
              <a:t> i fire grupper i fire hjørner</a:t>
            </a:r>
            <a:r>
              <a:rPr lang="da-DK" b="0"/>
              <a:t>. Herefter beder man hver gruppe drøfte, hvorfor de netop har valgt at stille sig der (det samme sted). Står der f.eks. 10-15 mennesker i samme hjørne deler man dem op i mindre grupper a 4-5 personer. Deltagerne får ca. 5-6 minutter til drøftelsen. Herefter tager procesfacilitator ordet og hører på skift de 4 grupper, hvad de har talt om.</a:t>
            </a:r>
          </a:p>
          <a:p>
            <a:endParaRPr lang="da-DK" b="0">
              <a:ea typeface="Calibri"/>
              <a:cs typeface="Calibri"/>
            </a:endParaRPr>
          </a:p>
          <a:p>
            <a:r>
              <a:rPr lang="en-US" b="1" err="1">
                <a:solidFill>
                  <a:srgbClr val="444444"/>
                </a:solidFill>
                <a:ea typeface="Calibri"/>
                <a:cs typeface="Calibri"/>
              </a:rPr>
              <a:t>Talenoter</a:t>
            </a:r>
            <a:r>
              <a:rPr lang="en-US" b="1">
                <a:solidFill>
                  <a:srgbClr val="444444"/>
                </a:solidFill>
                <a:ea typeface="Calibri"/>
                <a:cs typeface="Calibri"/>
              </a:rPr>
              <a:t>:</a:t>
            </a:r>
          </a:p>
          <a:p>
            <a:r>
              <a:rPr lang="da-DK">
                <a:solidFill>
                  <a:srgbClr val="000000"/>
                </a:solidFill>
              </a:rPr>
              <a:t>Hvad minder co-teaching mest om? Prøve at overveje om det er: Et ægteskab? Holdsport? Sammenspil? Eller dans?</a:t>
            </a:r>
            <a:endParaRPr lang="da-DK">
              <a:solidFill>
                <a:srgbClr val="444444"/>
              </a:solidFill>
            </a:endParaRPr>
          </a:p>
          <a:p>
            <a:r>
              <a:rPr lang="da-DK">
                <a:solidFill>
                  <a:srgbClr val="000000"/>
                </a:solidFill>
              </a:rPr>
              <a:t>Der er ingen rigtige eller forkerte svar, men I skal stille jer der, hvor I synes det minder mest om. Dem der synes, at co-teaching minder mest om et ægteskab går herover osv. Når alle fire hjørner er benævnt, bliver der sagt ”Værsgo”. </a:t>
            </a:r>
            <a:endParaRPr lang="da-DK"/>
          </a:p>
          <a:p>
            <a:endParaRPr lang="da-DK">
              <a:solidFill>
                <a:srgbClr val="444444"/>
              </a:solidFill>
            </a:endParaRPr>
          </a:p>
          <a:p>
            <a:endParaRPr lang="da-DK">
              <a:solidFill>
                <a:srgbClr val="444444"/>
              </a:solidFill>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22</a:t>
            </a:fld>
            <a:endParaRPr lang="da-DK"/>
          </a:p>
        </p:txBody>
      </p:sp>
    </p:spTree>
    <p:extLst>
      <p:ext uri="{BB962C8B-B14F-4D97-AF65-F5344CB8AC3E}">
        <p14:creationId xmlns:p14="http://schemas.microsoft.com/office/powerpoint/2010/main" val="46173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ea typeface="Calibri"/>
                <a:cs typeface="Calibri"/>
              </a:rPr>
              <a:t>At de to fagprofessionelle, som skal samarbejde omkring co-teaching, får mulighed for at kvalificere deres samarbejde, inden de går i gang. </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Sæt de fagprofessionelle sammen med deres co-teacher -  har man mere end en skal der være en overvejelse om personalet skal lave denne øvelse flere gange. Det er vigtigt at sætte god til af til øvelsen ca. 20 min</a:t>
            </a:r>
          </a:p>
          <a:p>
            <a:endParaRPr lang="da-DK">
              <a:solidFill>
                <a:srgbClr val="444444"/>
              </a:solidFill>
            </a:endParaRPr>
          </a:p>
          <a:p>
            <a:r>
              <a:rPr lang="da-DK" b="1" err="1"/>
              <a:t>Talenoter</a:t>
            </a:r>
            <a:r>
              <a:rPr lang="da-DK" b="1"/>
              <a:t>:</a:t>
            </a:r>
            <a:endParaRPr lang="da-DK" b="1">
              <a:ea typeface="Calibri"/>
              <a:cs typeface="Calibri"/>
            </a:endParaRPr>
          </a:p>
          <a:p>
            <a:r>
              <a:rPr lang="da-DK">
                <a:ea typeface="Calibri"/>
                <a:cs typeface="Calibri"/>
              </a:rPr>
              <a:t>I den </a:t>
            </a:r>
            <a:r>
              <a:rPr lang="da-DK" err="1">
                <a:ea typeface="Calibri"/>
                <a:cs typeface="Calibri"/>
              </a:rPr>
              <a:t>forgående</a:t>
            </a:r>
            <a:r>
              <a:rPr lang="da-DK">
                <a:ea typeface="Calibri"/>
                <a:cs typeface="Calibri"/>
              </a:rPr>
              <a:t> øvelse har i fået sat gang i jeres tanker om hvordan jeres samarbejde skal være. Nu skal i sætter jer sammen med jeres co-teaching makker og drøfte hvordan jeres samarbejde skal være ud fra dette skema. </a:t>
            </a:r>
          </a:p>
          <a:p>
            <a:r>
              <a:rPr lang="da-DK">
                <a:ea typeface="Calibri"/>
                <a:cs typeface="Calibri"/>
              </a:rPr>
              <a:t>Skemaet tager udgangspunkt i de 3 vigtige dele af co-teaching – forberedelse, udførelse og evaluering. Nogle af spørgsmålene giver anledning til konkrete aftaler, dem kan i skrive ind i feltet ved siden af. På den måde kan i også vende tilbage til aftalen i løbet af året.</a:t>
            </a:r>
          </a:p>
        </p:txBody>
      </p:sp>
      <p:sp>
        <p:nvSpPr>
          <p:cNvPr id="4" name="Pladsholder til slidenummer 3"/>
          <p:cNvSpPr>
            <a:spLocks noGrp="1"/>
          </p:cNvSpPr>
          <p:nvPr>
            <p:ph type="sldNum" sz="quarter" idx="5"/>
          </p:nvPr>
        </p:nvSpPr>
        <p:spPr/>
        <p:txBody>
          <a:bodyPr/>
          <a:lstStyle/>
          <a:p>
            <a:fld id="{BEB275AD-46A7-4D27-8D51-D17E92B6D94A}" type="slidenum">
              <a:rPr lang="da-DK" smtClean="0"/>
              <a:t>23</a:t>
            </a:fld>
            <a:endParaRPr lang="da-DK"/>
          </a:p>
        </p:txBody>
      </p:sp>
    </p:spTree>
    <p:extLst>
      <p:ext uri="{BB962C8B-B14F-4D97-AF65-F5344CB8AC3E}">
        <p14:creationId xmlns:p14="http://schemas.microsoft.com/office/powerpoint/2010/main" val="313051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Skabe overblik over de tre centrale dele i co-teaching: </a:t>
            </a:r>
            <a:r>
              <a:rPr lang="da-DK">
                <a:ea typeface="Calibri"/>
                <a:cs typeface="Calibri"/>
              </a:rPr>
              <a:t>Forberedelse, udførsel og evaluering.</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Sæt ord på modellen og henvis gerne til </a:t>
            </a:r>
            <a:r>
              <a:rPr lang="da-DK" err="1">
                <a:solidFill>
                  <a:srgbClr val="444444"/>
                </a:solidFill>
                <a:ea typeface="Calibri"/>
                <a:cs typeface="Calibri"/>
              </a:rPr>
              <a:t>videnspakken</a:t>
            </a:r>
            <a:r>
              <a:rPr lang="da-DK">
                <a:solidFill>
                  <a:srgbClr val="444444"/>
                </a:solidFill>
                <a:ea typeface="Calibri"/>
                <a:cs typeface="Calibri"/>
              </a:rPr>
              <a:t>, hvor modellen også blev forklaret. Herefter kan de fagprofessionelle sammen reflektere over alle de gode ting, de allerede gør. Enten to og to eller i klasseteams etc. Refleksionen må meget gerne tale ind i forberedelse, gennemførelse og evaluering. Brug evt. 5 min på refleksion. Der kan evt. samles op fælles med nogle eksempler eller pointer.</a:t>
            </a:r>
            <a:endParaRPr lang="da-DK">
              <a:solidFill>
                <a:srgbClr val="444444"/>
              </a:solidFill>
            </a:endParaRPr>
          </a:p>
          <a:p>
            <a:endParaRPr lang="da-DK">
              <a:solidFill>
                <a:srgbClr val="444444"/>
              </a:solidFill>
            </a:endParaRPr>
          </a:p>
          <a:p>
            <a:r>
              <a:rPr lang="da-DK" b="1" err="1"/>
              <a:t>Talenoter</a:t>
            </a:r>
            <a:r>
              <a:rPr lang="da-DK" b="1"/>
              <a:t>:</a:t>
            </a:r>
          </a:p>
          <a:p>
            <a:r>
              <a:rPr lang="da-DK">
                <a:ea typeface="Calibri"/>
                <a:cs typeface="Calibri"/>
              </a:rPr>
              <a:t>Her ser I de tre væsentlige elementer i co-teaching (vis modellen). Som tidligere nævnt er formålet med co-teaching, at skabe deltagelsesmuligheder for alle børn. Den fælles forberedelse, fælles undervisning og fælles evaluering skal give bedre muligheder for at løse denne udfordring. I processen om lidt kommer vi til at dykke ned i de forskellige dele og komme med bud på hvordan, det kan se ud her på skolen. </a:t>
            </a:r>
          </a:p>
          <a:p>
            <a:endParaRPr lang="da-DK">
              <a:ea typeface="Calibri"/>
              <a:cs typeface="Calibri"/>
            </a:endParaRPr>
          </a:p>
          <a:p>
            <a:r>
              <a:rPr lang="da-DK">
                <a:ea typeface="Calibri"/>
                <a:cs typeface="Calibri"/>
              </a:rPr>
              <a:t>I har jo allerede rigtig mange gode erfaringer med didaktiske greb og metoder, og dem skal vi have sat i spil her. Så hvis I tænker ind i de tre delelementer – hvad gør I så allerede, der fungerer godt? Vend jer om til sidemakker/team og drøft det med hinanden de næste 5 min.  Vi samler op med et par pointer i </a:t>
            </a:r>
            <a:r>
              <a:rPr lang="da-DK" err="1">
                <a:ea typeface="Calibri"/>
                <a:cs typeface="Calibri"/>
              </a:rPr>
              <a:t>plemum</a:t>
            </a:r>
            <a:r>
              <a:rPr lang="da-DK">
                <a:ea typeface="Calibri"/>
                <a:cs typeface="Calibri"/>
              </a:rPr>
              <a:t>.</a:t>
            </a:r>
          </a:p>
        </p:txBody>
      </p:sp>
      <p:sp>
        <p:nvSpPr>
          <p:cNvPr id="4" name="Pladsholder til slidenummer 3"/>
          <p:cNvSpPr>
            <a:spLocks noGrp="1"/>
          </p:cNvSpPr>
          <p:nvPr>
            <p:ph type="sldNum" sz="quarter" idx="5"/>
          </p:nvPr>
        </p:nvSpPr>
        <p:spPr/>
        <p:txBody>
          <a:bodyPr/>
          <a:lstStyle/>
          <a:p>
            <a:fld id="{BEB275AD-46A7-4D27-8D51-D17E92B6D94A}" type="slidenum">
              <a:rPr lang="da-DK" smtClean="0"/>
              <a:t>24</a:t>
            </a:fld>
            <a:endParaRPr lang="da-DK"/>
          </a:p>
        </p:txBody>
      </p:sp>
    </p:spTree>
    <p:extLst>
      <p:ext uri="{BB962C8B-B14F-4D97-AF65-F5344CB8AC3E}">
        <p14:creationId xmlns:p14="http://schemas.microsoft.com/office/powerpoint/2010/main" val="409229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444444"/>
                </a:solidFill>
              </a:rPr>
              <a:t>At illustrere, at den fælles forberedelse i et team ligger på et kontinuum med forskellige muligheder. Og at få de fagprofessionelle til at se, at selvom de ikke kan samarbejde om al forberedelse, så kan de finde andre veje.</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rPr>
              <a:t>Læs </a:t>
            </a:r>
            <a:r>
              <a:rPr lang="da-DK" err="1">
                <a:solidFill>
                  <a:srgbClr val="444444"/>
                </a:solidFill>
              </a:rPr>
              <a:t>talenoterne</a:t>
            </a:r>
            <a:r>
              <a:rPr lang="da-DK">
                <a:solidFill>
                  <a:srgbClr val="444444"/>
                </a:solidFill>
              </a:rPr>
              <a:t>. </a:t>
            </a:r>
          </a:p>
          <a:p>
            <a:endParaRPr lang="da-DK">
              <a:solidFill>
                <a:srgbClr val="444444"/>
              </a:solidFill>
            </a:endParaRPr>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rPr>
              <a:t>Denne slide viser forskellige grader af samarbejder i co-teaching, og har til hensigt at vise, at den fælles forberedelse i jeres team ligger på et kontinuum med forskellige muligheder. Det er sjældent, at alt samarbejdet i co-teaching finder sted på en 10’er. Men det er vigtigt at være opmærksom på, hvordan I kan opkvalificere den resterende forberedelse og delingen af informationer i teamet, da det opkvalificerer undervisningen.</a:t>
            </a:r>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25</a:t>
            </a:fld>
            <a:endParaRPr lang="da-DK"/>
          </a:p>
        </p:txBody>
      </p:sp>
    </p:spTree>
    <p:extLst>
      <p:ext uri="{BB962C8B-B14F-4D97-AF65-F5344CB8AC3E}">
        <p14:creationId xmlns:p14="http://schemas.microsoft.com/office/powerpoint/2010/main" val="307734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1488-0608-7C5F-5330-3DC1EC667A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1AAB7B8-3AA4-DBA0-67D1-1BBFD1DF2F3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CD61754-BD04-4EB8-AD4F-94A1305BE61B}"/>
              </a:ext>
            </a:extLst>
          </p:cNvPr>
          <p:cNvSpPr>
            <a:spLocks noGrp="1"/>
          </p:cNvSpPr>
          <p:nvPr>
            <p:ph type="body" idx="1"/>
          </p:nvPr>
        </p:nvSpPr>
        <p:spPr/>
        <p:txBody>
          <a:bodyPr/>
          <a:lstStyle/>
          <a:p>
            <a:r>
              <a:rPr lang="da-DK" b="1"/>
              <a:t>Formål med slide</a:t>
            </a:r>
          </a:p>
          <a:p>
            <a:r>
              <a:rPr lang="da-DK">
                <a:ea typeface="Calibri"/>
                <a:cs typeface="Calibri"/>
              </a:rPr>
              <a:t>At lave en refleksionsøvelse, der får de fagprofessionelle, til at spore sig ind på rammer og roller for samarbejdet som afsæt for at lave en samarbejdsaftale.</a:t>
            </a:r>
            <a:endParaRPr lang="da-DK" b="0">
              <a:ea typeface="Calibri"/>
              <a:cs typeface="Calibri"/>
            </a:endParaRPr>
          </a:p>
          <a:p>
            <a:endParaRPr lang="da-DK" b="1"/>
          </a:p>
          <a:p>
            <a:r>
              <a:rPr lang="da-DK" b="1"/>
              <a:t>Forslag til facilitering</a:t>
            </a:r>
            <a:endParaRPr lang="da-DK" b="1">
              <a:ea typeface="Calibri"/>
              <a:cs typeface="Calibri"/>
            </a:endParaRPr>
          </a:p>
          <a:p>
            <a:r>
              <a:rPr lang="da-DK">
                <a:ea typeface="Calibri"/>
                <a:cs typeface="Calibri"/>
              </a:rPr>
              <a:t>Til denne øvelse skal man ikke side sammen med den teammakker, man skal </a:t>
            </a:r>
            <a:r>
              <a:rPr lang="da-DK" err="1">
                <a:ea typeface="Calibri"/>
                <a:cs typeface="Calibri"/>
              </a:rPr>
              <a:t>co-teache</a:t>
            </a:r>
            <a:r>
              <a:rPr lang="da-DK">
                <a:ea typeface="Calibri"/>
                <a:cs typeface="Calibri"/>
              </a:rPr>
              <a:t> med. Man skal sidde sammen med en anden kollega. Der er syv forskellige refleksionsspørgsmål, som de fagprofessionelle kan komme igennem. I skal sikre, at de to og to kommer til at drøfte  mindst 2-3 spørgsmål. Denne øvelse er lettest, hvis de sidder ved borde. På den måde kan hele bordet deles om et sæt kort.</a:t>
            </a:r>
          </a:p>
          <a:p>
            <a:endParaRPr lang="da-DK" b="1">
              <a:ea typeface="Calibri"/>
              <a:cs typeface="Calibri"/>
            </a:endParaRPr>
          </a:p>
          <a:p>
            <a:r>
              <a:rPr lang="da-DK" b="1" err="1">
                <a:ea typeface="Calibri"/>
                <a:cs typeface="Calibri"/>
              </a:rPr>
              <a:t>Talenoter</a:t>
            </a:r>
            <a:endParaRPr lang="da-DK" b="1">
              <a:ea typeface="Calibri"/>
              <a:cs typeface="Calibri"/>
            </a:endParaRPr>
          </a:p>
          <a:p>
            <a:r>
              <a:rPr lang="da-DK">
                <a:ea typeface="Calibri"/>
                <a:cs typeface="Calibri"/>
              </a:rPr>
              <a:t>Som vi nævnte i introduktionen har vi et ønske om at: </a:t>
            </a:r>
            <a:r>
              <a:rPr lang="da-DK" b="0" i="1">
                <a:solidFill>
                  <a:srgbClr val="375D6A"/>
                </a:solidFill>
              </a:rPr>
              <a:t>At skabe rammer og retning i de fagprofessionelles samarbejde der resulterer i en undervisning der i høj grad giver deltagelsesmuligheder for alle elever.</a:t>
            </a:r>
            <a:endParaRPr lang="da-DK" b="0"/>
          </a:p>
          <a:p>
            <a:endParaRPr lang="da-DK">
              <a:ea typeface="Calibri"/>
              <a:cs typeface="Calibri"/>
            </a:endParaRPr>
          </a:p>
          <a:p>
            <a:r>
              <a:rPr lang="da-DK">
                <a:ea typeface="Calibri"/>
                <a:cs typeface="Calibri"/>
              </a:rPr>
              <a:t>For at sikre dette, er det vigtigt, at I får talt sammen om jeres ønsker for samarbejdet omkring co-teaching. Ude ved bordene ligger der nu nogle refleksionskort, som skal bruges til at hjælpe denne drøftelse på vej. I finder sammen to og to (ikke nærmeste teammakker), og så trækker I et kort, som I sammen drøfter. Når uret bipper tager I et nyt kort, og drøfter dette med den samme makker.   </a:t>
            </a:r>
            <a:endParaRPr lang="da-DK" b="1" i="1">
              <a:solidFill>
                <a:srgbClr val="375D6A"/>
              </a:solidFill>
              <a:ea typeface="Calibri"/>
              <a:cs typeface="Calibri"/>
            </a:endParaRPr>
          </a:p>
        </p:txBody>
      </p:sp>
      <p:sp>
        <p:nvSpPr>
          <p:cNvPr id="4" name="Pladsholder til slidenummer 3">
            <a:extLst>
              <a:ext uri="{FF2B5EF4-FFF2-40B4-BE49-F238E27FC236}">
                <a16:creationId xmlns:a16="http://schemas.microsoft.com/office/drawing/2014/main" id="{F008A107-A7FD-47D0-3293-8B1CD142AF89}"/>
              </a:ext>
            </a:extLst>
          </p:cNvPr>
          <p:cNvSpPr>
            <a:spLocks noGrp="1"/>
          </p:cNvSpPr>
          <p:nvPr>
            <p:ph type="sldNum" sz="quarter" idx="5"/>
          </p:nvPr>
        </p:nvSpPr>
        <p:spPr/>
        <p:txBody>
          <a:bodyPr/>
          <a:lstStyle/>
          <a:p>
            <a:fld id="{BEB275AD-46A7-4D27-8D51-D17E92B6D94A}" type="slidenum">
              <a:rPr lang="da-DK" smtClean="0"/>
              <a:t>26</a:t>
            </a:fld>
            <a:endParaRPr lang="da-DK"/>
          </a:p>
        </p:txBody>
      </p:sp>
    </p:spTree>
    <p:extLst>
      <p:ext uri="{BB962C8B-B14F-4D97-AF65-F5344CB8AC3E}">
        <p14:creationId xmlns:p14="http://schemas.microsoft.com/office/powerpoint/2010/main" val="330987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introducere vigtige pointer i forbindelse med den fælles forberedelse, samt præsentere skabelon til brug for fælles forberedelse.</a:t>
            </a:r>
            <a:endParaRPr lang="en-US">
              <a:solidFill>
                <a:srgbClr val="444444"/>
              </a:solidFill>
            </a:endParaRP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Del forberedelsesskabelonen med deltagerne. Læs de tre </a:t>
            </a:r>
            <a:r>
              <a:rPr lang="da-DK" err="1">
                <a:solidFill>
                  <a:srgbClr val="444444"/>
                </a:solidFill>
                <a:ea typeface="Calibri"/>
                <a:cs typeface="Calibri"/>
              </a:rPr>
              <a:t>dots</a:t>
            </a:r>
            <a:r>
              <a:rPr lang="da-DK">
                <a:solidFill>
                  <a:srgbClr val="444444"/>
                </a:solidFill>
                <a:ea typeface="Calibri"/>
                <a:cs typeface="Calibri"/>
              </a:rPr>
              <a:t> på slide ift. hvad man skal være opmærksom på i forbindelse med den fælles forberedelse. Herefter gennemgås arket og de forskellige kategorier. Man kan evt. inddrage præsentere en udfyldt skabelon, som et eksemplarisk eksempel på, hvordan den kan se ud.</a:t>
            </a:r>
            <a:endParaRPr lang="da-DK">
              <a:solidFill>
                <a:srgbClr val="444444"/>
              </a:solidFill>
            </a:endParaRPr>
          </a:p>
          <a:p>
            <a:endParaRPr lang="da-DK">
              <a:solidFill>
                <a:srgbClr val="444444"/>
              </a:solidFill>
            </a:endParaRPr>
          </a:p>
          <a:p>
            <a:r>
              <a:rPr lang="da-DK" b="1" err="1"/>
              <a:t>Talenoter</a:t>
            </a:r>
            <a:r>
              <a:rPr lang="da-DK" b="1"/>
              <a:t>: </a:t>
            </a:r>
            <a:r>
              <a:rPr lang="da-DK" b="0"/>
              <a:t>Læs teksten på slide. </a:t>
            </a:r>
            <a:endParaRPr lang="da-DK">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27</a:t>
            </a:fld>
            <a:endParaRPr lang="da-DK"/>
          </a:p>
        </p:txBody>
      </p:sp>
    </p:spTree>
    <p:extLst>
      <p:ext uri="{BB962C8B-B14F-4D97-AF65-F5344CB8AC3E}">
        <p14:creationId xmlns:p14="http://schemas.microsoft.com/office/powerpoint/2010/main" val="239949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teamet får aftalt, hvilke forberedelsesskabeloner, der er nyttige for dem at bruge i samarbejdet</a:t>
            </a:r>
            <a:r>
              <a:rPr lang="da-DK"/>
              <a:t>. Der kan tages afsæt i det forberedelsesark, som er på foregående slide.</a:t>
            </a:r>
            <a:endParaRPr lang="en-US">
              <a:solidFill>
                <a:srgbClr val="444444"/>
              </a:solidFill>
            </a:endParaRPr>
          </a:p>
          <a:p>
            <a:endParaRPr lang="da-DK">
              <a:solidFill>
                <a:srgbClr val="444444"/>
              </a:solidFill>
            </a:endParaRPr>
          </a:p>
          <a:p>
            <a:r>
              <a:rPr lang="da-DK" b="1"/>
              <a:t>Forslag til facilitering:</a:t>
            </a:r>
          </a:p>
          <a:p>
            <a:r>
              <a:rPr lang="da-DK" b="0"/>
              <a:t>De fagprofessionelle deles op, så de sidder sammen i deres teams. Nogle gange går de fagprofessionelle på tværs og co-teacher i flere teams, her må man forsøge at få lavet den bedst mulige fordeling. Eller hvis det giver bedre mening, så kan der laves mere end en runde.</a:t>
            </a:r>
            <a:endParaRPr lang="en-US" b="0">
              <a:solidFill>
                <a:srgbClr val="444444"/>
              </a:solidFill>
            </a:endParaRPr>
          </a:p>
          <a:p>
            <a:endParaRPr lang="da-DK">
              <a:solidFill>
                <a:srgbClr val="444444"/>
              </a:solidFill>
            </a:endParaRPr>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I skal nu sammen med jeres team, drøfte følgende spørgsmål (læs spørgsmålene på slide op). Hensigten er, at I skal have lavet nogle gode aftaler ift. jeres fælles forberedelse.</a:t>
            </a:r>
          </a:p>
        </p:txBody>
      </p:sp>
      <p:sp>
        <p:nvSpPr>
          <p:cNvPr id="4" name="Pladsholder til slidenummer 3"/>
          <p:cNvSpPr>
            <a:spLocks noGrp="1"/>
          </p:cNvSpPr>
          <p:nvPr>
            <p:ph type="sldNum" sz="quarter" idx="5"/>
          </p:nvPr>
        </p:nvSpPr>
        <p:spPr/>
        <p:txBody>
          <a:bodyPr/>
          <a:lstStyle/>
          <a:p>
            <a:fld id="{BEB275AD-46A7-4D27-8D51-D17E92B6D94A}" type="slidenum">
              <a:rPr lang="da-DK" smtClean="0"/>
              <a:t>28</a:t>
            </a:fld>
            <a:endParaRPr lang="da-DK"/>
          </a:p>
        </p:txBody>
      </p:sp>
    </p:spTree>
    <p:extLst>
      <p:ext uri="{BB962C8B-B14F-4D97-AF65-F5344CB8AC3E}">
        <p14:creationId xmlns:p14="http://schemas.microsoft.com/office/powerpoint/2010/main" val="197396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introducere spillet ”Deltagelsesmuligheder for alle”, som har til formål </a:t>
            </a:r>
            <a:r>
              <a:rPr lang="da-DK" b="0">
                <a:solidFill>
                  <a:srgbClr val="444444"/>
                </a:solidFill>
                <a:ea typeface="Calibri"/>
                <a:cs typeface="Calibri"/>
              </a:rPr>
              <a:t>at</a:t>
            </a:r>
            <a:r>
              <a:rPr lang="da-DK">
                <a:solidFill>
                  <a:srgbClr val="444444"/>
                </a:solidFill>
                <a:ea typeface="Calibri"/>
                <a:cs typeface="Calibri"/>
              </a:rPr>
              <a:t> man forbereder sig sammen med fokus på deltagelsesmuligheder for alle. Og at man eventuelt afprøver forberedelsesarket sammen parvis.</a:t>
            </a:r>
          </a:p>
          <a:p>
            <a:endParaRPr lang="da-DK">
              <a:solidFill>
                <a:srgbClr val="444444"/>
              </a:solidFill>
            </a:endParaRPr>
          </a:p>
          <a:p>
            <a:pPr>
              <a:defRPr/>
            </a:pPr>
            <a:r>
              <a:rPr lang="da-DK" b="1"/>
              <a:t>Forslag til facilitering: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Forklar </a:t>
            </a:r>
            <a:r>
              <a:rPr lang="da-DK"/>
              <a:t>hensigten med spillet, og at man skal arbejde sammen med sidemanden. Spilark og terninger deles ud. Selve spillet tager typisk 20-25 minutter. Når spillet herefter stoppes, deler man i plenum, hvilke ramme man har arbejdet med, hvordan det gik og hvilke opmærksomheder, man fik undervejs.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rPr>
              <a:t>Det kan være en god hjælp at have forberedelsesskabeloner til forberedelse udprintet.</a:t>
            </a:r>
            <a:endParaRPr lang="da-DK"/>
          </a:p>
          <a:p>
            <a:pPr>
              <a:defRPr/>
            </a:pPr>
            <a:endParaRPr lang="da-DK" b="1">
              <a:solidFill>
                <a:srgbClr val="000000"/>
              </a:solidFill>
            </a:endParaRPr>
          </a:p>
          <a:p>
            <a:pPr>
              <a:defRPr/>
            </a:pPr>
            <a:r>
              <a:rPr lang="da-DK" b="1" err="1">
                <a:solidFill>
                  <a:srgbClr val="000000"/>
                </a:solidFill>
              </a:rPr>
              <a:t>Talenoter</a:t>
            </a:r>
            <a:r>
              <a:rPr lang="da-DK" b="1">
                <a:solidFill>
                  <a:srgbClr val="000000"/>
                </a:solidFill>
              </a:rPr>
              <a:t>:</a:t>
            </a:r>
            <a:endParaRPr lang="da-D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ea typeface="Calibri"/>
                <a:cs typeface="Calibri"/>
              </a:rPr>
              <a:t>Nu skal I </a:t>
            </a:r>
            <a:r>
              <a:rPr lang="da-DK" err="1">
                <a:solidFill>
                  <a:srgbClr val="000000"/>
                </a:solidFill>
                <a:ea typeface="Calibri"/>
                <a:cs typeface="Calibri"/>
              </a:rPr>
              <a:t>i</a:t>
            </a:r>
            <a:r>
              <a:rPr lang="da-DK">
                <a:solidFill>
                  <a:srgbClr val="000000"/>
                </a:solidFill>
                <a:ea typeface="Calibri"/>
                <a:cs typeface="Calibri"/>
              </a:rPr>
              <a:t> gang med at spille spillet "Deltagelsesmuligheder for alle". </a:t>
            </a:r>
            <a:r>
              <a:rPr lang="da-DK" b="0">
                <a:solidFill>
                  <a:srgbClr val="000000"/>
                </a:solidFill>
                <a:ea typeface="Calibri"/>
                <a:cs typeface="Calibri"/>
              </a:rPr>
              <a:t>Formålet med spillet er, at samarbejde om en case ift. at forberede en undervisning, der giver deltagelsesmuligheder for alle elever.</a:t>
            </a:r>
            <a:r>
              <a:rPr lang="da-DK" b="0"/>
              <a:t> Spillet skaber et slags rollespil omkring dette.</a:t>
            </a:r>
          </a:p>
          <a:p>
            <a:pPr>
              <a:defRPr/>
            </a:pPr>
            <a:endParaRPr lang="da-DK">
              <a:solidFill>
                <a:srgbClr val="000000"/>
              </a:solidFill>
              <a:ea typeface="Calibri"/>
              <a:cs typeface="Calibri"/>
            </a:endParaRPr>
          </a:p>
          <a:p>
            <a:pPr>
              <a:defRPr/>
            </a:pPr>
            <a:r>
              <a:rPr lang="da-DK">
                <a:solidFill>
                  <a:srgbClr val="000000"/>
                </a:solidFill>
                <a:ea typeface="Calibri"/>
                <a:cs typeface="Calibri"/>
              </a:rPr>
              <a:t>I vil nu blive inddelt parvist, hvorefter I på baggrund af jeres terningslag får skabt jeres egen undervisningsramme. Når I gennem spillet har udviklet rammen, skal I derefter gå i gang med et rollespil, hvor I forbereder undervisning sammen i overensstemmelse med rammen. Undervisningen, som I forbereder, skal give deltagelsesmuligheder for alle elever i klassen.  </a:t>
            </a:r>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29</a:t>
            </a:fld>
            <a:endParaRPr lang="da-DK"/>
          </a:p>
        </p:txBody>
      </p:sp>
    </p:spTree>
    <p:extLst>
      <p:ext uri="{BB962C8B-B14F-4D97-AF65-F5344CB8AC3E}">
        <p14:creationId xmlns:p14="http://schemas.microsoft.com/office/powerpoint/2010/main" val="2782496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vise spilarket til spillet ”deltagelsesmuligheder for alle”</a:t>
            </a:r>
            <a:endParaRPr lang="da-DK">
              <a:solidFill>
                <a:srgbClr val="444444"/>
              </a:solidFill>
            </a:endParaRPr>
          </a:p>
          <a:p>
            <a:endParaRPr lang="da-DK">
              <a:solidFill>
                <a:srgbClr val="444444"/>
              </a:solidFill>
            </a:endParaRPr>
          </a:p>
          <a:p>
            <a:r>
              <a:rPr lang="da-DK" b="1"/>
              <a:t>Forslag til facilitering : </a:t>
            </a:r>
          </a:p>
          <a:p>
            <a:r>
              <a:rPr lang="da-DK" b="0"/>
              <a:t>Se tidligere slide</a:t>
            </a:r>
            <a:endParaRPr lang="en-US">
              <a:solidFill>
                <a:srgbClr val="444444"/>
              </a:solidFill>
            </a:endParaRPr>
          </a:p>
          <a:p>
            <a:endParaRPr lang="da-DK">
              <a:solidFill>
                <a:srgbClr val="000000"/>
              </a:solidFill>
            </a:endParaRPr>
          </a:p>
          <a:p>
            <a:r>
              <a:rPr lang="da-DK" b="1" err="1">
                <a:solidFill>
                  <a:srgbClr val="000000"/>
                </a:solidFill>
              </a:rPr>
              <a:t>Talenoter</a:t>
            </a:r>
            <a:r>
              <a:rPr lang="da-DK" b="1">
                <a:solidFill>
                  <a:srgbClr val="000000"/>
                </a:solidFill>
              </a:rPr>
              <a:t>:</a:t>
            </a:r>
            <a:endParaRPr lang="da-DK"/>
          </a:p>
          <a:p>
            <a:r>
              <a:rPr lang="da-DK">
                <a:solidFill>
                  <a:srgbClr val="000000"/>
                </a:solidFill>
              </a:rPr>
              <a:t>Som I kan se af spilarket skal I slå med terningen i hver kategori, hvor de 6 mulige udfald passer med øjnene på terningen. Dvs. at hvis man slår en 2'er under kategorien Fag og klassetrin, passer det med sætning nummer 2 – og man ved nu, at man under rollespillet skal forberede undervisning til en musiktime i indskolingen osv. Når I er færdige med at slå om rammen, går I </a:t>
            </a:r>
            <a:r>
              <a:rPr lang="da-DK" err="1">
                <a:solidFill>
                  <a:srgbClr val="000000"/>
                </a:solidFill>
              </a:rPr>
              <a:t>i</a:t>
            </a:r>
            <a:r>
              <a:rPr lang="da-DK">
                <a:solidFill>
                  <a:srgbClr val="000000"/>
                </a:solidFill>
              </a:rPr>
              <a:t> gang med at lave rollespillet. Husk I gerne må /skal anvende forberedelsesskabelonerne, som I kan finde (angivelse af sted). I har 20 minutter. Værsgo at gå i gang.</a:t>
            </a:r>
          </a:p>
          <a:p>
            <a:endParaRPr lang="da-DK">
              <a:solidFill>
                <a:srgbClr val="444444"/>
              </a:solidFill>
            </a:endParaRPr>
          </a:p>
          <a:p>
            <a:r>
              <a:rPr lang="da-DK">
                <a:solidFill>
                  <a:srgbClr val="000000"/>
                </a:solidFill>
              </a:rPr>
              <a:t>Nu er I færdige med at spille, og vi laver lige en fælles opfølgning. Er der nogle der har lyst til at dele, hvilken ramme de fik slået sig frem til, og hvordan rollespillet gik? Er der noget I særligt blev opmærksomme på undervejs?</a:t>
            </a:r>
          </a:p>
          <a:p>
            <a:r>
              <a:rPr lang="da-DK">
                <a:solidFill>
                  <a:srgbClr val="000000"/>
                </a:solidFill>
              </a:rPr>
              <a:t>Man kan eventuelt supplere med følgende spørgsmål: Brugte I forberedelsesskabelonen, og hvordan gik det?</a:t>
            </a:r>
            <a:endParaRPr lang="en-US">
              <a:solidFill>
                <a:srgbClr val="444444"/>
              </a:solidFill>
            </a:endParaRPr>
          </a:p>
          <a:p>
            <a:endParaRPr lang="da-DK">
              <a:solidFill>
                <a:srgbClr val="444444"/>
              </a:solidFill>
            </a:endParaRPr>
          </a:p>
          <a:p>
            <a:endParaRPr lang="da-DK">
              <a:solidFill>
                <a:srgbClr val="444444"/>
              </a:solidFill>
            </a:endParaRPr>
          </a:p>
          <a:p>
            <a:endParaRPr lang="en-US">
              <a:solidFill>
                <a:srgbClr val="444444"/>
              </a:solidFill>
            </a:endParaRPr>
          </a:p>
          <a:p>
            <a:endParaRPr lang="da-DK">
              <a:solidFill>
                <a:srgbClr val="000000"/>
              </a:solidFill>
              <a:ea typeface="Calibri"/>
              <a:cs typeface="Calibri"/>
            </a:endParaRPr>
          </a:p>
          <a:p>
            <a:endParaRPr lang="da-DK">
              <a:solidFill>
                <a:srgbClr val="444444"/>
              </a:solidFill>
            </a:endParaRPr>
          </a:p>
          <a:p>
            <a:endParaRPr lang="da-DK">
              <a:solidFill>
                <a:srgbClr val="444444"/>
              </a:solidFill>
              <a:ea typeface="Calibri" panose="020F0502020204030204"/>
              <a:cs typeface="Calibri" panose="020F0502020204030204"/>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30</a:t>
            </a:fld>
            <a:endParaRPr lang="da-DK"/>
          </a:p>
        </p:txBody>
      </p:sp>
    </p:spTree>
    <p:extLst>
      <p:ext uri="{BB962C8B-B14F-4D97-AF65-F5344CB8AC3E}">
        <p14:creationId xmlns:p14="http://schemas.microsoft.com/office/powerpoint/2010/main" val="359660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3AE5-44AB-F621-0947-43D0E659406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2A9F17F-9F95-27B3-B928-F887E2D2DEF0}"/>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A790B44-DB84-5421-CBD4-6F43BE87CC75}"/>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CA941B0E-0366-76C6-F9EB-1740FA69045D}"/>
              </a:ext>
            </a:extLst>
          </p:cNvPr>
          <p:cNvSpPr>
            <a:spLocks noGrp="1"/>
          </p:cNvSpPr>
          <p:nvPr>
            <p:ph type="sldNum" sz="quarter" idx="5"/>
          </p:nvPr>
        </p:nvSpPr>
        <p:spPr/>
        <p:txBody>
          <a:bodyPr/>
          <a:lstStyle/>
          <a:p>
            <a:fld id="{BEB275AD-46A7-4D27-8D51-D17E92B6D94A}" type="slidenum">
              <a:rPr lang="da-DK" smtClean="0"/>
              <a:t>4</a:t>
            </a:fld>
            <a:endParaRPr lang="da-DK"/>
          </a:p>
        </p:txBody>
      </p:sp>
    </p:spTree>
    <p:extLst>
      <p:ext uri="{BB962C8B-B14F-4D97-AF65-F5344CB8AC3E}">
        <p14:creationId xmlns:p14="http://schemas.microsoft.com/office/powerpoint/2010/main" val="191414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77B8-C275-3287-C932-42C3A04E03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657808-EEBA-85F4-064C-ABFD048C455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6D600020-5740-2CDE-28E4-D5600D7246A6}"/>
              </a:ext>
            </a:extLst>
          </p:cNvPr>
          <p:cNvSpPr>
            <a:spLocks noGrp="1"/>
          </p:cNvSpPr>
          <p:nvPr>
            <p:ph type="body" idx="1"/>
          </p:nvPr>
        </p:nvSpPr>
        <p:spPr/>
        <p:txBody>
          <a:bodyPr/>
          <a:lstStyle/>
          <a:p>
            <a:r>
              <a:rPr lang="da-DK" b="1"/>
              <a:t>Formål med slide: </a:t>
            </a:r>
            <a:endParaRPr lang="da-DK">
              <a:solidFill>
                <a:srgbClr val="000000"/>
              </a:solidFill>
              <a:ea typeface="Calibri"/>
              <a:cs typeface="Calibri"/>
            </a:endParaRPr>
          </a:p>
          <a:p>
            <a:r>
              <a:rPr lang="da-DK">
                <a:solidFill>
                  <a:srgbClr val="444444"/>
                </a:solidFill>
                <a:ea typeface="Calibri"/>
                <a:cs typeface="Calibri"/>
              </a:rPr>
              <a:t>At man afprøver forberedelsesarket sammen parvis med fokus på deltagelsesmuligheder for alle.</a:t>
            </a:r>
          </a:p>
          <a:p>
            <a:endParaRPr lang="da-DK">
              <a:solidFill>
                <a:srgbClr val="444444"/>
              </a:solidFill>
            </a:endParaRPr>
          </a:p>
          <a:p>
            <a:r>
              <a:rPr lang="da-DK" b="1"/>
              <a:t>Forslag til facilitering:  </a:t>
            </a:r>
            <a:endParaRPr lang="da-DK">
              <a:solidFill>
                <a:srgbClr val="000000"/>
              </a:solidFill>
              <a:ea typeface="Calibri"/>
              <a:cs typeface="Calibri"/>
            </a:endParaRPr>
          </a:p>
          <a:p>
            <a:r>
              <a:rPr lang="da-DK">
                <a:solidFill>
                  <a:srgbClr val="444444"/>
                </a:solidFill>
                <a:ea typeface="Calibri"/>
                <a:cs typeface="Calibri"/>
              </a:rPr>
              <a:t>Inddel de fagprofessionelle i par. Det er ikke afgørende, at de sidder sammen med deres teammakker. </a:t>
            </a:r>
          </a:p>
          <a:p>
            <a:endParaRPr lang="da-DK" b="1"/>
          </a:p>
          <a:p>
            <a:r>
              <a:rPr lang="da-DK" b="1" err="1"/>
              <a:t>Talenoter</a:t>
            </a:r>
            <a:r>
              <a:rPr lang="da-DK" b="1"/>
              <a:t>:</a:t>
            </a:r>
          </a:p>
          <a:p>
            <a:r>
              <a:rPr lang="da-DK">
                <a:ea typeface="Calibri"/>
                <a:cs typeface="Calibri"/>
              </a:rPr>
              <a:t>I denne øvelse skal I sammen med en kollega prøve at forberede en co-teaching-lektion, hvor der er fokus på deltagelsesmuligheder for alle. I får 4 meget forskellige cases, hvor I udvælger én, som I synes kunne være interessant at fordybe sig i. I får også i et forberedelsesark, som I kan anvende/støtte jer til.</a:t>
            </a:r>
          </a:p>
        </p:txBody>
      </p:sp>
      <p:sp>
        <p:nvSpPr>
          <p:cNvPr id="4" name="Pladsholder til slidenummer 3">
            <a:extLst>
              <a:ext uri="{FF2B5EF4-FFF2-40B4-BE49-F238E27FC236}">
                <a16:creationId xmlns:a16="http://schemas.microsoft.com/office/drawing/2014/main" id="{0D7123BE-522B-D399-CF3E-36A5BD27E31B}"/>
              </a:ext>
            </a:extLst>
          </p:cNvPr>
          <p:cNvSpPr>
            <a:spLocks noGrp="1"/>
          </p:cNvSpPr>
          <p:nvPr>
            <p:ph type="sldNum" sz="quarter" idx="5"/>
          </p:nvPr>
        </p:nvSpPr>
        <p:spPr/>
        <p:txBody>
          <a:bodyPr/>
          <a:lstStyle/>
          <a:p>
            <a:fld id="{BEB275AD-46A7-4D27-8D51-D17E92B6D94A}" type="slidenum">
              <a:rPr lang="da-DK" smtClean="0"/>
              <a:t>31</a:t>
            </a:fld>
            <a:endParaRPr lang="da-DK"/>
          </a:p>
        </p:txBody>
      </p:sp>
    </p:spTree>
    <p:extLst>
      <p:ext uri="{BB962C8B-B14F-4D97-AF65-F5344CB8AC3E}">
        <p14:creationId xmlns:p14="http://schemas.microsoft.com/office/powerpoint/2010/main" val="767230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a:t>At præsentere muligheden for at udfolde de seks co-teaching former gennem filmklip. Filmen ligger på YouTube og det er tilladt at hente filmen her og vise den,- eller dele af den, hvis man ønsker at have fokus på bestemte organisationsformer.</a:t>
            </a:r>
            <a:endParaRPr lang="da-DK">
              <a:solidFill>
                <a:srgbClr val="000000"/>
              </a:solidFill>
              <a:ea typeface="Calibri"/>
              <a:cs typeface="Calibri"/>
            </a:endParaRPr>
          </a:p>
          <a:p>
            <a:endParaRPr lang="da-DK">
              <a:solidFill>
                <a:srgbClr val="000000"/>
              </a:solidFill>
              <a:ea typeface="Calibri"/>
              <a:cs typeface="Calibri"/>
            </a:endParaRPr>
          </a:p>
          <a:p>
            <a:r>
              <a:rPr lang="da-DK">
                <a:solidFill>
                  <a:srgbClr val="000000"/>
                </a:solidFill>
                <a:ea typeface="Calibri"/>
                <a:cs typeface="Calibri"/>
              </a:rPr>
              <a:t>I løbet af foråret 2026, er det meningen, at der på tværs af skoler i Aarhus skal laves egne tilsvarende film om de 6 organiseringsformer. Men indtil da er denne film et godt alternativ.</a:t>
            </a:r>
            <a:endParaRPr lang="da-DK">
              <a:solidFill>
                <a:srgbClr val="444444"/>
              </a:solidFill>
            </a:endParaRPr>
          </a:p>
          <a:p>
            <a:endParaRPr lang="da-DK">
              <a:solidFill>
                <a:srgbClr val="444444"/>
              </a:solidFill>
            </a:endParaRPr>
          </a:p>
          <a:p>
            <a:r>
              <a:rPr lang="da-DK" b="1"/>
              <a:t>Forslag til facilitering:</a:t>
            </a:r>
            <a:r>
              <a:rPr lang="da-DK"/>
              <a:t> </a:t>
            </a:r>
          </a:p>
          <a:p>
            <a:r>
              <a:rPr lang="da-DK"/>
              <a:t>Vis det ønskede filmklip for de fagprofessionelle og lad dem reflektere sammen, f.eks. parvis eller i teams i forhold til følgende: Del med hinanden, hvad I får øje på i filmklippet. </a:t>
            </a:r>
          </a:p>
          <a:p>
            <a:pPr marL="171450" indent="-171450">
              <a:buFont typeface="Arial" panose="020B0604020202020204" pitchFamily="34" charset="0"/>
              <a:buChar char="•"/>
            </a:pPr>
            <a:r>
              <a:rPr lang="da-DK"/>
              <a:t>Hvad inspireres I af? </a:t>
            </a:r>
          </a:p>
          <a:p>
            <a:pPr marL="171450" indent="-171450">
              <a:buFont typeface="Arial" panose="020B0604020202020204" pitchFamily="34" charset="0"/>
              <a:buChar char="•"/>
            </a:pPr>
            <a:r>
              <a:rPr lang="da-DK"/>
              <a:t>Hvordan kan det bruges til eget arbejde med organisationsformerne i co-teaching?</a:t>
            </a:r>
            <a:endParaRPr lang="da-DK">
              <a:solidFill>
                <a:srgbClr val="000000"/>
              </a:solidFill>
              <a:ea typeface="Calibri"/>
              <a:cs typeface="Calibri"/>
            </a:endParaRPr>
          </a:p>
          <a:p>
            <a:endParaRPr lang="da-DK">
              <a:solidFill>
                <a:srgbClr val="444444"/>
              </a:solidFill>
            </a:endParaRPr>
          </a:p>
          <a:p>
            <a:endParaRPr lang="da-DK">
              <a:solidFill>
                <a:srgbClr val="444444"/>
              </a:solidFill>
            </a:endParaRPr>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32</a:t>
            </a:fld>
            <a:endParaRPr lang="da-DK"/>
          </a:p>
        </p:txBody>
      </p:sp>
    </p:spTree>
    <p:extLst>
      <p:ext uri="{BB962C8B-B14F-4D97-AF65-F5344CB8AC3E}">
        <p14:creationId xmlns:p14="http://schemas.microsoft.com/office/powerpoint/2010/main" val="2851993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10304-EF99-FFD3-DA5B-8DC4EA8344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04145E-6BF2-E84D-3962-BB224AB4947B}"/>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48AD1E92-CBEA-37C3-F2CA-35D97C00DFDD}"/>
              </a:ext>
            </a:extLst>
          </p:cNvPr>
          <p:cNvSpPr>
            <a:spLocks noGrp="1"/>
          </p:cNvSpPr>
          <p:nvPr>
            <p:ph type="body" idx="1"/>
          </p:nvPr>
        </p:nvSpPr>
        <p:spPr/>
        <p:txBody>
          <a:bodyPr/>
          <a:lstStyle/>
          <a:p>
            <a:r>
              <a:rPr lang="da-DK" b="1"/>
              <a:t>Formål med slide: </a:t>
            </a:r>
          </a:p>
          <a:p>
            <a:r>
              <a:rPr lang="da-DK" b="0"/>
              <a:t>At præsentere en skabelon, der kan anvendes til evalueringen af elevernes udbytte og deltagelse samt de fagprofessionelles samarbejde og fremtidige justeringer.</a:t>
            </a:r>
            <a:endParaRPr lang="en-US">
              <a:solidFill>
                <a:srgbClr val="444444"/>
              </a:solidFill>
            </a:endParaRP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Gennemgå skabelonen. Giv evt. et par eksempler på, hvad der kunne stå i de forskellige kategorier. Her kan trækkes andre evalueringsværktøjer frem, som I bruger på skolen og som evt. kan bruges sammen med skabelonen. Det er en mulighed at de fagprofessionelle sætter sig sammen og overvejer om og hvordan, de vil bruge skabelonen. Brug ca.10 min på dette. </a:t>
            </a:r>
            <a:r>
              <a:rPr lang="da-DK" b="1">
                <a:solidFill>
                  <a:srgbClr val="444444"/>
                </a:solidFill>
                <a:ea typeface="Calibri"/>
                <a:cs typeface="Calibri"/>
              </a:rPr>
              <a:t>Husk det er side 2 af forberedelsesarket.</a:t>
            </a:r>
          </a:p>
          <a:p>
            <a:endParaRPr lang="da-DK">
              <a:solidFill>
                <a:srgbClr val="444444"/>
              </a:solidFill>
            </a:endParaRPr>
          </a:p>
          <a:p>
            <a:r>
              <a:rPr lang="da-DK" b="1" err="1"/>
              <a:t>Talenoter</a:t>
            </a:r>
            <a:r>
              <a:rPr lang="da-DK" b="1"/>
              <a:t>:</a:t>
            </a:r>
            <a:endParaRPr lang="da-DK" b="1">
              <a:ea typeface="Calibri"/>
              <a:cs typeface="Calibri"/>
            </a:endParaRPr>
          </a:p>
          <a:p>
            <a:r>
              <a:rPr lang="da-DK" b="0">
                <a:ea typeface="Calibri"/>
                <a:cs typeface="Calibri"/>
              </a:rPr>
              <a:t>Vi er nu kommet til den fælles evaluering </a:t>
            </a:r>
            <a:r>
              <a:rPr lang="da-DK">
                <a:ea typeface="Calibri"/>
                <a:cs typeface="Calibri"/>
              </a:rPr>
              <a:t>af undervisningen. Det er her, vi skal evaluere på, om elevernes udbytte blev, som vi ønskede, og hvad vi evt. skal ændre på til næste gang. Det er vigtigt, at man bruger tid på at evaluere, og lader evalueringen blive rettesnor for planlægningen af den kommende undervisning. Der er lavet denne skabelon, som kan danne grundlag for evalueringen. Der er plads og mulighed for at skabelonen kan rettes til, så den passer ind til bestemte klassetrin og teams. Skabelonen peger mod både eleverne, vores planlægning samt ændringer til næste gang. </a:t>
            </a:r>
          </a:p>
          <a:p>
            <a:endParaRPr lang="da-DK">
              <a:ea typeface="Calibri"/>
              <a:cs typeface="Calibri"/>
            </a:endParaRPr>
          </a:p>
          <a:p>
            <a:r>
              <a:rPr lang="da-DK">
                <a:ea typeface="Calibri"/>
                <a:cs typeface="Calibri"/>
              </a:rPr>
              <a:t>Når I skal arbejde med skabelonen i jeres team, så beslut jer for, hvordan I vil bruge den. Overvej, hvornår I vil tale evalueringen igennem. Og overvej om I vil udfylde og gemme skabelonen digitalt eller analogt – og hvor den gemmes, så alle let kan finde den frem igen?  </a:t>
            </a:r>
            <a:r>
              <a:rPr lang="da-DK" b="1">
                <a:ea typeface="Calibri"/>
                <a:cs typeface="Calibri"/>
              </a:rPr>
              <a:t>Husk det er side 2 af forberedelsesarket</a:t>
            </a:r>
          </a:p>
        </p:txBody>
      </p:sp>
      <p:sp>
        <p:nvSpPr>
          <p:cNvPr id="4" name="Pladsholder til slidenummer 3">
            <a:extLst>
              <a:ext uri="{FF2B5EF4-FFF2-40B4-BE49-F238E27FC236}">
                <a16:creationId xmlns:a16="http://schemas.microsoft.com/office/drawing/2014/main" id="{2B98A739-21EA-7FA1-88A3-FB46D219AF6D}"/>
              </a:ext>
            </a:extLst>
          </p:cNvPr>
          <p:cNvSpPr>
            <a:spLocks noGrp="1"/>
          </p:cNvSpPr>
          <p:nvPr>
            <p:ph type="sldNum" sz="quarter" idx="5"/>
          </p:nvPr>
        </p:nvSpPr>
        <p:spPr/>
        <p:txBody>
          <a:bodyPr/>
          <a:lstStyle/>
          <a:p>
            <a:fld id="{BEB275AD-46A7-4D27-8D51-D17E92B6D94A}" type="slidenum">
              <a:rPr lang="da-DK" smtClean="0"/>
              <a:t>33</a:t>
            </a:fld>
            <a:endParaRPr lang="da-DK"/>
          </a:p>
        </p:txBody>
      </p:sp>
    </p:spTree>
    <p:extLst>
      <p:ext uri="{BB962C8B-B14F-4D97-AF65-F5344CB8AC3E}">
        <p14:creationId xmlns:p14="http://schemas.microsoft.com/office/powerpoint/2010/main" val="149749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444444"/>
                </a:solidFill>
                <a:ea typeface="Calibri"/>
                <a:cs typeface="Calibri"/>
              </a:rPr>
              <a:t>Formålet med de næste to slides, er at give</a:t>
            </a:r>
            <a:r>
              <a:rPr lang="da-DK">
                <a:solidFill>
                  <a:srgbClr val="444444"/>
                </a:solidFill>
              </a:rPr>
              <a:t> eksempler på, hvordan man kan evaluere med eleverne, og få elevernes stemme i spil.</a:t>
            </a:r>
            <a:r>
              <a:rPr lang="da-DK">
                <a:solidFill>
                  <a:srgbClr val="444444"/>
                </a:solidFill>
                <a:ea typeface="Calibri"/>
                <a:cs typeface="Calibri"/>
              </a:rPr>
              <a:t> Slide 37 er et forslag til indskoling og slide 38 er et forslag til mellemtrin/udskoling.</a:t>
            </a:r>
            <a:endParaRPr lang="da-DK">
              <a:solidFill>
                <a:srgbClr val="444444"/>
              </a:solidFill>
            </a:endParaRPr>
          </a:p>
          <a:p>
            <a:endParaRPr lang="da-DK">
              <a:solidFill>
                <a:srgbClr val="444444"/>
              </a:solidFill>
            </a:endParaRPr>
          </a:p>
          <a:p>
            <a:r>
              <a:rPr lang="da-DK" b="1"/>
              <a:t>Forslag til facilitering:</a:t>
            </a:r>
            <a:endParaRPr lang="en-US">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Gennemgå de to slides, herefter kan I give de fagprofessionelle mulighed for at drøfte to og to, hvordan </a:t>
            </a:r>
            <a:r>
              <a:rPr lang="da-DK" sz="1200" b="0">
                <a:ea typeface="Calibri" panose="020F0502020204030204"/>
                <a:cs typeface="Calibri"/>
              </a:rPr>
              <a:t>de kan få elevernes stemme mere i spil i evalueringen af undervisningen?</a:t>
            </a:r>
          </a:p>
          <a:p>
            <a:endParaRPr lang="da-DK">
              <a:solidFill>
                <a:srgbClr val="444444"/>
              </a:solidFill>
            </a:endParaRPr>
          </a:p>
          <a:p>
            <a:pPr>
              <a:lnSpc>
                <a:spcPct val="90000"/>
              </a:lnSpc>
              <a:spcBef>
                <a:spcPts val="1000"/>
              </a:spcBef>
            </a:pPr>
            <a:r>
              <a:rPr lang="da-DK" b="1" err="1"/>
              <a:t>Talenoter</a:t>
            </a:r>
            <a:r>
              <a:rPr lang="da-DK" b="1"/>
              <a:t>: </a:t>
            </a:r>
            <a:endParaRPr lang="en-US">
              <a:solidFill>
                <a:srgbClr val="000000"/>
              </a:solidFill>
            </a:endParaRPr>
          </a:p>
          <a:p>
            <a:pPr>
              <a:lnSpc>
                <a:spcPct val="90000"/>
              </a:lnSpc>
              <a:spcBef>
                <a:spcPts val="1000"/>
              </a:spcBef>
            </a:pPr>
            <a:r>
              <a:rPr lang="da-DK">
                <a:solidFill>
                  <a:srgbClr val="000000"/>
                </a:solidFill>
              </a:rPr>
              <a:t>I sammenhæng med co-teaching, hvor to undervisere samarbejder om undervisningen, er elevernes stemme vigtig viden, så I kan justere og videreudvikle undervisningen i forhold til deres behov. Eleverne udvikler desuden en stærkere bevidsthed om deres styrker og forbedringsområder, når de inddrages i evalueringen, hvilket har betydning for deres motivation for at lære.</a:t>
            </a:r>
            <a:endParaRPr lang="da-DK"/>
          </a:p>
          <a:p>
            <a:pPr>
              <a:lnSpc>
                <a:spcPct val="90000"/>
              </a:lnSpc>
              <a:spcBef>
                <a:spcPts val="1000"/>
              </a:spcBef>
            </a:pPr>
            <a:r>
              <a:rPr lang="da-DK">
                <a:solidFill>
                  <a:srgbClr val="375D6A"/>
                </a:solidFill>
              </a:rPr>
              <a:t>Her er et forslag til hvordan man kan inddrage eleverne i evalueringen af undervisningen i indskoling. Hver elev har sit eget sæt af de 3 smileys. De fagprofessionelle evaluere med eleverne ved at stille spørgsmål til undervisningen, som eleverne svarer på ved at vælge den smiley, de synes passer. F.eks..:</a:t>
            </a:r>
            <a:endParaRPr lang="en-US">
              <a:ea typeface="Calibri"/>
              <a:cs typeface="Calibri"/>
            </a:endParaRPr>
          </a:p>
          <a:p>
            <a:pPr>
              <a:lnSpc>
                <a:spcPct val="90000"/>
              </a:lnSpc>
              <a:spcBef>
                <a:spcPts val="1000"/>
              </a:spcBef>
            </a:pPr>
            <a:r>
              <a:rPr lang="da-DK">
                <a:solidFill>
                  <a:srgbClr val="375D6A"/>
                </a:solidFill>
              </a:rPr>
              <a:t>Fandt I ud af tabellerne ved at tegne dem med kridt i skolegården?</a:t>
            </a:r>
            <a:endParaRPr lang="en-US"/>
          </a:p>
          <a:p>
            <a:pPr>
              <a:lnSpc>
                <a:spcPct val="90000"/>
              </a:lnSpc>
              <a:spcBef>
                <a:spcPts val="1000"/>
              </a:spcBef>
            </a:pPr>
            <a:r>
              <a:rPr lang="da-DK">
                <a:solidFill>
                  <a:srgbClr val="375D6A"/>
                </a:solidFill>
              </a:rPr>
              <a:t>Visningen af smileyerne uddybes med kommentarer fra eleverne </a:t>
            </a:r>
            <a:endParaRPr lang="en-US"/>
          </a:p>
          <a:p>
            <a:pPr>
              <a:lnSpc>
                <a:spcPct val="90000"/>
              </a:lnSpc>
              <a:spcBef>
                <a:spcPts val="1000"/>
              </a:spcBef>
            </a:pPr>
            <a:r>
              <a:rPr lang="da-DK">
                <a:solidFill>
                  <a:srgbClr val="375D6A"/>
                </a:solidFill>
              </a:rPr>
              <a:t>Man kan også bruge </a:t>
            </a:r>
            <a:r>
              <a:rPr lang="da-DK" err="1">
                <a:solidFill>
                  <a:srgbClr val="375D6A"/>
                </a:solidFill>
              </a:rPr>
              <a:t>håndtegn</a:t>
            </a:r>
            <a:r>
              <a:rPr lang="da-DK">
                <a:solidFill>
                  <a:srgbClr val="375D6A"/>
                </a:solidFill>
              </a:rPr>
              <a:t>.</a:t>
            </a:r>
            <a:endParaRPr lang="da-DK">
              <a:ea typeface="Calibri" panose="020F0502020204030204"/>
              <a:cs typeface="Calibri" panose="020F0502020204030204"/>
            </a:endParaRPr>
          </a:p>
          <a:p>
            <a:pPr>
              <a:lnSpc>
                <a:spcPct val="90000"/>
              </a:lnSpc>
              <a:spcBef>
                <a:spcPts val="1000"/>
              </a:spcBef>
            </a:pPr>
            <a:r>
              <a:rPr lang="da-DK">
                <a:solidFill>
                  <a:srgbClr val="375D6A"/>
                </a:solidFill>
              </a:rPr>
              <a:t>Eleverne kan også drøfte spørgsmålene to og to, inden man snakker om det fælles på klassen.</a:t>
            </a:r>
            <a:endParaRPr lang="da-DK"/>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34</a:t>
            </a:fld>
            <a:endParaRPr lang="da-DK"/>
          </a:p>
        </p:txBody>
      </p:sp>
    </p:spTree>
    <p:extLst>
      <p:ext uri="{BB962C8B-B14F-4D97-AF65-F5344CB8AC3E}">
        <p14:creationId xmlns:p14="http://schemas.microsoft.com/office/powerpoint/2010/main" val="2977412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endParaRPr lang="da-DK">
              <a:solidFill>
                <a:srgbClr val="000000"/>
              </a:solidFill>
              <a:ea typeface="Calibri"/>
              <a:cs typeface="Calibri"/>
            </a:endParaRPr>
          </a:p>
          <a:p>
            <a:r>
              <a:rPr lang="da-DK">
                <a:solidFill>
                  <a:srgbClr val="444444"/>
                </a:solidFill>
                <a:ea typeface="Calibri"/>
                <a:cs typeface="Calibri"/>
              </a:rPr>
              <a:t>At give et eksempel på hvordan man kan evaluere med eleverne og få elevernes stemme i spil. Mellemtrin/udskoling. </a:t>
            </a:r>
          </a:p>
          <a:p>
            <a:endParaRPr lang="da-DK">
              <a:solidFill>
                <a:srgbClr val="444444"/>
              </a:solidFill>
            </a:endParaRPr>
          </a:p>
          <a:p>
            <a:r>
              <a:rPr lang="da-DK" b="1"/>
              <a:t>Forslag til facilitering:  </a:t>
            </a:r>
            <a:endParaRPr lang="da-DK">
              <a:solidFill>
                <a:srgbClr val="000000"/>
              </a:solidFill>
              <a:ea typeface="Calibri"/>
              <a:cs typeface="Calibri"/>
            </a:endParaRPr>
          </a:p>
          <a:p>
            <a:r>
              <a:rPr lang="da-DK">
                <a:ea typeface="Calibri"/>
                <a:cs typeface="Calibri"/>
              </a:rPr>
              <a:t>Se foregående slide.</a:t>
            </a:r>
          </a:p>
          <a:p>
            <a:endParaRPr lang="da-DK">
              <a:ea typeface="Calibri"/>
              <a:cs typeface="Calibri"/>
            </a:endParaRPr>
          </a:p>
          <a:p>
            <a:r>
              <a:rPr lang="da-DK" b="1" err="1"/>
              <a:t>Talenoter</a:t>
            </a:r>
            <a:r>
              <a:rPr lang="da-DK" b="1"/>
              <a:t>:</a:t>
            </a:r>
            <a:endParaRPr lang="da-DK" b="1">
              <a:ea typeface="Calibri"/>
              <a:cs typeface="Calibri"/>
            </a:endParaRPr>
          </a:p>
          <a:p>
            <a:r>
              <a:rPr lang="da-DK" sz="1200" b="0" i="0" u="none" strike="noStrike" kern="1200" baseline="0">
                <a:solidFill>
                  <a:schemeClr val="tx1"/>
                </a:solidFill>
                <a:latin typeface="+mn-lt"/>
                <a:ea typeface="+mn-ea"/>
                <a:cs typeface="+mn-cs"/>
              </a:rPr>
              <a:t> </a:t>
            </a:r>
            <a:r>
              <a:rPr lang="da-DK"/>
              <a:t>Når </a:t>
            </a:r>
            <a:r>
              <a:rPr lang="da-DK" sz="1200" b="0" i="0" u="none" strike="noStrike" kern="1200" baseline="0">
                <a:solidFill>
                  <a:schemeClr val="tx1"/>
                </a:solidFill>
                <a:latin typeface="+mn-lt"/>
                <a:ea typeface="+mn-ea"/>
                <a:cs typeface="+mn-cs"/>
              </a:rPr>
              <a:t>I </a:t>
            </a:r>
            <a:r>
              <a:rPr lang="da-DK"/>
              <a:t>vil inddrage eleverne på mellemtrinnet og i udskoling </a:t>
            </a:r>
            <a:r>
              <a:rPr lang="da-DK" sz="1200" b="0" i="0" u="none" strike="noStrike" kern="1200" baseline="0">
                <a:solidFill>
                  <a:schemeClr val="tx1"/>
                </a:solidFill>
                <a:latin typeface="+mn-lt"/>
                <a:ea typeface="+mn-ea"/>
                <a:cs typeface="+mn-cs"/>
              </a:rPr>
              <a:t>kan </a:t>
            </a:r>
            <a:r>
              <a:rPr lang="da-DK"/>
              <a:t>I </a:t>
            </a:r>
            <a:r>
              <a:rPr lang="da-DK" sz="1200" b="0" i="0" u="none" strike="noStrike" kern="1200" baseline="0">
                <a:solidFill>
                  <a:schemeClr val="tx1"/>
                </a:solidFill>
                <a:latin typeface="+mn-lt"/>
                <a:ea typeface="+mn-ea"/>
                <a:cs typeface="+mn-cs"/>
              </a:rPr>
              <a:t>lade jer inspirere af for eksempel disse spørgsmål, som henvender sig til mellemtrinnet. I kan lade eleverne besvare spørgsmålene alene, i grupper eller sammen med en af jer. Spørgsmålene kan besvares på papir, i eksempelvis Google Analyse og/eller mundtligt. Start med at forklare eleverne, hvorfor de skal besvare spørgsmålene, og hvad de skal bruges til. Fortæl eleverne, at spørgsmålene skal hjælpe dem med at tænke over deres muligheder for at deltage i undervisningen, hvordan de kan blive endnu bedre til faget, og hvordan de bedst kan få hjælp, når de har brug for det. </a:t>
            </a:r>
            <a:endParaRPr lang="da-DK" sz="1200" b="0" i="0" u="none" strike="noStrike" kern="1200" baseline="0">
              <a:solidFill>
                <a:schemeClr val="tx1"/>
              </a:solidFill>
              <a:latin typeface="+mn-lt"/>
              <a:ea typeface="Calibri"/>
              <a:cs typeface="Calibri"/>
            </a:endParaRPr>
          </a:p>
          <a:p>
            <a:endParaRPr lang="da-DK">
              <a:ea typeface="Calibri"/>
              <a:cs typeface="Calibri"/>
            </a:endParaRPr>
          </a:p>
          <a:p>
            <a:r>
              <a:rPr lang="da-DK">
                <a:ea typeface="Calibri"/>
                <a:cs typeface="Calibri"/>
              </a:rPr>
              <a:t>Gå sammen to og to og drøft, hvordan kan I få elevernes stemme mere i spil i evalueringen af undervisningen. </a:t>
            </a:r>
          </a:p>
          <a:p>
            <a:endParaRPr lang="da-DK">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35</a:t>
            </a:fld>
            <a:endParaRPr lang="da-DK"/>
          </a:p>
        </p:txBody>
      </p:sp>
    </p:spTree>
    <p:extLst>
      <p:ext uri="{BB962C8B-B14F-4D97-AF65-F5344CB8AC3E}">
        <p14:creationId xmlns:p14="http://schemas.microsoft.com/office/powerpoint/2010/main" val="1617732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82A1-EDDC-C4D6-D201-0AC9D85DFA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CED2D1-16BA-B1C7-B9D0-A67704C7A3C7}"/>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2638C1B-01A3-1841-21A8-6C909B052322}"/>
              </a:ext>
            </a:extLst>
          </p:cNvPr>
          <p:cNvSpPr>
            <a:spLocks noGrp="1"/>
          </p:cNvSpPr>
          <p:nvPr>
            <p:ph type="body" idx="1"/>
          </p:nvPr>
        </p:nvSpPr>
        <p:spPr/>
        <p:txBody>
          <a:bodyPr/>
          <a:lstStyle/>
          <a:p>
            <a:r>
              <a:rPr lang="da-DK" b="1"/>
              <a:t>Formål med slide</a:t>
            </a:r>
          </a:p>
          <a:p>
            <a:r>
              <a:rPr lang="da-DK"/>
              <a:t>At lave en opsamling på arbejdet gennem praksispakken</a:t>
            </a:r>
            <a:endParaRPr lang="da-DK">
              <a:ea typeface="Calibri"/>
              <a:cs typeface="Calibri"/>
            </a:endParaRPr>
          </a:p>
          <a:p>
            <a:endParaRPr lang="da-DK" b="1"/>
          </a:p>
          <a:p>
            <a:r>
              <a:rPr lang="da-DK" b="1"/>
              <a:t>Forslag til facilitering</a:t>
            </a:r>
            <a:endParaRPr lang="da-DK" b="1">
              <a:ea typeface="Calibri"/>
              <a:cs typeface="Calibri"/>
            </a:endParaRPr>
          </a:p>
          <a:p>
            <a:r>
              <a:rPr lang="da-DK"/>
              <a:t>Lav en kort opsamling på dagens arbejde </a:t>
            </a:r>
            <a:endParaRPr lang="da-DK">
              <a:ea typeface="Calibri"/>
              <a:cs typeface="Calibri"/>
            </a:endParaRPr>
          </a:p>
          <a:p>
            <a:r>
              <a:rPr lang="da-DK"/>
              <a:t>Brug slide og præciser hvad de har med sig efter dagens arbejde. Juster slide alt efter hvordan processen er forløbet.</a:t>
            </a:r>
            <a:endParaRPr lang="da-DK">
              <a:ea typeface="Calibri"/>
              <a:cs typeface="Calibri"/>
            </a:endParaRPr>
          </a:p>
          <a:p>
            <a:endParaRPr lang="da-DK" b="1"/>
          </a:p>
          <a:p>
            <a:r>
              <a:rPr lang="da-DK" b="1" err="1"/>
              <a:t>Talenoter</a:t>
            </a:r>
            <a:endParaRPr lang="da-DK" b="1"/>
          </a:p>
          <a:p>
            <a:pPr>
              <a:defRPr/>
            </a:pPr>
            <a:r>
              <a:rPr lang="da-DK">
                <a:ea typeface="Calibri"/>
                <a:cs typeface="Calibri"/>
              </a:rPr>
              <a:t>Gennemgå punkterne på slide.</a:t>
            </a:r>
            <a:endParaRPr lang="da-DK" sz="1200" kern="1200">
              <a:solidFill>
                <a:schemeClr val="tx1"/>
              </a:solidFill>
              <a:effectLst/>
              <a:latin typeface="+mn-lt"/>
              <a:ea typeface="Calibri"/>
              <a:cs typeface="Calibri"/>
            </a:endParaRPr>
          </a:p>
          <a:p>
            <a:endParaRPr lang="da-DK" b="1" i="1"/>
          </a:p>
          <a:p>
            <a:endParaRPr lang="da-DK" b="0" i="0"/>
          </a:p>
          <a:p>
            <a:endParaRPr lang="da-DK" b="1" i="1"/>
          </a:p>
        </p:txBody>
      </p:sp>
      <p:sp>
        <p:nvSpPr>
          <p:cNvPr id="4" name="Pladsholder til slidenummer 3">
            <a:extLst>
              <a:ext uri="{FF2B5EF4-FFF2-40B4-BE49-F238E27FC236}">
                <a16:creationId xmlns:a16="http://schemas.microsoft.com/office/drawing/2014/main" id="{039F9F67-AB3B-052C-4D81-F6DD9BA6308E}"/>
              </a:ext>
            </a:extLst>
          </p:cNvPr>
          <p:cNvSpPr>
            <a:spLocks noGrp="1"/>
          </p:cNvSpPr>
          <p:nvPr>
            <p:ph type="sldNum" sz="quarter" idx="5"/>
          </p:nvPr>
        </p:nvSpPr>
        <p:spPr/>
        <p:txBody>
          <a:bodyPr/>
          <a:lstStyle/>
          <a:p>
            <a:fld id="{BEB275AD-46A7-4D27-8D51-D17E92B6D94A}" type="slidenum">
              <a:rPr lang="da-DK" smtClean="0"/>
              <a:t>36</a:t>
            </a:fld>
            <a:endParaRPr lang="da-DK"/>
          </a:p>
        </p:txBody>
      </p:sp>
    </p:spTree>
    <p:extLst>
      <p:ext uri="{BB962C8B-B14F-4D97-AF65-F5344CB8AC3E}">
        <p14:creationId xmlns:p14="http://schemas.microsoft.com/office/powerpoint/2010/main" val="426336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sz="1200" b="1">
                <a:latin typeface="+mn-lt"/>
              </a:rPr>
              <a:t>Formål med slide:</a:t>
            </a:r>
          </a:p>
          <a:p>
            <a:r>
              <a:rPr lang="da-DK" sz="1200">
                <a:latin typeface="+mn-lt"/>
              </a:rPr>
              <a:t>Overgang til næste skridt i processen.</a:t>
            </a:r>
          </a:p>
          <a:p>
            <a:endParaRPr lang="da-DK" sz="1200">
              <a:latin typeface="+mn-lt"/>
            </a:endParaRPr>
          </a:p>
          <a:p>
            <a:r>
              <a:rPr lang="da-DK" sz="1200" b="1">
                <a:latin typeface="+mn-lt"/>
              </a:rPr>
              <a:t>Forslag til facilitering:</a:t>
            </a:r>
          </a:p>
          <a:p>
            <a:endParaRPr lang="da-DK" sz="1200">
              <a:latin typeface="+mn-lt"/>
            </a:endParaRPr>
          </a:p>
          <a:p>
            <a:endParaRPr lang="da-DK" sz="1200">
              <a:latin typeface="+mn-lt"/>
            </a:endParaRPr>
          </a:p>
          <a:p>
            <a:r>
              <a:rPr lang="da-DK" sz="1200" b="1" err="1">
                <a:latin typeface="+mn-lt"/>
              </a:rPr>
              <a:t>Talenoter</a:t>
            </a:r>
            <a:r>
              <a:rPr lang="da-DK" sz="1200" b="1">
                <a:latin typeface="+mn-lt"/>
              </a:rPr>
              <a:t>:</a:t>
            </a:r>
          </a:p>
          <a:p>
            <a:endParaRPr lang="da-DK" sz="1200">
              <a:latin typeface="+mn-lt"/>
            </a:endParaRPr>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37</a:t>
            </a:fld>
            <a:endParaRPr lang="da-DK"/>
          </a:p>
        </p:txBody>
      </p:sp>
    </p:spTree>
    <p:extLst>
      <p:ext uri="{BB962C8B-B14F-4D97-AF65-F5344CB8AC3E}">
        <p14:creationId xmlns:p14="http://schemas.microsoft.com/office/powerpoint/2010/main" val="3979541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medarbejderne får viden om næste skridt i processen med [indsats].</a:t>
            </a:r>
          </a:p>
          <a:p>
            <a:r>
              <a:rPr lang="da-DK"/>
              <a:t>At medarbejderne får viden om ledelse/vejlederes understøttelse af processen med [indsats].</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38</a:t>
            </a:fld>
            <a:endParaRPr lang="da-DK"/>
          </a:p>
        </p:txBody>
      </p:sp>
    </p:spTree>
    <p:extLst>
      <p:ext uri="{BB962C8B-B14F-4D97-AF65-F5344CB8AC3E}">
        <p14:creationId xmlns:p14="http://schemas.microsoft.com/office/powerpoint/2010/main" val="882975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39</a:t>
            </a:fld>
            <a:endParaRPr lang="da-DK"/>
          </a:p>
        </p:txBody>
      </p:sp>
    </p:spTree>
    <p:extLst>
      <p:ext uri="{BB962C8B-B14F-4D97-AF65-F5344CB8AC3E}">
        <p14:creationId xmlns:p14="http://schemas.microsoft.com/office/powerpoint/2010/main" val="182026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45FF-0E12-EBEB-F0D7-1D05D96340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B7E4CA7-097F-C515-2336-31075B95D82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9F08CBBC-118F-B968-BAF9-BD5CA0DA3640}"/>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5A4EFF7A-A4FE-CE68-FA0F-AE9D4203371D}"/>
              </a:ext>
            </a:extLst>
          </p:cNvPr>
          <p:cNvSpPr>
            <a:spLocks noGrp="1"/>
          </p:cNvSpPr>
          <p:nvPr>
            <p:ph type="sldNum" sz="quarter" idx="5"/>
          </p:nvPr>
        </p:nvSpPr>
        <p:spPr/>
        <p:txBody>
          <a:bodyPr/>
          <a:lstStyle/>
          <a:p>
            <a:fld id="{BEB275AD-46A7-4D27-8D51-D17E92B6D94A}" type="slidenum">
              <a:rPr lang="da-DK" smtClean="0"/>
              <a:t>5</a:t>
            </a:fld>
            <a:endParaRPr lang="da-DK"/>
          </a:p>
        </p:txBody>
      </p:sp>
    </p:spTree>
    <p:extLst>
      <p:ext uri="{BB962C8B-B14F-4D97-AF65-F5344CB8AC3E}">
        <p14:creationId xmlns:p14="http://schemas.microsoft.com/office/powerpoint/2010/main" val="332127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D6D50-8AA6-D5A2-E444-13CA89A2836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61D6EBD-4D2B-1E38-D046-80682D092CC6}"/>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A9094C8-7A65-1199-FB27-0902AA25C8CE}"/>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47FAD5D2-BA57-0BE5-3D4E-373F0A4881B2}"/>
              </a:ext>
            </a:extLst>
          </p:cNvPr>
          <p:cNvSpPr>
            <a:spLocks noGrp="1"/>
          </p:cNvSpPr>
          <p:nvPr>
            <p:ph type="sldNum" sz="quarter" idx="5"/>
          </p:nvPr>
        </p:nvSpPr>
        <p:spPr/>
        <p:txBody>
          <a:bodyPr/>
          <a:lstStyle/>
          <a:p>
            <a:fld id="{BEB275AD-46A7-4D27-8D51-D17E92B6D94A}" type="slidenum">
              <a:rPr lang="da-DK" smtClean="0"/>
              <a:t>6</a:t>
            </a:fld>
            <a:endParaRPr lang="da-DK"/>
          </a:p>
        </p:txBody>
      </p:sp>
    </p:spTree>
    <p:extLst>
      <p:ext uri="{BB962C8B-B14F-4D97-AF65-F5344CB8AC3E}">
        <p14:creationId xmlns:p14="http://schemas.microsoft.com/office/powerpoint/2010/main" val="159061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Ledelsen/vejledernes egen handleplan over tid (for at kunne sætte ”næste skridt” ind for medarbejderne).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7</a:t>
            </a:fld>
            <a:endParaRPr lang="da-DK"/>
          </a:p>
        </p:txBody>
      </p:sp>
    </p:spTree>
    <p:extLst>
      <p:ext uri="{BB962C8B-B14F-4D97-AF65-F5344CB8AC3E}">
        <p14:creationId xmlns:p14="http://schemas.microsoft.com/office/powerpoint/2010/main" val="194625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Forside til læringspakken og skoleleders introduktion til arbejdet med skolens indsats i Lokal praksisudvikling.</a:t>
            </a:r>
          </a:p>
          <a:p>
            <a:endParaRPr lang="da-DK"/>
          </a:p>
          <a:p>
            <a:r>
              <a:rPr lang="da-DK" b="1"/>
              <a:t>Forslag til facilitering:</a:t>
            </a:r>
          </a:p>
          <a:p>
            <a:r>
              <a:rPr lang="da-DK"/>
              <a:t>Skoleleder byder velkommen og fortæller om skolens vej til denne indsats inden for Lokal praksisudvikling.</a:t>
            </a:r>
          </a:p>
          <a:p>
            <a:endParaRPr lang="da-DK"/>
          </a:p>
          <a:p>
            <a:r>
              <a:rPr lang="da-DK" b="1" err="1"/>
              <a:t>Talenoter</a:t>
            </a:r>
            <a:r>
              <a:rPr lang="da-DK" b="1"/>
              <a:t>:</a:t>
            </a:r>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8</a:t>
            </a:fld>
            <a:endParaRPr lang="da-DK"/>
          </a:p>
        </p:txBody>
      </p:sp>
    </p:spTree>
    <p:extLst>
      <p:ext uri="{BB962C8B-B14F-4D97-AF65-F5344CB8AC3E}">
        <p14:creationId xmlns:p14="http://schemas.microsoft.com/office/powerpoint/2010/main" val="394438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genbesøge modellen for lokal praksisudvikling gennem aktionslæring. Medarbejderne har mødt modellen tidligere ifm. læringspakken omkring aktionslæring.  </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9</a:t>
            </a:fld>
            <a:endParaRPr lang="da-DK"/>
          </a:p>
        </p:txBody>
      </p:sp>
    </p:spTree>
    <p:extLst>
      <p:ext uri="{BB962C8B-B14F-4D97-AF65-F5344CB8AC3E}">
        <p14:creationId xmlns:p14="http://schemas.microsoft.com/office/powerpoint/2010/main" val="320816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Overgang til en teoretisk præsentation.</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10</a:t>
            </a:fld>
            <a:endParaRPr lang="da-DK"/>
          </a:p>
        </p:txBody>
      </p:sp>
    </p:spTree>
    <p:extLst>
      <p:ext uri="{BB962C8B-B14F-4D97-AF65-F5344CB8AC3E}">
        <p14:creationId xmlns:p14="http://schemas.microsoft.com/office/powerpoint/2010/main" val="6288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80350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farvet - Blå">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4" name="Pladsholder til tekst 6">
            <a:extLst>
              <a:ext uri="{FF2B5EF4-FFF2-40B4-BE49-F238E27FC236}">
                <a16:creationId xmlns:a16="http://schemas.microsoft.com/office/drawing/2014/main" id="{A92D3CCA-907D-6A4A-7CD7-90BB84CC8D03}"/>
              </a:ext>
            </a:extLst>
          </p:cNvPr>
          <p:cNvSpPr>
            <a:spLocks noGrp="1"/>
          </p:cNvSpPr>
          <p:nvPr>
            <p:ph type="body" sz="quarter" idx="16"/>
          </p:nvPr>
        </p:nvSpPr>
        <p:spPr>
          <a:xfrm>
            <a:off x="6437598" y="1800000"/>
            <a:ext cx="4980045"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3333519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kolonne-model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5122575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side _ Lys blå">
    <p:bg>
      <p:bgPr>
        <a:solidFill>
          <a:srgbClr val="AFC8C7">
            <a:alpha val="6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172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323256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rivbar Trin-model_Blå">
    <p:bg>
      <p:bgPr>
        <a:solidFill>
          <a:srgbClr val="375D6A">
            <a:alpha val="80000"/>
          </a:srgbClr>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9483795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rivbar Pyramide-model_Blå">
    <p:bg>
      <p:bgPr>
        <a:solidFill>
          <a:srgbClr val="375D6A">
            <a:alpha val="80000"/>
          </a:srgb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91B020D-7C37-4286-821D-1B2BFB64ED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10" name="Grafik 9">
            <a:extLst>
              <a:ext uri="{FF2B5EF4-FFF2-40B4-BE49-F238E27FC236}">
                <a16:creationId xmlns:a16="http://schemas.microsoft.com/office/drawing/2014/main" id="{DAAE061D-399E-03C7-0256-D1D3B46D010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3E4A4E53-6FFC-0775-6744-A9C65AC3966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41413355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8711793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dslinje med ledelse_Lys Grøn">
    <p:bg>
      <p:bgPr>
        <a:solidFill>
          <a:srgbClr val="CBDBDB"/>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B050D181-6B50-3409-F43A-08BC512081D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6EDCD348-EF4E-7564-48E9-6243492D991E}"/>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751101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side_blå">
    <p:bg>
      <p:bgPr>
        <a:solidFill>
          <a:srgbClr val="CBDBDB"/>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895D6D-8A09-0127-B767-D3FA3F575D8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2042242"/>
            <a:ext cx="660451" cy="580516"/>
          </a:xfrm>
          <a:prstGeom prst="rect">
            <a:avLst/>
          </a:prstGeom>
        </p:spPr>
      </p:pic>
    </p:spTree>
    <p:extLst>
      <p:ext uri="{BB962C8B-B14F-4D97-AF65-F5344CB8AC3E}">
        <p14:creationId xmlns:p14="http://schemas.microsoft.com/office/powerpoint/2010/main" val="198357075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8284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Forside_Lys blå">
    <p:bg>
      <p:bgPr>
        <a:solidFill>
          <a:srgbClr val="375D6A">
            <a:alpha val="80000"/>
          </a:srgbClr>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sz="5400" b="1">
                <a:solidFill>
                  <a:srgbClr val="FDF8EF"/>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327360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419262791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93688998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_Mørk gul">
    <p:bg>
      <p:bgPr>
        <a:solidFill>
          <a:srgbClr val="EACF8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00834895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forside_Lys gul">
    <p:bg>
      <p:bgPr>
        <a:solidFill>
          <a:srgbClr val="EACF8B">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6591354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52658455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tekst_Lys gul">
    <p:bg>
      <p:bgPr>
        <a:solidFill>
          <a:srgbClr val="EACF8B">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26510609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259354305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tekst +1 billede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16607896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Billede t.v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4755279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farvet_Gul">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0E123C05-3496-8C6F-00FC-9D568DE13D70}"/>
              </a:ext>
            </a:extLst>
          </p:cNvPr>
          <p:cNvSpPr>
            <a:spLocks noGrp="1"/>
          </p:cNvSpPr>
          <p:nvPr>
            <p:ph type="body" sz="quarter" idx="16"/>
          </p:nvPr>
        </p:nvSpPr>
        <p:spPr>
          <a:xfrm>
            <a:off x="6491955" y="1818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023984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teks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kolonne-model_Gul">
    <p:bg>
      <p:bgPr>
        <a:solidFill>
          <a:srgbClr val="EACF8B">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33842423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3 billeder_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57233507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side_Gul">
    <p:bg>
      <p:bgPr>
        <a:solidFill>
          <a:srgbClr val="EACF8B">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7671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rivbar Trin-model_Gul">
    <p:bg>
      <p:bgPr>
        <a:solidFill>
          <a:srgbClr val="EACF8B"/>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98921196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krivbar Pyramide-model_Gul">
    <p:bg>
      <p:bgPr>
        <a:solidFill>
          <a:srgbClr val="EACF8B">
            <a:alpha val="40000"/>
          </a:srgb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0029016-13CC-9822-567A-4DD5CFD4A9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8" name="Grafik 7">
            <a:extLst>
              <a:ext uri="{FF2B5EF4-FFF2-40B4-BE49-F238E27FC236}">
                <a16:creationId xmlns:a16="http://schemas.microsoft.com/office/drawing/2014/main" id="{934D7568-88D6-A35B-BB23-61828C44EC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9E60DD1F-D2F0-89A4-AFA3-B7F2E3E46A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98806835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dslinje_Lys gul">
    <p:bg>
      <p:bgPr>
        <a:solidFill>
          <a:srgbClr val="F7ECD1"/>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55540850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dslinje med ledelse_Lys Grøn">
    <p:bg>
      <p:bgPr>
        <a:solidFill>
          <a:srgbClr val="F7ECD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40947911-47AD-961C-11E0-209B426C3E5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45A0ADD6-5092-8702-13C4-696DE202BB25}"/>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88081875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side_gul">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rgbClr val="375D6A"/>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06117441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74534436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9031816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_Lys blå">
    <p:bg>
      <p:bgPr>
        <a:solidFill>
          <a:srgbClr val="AFC8C7">
            <a:alpha val="65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56744654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9297639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7698692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1961727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3482059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5934721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297407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875563572"/>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5355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2469702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EAE3DB"/>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772302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21145433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812881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53175047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6142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forside_Lys blå">
    <p:bg>
      <p:bgPr>
        <a:solidFill>
          <a:srgbClr val="AFC8C7">
            <a:alpha val="65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a:noFill/>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Tree>
    <p:extLst>
      <p:ext uri="{BB962C8B-B14F-4D97-AF65-F5344CB8AC3E}">
        <p14:creationId xmlns:p14="http://schemas.microsoft.com/office/powerpoint/2010/main" val="28732663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gsorden_Mørk blå">
    <p:bg>
      <p:bgPr>
        <a:solidFill>
          <a:srgbClr val="375D6A">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FDF8EF"/>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1977400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lede t.v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6096498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1 billede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957" r:id="rId1"/>
    <p:sldLayoutId id="2147483840" r:id="rId2"/>
    <p:sldLayoutId id="2147483776" r:id="rId3"/>
    <p:sldLayoutId id="2147483789" r:id="rId4"/>
    <p:sldLayoutId id="2147483781" r:id="rId5"/>
    <p:sldLayoutId id="2147483883" r:id="rId6"/>
    <p:sldLayoutId id="2147483656" r:id="rId7"/>
    <p:sldLayoutId id="2147483938" r:id="rId8"/>
    <p:sldLayoutId id="2147483782" r:id="rId9"/>
    <p:sldLayoutId id="2147483869" r:id="rId10"/>
    <p:sldLayoutId id="2147483876" r:id="rId11"/>
    <p:sldLayoutId id="2147483998" r:id="rId12"/>
    <p:sldLayoutId id="2147483838" r:id="rId13"/>
    <p:sldLayoutId id="2147483878" r:id="rId14"/>
    <p:sldLayoutId id="2147483885" r:id="rId15"/>
    <p:sldLayoutId id="2147483877" r:id="rId16"/>
    <p:sldLayoutId id="2147484010" r:id="rId17"/>
    <p:sldLayoutId id="2147483871" r:id="rId18"/>
    <p:sldLayoutId id="2147483933" r:id="rId19"/>
    <p:sldLayoutId id="2147484011" r:id="rId20"/>
    <p:sldLayoutId id="2147484012" r:id="rId21"/>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91802"/>
      </p:ext>
    </p:extLst>
  </p:cSld>
  <p:clrMap bg1="lt1" tx1="dk1" bg2="lt2" tx2="dk2" accent1="accent1" accent2="accent2" accent3="accent3" accent4="accent4" accent5="accent5" accent6="accent6" hlink="hlink" folHlink="folHlink"/>
  <p:sldLayoutIdLst>
    <p:sldLayoutId id="2147483997" r:id="rId1"/>
    <p:sldLayoutId id="2147483958" r:id="rId2"/>
    <p:sldLayoutId id="2147484004" r:id="rId3"/>
    <p:sldLayoutId id="2147484003" r:id="rId4"/>
    <p:sldLayoutId id="2147483959" r:id="rId5"/>
    <p:sldLayoutId id="2147483960" r:id="rId6"/>
    <p:sldLayoutId id="2147484001" r:id="rId7"/>
    <p:sldLayoutId id="2147483961" r:id="rId8"/>
    <p:sldLayoutId id="2147483962" r:id="rId9"/>
    <p:sldLayoutId id="2147483963" r:id="rId10"/>
    <p:sldLayoutId id="2147483999" r:id="rId11"/>
    <p:sldLayoutId id="2147483964" r:id="rId12"/>
    <p:sldLayoutId id="2147483965" r:id="rId13"/>
    <p:sldLayoutId id="2147483966" r:id="rId14"/>
    <p:sldLayoutId id="2147484009" r:id="rId15"/>
    <p:sldLayoutId id="2147483967" r:id="rId16"/>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8098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4005" r:id="rId3"/>
    <p:sldLayoutId id="2147484006" r:id="rId4"/>
    <p:sldLayoutId id="2147483987" r:id="rId5"/>
    <p:sldLayoutId id="2147483988" r:id="rId6"/>
    <p:sldLayoutId id="2147484002" r:id="rId7"/>
    <p:sldLayoutId id="2147483989" r:id="rId8"/>
    <p:sldLayoutId id="2147483990" r:id="rId9"/>
    <p:sldLayoutId id="2147483991" r:id="rId10"/>
    <p:sldLayoutId id="2147484000" r:id="rId11"/>
    <p:sldLayoutId id="2147483992" r:id="rId12"/>
    <p:sldLayoutId id="2147483993" r:id="rId13"/>
    <p:sldLayoutId id="2147483994" r:id="rId14"/>
    <p:sldLayoutId id="2147484008" r:id="rId15"/>
    <p:sldLayoutId id="2147483995" r:id="rId16"/>
    <p:sldLayoutId id="2147483996" r:id="rId17"/>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video.kk.dk/video/78595765/co-teaching-i-kobenhavn"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45.png"/><Relationship Id="rId5" Type="http://schemas.openxmlformats.org/officeDocument/2006/relationships/diagramQuickStyle" Target="../diagrams/quickStyle1.xml"/><Relationship Id="rId10" Type="http://schemas.openxmlformats.org/officeDocument/2006/relationships/customXml" Target="../ink/ink2.xml"/><Relationship Id="rId4" Type="http://schemas.openxmlformats.org/officeDocument/2006/relationships/diagramLayout" Target="../diagrams/layout1.xm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intranet.aarhuskommune.dk/workgroup/16993/lokal-praksisudvikling/sections/41679"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AEfFqCDQZQTLCK5LxOeRBOAV3zuC_QNQHt6h6dxji3af4?e=zK2tJ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aarhuskommune.sharepoint.com/:w:/s/IntranetDocumentSite/IQCye2lU90QTQqQa9_OsJkS_AbTW2MgknjT4iTTFqJom1Bs?e=wkkTSr&amp;CID=A1057AC4-D975-4482-974E-5B510FA313DB&amp;wdLOR=c11681C40-0C50-4915-B05B-7199F0AB0545" TargetMode="External"/><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DfP1D7kw2FTKBr5x0wpK3FAcblkO7BBwzL0EE4erilWO8?e=W21bH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hyperlink" Target="https://aarhuskommune.sharepoint.com/:w:/s/IntranetDocumentSite/IQAC2HOBz-9lS4jb9Y5bHZBYAYR9Ri_v_zQb_Z6lJnK5mvE?e=R2Vbgt"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BJsnL9Hk0ZT5hRrGq1TejWAWN02yPCvp3oXQKC7bobteg?e=UMvywW"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SgZ4Dwr6EDM"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aarhuskommune.sharepoint.com/:w:/s/IntranetDocumentSite/IQDfP1D7kw2FTKBr5x0wpK3FAcblkO7BBwzL0EE4erilWO8?e=W21bHP" TargetMode="External"/><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hyperlink" Target="https://aarhuskommune.sharepoint.com/:b:/s/IntranetDocumentSite/IQCEH3sDmYrjSKbG4qj8MxC2AemUcfWF0I6X-LSqynOdgwc?e=Suxxa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59.sv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54FEE156-CCE9-BB7B-E6F9-E01019B5FAD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333A9A2-CBB8-07C1-8880-3F348ACEA5BD}"/>
              </a:ext>
            </a:extLst>
          </p:cNvPr>
          <p:cNvSpPr>
            <a:spLocks noGrp="1"/>
          </p:cNvSpPr>
          <p:nvPr>
            <p:ph type="body" sz="quarter" idx="13"/>
          </p:nvPr>
        </p:nvSpPr>
        <p:spPr/>
        <p:txBody>
          <a:bodyPr lIns="0" tIns="0" rIns="0" bIns="0" anchor="t"/>
          <a:lstStyle/>
          <a:p>
            <a:r>
              <a:rPr lang="da-DK" sz="2000">
                <a:latin typeface="Calibri"/>
                <a:ea typeface="Calibri"/>
                <a:cs typeface="Arial"/>
              </a:rPr>
              <a:t>Introduktion til oplægsholder slide 2-5</a:t>
            </a:r>
          </a:p>
          <a:p>
            <a:r>
              <a:rPr lang="da-DK" sz="2000">
                <a:latin typeface="Calibri"/>
                <a:ea typeface="Calibri"/>
                <a:cs typeface="Arial"/>
              </a:rPr>
              <a:t>Materialer slide 6</a:t>
            </a:r>
            <a:endParaRPr lang="da-DK" sz="2000">
              <a:latin typeface="Calibri"/>
              <a:ea typeface="Calibri"/>
            </a:endParaRPr>
          </a:p>
          <a:p>
            <a:r>
              <a:rPr lang="da-DK" sz="2000">
                <a:latin typeface="Calibri"/>
                <a:ea typeface="Calibri"/>
                <a:cs typeface="Arial"/>
              </a:rPr>
              <a:t>Forside slide 8-9</a:t>
            </a:r>
            <a:endParaRPr lang="da-DK" sz="2000">
              <a:latin typeface="Calibri"/>
              <a:ea typeface="Calibri"/>
            </a:endParaRPr>
          </a:p>
          <a:p>
            <a:r>
              <a:rPr lang="da-DK" sz="2000" err="1">
                <a:latin typeface="Calibri"/>
                <a:ea typeface="Calibri"/>
                <a:cs typeface="Arial"/>
              </a:rPr>
              <a:t>Videnspakke</a:t>
            </a:r>
            <a:r>
              <a:rPr lang="da-DK" sz="2000">
                <a:latin typeface="Calibri"/>
                <a:ea typeface="Calibri"/>
                <a:cs typeface="Arial"/>
              </a:rPr>
              <a:t> slide 10-18</a:t>
            </a:r>
            <a:endParaRPr lang="da-DK" sz="2000">
              <a:latin typeface="Calibri"/>
              <a:ea typeface="Calibri"/>
            </a:endParaRPr>
          </a:p>
          <a:p>
            <a:r>
              <a:rPr lang="da-DK" sz="2000">
                <a:latin typeface="Calibri"/>
                <a:ea typeface="Calibri"/>
                <a:cs typeface="Arial"/>
              </a:rPr>
              <a:t>Praksispakke slide 19-36</a:t>
            </a:r>
            <a:endParaRPr lang="da-DK" sz="2000">
              <a:latin typeface="Calibri"/>
              <a:ea typeface="Calibri"/>
            </a:endParaRPr>
          </a:p>
          <a:p>
            <a:r>
              <a:rPr lang="da-DK" sz="2000">
                <a:latin typeface="Calibri"/>
                <a:ea typeface="Calibri"/>
                <a:cs typeface="Arial"/>
              </a:rPr>
              <a:t>Næste skridt slide 37-39</a:t>
            </a:r>
            <a:endParaRPr lang="da-DK" sz="2000">
              <a:latin typeface="Calibri"/>
              <a:ea typeface="Calibri"/>
            </a:endParaRPr>
          </a:p>
          <a:p>
            <a:endParaRPr lang="da-DK" sz="2000">
              <a:latin typeface="Calibri"/>
              <a:ea typeface="Calibri"/>
            </a:endParaRPr>
          </a:p>
        </p:txBody>
      </p:sp>
      <p:sp>
        <p:nvSpPr>
          <p:cNvPr id="3" name="Pladsholder til tekst 2">
            <a:extLst>
              <a:ext uri="{FF2B5EF4-FFF2-40B4-BE49-F238E27FC236}">
                <a16:creationId xmlns:a16="http://schemas.microsoft.com/office/drawing/2014/main" id="{E7F207AF-6503-380D-462D-10FBFB1B9943}"/>
              </a:ext>
            </a:extLst>
          </p:cNvPr>
          <p:cNvSpPr>
            <a:spLocks noGrp="1"/>
          </p:cNvSpPr>
          <p:nvPr>
            <p:ph type="body" sz="quarter" idx="15"/>
          </p:nvPr>
        </p:nvSpPr>
        <p:spPr>
          <a:xfrm>
            <a:off x="719999" y="720000"/>
            <a:ext cx="9050165" cy="1080000"/>
          </a:xfrm>
        </p:spPr>
        <p:txBody>
          <a:bodyPr lIns="0" tIns="0" rIns="0" bIns="0" anchor="t"/>
          <a:lstStyle/>
          <a:p>
            <a:r>
              <a:rPr lang="da-DK">
                <a:latin typeface="Arial"/>
                <a:cs typeface="Arial"/>
              </a:rPr>
              <a:t>Indholdsfortegnelse</a:t>
            </a:r>
            <a:endParaRPr lang="da-DK" noProof="0">
              <a:latin typeface="Arial"/>
              <a:cs typeface="Arial"/>
            </a:endParaRPr>
          </a:p>
          <a:p>
            <a:endParaRPr lang="da-DK" noProof="0"/>
          </a:p>
        </p:txBody>
      </p:sp>
    </p:spTree>
    <p:extLst>
      <p:ext uri="{BB962C8B-B14F-4D97-AF65-F5344CB8AC3E}">
        <p14:creationId xmlns:p14="http://schemas.microsoft.com/office/powerpoint/2010/main" val="95374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E546968B-AD13-05B2-ACAC-34674E1E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63417"/>
            <a:ext cx="4849091" cy="4759187"/>
          </a:xfrm>
          <a:prstGeom prst="rect">
            <a:avLst/>
          </a:prstGeom>
        </p:spPr>
      </p:pic>
      <p:sp>
        <p:nvSpPr>
          <p:cNvPr id="15" name="Pladsholder til tekst 2">
            <a:extLst>
              <a:ext uri="{FF2B5EF4-FFF2-40B4-BE49-F238E27FC236}">
                <a16:creationId xmlns:a16="http://schemas.microsoft.com/office/drawing/2014/main" id="{D938DBAC-EFCC-A959-184F-3587BF2F53E3}"/>
              </a:ext>
            </a:extLst>
          </p:cNvPr>
          <p:cNvSpPr>
            <a:spLocks noGrp="1"/>
          </p:cNvSpPr>
          <p:nvPr>
            <p:ph type="body" sz="quarter" idx="16"/>
          </p:nvPr>
        </p:nvSpPr>
        <p:spPr>
          <a:xfrm>
            <a:off x="1775999" y="5461461"/>
            <a:ext cx="8640000" cy="1080000"/>
          </a:xfrm>
        </p:spPr>
        <p:txBody>
          <a:bodyPr lIns="0" tIns="0" rIns="0" bIns="0" anchor="t"/>
          <a:lstStyle/>
          <a:p>
            <a:r>
              <a:rPr lang="da-DK" b="1">
                <a:solidFill>
                  <a:srgbClr val="FCF3E6"/>
                </a:solidFill>
                <a:cs typeface="Arial"/>
              </a:rPr>
              <a:t>Co-</a:t>
            </a:r>
            <a:r>
              <a:rPr lang="da-DK" b="1" err="1">
                <a:solidFill>
                  <a:srgbClr val="FCF3E6"/>
                </a:solidFill>
                <a:cs typeface="Arial"/>
              </a:rPr>
              <a:t>teaching</a:t>
            </a:r>
            <a:endParaRPr lang="da-DK" b="1" noProof="0">
              <a:solidFill>
                <a:srgbClr val="FCF3E6"/>
              </a:solidFill>
            </a:endParaRPr>
          </a:p>
        </p:txBody>
      </p:sp>
      <p:sp>
        <p:nvSpPr>
          <p:cNvPr id="16" name="Rektangel: afrundede hjørner 15">
            <a:extLst>
              <a:ext uri="{FF2B5EF4-FFF2-40B4-BE49-F238E27FC236}">
                <a16:creationId xmlns:a16="http://schemas.microsoft.com/office/drawing/2014/main" id="{FE72319C-596E-7950-8923-1F1194461447}"/>
              </a:ext>
            </a:extLst>
          </p:cNvPr>
          <p:cNvSpPr/>
          <p:nvPr/>
        </p:nvSpPr>
        <p:spPr>
          <a:xfrm>
            <a:off x="4008329" y="4411792"/>
            <a:ext cx="4133589"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17" name="Pladsholder til tekst 1">
            <a:extLst>
              <a:ext uri="{FF2B5EF4-FFF2-40B4-BE49-F238E27FC236}">
                <a16:creationId xmlns:a16="http://schemas.microsoft.com/office/drawing/2014/main" id="{40B9E214-9AFE-E8E2-C299-EDA9185F9E11}"/>
              </a:ext>
            </a:extLst>
          </p:cNvPr>
          <p:cNvSpPr txBox="1">
            <a:spLocks/>
          </p:cNvSpPr>
          <p:nvPr/>
        </p:nvSpPr>
        <p:spPr>
          <a:xfrm>
            <a:off x="1775999" y="4439928"/>
            <a:ext cx="8640000" cy="543819"/>
          </a:xfrm>
          <a:prstGeom prst="rect">
            <a:avLst/>
          </a:prstGeom>
          <a:noFill/>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3942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Videnspakke</a:t>
            </a:r>
          </a:p>
        </p:txBody>
      </p:sp>
      <p:pic>
        <p:nvPicPr>
          <p:cNvPr id="3" name="Billede 2" descr="Et billede, der indeholder tegning, skitse, kunst, Stregtegning&#10;&#10;AI-genereret indhold kan være ukorrekt.">
            <a:extLst>
              <a:ext uri="{FF2B5EF4-FFF2-40B4-BE49-F238E27FC236}">
                <a16:creationId xmlns:a16="http://schemas.microsoft.com/office/drawing/2014/main" id="{F54EFB11-6760-7104-3AAA-EDDDBD1D7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136" y="946439"/>
            <a:ext cx="6047782" cy="4276165"/>
          </a:xfrm>
          <a:prstGeom prst="rect">
            <a:avLst/>
          </a:prstGeom>
        </p:spPr>
      </p:pic>
    </p:spTree>
    <p:extLst>
      <p:ext uri="{BB962C8B-B14F-4D97-AF65-F5344CB8AC3E}">
        <p14:creationId xmlns:p14="http://schemas.microsoft.com/office/powerpoint/2010/main" val="122216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4D1BC47-3F04-4743-5406-2066D7170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29" y="1004303"/>
            <a:ext cx="4837438" cy="4988071"/>
          </a:xfrm>
          <a:prstGeom prst="rect">
            <a:avLst/>
          </a:prstGeom>
        </p:spPr>
      </p:pic>
      <p:sp>
        <p:nvSpPr>
          <p:cNvPr id="3" name="Text Placeholder 2">
            <a:extLst>
              <a:ext uri="{FF2B5EF4-FFF2-40B4-BE49-F238E27FC236}">
                <a16:creationId xmlns:a16="http://schemas.microsoft.com/office/drawing/2014/main" id="{3E756B9E-459C-A1E7-9180-5AD7CF2D2009}"/>
              </a:ext>
            </a:extLst>
          </p:cNvPr>
          <p:cNvSpPr>
            <a:spLocks noGrp="1"/>
          </p:cNvSpPr>
          <p:nvPr>
            <p:ph type="body" sz="quarter" idx="15"/>
          </p:nvPr>
        </p:nvSpPr>
        <p:spPr>
          <a:xfrm>
            <a:off x="1074272" y="598718"/>
            <a:ext cx="1776504" cy="1080000"/>
          </a:xfrm>
        </p:spPr>
        <p:txBody>
          <a:bodyPr lIns="0" tIns="0" rIns="0" bIns="0" anchor="t"/>
          <a:lstStyle/>
          <a:p>
            <a:r>
              <a:rPr lang="da-DK" sz="3200">
                <a:latin typeface="+mn-lt"/>
              </a:rPr>
              <a:t>Formål</a:t>
            </a:r>
            <a:r>
              <a:rPr lang="da-DK">
                <a:latin typeface="Arial"/>
                <a:cs typeface="Arial"/>
              </a:rPr>
              <a:t> 						</a:t>
            </a:r>
            <a:endParaRPr lang="da-DK"/>
          </a:p>
        </p:txBody>
      </p:sp>
      <p:pic>
        <p:nvPicPr>
          <p:cNvPr id="4" name="Billede 3" descr="Et billede, der indeholder tegning, skitse, kunst, illustration/afbildning&#10;&#10;AI-genereret indhold kan være ukorrekt.">
            <a:extLst>
              <a:ext uri="{FF2B5EF4-FFF2-40B4-BE49-F238E27FC236}">
                <a16:creationId xmlns:a16="http://schemas.microsoft.com/office/drawing/2014/main" id="{F155A184-8552-927A-18D6-947ED483C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013" y="598718"/>
            <a:ext cx="4002869" cy="5660564"/>
          </a:xfrm>
          <a:prstGeom prst="rect">
            <a:avLst/>
          </a:prstGeom>
        </p:spPr>
      </p:pic>
      <p:sp>
        <p:nvSpPr>
          <p:cNvPr id="7" name="Tekstfelt 6">
            <a:extLst>
              <a:ext uri="{FF2B5EF4-FFF2-40B4-BE49-F238E27FC236}">
                <a16:creationId xmlns:a16="http://schemas.microsoft.com/office/drawing/2014/main" id="{E031061D-748A-F74B-CD81-FEEC56EB73DB}"/>
              </a:ext>
            </a:extLst>
          </p:cNvPr>
          <p:cNvSpPr txBox="1"/>
          <p:nvPr/>
        </p:nvSpPr>
        <p:spPr>
          <a:xfrm>
            <a:off x="996313" y="1264602"/>
            <a:ext cx="5192926" cy="1200329"/>
          </a:xfrm>
          <a:prstGeom prst="rect">
            <a:avLst/>
          </a:prstGeom>
          <a:noFill/>
        </p:spPr>
        <p:txBody>
          <a:bodyPr wrap="square">
            <a:spAutoFit/>
          </a:bodyPr>
          <a:lstStyle/>
          <a:p>
            <a:pPr marL="342900" indent="-342900">
              <a:buFont typeface="Arial" panose="020B0604020202020204" pitchFamily="34" charset="0"/>
              <a:buChar char="•"/>
            </a:pPr>
            <a:r>
              <a:rPr lang="da-DK">
                <a:solidFill>
                  <a:srgbClr val="375D6A"/>
                </a:solidFill>
                <a:ea typeface="Calibri"/>
                <a:cs typeface="Arial"/>
              </a:rPr>
              <a:t>Få viden om, hvad co-teaching kan i forhold til at skabe deltagelsesmuligheder for alle </a:t>
            </a:r>
          </a:p>
          <a:p>
            <a:endParaRPr lang="da-DK">
              <a:solidFill>
                <a:srgbClr val="375D6A"/>
              </a:solidFill>
              <a:ea typeface="Calibri"/>
              <a:cs typeface="Arial"/>
            </a:endParaRPr>
          </a:p>
          <a:p>
            <a:pPr marL="342900" indent="-342900">
              <a:buFont typeface="Arial" panose="020B0604020202020204" pitchFamily="34" charset="0"/>
              <a:buChar char="•"/>
            </a:pPr>
            <a:r>
              <a:rPr lang="da-DK">
                <a:solidFill>
                  <a:srgbClr val="375D6A"/>
                </a:solidFill>
                <a:ea typeface="Calibri"/>
                <a:cs typeface="Arial"/>
              </a:rPr>
              <a:t>Få indsigt i samarbejdets betydning i </a:t>
            </a:r>
            <a:r>
              <a:rPr lang="da-DK" err="1">
                <a:solidFill>
                  <a:srgbClr val="375D6A"/>
                </a:solidFill>
                <a:ea typeface="Calibri"/>
                <a:cs typeface="Arial"/>
              </a:rPr>
              <a:t>co-teaching</a:t>
            </a:r>
            <a:endParaRPr lang="da-DK">
              <a:solidFill>
                <a:srgbClr val="375D6A"/>
              </a:solidFill>
              <a:ea typeface="Calibri"/>
              <a:cs typeface="Arial"/>
            </a:endParaRPr>
          </a:p>
        </p:txBody>
      </p:sp>
      <p:sp>
        <p:nvSpPr>
          <p:cNvPr id="2" name="Text Placeholder 1">
            <a:extLst>
              <a:ext uri="{FF2B5EF4-FFF2-40B4-BE49-F238E27FC236}">
                <a16:creationId xmlns:a16="http://schemas.microsoft.com/office/drawing/2014/main" id="{6AE5D5CB-13C8-6AEF-13E4-1040689307C7}"/>
              </a:ext>
            </a:extLst>
          </p:cNvPr>
          <p:cNvSpPr>
            <a:spLocks noGrp="1"/>
          </p:cNvSpPr>
          <p:nvPr>
            <p:ph type="body" sz="quarter" idx="13"/>
          </p:nvPr>
        </p:nvSpPr>
        <p:spPr>
          <a:xfrm>
            <a:off x="1112118" y="3832374"/>
            <a:ext cx="5344966" cy="4320000"/>
          </a:xfrm>
        </p:spPr>
        <p:txBody>
          <a:bodyPr lIns="0" tIns="0" rIns="0" bIns="0" anchor="t"/>
          <a:lstStyle/>
          <a:p>
            <a:pPr marL="457200" indent="-457200">
              <a:buAutoNum type="arabicPeriod"/>
            </a:pPr>
            <a:r>
              <a:rPr lang="da-DK" sz="1800">
                <a:solidFill>
                  <a:srgbClr val="375D6A"/>
                </a:solidFill>
                <a:ea typeface="Calibri"/>
                <a:cs typeface="Arial"/>
              </a:rPr>
              <a:t>Hvorfor co-teaching?</a:t>
            </a:r>
          </a:p>
          <a:p>
            <a:pPr marL="457200" indent="-457200">
              <a:buAutoNum type="arabicPeriod"/>
            </a:pPr>
            <a:r>
              <a:rPr lang="da-DK" sz="1800">
                <a:solidFill>
                  <a:srgbClr val="375D6A"/>
                </a:solidFill>
                <a:ea typeface="Calibri"/>
                <a:cs typeface="Arial"/>
              </a:rPr>
              <a:t>Hvad er co-teaching?</a:t>
            </a:r>
          </a:p>
          <a:p>
            <a:pPr marL="457200" indent="-457200">
              <a:buAutoNum type="arabicPeriod"/>
            </a:pPr>
            <a:r>
              <a:rPr lang="da-DK" sz="1800">
                <a:solidFill>
                  <a:srgbClr val="375D6A"/>
                </a:solidFill>
                <a:ea typeface="Calibri"/>
                <a:cs typeface="Arial"/>
              </a:rPr>
              <a:t>Samarbejdet mellem de fagprofessionelle </a:t>
            </a:r>
          </a:p>
          <a:p>
            <a:pPr marL="457200" indent="-457200">
              <a:buAutoNum type="arabicPeriod"/>
            </a:pPr>
            <a:r>
              <a:rPr lang="da-DK" sz="1800">
                <a:solidFill>
                  <a:srgbClr val="375D6A"/>
                </a:solidFill>
                <a:ea typeface="Calibri"/>
                <a:cs typeface="Arial"/>
              </a:rPr>
              <a:t>Refleksion og drøftelse</a:t>
            </a:r>
          </a:p>
          <a:p>
            <a:pPr marL="457200" indent="-457200">
              <a:buAutoNum type="arabicPeriod"/>
            </a:pPr>
            <a:endParaRPr lang="da-DK" sz="1800">
              <a:solidFill>
                <a:srgbClr val="375D6A"/>
              </a:solidFill>
              <a:ea typeface="Calibri"/>
              <a:cs typeface="Arial"/>
            </a:endParaRPr>
          </a:p>
          <a:p>
            <a:endParaRPr lang="da-DK" sz="1800">
              <a:solidFill>
                <a:srgbClr val="375D6A"/>
              </a:solidFill>
              <a:ea typeface="Calibri"/>
              <a:cs typeface="Arial"/>
            </a:endParaRPr>
          </a:p>
          <a:p>
            <a:endParaRPr lang="da-DK" sz="1800">
              <a:solidFill>
                <a:srgbClr val="375D6A"/>
              </a:solidFill>
              <a:ea typeface="Calibri"/>
              <a:cs typeface="Arial"/>
            </a:endParaRPr>
          </a:p>
        </p:txBody>
      </p:sp>
      <p:sp>
        <p:nvSpPr>
          <p:cNvPr id="11" name="Tekstfelt 10">
            <a:extLst>
              <a:ext uri="{FF2B5EF4-FFF2-40B4-BE49-F238E27FC236}">
                <a16:creationId xmlns:a16="http://schemas.microsoft.com/office/drawing/2014/main" id="{1BB39CFD-EFA8-60C3-2D1D-469F5DCF2E87}"/>
              </a:ext>
            </a:extLst>
          </p:cNvPr>
          <p:cNvSpPr txBox="1"/>
          <p:nvPr/>
        </p:nvSpPr>
        <p:spPr>
          <a:xfrm>
            <a:off x="996313" y="2994040"/>
            <a:ext cx="7643308" cy="584775"/>
          </a:xfrm>
          <a:prstGeom prst="rect">
            <a:avLst/>
          </a:prstGeom>
          <a:noFill/>
        </p:spPr>
        <p:txBody>
          <a:bodyPr wrap="square">
            <a:spAutoFit/>
          </a:bodyPr>
          <a:lstStyle/>
          <a:p>
            <a:r>
              <a:rPr lang="da-DK" sz="3200" b="1">
                <a:solidFill>
                  <a:srgbClr val="375D6A"/>
                </a:solidFill>
                <a:cs typeface="Arial" panose="020B0604020202020204" pitchFamily="34" charset="0"/>
              </a:rPr>
              <a:t>Indhold</a:t>
            </a:r>
          </a:p>
        </p:txBody>
      </p:sp>
      <p:sp>
        <p:nvSpPr>
          <p:cNvPr id="14" name="Ellipse 13">
            <a:extLst>
              <a:ext uri="{FF2B5EF4-FFF2-40B4-BE49-F238E27FC236}">
                <a16:creationId xmlns:a16="http://schemas.microsoft.com/office/drawing/2014/main" id="{F8BE89AA-47F0-FFFB-1DC2-2B69795934CB}"/>
              </a:ext>
            </a:extLst>
          </p:cNvPr>
          <p:cNvSpPr/>
          <p:nvPr/>
        </p:nvSpPr>
        <p:spPr>
          <a:xfrm>
            <a:off x="1047668" y="379781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41B8166F-E60E-AABA-C7A9-BF74BEF1EB9A}"/>
              </a:ext>
            </a:extLst>
          </p:cNvPr>
          <p:cNvSpPr txBox="1"/>
          <p:nvPr/>
        </p:nvSpPr>
        <p:spPr>
          <a:xfrm>
            <a:off x="1070809" y="3742126"/>
            <a:ext cx="242457" cy="400110"/>
          </a:xfrm>
          <a:prstGeom prst="rect">
            <a:avLst/>
          </a:prstGeom>
          <a:noFill/>
        </p:spPr>
        <p:txBody>
          <a:bodyPr wrap="square" rtlCol="0">
            <a:spAutoFit/>
          </a:bodyPr>
          <a:lstStyle/>
          <a:p>
            <a:pPr algn="ctr"/>
            <a:r>
              <a:rPr lang="da-DK" sz="2000" b="1">
                <a:solidFill>
                  <a:srgbClr val="F0EBE5"/>
                </a:solidFill>
              </a:rPr>
              <a:t>1</a:t>
            </a:r>
          </a:p>
        </p:txBody>
      </p:sp>
      <p:sp>
        <p:nvSpPr>
          <p:cNvPr id="22" name="Ellipse 21">
            <a:extLst>
              <a:ext uri="{FF2B5EF4-FFF2-40B4-BE49-F238E27FC236}">
                <a16:creationId xmlns:a16="http://schemas.microsoft.com/office/drawing/2014/main" id="{0735CBC6-CE70-A5D1-937C-CE138B122070}"/>
              </a:ext>
            </a:extLst>
          </p:cNvPr>
          <p:cNvSpPr/>
          <p:nvPr/>
        </p:nvSpPr>
        <p:spPr>
          <a:xfrm>
            <a:off x="1047668" y="4179642"/>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0B40B673-A2D5-0B93-33AD-FA5C1AF4319B}"/>
              </a:ext>
            </a:extLst>
          </p:cNvPr>
          <p:cNvSpPr txBox="1"/>
          <p:nvPr/>
        </p:nvSpPr>
        <p:spPr>
          <a:xfrm>
            <a:off x="1070809" y="4123957"/>
            <a:ext cx="242457" cy="400110"/>
          </a:xfrm>
          <a:prstGeom prst="rect">
            <a:avLst/>
          </a:prstGeom>
          <a:noFill/>
        </p:spPr>
        <p:txBody>
          <a:bodyPr wrap="square" rtlCol="0">
            <a:spAutoFit/>
          </a:bodyPr>
          <a:lstStyle/>
          <a:p>
            <a:pPr algn="ctr"/>
            <a:r>
              <a:rPr lang="da-DK" sz="2000" b="1">
                <a:solidFill>
                  <a:srgbClr val="F0EBE5"/>
                </a:solidFill>
              </a:rPr>
              <a:t>2</a:t>
            </a:r>
          </a:p>
        </p:txBody>
      </p:sp>
      <p:sp>
        <p:nvSpPr>
          <p:cNvPr id="24" name="Ellipse 23">
            <a:extLst>
              <a:ext uri="{FF2B5EF4-FFF2-40B4-BE49-F238E27FC236}">
                <a16:creationId xmlns:a16="http://schemas.microsoft.com/office/drawing/2014/main" id="{9C705D79-3F81-59B5-15DB-AAF8E0A03A3E}"/>
              </a:ext>
            </a:extLst>
          </p:cNvPr>
          <p:cNvSpPr/>
          <p:nvPr/>
        </p:nvSpPr>
        <p:spPr>
          <a:xfrm>
            <a:off x="1047668" y="4553428"/>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F16101A5-9252-E45A-69F7-2DCF868586A1}"/>
              </a:ext>
            </a:extLst>
          </p:cNvPr>
          <p:cNvSpPr txBox="1"/>
          <p:nvPr/>
        </p:nvSpPr>
        <p:spPr>
          <a:xfrm>
            <a:off x="1070809" y="4497743"/>
            <a:ext cx="242457" cy="400110"/>
          </a:xfrm>
          <a:prstGeom prst="rect">
            <a:avLst/>
          </a:prstGeom>
          <a:noFill/>
        </p:spPr>
        <p:txBody>
          <a:bodyPr wrap="square" rtlCol="0">
            <a:spAutoFit/>
          </a:bodyPr>
          <a:lstStyle/>
          <a:p>
            <a:pPr algn="ctr"/>
            <a:r>
              <a:rPr lang="da-DK" sz="2000" b="1">
                <a:solidFill>
                  <a:srgbClr val="F0EBE5"/>
                </a:solidFill>
              </a:rPr>
              <a:t>3</a:t>
            </a:r>
          </a:p>
        </p:txBody>
      </p:sp>
      <p:sp>
        <p:nvSpPr>
          <p:cNvPr id="26" name="Ellipse 25">
            <a:extLst>
              <a:ext uri="{FF2B5EF4-FFF2-40B4-BE49-F238E27FC236}">
                <a16:creationId xmlns:a16="http://schemas.microsoft.com/office/drawing/2014/main" id="{2D9A3B0F-F3F1-529D-4E23-C6FE27FD1140}"/>
              </a:ext>
            </a:extLst>
          </p:cNvPr>
          <p:cNvSpPr/>
          <p:nvPr/>
        </p:nvSpPr>
        <p:spPr>
          <a:xfrm>
            <a:off x="1047668" y="4927215"/>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Tekstfelt 26">
            <a:extLst>
              <a:ext uri="{FF2B5EF4-FFF2-40B4-BE49-F238E27FC236}">
                <a16:creationId xmlns:a16="http://schemas.microsoft.com/office/drawing/2014/main" id="{CBF917BD-3B0B-5A1F-50E7-D7C78147168A}"/>
              </a:ext>
            </a:extLst>
          </p:cNvPr>
          <p:cNvSpPr txBox="1"/>
          <p:nvPr/>
        </p:nvSpPr>
        <p:spPr>
          <a:xfrm>
            <a:off x="1070809" y="4871530"/>
            <a:ext cx="242457" cy="400110"/>
          </a:xfrm>
          <a:prstGeom prst="rect">
            <a:avLst/>
          </a:prstGeom>
          <a:noFill/>
        </p:spPr>
        <p:txBody>
          <a:bodyPr wrap="square" rtlCol="0">
            <a:spAutoFit/>
          </a:bodyPr>
          <a:lstStyle/>
          <a:p>
            <a:pPr algn="ctr"/>
            <a:r>
              <a:rPr lang="da-DK" sz="2000" b="1">
                <a:solidFill>
                  <a:srgbClr val="F0EBE5"/>
                </a:solidFill>
              </a:rPr>
              <a:t>4</a:t>
            </a:r>
          </a:p>
        </p:txBody>
      </p:sp>
    </p:spTree>
    <p:extLst>
      <p:ext uri="{BB962C8B-B14F-4D97-AF65-F5344CB8AC3E}">
        <p14:creationId xmlns:p14="http://schemas.microsoft.com/office/powerpoint/2010/main" val="4012709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7357-1944-B314-6707-EDE25244A33F}"/>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E79524D0-EF8D-0254-56DD-79D3552F3E7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Grafik 20">
            <a:extLst>
              <a:ext uri="{FF2B5EF4-FFF2-40B4-BE49-F238E27FC236}">
                <a16:creationId xmlns:a16="http://schemas.microsoft.com/office/drawing/2014/main" id="{5E2C7F34-E7B1-F6F3-CB3F-3302495068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9916" y="1304536"/>
            <a:ext cx="9612167" cy="5090934"/>
          </a:xfrm>
          <a:prstGeom prst="rect">
            <a:avLst/>
          </a:prstGeom>
        </p:spPr>
      </p:pic>
      <p:pic>
        <p:nvPicPr>
          <p:cNvPr id="53" name="Grafik 52">
            <a:extLst>
              <a:ext uri="{FF2B5EF4-FFF2-40B4-BE49-F238E27FC236}">
                <a16:creationId xmlns:a16="http://schemas.microsoft.com/office/drawing/2014/main" id="{E08DA159-685C-5BA4-1FC7-F1A30A95B5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68243" y="271462"/>
            <a:ext cx="1238007" cy="652463"/>
          </a:xfrm>
          <a:prstGeom prst="rect">
            <a:avLst/>
          </a:prstGeom>
        </p:spPr>
      </p:pic>
      <p:sp>
        <p:nvSpPr>
          <p:cNvPr id="9" name="Pladsholder til tekst 8">
            <a:extLst>
              <a:ext uri="{FF2B5EF4-FFF2-40B4-BE49-F238E27FC236}">
                <a16:creationId xmlns:a16="http://schemas.microsoft.com/office/drawing/2014/main" id="{749C894D-5A72-4A27-5D01-2798CCC20790}"/>
              </a:ext>
            </a:extLst>
          </p:cNvPr>
          <p:cNvSpPr>
            <a:spLocks noGrp="1"/>
          </p:cNvSpPr>
          <p:nvPr>
            <p:ph type="body" sz="quarter" idx="15"/>
          </p:nvPr>
        </p:nvSpPr>
        <p:spPr>
          <a:xfrm>
            <a:off x="1013974" y="462530"/>
            <a:ext cx="8640000" cy="1080000"/>
          </a:xfrm>
        </p:spPr>
        <p:txBody>
          <a:bodyPr/>
          <a:lstStyle/>
          <a:p>
            <a:r>
              <a:rPr lang="da-DK" sz="3200">
                <a:latin typeface="+mn-lt"/>
              </a:rPr>
              <a:t>Hvorfor Co-</a:t>
            </a:r>
            <a:r>
              <a:rPr lang="da-DK" sz="3200" err="1">
                <a:latin typeface="+mn-lt"/>
              </a:rPr>
              <a:t>teaching</a:t>
            </a:r>
            <a:r>
              <a:rPr lang="da-DK" sz="3200">
                <a:latin typeface="+mn-lt"/>
              </a:rPr>
              <a:t>?</a:t>
            </a:r>
          </a:p>
        </p:txBody>
      </p:sp>
      <p:pic>
        <p:nvPicPr>
          <p:cNvPr id="16" name="Billede 15">
            <a:extLst>
              <a:ext uri="{FF2B5EF4-FFF2-40B4-BE49-F238E27FC236}">
                <a16:creationId xmlns:a16="http://schemas.microsoft.com/office/drawing/2014/main" id="{5692500B-B192-73E1-DA79-7BC3F89723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67146" y="1542530"/>
            <a:ext cx="628759" cy="547021"/>
          </a:xfrm>
          <a:prstGeom prst="rect">
            <a:avLst/>
          </a:prstGeom>
        </p:spPr>
      </p:pic>
      <p:sp>
        <p:nvSpPr>
          <p:cNvPr id="8" name="Tekstfelt 7">
            <a:extLst>
              <a:ext uri="{FF2B5EF4-FFF2-40B4-BE49-F238E27FC236}">
                <a16:creationId xmlns:a16="http://schemas.microsoft.com/office/drawing/2014/main" id="{98820E82-F345-D176-CA36-6AF7C5022EB5}"/>
              </a:ext>
            </a:extLst>
          </p:cNvPr>
          <p:cNvSpPr txBox="1"/>
          <p:nvPr/>
        </p:nvSpPr>
        <p:spPr>
          <a:xfrm>
            <a:off x="7843091" y="2208583"/>
            <a:ext cx="2953063" cy="2416046"/>
          </a:xfrm>
          <a:prstGeom prst="rect">
            <a:avLst/>
          </a:prstGeom>
          <a:noFill/>
        </p:spPr>
        <p:txBody>
          <a:bodyPr wrap="square">
            <a:spAutoFit/>
          </a:bodyPr>
          <a:lstStyle/>
          <a:p>
            <a:pPr algn="ctr"/>
            <a:r>
              <a:rPr lang="da-DK" sz="1500">
                <a:solidFill>
                  <a:srgbClr val="FCF3E6"/>
                </a:solidFill>
                <a:cs typeface="Arial" panose="020B0604020202020204" pitchFamily="34" charset="0"/>
              </a:rPr>
              <a:t>Samarbejdet mellem lærerne i co-teaching har givet anledning til faglig sparring og refleksion, som har styrket den professionelle udvikling og skabt et fælles ejerskab for undervisningen.”</a:t>
            </a:r>
          </a:p>
          <a:p>
            <a:pPr algn="ctr"/>
            <a:endParaRPr lang="da-DK" sz="1500">
              <a:solidFill>
                <a:srgbClr val="FCF3E6"/>
              </a:solidFill>
              <a:cs typeface="Arial" panose="020B0604020202020204" pitchFamily="34" charset="0"/>
            </a:endParaRPr>
          </a:p>
          <a:p>
            <a:pPr algn="ctr"/>
            <a:r>
              <a:rPr lang="da-DK" sz="1200" b="1">
                <a:solidFill>
                  <a:srgbClr val="FCF3E6"/>
                </a:solidFill>
                <a:cs typeface="Arial" panose="020B0604020202020204" pitchFamily="34" charset="0"/>
              </a:rPr>
              <a:t>EVA: Evaluering af pilotforsøg </a:t>
            </a:r>
            <a:br>
              <a:rPr lang="da-DK" sz="1200" b="1">
                <a:solidFill>
                  <a:srgbClr val="FCF3E6"/>
                </a:solidFill>
                <a:cs typeface="Arial" panose="020B0604020202020204" pitchFamily="34" charset="0"/>
              </a:rPr>
            </a:br>
            <a:r>
              <a:rPr lang="da-DK" sz="1200" b="1">
                <a:solidFill>
                  <a:srgbClr val="FCF3E6"/>
                </a:solidFill>
                <a:cs typeface="Arial" panose="020B0604020202020204" pitchFamily="34" charset="0"/>
              </a:rPr>
              <a:t>med co-teaching, 2023</a:t>
            </a:r>
          </a:p>
          <a:p>
            <a:endParaRPr lang="da-DK" sz="1600">
              <a:solidFill>
                <a:srgbClr val="375D6A"/>
              </a:solidFill>
              <a:cs typeface="Arial" panose="020B0604020202020204" pitchFamily="34" charset="0"/>
            </a:endParaRPr>
          </a:p>
        </p:txBody>
      </p:sp>
      <p:sp>
        <p:nvSpPr>
          <p:cNvPr id="4" name="Tekstfelt 3">
            <a:extLst>
              <a:ext uri="{FF2B5EF4-FFF2-40B4-BE49-F238E27FC236}">
                <a16:creationId xmlns:a16="http://schemas.microsoft.com/office/drawing/2014/main" id="{90759206-3C91-0A43-0ED8-81BBEE08D271}"/>
              </a:ext>
            </a:extLst>
          </p:cNvPr>
          <p:cNvSpPr txBox="1"/>
          <p:nvPr/>
        </p:nvSpPr>
        <p:spPr>
          <a:xfrm>
            <a:off x="5155020" y="3663271"/>
            <a:ext cx="1496887" cy="784830"/>
          </a:xfrm>
          <a:prstGeom prst="rect">
            <a:avLst/>
          </a:prstGeom>
          <a:noFill/>
        </p:spPr>
        <p:txBody>
          <a:bodyPr wrap="square">
            <a:spAutoFit/>
          </a:bodyPr>
          <a:lstStyle/>
          <a:p>
            <a:pPr algn="ctr"/>
            <a:r>
              <a:rPr lang="da-DK" sz="1500">
                <a:solidFill>
                  <a:srgbClr val="FCF3E6"/>
                </a:solidFill>
                <a:cs typeface="Arial" panose="020B0604020202020204" pitchFamily="34" charset="0"/>
              </a:rPr>
              <a:t>Læringsmiljøet for eleverne  forbedres</a:t>
            </a:r>
          </a:p>
        </p:txBody>
      </p:sp>
      <p:sp>
        <p:nvSpPr>
          <p:cNvPr id="7" name="Tekstfelt 6">
            <a:extLst>
              <a:ext uri="{FF2B5EF4-FFF2-40B4-BE49-F238E27FC236}">
                <a16:creationId xmlns:a16="http://schemas.microsoft.com/office/drawing/2014/main" id="{2F727134-C703-400E-543E-01BD8CC1DC71}"/>
              </a:ext>
            </a:extLst>
          </p:cNvPr>
          <p:cNvSpPr txBox="1"/>
          <p:nvPr/>
        </p:nvSpPr>
        <p:spPr>
          <a:xfrm>
            <a:off x="1289916" y="2870129"/>
            <a:ext cx="1715577" cy="784830"/>
          </a:xfrm>
          <a:prstGeom prst="rect">
            <a:avLst/>
          </a:prstGeom>
          <a:noFill/>
        </p:spPr>
        <p:txBody>
          <a:bodyPr wrap="square">
            <a:spAutoFit/>
          </a:bodyPr>
          <a:lstStyle/>
          <a:p>
            <a:pPr algn="ctr"/>
            <a:r>
              <a:rPr lang="da-DK" sz="1500">
                <a:solidFill>
                  <a:srgbClr val="FCF3E6"/>
                </a:solidFill>
                <a:cs typeface="Arial" panose="020B0604020202020204" pitchFamily="34" charset="0"/>
              </a:rPr>
              <a:t>Samarbejdet mellem de fagprofessionelle</a:t>
            </a:r>
          </a:p>
        </p:txBody>
      </p:sp>
      <p:sp>
        <p:nvSpPr>
          <p:cNvPr id="14" name="Tekstfelt 13">
            <a:extLst>
              <a:ext uri="{FF2B5EF4-FFF2-40B4-BE49-F238E27FC236}">
                <a16:creationId xmlns:a16="http://schemas.microsoft.com/office/drawing/2014/main" id="{0C3F1A6C-366E-ECB7-597E-CED8280A619B}"/>
              </a:ext>
            </a:extLst>
          </p:cNvPr>
          <p:cNvSpPr txBox="1"/>
          <p:nvPr/>
        </p:nvSpPr>
        <p:spPr>
          <a:xfrm>
            <a:off x="7465949" y="5045632"/>
            <a:ext cx="1715577" cy="1015663"/>
          </a:xfrm>
          <a:prstGeom prst="rect">
            <a:avLst/>
          </a:prstGeom>
          <a:noFill/>
        </p:spPr>
        <p:txBody>
          <a:bodyPr wrap="square">
            <a:spAutoFit/>
          </a:bodyPr>
          <a:lstStyle/>
          <a:p>
            <a:pPr algn="ctr"/>
            <a:r>
              <a:rPr lang="da-DK" sz="1500">
                <a:solidFill>
                  <a:srgbClr val="FCF3E6"/>
                </a:solidFill>
                <a:cs typeface="Arial" panose="020B0604020202020204" pitchFamily="34" charset="0"/>
              </a:rPr>
              <a:t>Elevernes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trivsel, læring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og udvikling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øges</a:t>
            </a:r>
          </a:p>
        </p:txBody>
      </p:sp>
      <p:sp>
        <p:nvSpPr>
          <p:cNvPr id="12" name="Tekstfelt 11">
            <a:extLst>
              <a:ext uri="{FF2B5EF4-FFF2-40B4-BE49-F238E27FC236}">
                <a16:creationId xmlns:a16="http://schemas.microsoft.com/office/drawing/2014/main" id="{F2AAC888-77D4-11F6-3C26-2DF31A07084C}"/>
              </a:ext>
            </a:extLst>
          </p:cNvPr>
          <p:cNvSpPr txBox="1"/>
          <p:nvPr/>
        </p:nvSpPr>
        <p:spPr>
          <a:xfrm>
            <a:off x="2531928" y="4768634"/>
            <a:ext cx="1491193" cy="784830"/>
          </a:xfrm>
          <a:prstGeom prst="rect">
            <a:avLst/>
          </a:prstGeom>
          <a:noFill/>
        </p:spPr>
        <p:txBody>
          <a:bodyPr wrap="square">
            <a:spAutoFit/>
          </a:bodyPr>
          <a:lstStyle/>
          <a:p>
            <a:pPr algn="ctr"/>
            <a:r>
              <a:rPr lang="da-DK" sz="1500">
                <a:solidFill>
                  <a:srgbClr val="FCF3E6"/>
                </a:solidFill>
                <a:cs typeface="Arial" panose="020B0604020202020204" pitchFamily="34" charset="0"/>
              </a:rPr>
              <a:t>De fag-professionelles</a:t>
            </a:r>
          </a:p>
          <a:p>
            <a:pPr algn="ctr"/>
            <a:r>
              <a:rPr lang="da-DK" sz="1500">
                <a:solidFill>
                  <a:srgbClr val="FCF3E6"/>
                </a:solidFill>
                <a:cs typeface="Arial" panose="020B0604020202020204" pitchFamily="34" charset="0"/>
              </a:rPr>
              <a:t>læring øges</a:t>
            </a:r>
          </a:p>
        </p:txBody>
      </p:sp>
    </p:spTree>
    <p:extLst>
      <p:ext uri="{BB962C8B-B14F-4D97-AF65-F5344CB8AC3E}">
        <p14:creationId xmlns:p14="http://schemas.microsoft.com/office/powerpoint/2010/main" val="104618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F155F-9476-1728-BBB4-B236CDC3F05A}"/>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C9EA22F0-1C57-E7FF-CA16-674885BFDBBE}"/>
              </a:ext>
            </a:extLst>
          </p:cNvPr>
          <p:cNvPicPr>
            <a:picLocks noChangeAspect="1"/>
          </p:cNvPicPr>
          <p:nvPr/>
        </p:nvPicPr>
        <p:blipFill>
          <a:blip r:embed="rId3">
            <a:extLst>
              <a:ext uri="{28A0092B-C50C-407E-A947-70E740481C1C}">
                <a14:useLocalDpi xmlns:a14="http://schemas.microsoft.com/office/drawing/2010/main" val="0"/>
              </a:ext>
            </a:extLst>
          </a:blip>
          <a:srcRect t="3194" b="3194"/>
          <a:stretch/>
        </p:blipFill>
        <p:spPr>
          <a:xfrm>
            <a:off x="7270246" y="1876017"/>
            <a:ext cx="4261760" cy="2829135"/>
          </a:xfrm>
          <a:prstGeom prst="rect">
            <a:avLst/>
          </a:prstGeom>
        </p:spPr>
      </p:pic>
      <p:sp>
        <p:nvSpPr>
          <p:cNvPr id="39" name="Rektangel: afrundede hjørner 38">
            <a:extLst>
              <a:ext uri="{FF2B5EF4-FFF2-40B4-BE49-F238E27FC236}">
                <a16:creationId xmlns:a16="http://schemas.microsoft.com/office/drawing/2014/main" id="{72FCB6E8-93EC-C315-3E46-4908E7E0A839}"/>
              </a:ext>
            </a:extLst>
          </p:cNvPr>
          <p:cNvSpPr/>
          <p:nvPr/>
        </p:nvSpPr>
        <p:spPr>
          <a:xfrm>
            <a:off x="2238668" y="2608113"/>
            <a:ext cx="2946400" cy="1108363"/>
          </a:xfrm>
          <a:prstGeom prst="round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afrundede hjørner 39">
            <a:extLst>
              <a:ext uri="{FF2B5EF4-FFF2-40B4-BE49-F238E27FC236}">
                <a16:creationId xmlns:a16="http://schemas.microsoft.com/office/drawing/2014/main" id="{DBCD75E5-0313-DCF2-302D-E1BFF3D553A2}"/>
              </a:ext>
            </a:extLst>
          </p:cNvPr>
          <p:cNvSpPr/>
          <p:nvPr/>
        </p:nvSpPr>
        <p:spPr>
          <a:xfrm>
            <a:off x="1536265" y="3830139"/>
            <a:ext cx="4138783" cy="1108363"/>
          </a:xfrm>
          <a:prstGeom prst="round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afrundede hjørner 40">
            <a:extLst>
              <a:ext uri="{FF2B5EF4-FFF2-40B4-BE49-F238E27FC236}">
                <a16:creationId xmlns:a16="http://schemas.microsoft.com/office/drawing/2014/main" id="{D63C9456-AF92-1FBA-B343-7A2E9CCA44BA}"/>
              </a:ext>
            </a:extLst>
          </p:cNvPr>
          <p:cNvSpPr/>
          <p:nvPr/>
        </p:nvSpPr>
        <p:spPr>
          <a:xfrm>
            <a:off x="1047730" y="5052165"/>
            <a:ext cx="5165704" cy="1108363"/>
          </a:xfrm>
          <a:prstGeom prst="roundRect">
            <a:avLst/>
          </a:prstGeom>
          <a:solidFill>
            <a:srgbClr val="375D6A"/>
          </a:solidFill>
          <a:ln>
            <a:solidFill>
              <a:srgbClr val="375D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Tekstfelt 41">
            <a:extLst>
              <a:ext uri="{FF2B5EF4-FFF2-40B4-BE49-F238E27FC236}">
                <a16:creationId xmlns:a16="http://schemas.microsoft.com/office/drawing/2014/main" id="{AAF5E310-AF98-9698-1315-07A5650A073D}"/>
              </a:ext>
            </a:extLst>
          </p:cNvPr>
          <p:cNvSpPr txBox="1"/>
          <p:nvPr/>
        </p:nvSpPr>
        <p:spPr>
          <a:xfrm>
            <a:off x="2132456" y="2632651"/>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3</a:t>
            </a:r>
          </a:p>
        </p:txBody>
      </p:sp>
      <p:sp>
        <p:nvSpPr>
          <p:cNvPr id="43" name="Tekstfelt 42">
            <a:extLst>
              <a:ext uri="{FF2B5EF4-FFF2-40B4-BE49-F238E27FC236}">
                <a16:creationId xmlns:a16="http://schemas.microsoft.com/office/drawing/2014/main" id="{F52045B2-947D-377C-FE63-62B67B3D7003}"/>
              </a:ext>
            </a:extLst>
          </p:cNvPr>
          <p:cNvSpPr txBox="1"/>
          <p:nvPr/>
        </p:nvSpPr>
        <p:spPr>
          <a:xfrm>
            <a:off x="2157382" y="3865860"/>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2</a:t>
            </a:r>
          </a:p>
        </p:txBody>
      </p:sp>
      <p:sp>
        <p:nvSpPr>
          <p:cNvPr id="44" name="Tekstfelt 43">
            <a:extLst>
              <a:ext uri="{FF2B5EF4-FFF2-40B4-BE49-F238E27FC236}">
                <a16:creationId xmlns:a16="http://schemas.microsoft.com/office/drawing/2014/main" id="{61C7F333-D3E5-0C06-1491-E5F232FB5A66}"/>
              </a:ext>
            </a:extLst>
          </p:cNvPr>
          <p:cNvSpPr txBox="1"/>
          <p:nvPr/>
        </p:nvSpPr>
        <p:spPr>
          <a:xfrm>
            <a:off x="2074014" y="5080655"/>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1</a:t>
            </a:r>
          </a:p>
        </p:txBody>
      </p:sp>
      <p:sp>
        <p:nvSpPr>
          <p:cNvPr id="45" name="Tekstfelt 44">
            <a:extLst>
              <a:ext uri="{FF2B5EF4-FFF2-40B4-BE49-F238E27FC236}">
                <a16:creationId xmlns:a16="http://schemas.microsoft.com/office/drawing/2014/main" id="{AD11206D-28DE-0FE3-24A8-2B3CF6B66B21}"/>
              </a:ext>
            </a:extLst>
          </p:cNvPr>
          <p:cNvSpPr txBox="1"/>
          <p:nvPr/>
        </p:nvSpPr>
        <p:spPr>
          <a:xfrm>
            <a:off x="1592752" y="4263681"/>
            <a:ext cx="4138783" cy="646331"/>
          </a:xfrm>
          <a:prstGeom prst="rect">
            <a:avLst/>
          </a:prstGeom>
          <a:noFill/>
        </p:spPr>
        <p:txBody>
          <a:bodyPr wrap="square" lIns="91440" tIns="45720" rIns="91440" bIns="45720" anchor="t">
            <a:spAutoFit/>
          </a:bodyPr>
          <a:lstStyle/>
          <a:p>
            <a:pPr lvl="0" algn="ctr">
              <a:buSzPts val="1000"/>
              <a:tabLst>
                <a:tab pos="457200" algn="l"/>
              </a:tabLst>
            </a:pPr>
            <a:r>
              <a:rPr lang="da-DK" kern="100">
                <a:solidFill>
                  <a:srgbClr val="EAE3DB"/>
                </a:solidFill>
                <a:cs typeface="Arial"/>
              </a:rPr>
              <a:t>Individuelle indsatser </a:t>
            </a:r>
            <a:br>
              <a:rPr lang="da-DK" kern="100">
                <a:cs typeface="Arial" panose="020B0604020202020204" pitchFamily="34" charset="0"/>
              </a:rPr>
            </a:br>
            <a:r>
              <a:rPr lang="da-DK" kern="100">
                <a:solidFill>
                  <a:srgbClr val="EAE3DB"/>
                </a:solidFill>
                <a:cs typeface="Arial"/>
              </a:rPr>
              <a:t>i klassen/ SFO'en</a:t>
            </a:r>
            <a:endParaRPr lang="da-DK" kern="100">
              <a:solidFill>
                <a:srgbClr val="EAE3DB"/>
              </a:solidFill>
              <a:cs typeface="Arial" panose="020B0604020202020204" pitchFamily="34" charset="0"/>
            </a:endParaRPr>
          </a:p>
        </p:txBody>
      </p:sp>
      <p:sp>
        <p:nvSpPr>
          <p:cNvPr id="46" name="Tekstfelt 45">
            <a:extLst>
              <a:ext uri="{FF2B5EF4-FFF2-40B4-BE49-F238E27FC236}">
                <a16:creationId xmlns:a16="http://schemas.microsoft.com/office/drawing/2014/main" id="{8ED37B94-2112-AFF3-23F1-029726F55918}"/>
              </a:ext>
            </a:extLst>
          </p:cNvPr>
          <p:cNvSpPr txBox="1"/>
          <p:nvPr/>
        </p:nvSpPr>
        <p:spPr>
          <a:xfrm>
            <a:off x="2132456" y="3070145"/>
            <a:ext cx="2971326" cy="646331"/>
          </a:xfrm>
          <a:prstGeom prst="rect">
            <a:avLst/>
          </a:prstGeom>
          <a:noFill/>
        </p:spPr>
        <p:txBody>
          <a:bodyPr wrap="square">
            <a:spAutoFit/>
          </a:bodyPr>
          <a:lstStyle/>
          <a:p>
            <a:pPr lvl="0" algn="ctr">
              <a:buSzPts val="1000"/>
              <a:tabLst>
                <a:tab pos="457200" algn="l"/>
              </a:tabLst>
            </a:pPr>
            <a:r>
              <a:rPr lang="da-DK" kern="100">
                <a:solidFill>
                  <a:srgbClr val="EAE3DB"/>
                </a:solidFill>
                <a:cs typeface="Arial" panose="020B0604020202020204" pitchFamily="34" charset="0"/>
              </a:rPr>
              <a:t>Individuelle indsatser </a:t>
            </a:r>
            <a:br>
              <a:rPr lang="da-DK" kern="100">
                <a:solidFill>
                  <a:srgbClr val="EAE3DB"/>
                </a:solidFill>
                <a:cs typeface="Arial" panose="020B0604020202020204" pitchFamily="34" charset="0"/>
              </a:rPr>
            </a:br>
            <a:r>
              <a:rPr lang="da-DK" kern="100">
                <a:solidFill>
                  <a:srgbClr val="EAE3DB"/>
                </a:solidFill>
                <a:cs typeface="Arial" panose="020B0604020202020204" pitchFamily="34" charset="0"/>
              </a:rPr>
              <a:t>uden for klassen</a:t>
            </a:r>
          </a:p>
        </p:txBody>
      </p:sp>
      <p:sp>
        <p:nvSpPr>
          <p:cNvPr id="47" name="Tekstfelt 46">
            <a:extLst>
              <a:ext uri="{FF2B5EF4-FFF2-40B4-BE49-F238E27FC236}">
                <a16:creationId xmlns:a16="http://schemas.microsoft.com/office/drawing/2014/main" id="{312DB9FC-587A-8D59-C78E-C68DD1DFC3E7}"/>
              </a:ext>
            </a:extLst>
          </p:cNvPr>
          <p:cNvSpPr txBox="1"/>
          <p:nvPr/>
        </p:nvSpPr>
        <p:spPr>
          <a:xfrm>
            <a:off x="1047729" y="5488685"/>
            <a:ext cx="5165705" cy="646331"/>
          </a:xfrm>
          <a:prstGeom prst="rect">
            <a:avLst/>
          </a:prstGeom>
          <a:noFill/>
        </p:spPr>
        <p:txBody>
          <a:bodyPr wrap="square" lIns="91440" tIns="45720" rIns="91440" bIns="45720" anchor="t">
            <a:spAutoFit/>
          </a:bodyPr>
          <a:lstStyle/>
          <a:p>
            <a:pPr lvl="0" algn="ctr">
              <a:buSzPts val="1000"/>
              <a:tabLst>
                <a:tab pos="457200" algn="l"/>
              </a:tabLst>
            </a:pPr>
            <a:r>
              <a:rPr lang="da-DK" kern="100">
                <a:solidFill>
                  <a:srgbClr val="EAE3DB"/>
                </a:solidFill>
                <a:cs typeface="Arial"/>
              </a:rPr>
              <a:t>Indsatser for </a:t>
            </a:r>
            <a:br>
              <a:rPr lang="da-DK" kern="100">
                <a:cs typeface="Arial" panose="020B0604020202020204" pitchFamily="34" charset="0"/>
              </a:rPr>
            </a:br>
            <a:r>
              <a:rPr lang="da-DK" kern="100">
                <a:solidFill>
                  <a:srgbClr val="EAE3DB"/>
                </a:solidFill>
                <a:cs typeface="Arial"/>
              </a:rPr>
              <a:t>hele klassen/ SFO'en</a:t>
            </a:r>
            <a:endParaRPr lang="da-DK" kern="100">
              <a:solidFill>
                <a:srgbClr val="EAE3DB"/>
              </a:solidFill>
              <a:cs typeface="Arial" panose="020B0604020202020204" pitchFamily="34" charset="0"/>
            </a:endParaRPr>
          </a:p>
        </p:txBody>
      </p:sp>
      <p:cxnSp>
        <p:nvCxnSpPr>
          <p:cNvPr id="48" name="Lige forbindelse 47">
            <a:extLst>
              <a:ext uri="{FF2B5EF4-FFF2-40B4-BE49-F238E27FC236}">
                <a16:creationId xmlns:a16="http://schemas.microsoft.com/office/drawing/2014/main" id="{71238E74-A239-B09A-367E-6130844DA8D1}"/>
              </a:ext>
            </a:extLst>
          </p:cNvPr>
          <p:cNvCxnSpPr>
            <a:cxnSpLocks/>
          </p:cNvCxnSpPr>
          <p:nvPr/>
        </p:nvCxnSpPr>
        <p:spPr>
          <a:xfrm>
            <a:off x="3039808" y="3061805"/>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769A3A8B-E193-AA8C-BF3B-134C0FA88120}"/>
              </a:ext>
            </a:extLst>
          </p:cNvPr>
          <p:cNvCxnSpPr>
            <a:cxnSpLocks/>
          </p:cNvCxnSpPr>
          <p:nvPr/>
        </p:nvCxnSpPr>
        <p:spPr>
          <a:xfrm>
            <a:off x="3039808" y="4238967"/>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A508C279-EA27-2C95-563F-0AA5E4882381}"/>
              </a:ext>
            </a:extLst>
          </p:cNvPr>
          <p:cNvCxnSpPr>
            <a:cxnSpLocks/>
          </p:cNvCxnSpPr>
          <p:nvPr/>
        </p:nvCxnSpPr>
        <p:spPr>
          <a:xfrm>
            <a:off x="3039808" y="5479092"/>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CE6691EA-20DF-9F1F-B302-F382A82DB7FC}"/>
              </a:ext>
            </a:extLst>
          </p:cNvPr>
          <p:cNvCxnSpPr>
            <a:cxnSpLocks/>
          </p:cNvCxnSpPr>
          <p:nvPr/>
        </p:nvCxnSpPr>
        <p:spPr>
          <a:xfrm flipH="1">
            <a:off x="6319157" y="5615535"/>
            <a:ext cx="532312" cy="0"/>
          </a:xfrm>
          <a:prstGeom prst="line">
            <a:avLst/>
          </a:prstGeom>
          <a:ln w="38100" cap="rnd">
            <a:solidFill>
              <a:srgbClr val="375D6A"/>
            </a:solidFill>
            <a:prstDash val="sysDot"/>
          </a:ln>
        </p:spPr>
        <p:style>
          <a:lnRef idx="1">
            <a:schemeClr val="accent1"/>
          </a:lnRef>
          <a:fillRef idx="0">
            <a:schemeClr val="accent1"/>
          </a:fillRef>
          <a:effectRef idx="0">
            <a:schemeClr val="accent1"/>
          </a:effectRef>
          <a:fontRef idx="minor">
            <a:schemeClr val="tx1"/>
          </a:fontRef>
        </p:style>
      </p:cxnSp>
      <p:sp>
        <p:nvSpPr>
          <p:cNvPr id="4" name="Pladsholder til tekst 3">
            <a:extLst>
              <a:ext uri="{FF2B5EF4-FFF2-40B4-BE49-F238E27FC236}">
                <a16:creationId xmlns:a16="http://schemas.microsoft.com/office/drawing/2014/main" id="{0666B147-8682-2346-A563-9CFBD7ECF2EF}"/>
              </a:ext>
            </a:extLst>
          </p:cNvPr>
          <p:cNvSpPr>
            <a:spLocks noGrp="1"/>
          </p:cNvSpPr>
          <p:nvPr>
            <p:ph type="body" sz="quarter" idx="13"/>
          </p:nvPr>
        </p:nvSpPr>
        <p:spPr>
          <a:xfrm>
            <a:off x="2647487" y="2076033"/>
            <a:ext cx="2018549" cy="393000"/>
          </a:xfrm>
        </p:spPr>
        <p:txBody>
          <a:bodyPr lIns="0" tIns="0" rIns="0" bIns="0" anchor="t"/>
          <a:lstStyle/>
          <a:p>
            <a:pPr algn="ctr"/>
            <a:r>
              <a:rPr lang="da-DK" sz="1800" b="1">
                <a:solidFill>
                  <a:srgbClr val="375D6A"/>
                </a:solidFill>
                <a:latin typeface="Arial" panose="020B0604020202020204" pitchFamily="34" charset="0"/>
              </a:rPr>
              <a:t>Trinmodellen</a:t>
            </a:r>
            <a:r>
              <a:rPr lang="da-DK" sz="2400">
                <a:solidFill>
                  <a:srgbClr val="375D6A"/>
                </a:solidFill>
              </a:rPr>
              <a:t> </a:t>
            </a:r>
          </a:p>
          <a:p>
            <a:endParaRPr lang="da-DK" sz="2800" b="1"/>
          </a:p>
          <a:p>
            <a:endParaRPr lang="da-DK" sz="2800" b="1"/>
          </a:p>
        </p:txBody>
      </p:sp>
      <p:pic>
        <p:nvPicPr>
          <p:cNvPr id="7" name="Billede 6">
            <a:extLst>
              <a:ext uri="{FF2B5EF4-FFF2-40B4-BE49-F238E27FC236}">
                <a16:creationId xmlns:a16="http://schemas.microsoft.com/office/drawing/2014/main" id="{6487857D-E4EA-A9EA-F6FF-54A44E26D9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70246" y="4640876"/>
            <a:ext cx="4269733" cy="2217123"/>
          </a:xfrm>
          <a:prstGeom prst="rect">
            <a:avLst/>
          </a:prstGeom>
        </p:spPr>
      </p:pic>
      <p:sp>
        <p:nvSpPr>
          <p:cNvPr id="35" name="Tekstfelt 34">
            <a:extLst>
              <a:ext uri="{FF2B5EF4-FFF2-40B4-BE49-F238E27FC236}">
                <a16:creationId xmlns:a16="http://schemas.microsoft.com/office/drawing/2014/main" id="{047DD424-909D-2696-D00D-BD066480418D}"/>
              </a:ext>
            </a:extLst>
          </p:cNvPr>
          <p:cNvSpPr txBox="1"/>
          <p:nvPr/>
        </p:nvSpPr>
        <p:spPr>
          <a:xfrm>
            <a:off x="7548265" y="4719136"/>
            <a:ext cx="3861748" cy="2008242"/>
          </a:xfrm>
          <a:prstGeom prst="rect">
            <a:avLst/>
          </a:prstGeom>
          <a:noFill/>
        </p:spPr>
        <p:txBody>
          <a:bodyPr wrap="square" lIns="91440" tIns="45720" rIns="91440" bIns="45720" rtlCol="0" anchor="t">
            <a:spAutoFit/>
          </a:bodyPr>
          <a:lstStyle/>
          <a:p>
            <a:pPr algn="ctr"/>
            <a:r>
              <a:rPr lang="da-DK" sz="1400" dirty="0">
                <a:solidFill>
                  <a:srgbClr val="375D6A"/>
                </a:solidFill>
              </a:rPr>
              <a:t>”Erfaringer viser, at man med co-teaching opnår, at flere elever deltager aktivt i klassens fællesskab(er), fordi man gennem det tværfaglige samarbejde kan gøre brug af strategier, som tilgodeser alle elevers muligheder for faglig og social deltagelse.”​</a:t>
            </a:r>
          </a:p>
          <a:p>
            <a:pPr algn="ctr"/>
            <a:endParaRPr lang="da-DK" sz="1400" dirty="0">
              <a:solidFill>
                <a:srgbClr val="375D6A"/>
              </a:solidFill>
            </a:endParaRPr>
          </a:p>
          <a:p>
            <a:pPr algn="ctr"/>
            <a:r>
              <a:rPr lang="da-DK" sz="1050" b="1" dirty="0">
                <a:solidFill>
                  <a:srgbClr val="375D6A"/>
                </a:solidFill>
                <a:cs typeface="Arial" panose="020B0604020202020204" pitchFamily="34" charset="0"/>
              </a:rPr>
              <a:t>EVA: Evaluering af pilotforsøg med co-teaching, 2023</a:t>
            </a:r>
          </a:p>
          <a:p>
            <a:endParaRPr lang="da-DK" sz="1600" dirty="0">
              <a:solidFill>
                <a:srgbClr val="375D6A"/>
              </a:solidFill>
              <a:cs typeface="Arial" panose="020B0604020202020204" pitchFamily="34" charset="0"/>
            </a:endParaRPr>
          </a:p>
        </p:txBody>
      </p:sp>
      <p:sp>
        <p:nvSpPr>
          <p:cNvPr id="52" name="Ligebenet trekant 51">
            <a:extLst>
              <a:ext uri="{FF2B5EF4-FFF2-40B4-BE49-F238E27FC236}">
                <a16:creationId xmlns:a16="http://schemas.microsoft.com/office/drawing/2014/main" id="{EC0C8041-2545-5544-2B04-1B93F239D064}"/>
              </a:ext>
            </a:extLst>
          </p:cNvPr>
          <p:cNvSpPr/>
          <p:nvPr/>
        </p:nvSpPr>
        <p:spPr>
          <a:xfrm rot="5400000">
            <a:off x="6869901" y="549031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4D9C0FE6-21E0-8F48-5DE3-C9616ACF078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3" name="Grafik 52">
            <a:extLst>
              <a:ext uri="{FF2B5EF4-FFF2-40B4-BE49-F238E27FC236}">
                <a16:creationId xmlns:a16="http://schemas.microsoft.com/office/drawing/2014/main" id="{ECF46E08-07BC-21F1-04A1-793BE21706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68243" y="271462"/>
            <a:ext cx="1238007" cy="652463"/>
          </a:xfrm>
          <a:prstGeom prst="rect">
            <a:avLst/>
          </a:prstGeom>
        </p:spPr>
      </p:pic>
      <p:sp>
        <p:nvSpPr>
          <p:cNvPr id="9" name="Pladsholder til tekst 8">
            <a:extLst>
              <a:ext uri="{FF2B5EF4-FFF2-40B4-BE49-F238E27FC236}">
                <a16:creationId xmlns:a16="http://schemas.microsoft.com/office/drawing/2014/main" id="{0DAC37FD-D3FA-575A-A001-36918048EA21}"/>
              </a:ext>
            </a:extLst>
          </p:cNvPr>
          <p:cNvSpPr>
            <a:spLocks noGrp="1"/>
          </p:cNvSpPr>
          <p:nvPr>
            <p:ph type="body" sz="quarter" idx="15"/>
          </p:nvPr>
        </p:nvSpPr>
        <p:spPr>
          <a:xfrm>
            <a:off x="1047729" y="462530"/>
            <a:ext cx="8640000" cy="1080000"/>
          </a:xfrm>
        </p:spPr>
        <p:txBody>
          <a:bodyPr/>
          <a:lstStyle/>
          <a:p>
            <a:r>
              <a:rPr lang="da-DK" sz="3200">
                <a:latin typeface="+mn-lt"/>
              </a:rPr>
              <a:t>Hvorfor Co-</a:t>
            </a:r>
            <a:r>
              <a:rPr lang="da-DK" sz="3200" err="1">
                <a:latin typeface="+mn-lt"/>
              </a:rPr>
              <a:t>teaching</a:t>
            </a:r>
            <a:r>
              <a:rPr lang="da-DK" sz="3200">
                <a:latin typeface="+mn-lt"/>
              </a:rPr>
              <a:t>?</a:t>
            </a:r>
          </a:p>
        </p:txBody>
      </p:sp>
    </p:spTree>
    <p:extLst>
      <p:ext uri="{BB962C8B-B14F-4D97-AF65-F5344CB8AC3E}">
        <p14:creationId xmlns:p14="http://schemas.microsoft.com/office/powerpoint/2010/main" val="289212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C8C99-10AE-622A-AF58-04EB0B042EDC}"/>
            </a:ext>
          </a:extLst>
        </p:cNvPr>
        <p:cNvGrpSpPr/>
        <p:nvPr/>
      </p:nvGrpSpPr>
      <p:grpSpPr>
        <a:xfrm>
          <a:off x="0" y="0"/>
          <a:ext cx="0" cy="0"/>
          <a:chOff x="0" y="0"/>
          <a:chExt cx="0" cy="0"/>
        </a:xfrm>
      </p:grpSpPr>
      <p:sp>
        <p:nvSpPr>
          <p:cNvPr id="28" name="Rektangel 27">
            <a:extLst>
              <a:ext uri="{FF2B5EF4-FFF2-40B4-BE49-F238E27FC236}">
                <a16:creationId xmlns:a16="http://schemas.microsoft.com/office/drawing/2014/main" id="{B1B1E035-74CF-30B9-0ABA-31CAED445055}"/>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F1F3CB7E-5484-7C09-A419-F961C5EAF1F0}"/>
              </a:ext>
            </a:extLst>
          </p:cNvPr>
          <p:cNvSpPr>
            <a:spLocks noGrp="1"/>
          </p:cNvSpPr>
          <p:nvPr>
            <p:ph type="body" sz="quarter" idx="15"/>
          </p:nvPr>
        </p:nvSpPr>
        <p:spPr>
          <a:xfrm>
            <a:off x="996313" y="832735"/>
            <a:ext cx="8640000" cy="646331"/>
          </a:xfrm>
        </p:spPr>
        <p:txBody>
          <a:bodyPr/>
          <a:lstStyle/>
          <a:p>
            <a:r>
              <a:rPr lang="da-DK" sz="3200">
                <a:latin typeface="+mn-lt"/>
              </a:rPr>
              <a:t>Hvad er Co-</a:t>
            </a:r>
            <a:r>
              <a:rPr lang="da-DK" sz="3200" err="1">
                <a:latin typeface="+mn-lt"/>
              </a:rPr>
              <a:t>teaching</a:t>
            </a:r>
            <a:r>
              <a:rPr lang="da-DK" sz="3200">
                <a:latin typeface="+mn-lt"/>
              </a:rPr>
              <a:t>?</a:t>
            </a:r>
          </a:p>
        </p:txBody>
      </p:sp>
      <p:sp>
        <p:nvSpPr>
          <p:cNvPr id="6" name="Tekstfelt 5">
            <a:extLst>
              <a:ext uri="{FF2B5EF4-FFF2-40B4-BE49-F238E27FC236}">
                <a16:creationId xmlns:a16="http://schemas.microsoft.com/office/drawing/2014/main" id="{3F2E9AC1-F10E-87B6-9CCA-77CD11F8C3E9}"/>
              </a:ext>
            </a:extLst>
          </p:cNvPr>
          <p:cNvSpPr txBox="1"/>
          <p:nvPr/>
        </p:nvSpPr>
        <p:spPr>
          <a:xfrm>
            <a:off x="676196" y="2751167"/>
            <a:ext cx="2078822" cy="1338828"/>
          </a:xfrm>
          <a:prstGeom prst="rect">
            <a:avLst/>
          </a:prstGeom>
          <a:noFill/>
        </p:spPr>
        <p:txBody>
          <a:bodyPr wrap="square">
            <a:spAutoFit/>
          </a:bodyPr>
          <a:lstStyle/>
          <a:p>
            <a:pPr algn="ctr"/>
            <a:r>
              <a:rPr lang="da-DK" sz="1700" b="1">
                <a:solidFill>
                  <a:srgbClr val="375D6A"/>
                </a:solidFill>
              </a:rPr>
              <a:t>Samtidighed</a:t>
            </a:r>
            <a:r>
              <a:rPr lang="da-DK" sz="1700">
                <a:solidFill>
                  <a:srgbClr val="375D6A"/>
                </a:solidFill>
              </a:rPr>
              <a:t>: </a:t>
            </a:r>
            <a:br>
              <a:rPr lang="da-DK" sz="1700">
                <a:solidFill>
                  <a:srgbClr val="375D6A"/>
                </a:solidFill>
              </a:rPr>
            </a:br>
            <a:r>
              <a:rPr lang="da-DK" sz="1600">
                <a:solidFill>
                  <a:srgbClr val="375D6A"/>
                </a:solidFill>
              </a:rPr>
              <a:t>Et samarbejde, hvor to professionelle begge indgår i undervisningen</a:t>
            </a:r>
          </a:p>
        </p:txBody>
      </p:sp>
      <p:sp>
        <p:nvSpPr>
          <p:cNvPr id="8" name="Tekstfelt 7">
            <a:extLst>
              <a:ext uri="{FF2B5EF4-FFF2-40B4-BE49-F238E27FC236}">
                <a16:creationId xmlns:a16="http://schemas.microsoft.com/office/drawing/2014/main" id="{0CED9CEF-9535-3078-E2D4-6B40AEBFE530}"/>
              </a:ext>
            </a:extLst>
          </p:cNvPr>
          <p:cNvSpPr txBox="1"/>
          <p:nvPr/>
        </p:nvSpPr>
        <p:spPr>
          <a:xfrm>
            <a:off x="2668521" y="2751167"/>
            <a:ext cx="2078821" cy="1585049"/>
          </a:xfrm>
          <a:prstGeom prst="rect">
            <a:avLst/>
          </a:prstGeom>
          <a:noFill/>
        </p:spPr>
        <p:txBody>
          <a:bodyPr wrap="square">
            <a:spAutoFit/>
          </a:bodyPr>
          <a:lstStyle/>
          <a:p>
            <a:pPr algn="ctr"/>
            <a:r>
              <a:rPr lang="da-DK" sz="1700" b="1">
                <a:solidFill>
                  <a:srgbClr val="375D6A"/>
                </a:solidFill>
              </a:rPr>
              <a:t>Fælleshed</a:t>
            </a:r>
            <a:r>
              <a:rPr lang="da-DK" sz="1700">
                <a:solidFill>
                  <a:srgbClr val="375D6A"/>
                </a:solidFill>
              </a:rPr>
              <a:t>:</a:t>
            </a:r>
            <a:br>
              <a:rPr lang="da-DK" sz="1700">
                <a:solidFill>
                  <a:srgbClr val="375D6A"/>
                </a:solidFill>
              </a:rPr>
            </a:br>
            <a:r>
              <a:rPr lang="da-DK" sz="1600">
                <a:solidFill>
                  <a:srgbClr val="375D6A"/>
                </a:solidFill>
              </a:rPr>
              <a:t> Fælles planlægning, udførelse og evaluering af undervisningen </a:t>
            </a:r>
            <a:br>
              <a:rPr lang="da-DK" sz="1600">
                <a:solidFill>
                  <a:srgbClr val="375D6A"/>
                </a:solidFill>
              </a:rPr>
            </a:br>
            <a:endParaRPr lang="da-DK" sz="1600">
              <a:solidFill>
                <a:srgbClr val="375D6A"/>
              </a:solidFill>
            </a:endParaRPr>
          </a:p>
        </p:txBody>
      </p:sp>
      <p:sp>
        <p:nvSpPr>
          <p:cNvPr id="10" name="Tekstfelt 9">
            <a:extLst>
              <a:ext uri="{FF2B5EF4-FFF2-40B4-BE49-F238E27FC236}">
                <a16:creationId xmlns:a16="http://schemas.microsoft.com/office/drawing/2014/main" id="{58CF6493-CE68-B1F4-5301-CD2C68C6DD00}"/>
              </a:ext>
            </a:extLst>
          </p:cNvPr>
          <p:cNvSpPr txBox="1"/>
          <p:nvPr/>
        </p:nvSpPr>
        <p:spPr>
          <a:xfrm>
            <a:off x="4654354" y="2751167"/>
            <a:ext cx="1952346" cy="2339102"/>
          </a:xfrm>
          <a:prstGeom prst="rect">
            <a:avLst/>
          </a:prstGeom>
          <a:noFill/>
        </p:spPr>
        <p:txBody>
          <a:bodyPr wrap="square">
            <a:spAutoFit/>
          </a:bodyPr>
          <a:lstStyle/>
          <a:p>
            <a:pPr algn="ctr"/>
            <a:r>
              <a:rPr lang="da-DK" sz="1700" b="1">
                <a:solidFill>
                  <a:srgbClr val="375D6A"/>
                </a:solidFill>
              </a:rPr>
              <a:t>Afklaret forskellighed</a:t>
            </a:r>
            <a:r>
              <a:rPr lang="da-DK" sz="1700">
                <a:solidFill>
                  <a:srgbClr val="375D6A"/>
                </a:solidFill>
              </a:rPr>
              <a:t>: </a:t>
            </a:r>
            <a:br>
              <a:rPr lang="da-DK" sz="1700">
                <a:solidFill>
                  <a:srgbClr val="375D6A"/>
                </a:solidFill>
              </a:rPr>
            </a:br>
            <a:r>
              <a:rPr lang="da-DK" sz="1600">
                <a:solidFill>
                  <a:srgbClr val="375D6A"/>
                </a:solidFill>
              </a:rPr>
              <a:t>Et samarbejde hvor de professionelle drager nytte af hinandens forskelligheder fagligt såvel som personligt</a:t>
            </a:r>
          </a:p>
        </p:txBody>
      </p:sp>
      <p:sp>
        <p:nvSpPr>
          <p:cNvPr id="12" name="Tekstfelt 11">
            <a:extLst>
              <a:ext uri="{FF2B5EF4-FFF2-40B4-BE49-F238E27FC236}">
                <a16:creationId xmlns:a16="http://schemas.microsoft.com/office/drawing/2014/main" id="{86622E2E-32A8-4EC2-45F8-01199D590288}"/>
              </a:ext>
            </a:extLst>
          </p:cNvPr>
          <p:cNvSpPr txBox="1"/>
          <p:nvPr/>
        </p:nvSpPr>
        <p:spPr>
          <a:xfrm>
            <a:off x="6606700" y="2697425"/>
            <a:ext cx="1698384" cy="2077492"/>
          </a:xfrm>
          <a:prstGeom prst="rect">
            <a:avLst/>
          </a:prstGeom>
          <a:noFill/>
        </p:spPr>
        <p:txBody>
          <a:bodyPr wrap="square">
            <a:spAutoFit/>
          </a:bodyPr>
          <a:lstStyle/>
          <a:p>
            <a:pPr algn="ctr"/>
            <a:r>
              <a:rPr lang="da-DK" sz="1700" b="1">
                <a:solidFill>
                  <a:srgbClr val="375D6A"/>
                </a:solidFill>
              </a:rPr>
              <a:t>Aktiv rolle: </a:t>
            </a:r>
            <a:r>
              <a:rPr lang="da-DK" sz="1600">
                <a:solidFill>
                  <a:srgbClr val="375D6A"/>
                </a:solidFill>
              </a:rPr>
              <a:t>Begge parter i samarbejdet har en aktiv og ligeværdig </a:t>
            </a:r>
            <a:br>
              <a:rPr lang="da-DK" sz="1600">
                <a:solidFill>
                  <a:srgbClr val="375D6A"/>
                </a:solidFill>
              </a:rPr>
            </a:br>
            <a:r>
              <a:rPr lang="da-DK" sz="1600">
                <a:solidFill>
                  <a:srgbClr val="375D6A"/>
                </a:solidFill>
              </a:rPr>
              <a:t>(men ikke nødvendigvis </a:t>
            </a:r>
            <a:br>
              <a:rPr lang="da-DK" sz="1600">
                <a:solidFill>
                  <a:srgbClr val="375D6A"/>
                </a:solidFill>
              </a:rPr>
            </a:br>
            <a:r>
              <a:rPr lang="da-DK" sz="1600">
                <a:solidFill>
                  <a:srgbClr val="375D6A"/>
                </a:solidFill>
              </a:rPr>
              <a:t>ens) rolle</a:t>
            </a:r>
          </a:p>
        </p:txBody>
      </p:sp>
      <p:sp>
        <p:nvSpPr>
          <p:cNvPr id="14" name="Tekstfelt 13">
            <a:extLst>
              <a:ext uri="{FF2B5EF4-FFF2-40B4-BE49-F238E27FC236}">
                <a16:creationId xmlns:a16="http://schemas.microsoft.com/office/drawing/2014/main" id="{22372CF5-70A1-CCF2-03C1-F1E9717B2A1F}"/>
              </a:ext>
            </a:extLst>
          </p:cNvPr>
          <p:cNvSpPr txBox="1"/>
          <p:nvPr/>
        </p:nvSpPr>
        <p:spPr>
          <a:xfrm>
            <a:off x="8404273" y="2751167"/>
            <a:ext cx="1824859" cy="3077766"/>
          </a:xfrm>
          <a:prstGeom prst="rect">
            <a:avLst/>
          </a:prstGeom>
          <a:noFill/>
        </p:spPr>
        <p:txBody>
          <a:bodyPr wrap="square">
            <a:spAutoFit/>
          </a:bodyPr>
          <a:lstStyle/>
          <a:p>
            <a:pPr algn="ctr"/>
            <a:r>
              <a:rPr lang="da-DK" sz="1700" b="1">
                <a:solidFill>
                  <a:srgbClr val="375D6A"/>
                </a:solidFill>
              </a:rPr>
              <a:t>Differentierings-</a:t>
            </a:r>
            <a:br>
              <a:rPr lang="da-DK" sz="1700" b="1">
                <a:solidFill>
                  <a:srgbClr val="375D6A"/>
                </a:solidFill>
              </a:rPr>
            </a:br>
            <a:r>
              <a:rPr lang="da-DK" sz="1700" b="1">
                <a:solidFill>
                  <a:srgbClr val="375D6A"/>
                </a:solidFill>
              </a:rPr>
              <a:t>muligheder: </a:t>
            </a:r>
          </a:p>
          <a:p>
            <a:pPr algn="ctr"/>
            <a:r>
              <a:rPr lang="da-DK" sz="1600">
                <a:solidFill>
                  <a:srgbClr val="375D6A"/>
                </a:solidFill>
              </a:rPr>
              <a:t>Børnenes forskellighed håndteres således at aktiviteterne kommer til at rumme passende </a:t>
            </a:r>
            <a:br>
              <a:rPr lang="da-DK" sz="1600">
                <a:solidFill>
                  <a:srgbClr val="375D6A"/>
                </a:solidFill>
              </a:rPr>
            </a:br>
            <a:r>
              <a:rPr lang="da-DK" sz="1600">
                <a:solidFill>
                  <a:srgbClr val="375D6A"/>
                </a:solidFill>
              </a:rPr>
              <a:t>udfordringer for alle i fællesskabet fagligt såvel som socialt </a:t>
            </a:r>
          </a:p>
        </p:txBody>
      </p:sp>
      <p:sp>
        <p:nvSpPr>
          <p:cNvPr id="16" name="Tekstfelt 15">
            <a:extLst>
              <a:ext uri="{FF2B5EF4-FFF2-40B4-BE49-F238E27FC236}">
                <a16:creationId xmlns:a16="http://schemas.microsoft.com/office/drawing/2014/main" id="{4B5F1F0D-B398-A28F-E7BD-105B69CE2423}"/>
              </a:ext>
            </a:extLst>
          </p:cNvPr>
          <p:cNvSpPr txBox="1"/>
          <p:nvPr/>
        </p:nvSpPr>
        <p:spPr>
          <a:xfrm>
            <a:off x="10281778" y="2751167"/>
            <a:ext cx="1526779" cy="1585049"/>
          </a:xfrm>
          <a:prstGeom prst="rect">
            <a:avLst/>
          </a:prstGeom>
          <a:noFill/>
        </p:spPr>
        <p:txBody>
          <a:bodyPr wrap="square">
            <a:spAutoFit/>
          </a:bodyPr>
          <a:lstStyle/>
          <a:p>
            <a:pPr algn="ctr"/>
            <a:r>
              <a:rPr lang="da-DK" sz="1700" b="1">
                <a:solidFill>
                  <a:srgbClr val="375D6A"/>
                </a:solidFill>
              </a:rPr>
              <a:t>Læring</a:t>
            </a:r>
            <a:r>
              <a:rPr lang="da-DK" sz="1700">
                <a:solidFill>
                  <a:srgbClr val="375D6A"/>
                </a:solidFill>
              </a:rPr>
              <a:t>: </a:t>
            </a:r>
            <a:br>
              <a:rPr lang="da-DK" sz="1700">
                <a:solidFill>
                  <a:srgbClr val="375D6A"/>
                </a:solidFill>
              </a:rPr>
            </a:br>
            <a:r>
              <a:rPr lang="da-DK" sz="1600">
                <a:solidFill>
                  <a:srgbClr val="375D6A"/>
                </a:solidFill>
              </a:rPr>
              <a:t>Ambitionen at alle lærer undervejs</a:t>
            </a:r>
          </a:p>
          <a:p>
            <a:pPr algn="ctr"/>
            <a:r>
              <a:rPr lang="da-DK" sz="1600">
                <a:solidFill>
                  <a:srgbClr val="375D6A"/>
                </a:solidFill>
              </a:rPr>
              <a:t> - både børn og </a:t>
            </a:r>
            <a:br>
              <a:rPr lang="da-DK" sz="1600">
                <a:solidFill>
                  <a:srgbClr val="375D6A"/>
                </a:solidFill>
              </a:rPr>
            </a:br>
            <a:r>
              <a:rPr lang="da-DK" sz="1600">
                <a:solidFill>
                  <a:srgbClr val="375D6A"/>
                </a:solidFill>
              </a:rPr>
              <a:t>voksne    </a:t>
            </a:r>
          </a:p>
        </p:txBody>
      </p:sp>
      <p:sp>
        <p:nvSpPr>
          <p:cNvPr id="18" name="Tekstfelt 17">
            <a:extLst>
              <a:ext uri="{FF2B5EF4-FFF2-40B4-BE49-F238E27FC236}">
                <a16:creationId xmlns:a16="http://schemas.microsoft.com/office/drawing/2014/main" id="{D37BFC1A-F3CC-FCFA-0B01-305218EFD179}"/>
              </a:ext>
            </a:extLst>
          </p:cNvPr>
          <p:cNvSpPr txBox="1"/>
          <p:nvPr/>
        </p:nvSpPr>
        <p:spPr>
          <a:xfrm>
            <a:off x="1118100" y="6193093"/>
            <a:ext cx="9514702" cy="338554"/>
          </a:xfrm>
          <a:prstGeom prst="rect">
            <a:avLst/>
          </a:prstGeom>
          <a:noFill/>
        </p:spPr>
        <p:txBody>
          <a:bodyPr wrap="square">
            <a:spAutoFit/>
          </a:bodyPr>
          <a:lstStyle/>
          <a:p>
            <a:pPr algn="ctr"/>
            <a:r>
              <a:rPr lang="da-DK" sz="1400" b="1" i="1">
                <a:solidFill>
                  <a:srgbClr val="375D6A"/>
                </a:solidFill>
                <a:cs typeface="Arial" panose="020B0604020202020204" pitchFamily="34" charset="0"/>
              </a:rPr>
              <a:t>Inspireret af Andy </a:t>
            </a:r>
            <a:r>
              <a:rPr lang="da-DK" sz="1400" b="1" i="1" err="1">
                <a:solidFill>
                  <a:srgbClr val="375D6A"/>
                </a:solidFill>
                <a:cs typeface="Arial" panose="020B0604020202020204" pitchFamily="34" charset="0"/>
              </a:rPr>
              <a:t>Højholdt</a:t>
            </a:r>
            <a:r>
              <a:rPr lang="da-DK" sz="1400" b="1" i="1">
                <a:solidFill>
                  <a:srgbClr val="375D6A"/>
                </a:solidFill>
                <a:cs typeface="Arial" panose="020B0604020202020204" pitchFamily="34" charset="0"/>
              </a:rPr>
              <a:t>, 2017 &amp; </a:t>
            </a:r>
            <a:r>
              <a:rPr lang="da-DK" sz="1400" b="1" i="1" err="1">
                <a:solidFill>
                  <a:srgbClr val="375D6A"/>
                </a:solidFill>
                <a:cs typeface="Arial" panose="020B0604020202020204" pitchFamily="34" charset="0"/>
              </a:rPr>
              <a:t>Murawski</a:t>
            </a:r>
            <a:r>
              <a:rPr lang="da-DK" sz="1400" b="1" i="1">
                <a:solidFill>
                  <a:srgbClr val="375D6A"/>
                </a:solidFill>
                <a:cs typeface="Arial" panose="020B0604020202020204" pitchFamily="34" charset="0"/>
              </a:rPr>
              <a:t> &amp; </a:t>
            </a:r>
            <a:r>
              <a:rPr lang="da-DK" sz="1400" b="1" i="1" err="1">
                <a:solidFill>
                  <a:srgbClr val="375D6A"/>
                </a:solidFill>
                <a:cs typeface="Arial" panose="020B0604020202020204" pitchFamily="34" charset="0"/>
              </a:rPr>
              <a:t>Dieker</a:t>
            </a:r>
            <a:r>
              <a:rPr lang="da-DK" sz="1400" b="1" i="1">
                <a:solidFill>
                  <a:srgbClr val="375D6A"/>
                </a:solidFill>
                <a:cs typeface="Arial" panose="020B0604020202020204" pitchFamily="34" charset="0"/>
              </a:rPr>
              <a:t>, 2021 &amp; Sunesen 2021  </a:t>
            </a:r>
            <a:r>
              <a:rPr lang="da-DK" sz="1600" b="1" i="1">
                <a:solidFill>
                  <a:srgbClr val="375D6A"/>
                </a:solidFill>
                <a:cs typeface="Arial" panose="020B0604020202020204" pitchFamily="34" charset="0"/>
              </a:rPr>
              <a:t>      </a:t>
            </a:r>
          </a:p>
        </p:txBody>
      </p:sp>
      <p:cxnSp>
        <p:nvCxnSpPr>
          <p:cNvPr id="21" name="Lige forbindelse 20">
            <a:extLst>
              <a:ext uri="{FF2B5EF4-FFF2-40B4-BE49-F238E27FC236}">
                <a16:creationId xmlns:a16="http://schemas.microsoft.com/office/drawing/2014/main" id="{9A388649-1B52-1D36-CDF3-234563820EDB}"/>
              </a:ext>
            </a:extLst>
          </p:cNvPr>
          <p:cNvCxnSpPr>
            <a:cxnSpLocks/>
          </p:cNvCxnSpPr>
          <p:nvPr/>
        </p:nvCxnSpPr>
        <p:spPr>
          <a:xfrm>
            <a:off x="1118100" y="263875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106D5D99-8A6E-058A-932F-4938441B278A}"/>
              </a:ext>
            </a:extLst>
          </p:cNvPr>
          <p:cNvCxnSpPr>
            <a:cxnSpLocks/>
          </p:cNvCxnSpPr>
          <p:nvPr/>
        </p:nvCxnSpPr>
        <p:spPr>
          <a:xfrm>
            <a:off x="3111657"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C75CFD97-774E-7279-F778-D43B746E2E14}"/>
              </a:ext>
            </a:extLst>
          </p:cNvPr>
          <p:cNvCxnSpPr>
            <a:cxnSpLocks/>
          </p:cNvCxnSpPr>
          <p:nvPr/>
        </p:nvCxnSpPr>
        <p:spPr>
          <a:xfrm>
            <a:off x="5031073"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6C86246E-CF16-15EA-86CF-81AB2C44A0EF}"/>
              </a:ext>
            </a:extLst>
          </p:cNvPr>
          <p:cNvCxnSpPr>
            <a:cxnSpLocks/>
          </p:cNvCxnSpPr>
          <p:nvPr/>
        </p:nvCxnSpPr>
        <p:spPr>
          <a:xfrm>
            <a:off x="6851635"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B3B15825-1B4B-C099-A314-69009B868AD5}"/>
              </a:ext>
            </a:extLst>
          </p:cNvPr>
          <p:cNvCxnSpPr>
            <a:cxnSpLocks/>
          </p:cNvCxnSpPr>
          <p:nvPr/>
        </p:nvCxnSpPr>
        <p:spPr>
          <a:xfrm>
            <a:off x="8659840" y="2672553"/>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2CADB070-FF0E-A84D-BC91-F20D0E8CFCFC}"/>
              </a:ext>
            </a:extLst>
          </p:cNvPr>
          <p:cNvCxnSpPr>
            <a:cxnSpLocks/>
          </p:cNvCxnSpPr>
          <p:nvPr/>
        </p:nvCxnSpPr>
        <p:spPr>
          <a:xfrm>
            <a:off x="10455040" y="2672553"/>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2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1DDDEB7-4156-8C44-07B7-B95992D45313}"/>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5">
            <a:extLst>
              <a:ext uri="{FF2B5EF4-FFF2-40B4-BE49-F238E27FC236}">
                <a16:creationId xmlns:a16="http://schemas.microsoft.com/office/drawing/2014/main" id="{AA926567-7693-ABE0-37FB-4E319D543014}"/>
              </a:ext>
            </a:extLst>
          </p:cNvPr>
          <p:cNvSpPr>
            <a:spLocks noGrp="1"/>
          </p:cNvSpPr>
          <p:nvPr>
            <p:ph type="body" sz="quarter" idx="15"/>
          </p:nvPr>
        </p:nvSpPr>
        <p:spPr>
          <a:xfrm>
            <a:off x="1096028" y="720000"/>
            <a:ext cx="8640000" cy="1080000"/>
          </a:xfrm>
        </p:spPr>
        <p:txBody>
          <a:bodyPr/>
          <a:lstStyle/>
          <a:p>
            <a:r>
              <a:rPr lang="da-DK" sz="3200">
                <a:latin typeface="+mn-lt"/>
              </a:rPr>
              <a:t>Hvad er </a:t>
            </a:r>
            <a:r>
              <a:rPr lang="da-DK" sz="3200" err="1">
                <a:latin typeface="+mn-lt"/>
              </a:rPr>
              <a:t>co-teaching</a:t>
            </a:r>
            <a:r>
              <a:rPr lang="da-DK" sz="3200">
                <a:latin typeface="+mn-lt"/>
              </a:rPr>
              <a:t>? </a:t>
            </a:r>
          </a:p>
        </p:txBody>
      </p:sp>
      <p:pic>
        <p:nvPicPr>
          <p:cNvPr id="7" name="Grafik 6">
            <a:extLst>
              <a:ext uri="{FF2B5EF4-FFF2-40B4-BE49-F238E27FC236}">
                <a16:creationId xmlns:a16="http://schemas.microsoft.com/office/drawing/2014/main" id="{FF06CE62-ADBE-F97C-1D34-2FEEBF1579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94515" y="1932757"/>
            <a:ext cx="8802968" cy="3912430"/>
          </a:xfrm>
          <a:prstGeom prst="rect">
            <a:avLst/>
          </a:prstGeom>
        </p:spPr>
      </p:pic>
    </p:spTree>
    <p:extLst>
      <p:ext uri="{BB962C8B-B14F-4D97-AF65-F5344CB8AC3E}">
        <p14:creationId xmlns:p14="http://schemas.microsoft.com/office/powerpoint/2010/main" val="100726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D700E051-60A3-9CFB-B104-66EB059515A6}"/>
            </a:ext>
          </a:extLst>
        </p:cNvPr>
        <p:cNvGrpSpPr/>
        <p:nvPr/>
      </p:nvGrpSpPr>
      <p:grpSpPr>
        <a:xfrm>
          <a:off x="0" y="0"/>
          <a:ext cx="0" cy="0"/>
          <a:chOff x="0" y="0"/>
          <a:chExt cx="0" cy="0"/>
        </a:xfrm>
      </p:grpSpPr>
      <p:sp>
        <p:nvSpPr>
          <p:cNvPr id="28" name="Rektangel 27">
            <a:extLst>
              <a:ext uri="{FF2B5EF4-FFF2-40B4-BE49-F238E27FC236}">
                <a16:creationId xmlns:a16="http://schemas.microsoft.com/office/drawing/2014/main" id="{4197693F-4155-A1B9-30C9-82F90CF8AC26}"/>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2A7E518B-726B-BBE4-E0BF-A1740CF443CF}"/>
              </a:ext>
            </a:extLst>
          </p:cNvPr>
          <p:cNvSpPr>
            <a:spLocks noGrp="1"/>
          </p:cNvSpPr>
          <p:nvPr>
            <p:ph type="body" sz="quarter" idx="15"/>
          </p:nvPr>
        </p:nvSpPr>
        <p:spPr>
          <a:xfrm>
            <a:off x="1070809" y="720000"/>
            <a:ext cx="8640000" cy="1080000"/>
          </a:xfrm>
        </p:spPr>
        <p:txBody>
          <a:bodyPr lIns="0" tIns="0" rIns="0" bIns="0" anchor="t"/>
          <a:lstStyle/>
          <a:p>
            <a:r>
              <a:rPr lang="da-DK" sz="3200">
                <a:solidFill>
                  <a:srgbClr val="375D6A"/>
                </a:solidFill>
                <a:latin typeface="+mn-lt"/>
              </a:rPr>
              <a:t>Hvad er co-teaching?</a:t>
            </a:r>
          </a:p>
        </p:txBody>
      </p:sp>
      <p:sp>
        <p:nvSpPr>
          <p:cNvPr id="6" name="Pladsholder til tekst 5">
            <a:extLst>
              <a:ext uri="{FF2B5EF4-FFF2-40B4-BE49-F238E27FC236}">
                <a16:creationId xmlns:a16="http://schemas.microsoft.com/office/drawing/2014/main" id="{54BC676D-30E7-CAF5-3D0E-4D33A79E84D9}"/>
              </a:ext>
            </a:extLst>
          </p:cNvPr>
          <p:cNvSpPr>
            <a:spLocks noGrp="1"/>
          </p:cNvSpPr>
          <p:nvPr>
            <p:ph type="body" sz="quarter" idx="17"/>
          </p:nvPr>
        </p:nvSpPr>
        <p:spPr>
          <a:xfrm>
            <a:off x="1070809" y="2321055"/>
            <a:ext cx="8020150" cy="3921156"/>
          </a:xfrm>
        </p:spPr>
        <p:txBody>
          <a:bodyPr lIns="0" tIns="0" rIns="0" bIns="0" anchor="t"/>
          <a:lstStyle/>
          <a:p>
            <a:r>
              <a:rPr lang="da-DK" sz="1800">
                <a:cs typeface="Arial"/>
                <a:hlinkClick r:id="rId3">
                  <a:extLst>
                    <a:ext uri="{A12FA001-AC4F-418D-AE19-62706E023703}">
                      <ahyp:hlinkClr xmlns:ahyp="http://schemas.microsoft.com/office/drawing/2018/hyperlinkcolor" val="tx"/>
                    </a:ext>
                  </a:extLst>
                </a:hlinkClick>
              </a:rPr>
              <a:t>Co-</a:t>
            </a:r>
            <a:r>
              <a:rPr lang="da-DK" sz="1800" err="1">
                <a:cs typeface="Arial"/>
                <a:hlinkClick r:id="rId3">
                  <a:extLst>
                    <a:ext uri="{A12FA001-AC4F-418D-AE19-62706E023703}">
                      <ahyp:hlinkClr xmlns:ahyp="http://schemas.microsoft.com/office/drawing/2018/hyperlinkcolor" val="tx"/>
                    </a:ext>
                  </a:extLst>
                </a:hlinkClick>
              </a:rPr>
              <a:t>teaching</a:t>
            </a:r>
            <a:r>
              <a:rPr lang="da-DK" sz="1800">
                <a:cs typeface="Arial"/>
                <a:hlinkClick r:id="rId3">
                  <a:extLst>
                    <a:ext uri="{A12FA001-AC4F-418D-AE19-62706E023703}">
                      <ahyp:hlinkClr xmlns:ahyp="http://schemas.microsoft.com/office/drawing/2018/hyperlinkcolor" val="tx"/>
                    </a:ext>
                  </a:extLst>
                </a:hlinkClick>
              </a:rPr>
              <a:t> i København - Video.kk.dk</a:t>
            </a:r>
            <a:endParaRPr lang="en-US" sz="1800"/>
          </a:p>
          <a:p>
            <a:r>
              <a:rPr lang="da-DK" sz="1800" b="1">
                <a:cs typeface="Arial"/>
              </a:rPr>
              <a:t>Øvelse</a:t>
            </a:r>
            <a:endParaRPr lang="en-US" sz="1800" b="1">
              <a:cs typeface="Arial"/>
            </a:endParaRPr>
          </a:p>
          <a:p>
            <a:pPr marL="457200" indent="-457200">
              <a:buAutoNum type="arabicPeriod"/>
            </a:pPr>
            <a:r>
              <a:rPr lang="da-DK" sz="1800">
                <a:cs typeface="Arial"/>
              </a:rPr>
              <a:t>Find blyant og papir frem</a:t>
            </a:r>
            <a:endParaRPr lang="en-US" sz="1800">
              <a:cs typeface="Arial"/>
            </a:endParaRPr>
          </a:p>
          <a:p>
            <a:pPr marL="457200" indent="-457200">
              <a:buAutoNum type="arabicPeriod"/>
            </a:pPr>
            <a:r>
              <a:rPr lang="da-DK" sz="1800">
                <a:cs typeface="Arial"/>
              </a:rPr>
              <a:t>Se videoen omkring </a:t>
            </a:r>
            <a:r>
              <a:rPr lang="da-DK" sz="1800" err="1">
                <a:cs typeface="Arial"/>
              </a:rPr>
              <a:t>co-teaching</a:t>
            </a:r>
            <a:endParaRPr lang="en-US" sz="1800">
              <a:cs typeface="Arial"/>
            </a:endParaRPr>
          </a:p>
          <a:p>
            <a:pPr marL="457200" indent="-457200">
              <a:buAutoNum type="arabicPeriod"/>
            </a:pPr>
            <a:r>
              <a:rPr lang="da-DK" sz="1800">
                <a:cs typeface="Arial"/>
              </a:rPr>
              <a:t>Notér undervejs </a:t>
            </a:r>
            <a:endParaRPr lang="en-US" sz="1800">
              <a:cs typeface="Arial"/>
            </a:endParaRPr>
          </a:p>
          <a:p>
            <a:pPr marL="1143000" lvl="1" indent="-457200">
              <a:buFont typeface="Arial"/>
              <a:buChar char="•"/>
            </a:pPr>
            <a:r>
              <a:rPr lang="da-DK" sz="1800">
                <a:solidFill>
                  <a:srgbClr val="375D6A"/>
                </a:solidFill>
              </a:rPr>
              <a:t>Samarbejdet mellem de fagprofessionelle</a:t>
            </a:r>
            <a:endParaRPr lang="da-DK" sz="1800">
              <a:solidFill>
                <a:srgbClr val="375D6A"/>
              </a:solidFill>
              <a:cs typeface="Arial"/>
            </a:endParaRPr>
          </a:p>
          <a:p>
            <a:pPr marL="1143000" lvl="1" indent="-457200">
              <a:buFont typeface="Arial"/>
              <a:buChar char="•"/>
            </a:pPr>
            <a:r>
              <a:rPr lang="da-DK" sz="1800">
                <a:solidFill>
                  <a:srgbClr val="375D6A"/>
                </a:solidFill>
              </a:rPr>
              <a:t>Deltagelsesmuligheder for alle</a:t>
            </a:r>
            <a:endParaRPr lang="da-DK" sz="1800">
              <a:solidFill>
                <a:srgbClr val="375D6A"/>
              </a:solidFill>
              <a:cs typeface="Arial"/>
            </a:endParaRPr>
          </a:p>
          <a:p>
            <a:pPr marL="457200" indent="-457200">
              <a:buAutoNum type="arabicPeriod"/>
            </a:pPr>
            <a:r>
              <a:rPr lang="da-DK" sz="1800">
                <a:cs typeface="Arial"/>
              </a:rPr>
              <a:t>Drøft jeres opmærksomheder ved bordet</a:t>
            </a:r>
            <a:endParaRPr lang="da-DK" sz="1800">
              <a:ea typeface="Calibri"/>
              <a:cs typeface="Arial"/>
            </a:endParaRPr>
          </a:p>
          <a:p>
            <a:endParaRPr lang="da-DK" sz="2000">
              <a:solidFill>
                <a:srgbClr val="394258"/>
              </a:solidFill>
              <a:ea typeface="Calibri"/>
              <a:cs typeface="Arial"/>
            </a:endParaRPr>
          </a:p>
        </p:txBody>
      </p:sp>
      <p:sp>
        <p:nvSpPr>
          <p:cNvPr id="5" name="Ellipse 4">
            <a:extLst>
              <a:ext uri="{FF2B5EF4-FFF2-40B4-BE49-F238E27FC236}">
                <a16:creationId xmlns:a16="http://schemas.microsoft.com/office/drawing/2014/main" id="{C7DFC550-7B0D-0C5B-0019-6E49B9F64219}"/>
              </a:ext>
            </a:extLst>
          </p:cNvPr>
          <p:cNvSpPr/>
          <p:nvPr/>
        </p:nvSpPr>
        <p:spPr>
          <a:xfrm>
            <a:off x="1047668" y="304068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729F244A-3BA5-13CE-5D5B-4425F02F0126}"/>
              </a:ext>
            </a:extLst>
          </p:cNvPr>
          <p:cNvSpPr txBox="1"/>
          <p:nvPr/>
        </p:nvSpPr>
        <p:spPr>
          <a:xfrm>
            <a:off x="1070809" y="2984996"/>
            <a:ext cx="242457" cy="400110"/>
          </a:xfrm>
          <a:prstGeom prst="rect">
            <a:avLst/>
          </a:prstGeom>
          <a:noFill/>
        </p:spPr>
        <p:txBody>
          <a:bodyPr wrap="square" rtlCol="0">
            <a:spAutoFit/>
          </a:bodyPr>
          <a:lstStyle/>
          <a:p>
            <a:pPr algn="ctr"/>
            <a:r>
              <a:rPr lang="da-DK" sz="2000" b="1">
                <a:solidFill>
                  <a:srgbClr val="F0EBE5"/>
                </a:solidFill>
              </a:rPr>
              <a:t>1</a:t>
            </a:r>
          </a:p>
        </p:txBody>
      </p:sp>
      <p:sp>
        <p:nvSpPr>
          <p:cNvPr id="8" name="Ellipse 7">
            <a:extLst>
              <a:ext uri="{FF2B5EF4-FFF2-40B4-BE49-F238E27FC236}">
                <a16:creationId xmlns:a16="http://schemas.microsoft.com/office/drawing/2014/main" id="{2F4C20F2-3B33-65C4-51DD-724E63E97AEB}"/>
              </a:ext>
            </a:extLst>
          </p:cNvPr>
          <p:cNvSpPr/>
          <p:nvPr/>
        </p:nvSpPr>
        <p:spPr>
          <a:xfrm>
            <a:off x="1047668" y="3422512"/>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CFAF16D5-1E45-FA63-6CFF-93FBB153842F}"/>
              </a:ext>
            </a:extLst>
          </p:cNvPr>
          <p:cNvSpPr txBox="1"/>
          <p:nvPr/>
        </p:nvSpPr>
        <p:spPr>
          <a:xfrm>
            <a:off x="1070809" y="3366827"/>
            <a:ext cx="242457" cy="400110"/>
          </a:xfrm>
          <a:prstGeom prst="rect">
            <a:avLst/>
          </a:prstGeom>
          <a:noFill/>
        </p:spPr>
        <p:txBody>
          <a:bodyPr wrap="square" rtlCol="0">
            <a:spAutoFit/>
          </a:bodyPr>
          <a:lstStyle/>
          <a:p>
            <a:pPr algn="ctr"/>
            <a:r>
              <a:rPr lang="da-DK" sz="2000" b="1">
                <a:solidFill>
                  <a:srgbClr val="F0EBE5"/>
                </a:solidFill>
              </a:rPr>
              <a:t>2</a:t>
            </a:r>
          </a:p>
        </p:txBody>
      </p:sp>
      <p:sp>
        <p:nvSpPr>
          <p:cNvPr id="10" name="Ellipse 9">
            <a:extLst>
              <a:ext uri="{FF2B5EF4-FFF2-40B4-BE49-F238E27FC236}">
                <a16:creationId xmlns:a16="http://schemas.microsoft.com/office/drawing/2014/main" id="{91A03E0C-71F4-5C72-7DA7-EA4B1DC7E325}"/>
              </a:ext>
            </a:extLst>
          </p:cNvPr>
          <p:cNvSpPr/>
          <p:nvPr/>
        </p:nvSpPr>
        <p:spPr>
          <a:xfrm>
            <a:off x="1047668" y="3796298"/>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3C86B2EC-989D-BBEC-3A4D-1623C83E3640}"/>
              </a:ext>
            </a:extLst>
          </p:cNvPr>
          <p:cNvSpPr txBox="1"/>
          <p:nvPr/>
        </p:nvSpPr>
        <p:spPr>
          <a:xfrm>
            <a:off x="1070809" y="3740613"/>
            <a:ext cx="242457" cy="400110"/>
          </a:xfrm>
          <a:prstGeom prst="rect">
            <a:avLst/>
          </a:prstGeom>
          <a:noFill/>
        </p:spPr>
        <p:txBody>
          <a:bodyPr wrap="square" rtlCol="0">
            <a:spAutoFit/>
          </a:bodyPr>
          <a:lstStyle/>
          <a:p>
            <a:pPr algn="ctr"/>
            <a:r>
              <a:rPr lang="da-DK" sz="2000" b="1">
                <a:solidFill>
                  <a:srgbClr val="F0EBE5"/>
                </a:solidFill>
              </a:rPr>
              <a:t>3</a:t>
            </a:r>
          </a:p>
        </p:txBody>
      </p:sp>
      <p:sp>
        <p:nvSpPr>
          <p:cNvPr id="12" name="Ellipse 11">
            <a:extLst>
              <a:ext uri="{FF2B5EF4-FFF2-40B4-BE49-F238E27FC236}">
                <a16:creationId xmlns:a16="http://schemas.microsoft.com/office/drawing/2014/main" id="{AC25ECA9-74DA-7BCF-963E-64888C846FF0}"/>
              </a:ext>
            </a:extLst>
          </p:cNvPr>
          <p:cNvSpPr/>
          <p:nvPr/>
        </p:nvSpPr>
        <p:spPr>
          <a:xfrm>
            <a:off x="1047668" y="4779685"/>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97D4C2C2-E730-4BBB-122A-E3A225032143}"/>
              </a:ext>
            </a:extLst>
          </p:cNvPr>
          <p:cNvSpPr txBox="1"/>
          <p:nvPr/>
        </p:nvSpPr>
        <p:spPr>
          <a:xfrm>
            <a:off x="1070809" y="4724000"/>
            <a:ext cx="242457" cy="400110"/>
          </a:xfrm>
          <a:prstGeom prst="rect">
            <a:avLst/>
          </a:prstGeom>
          <a:noFill/>
        </p:spPr>
        <p:txBody>
          <a:bodyPr wrap="square" rtlCol="0">
            <a:spAutoFit/>
          </a:bodyPr>
          <a:lstStyle/>
          <a:p>
            <a:pPr algn="ctr"/>
            <a:r>
              <a:rPr lang="da-DK" sz="2000" b="1">
                <a:solidFill>
                  <a:srgbClr val="F0EBE5"/>
                </a:solidFill>
              </a:rPr>
              <a:t>4</a:t>
            </a:r>
          </a:p>
        </p:txBody>
      </p:sp>
      <p:pic>
        <p:nvPicPr>
          <p:cNvPr id="23" name="Grafik 22">
            <a:extLst>
              <a:ext uri="{FF2B5EF4-FFF2-40B4-BE49-F238E27FC236}">
                <a16:creationId xmlns:a16="http://schemas.microsoft.com/office/drawing/2014/main" id="{F623F08F-9192-9CF9-B1D8-38EB40D7F6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37821" y="1926349"/>
            <a:ext cx="4406511" cy="3921156"/>
          </a:xfrm>
          <a:prstGeom prst="rect">
            <a:avLst/>
          </a:prstGeom>
        </p:spPr>
      </p:pic>
      <p:sp>
        <p:nvSpPr>
          <p:cNvPr id="24" name="Tekstfelt 23">
            <a:extLst>
              <a:ext uri="{FF2B5EF4-FFF2-40B4-BE49-F238E27FC236}">
                <a16:creationId xmlns:a16="http://schemas.microsoft.com/office/drawing/2014/main" id="{AE47115B-E204-F8DE-4EF3-D5D5404E999E}"/>
              </a:ext>
            </a:extLst>
          </p:cNvPr>
          <p:cNvSpPr txBox="1"/>
          <p:nvPr/>
        </p:nvSpPr>
        <p:spPr>
          <a:xfrm>
            <a:off x="7995232" y="2400221"/>
            <a:ext cx="1715577" cy="923330"/>
          </a:xfrm>
          <a:prstGeom prst="rect">
            <a:avLst/>
          </a:prstGeom>
          <a:noFill/>
        </p:spPr>
        <p:txBody>
          <a:bodyPr wrap="square">
            <a:spAutoFit/>
          </a:bodyPr>
          <a:lstStyle/>
          <a:p>
            <a:pPr algn="ctr"/>
            <a:r>
              <a:rPr lang="da-DK">
                <a:solidFill>
                  <a:srgbClr val="FCF3E6"/>
                </a:solidFill>
                <a:cs typeface="Arial" panose="020B0604020202020204" pitchFamily="34" charset="0"/>
              </a:rPr>
              <a:t>Fælles planlægning og forberedelse</a:t>
            </a:r>
          </a:p>
        </p:txBody>
      </p:sp>
      <p:sp>
        <p:nvSpPr>
          <p:cNvPr id="25" name="Tekstfelt 24">
            <a:extLst>
              <a:ext uri="{FF2B5EF4-FFF2-40B4-BE49-F238E27FC236}">
                <a16:creationId xmlns:a16="http://schemas.microsoft.com/office/drawing/2014/main" id="{0617827A-53D4-18DF-A9A2-0BADD2B37102}"/>
              </a:ext>
            </a:extLst>
          </p:cNvPr>
          <p:cNvSpPr txBox="1"/>
          <p:nvPr/>
        </p:nvSpPr>
        <p:spPr>
          <a:xfrm>
            <a:off x="9405614" y="4210540"/>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undervisning</a:t>
            </a:r>
          </a:p>
        </p:txBody>
      </p:sp>
      <p:sp>
        <p:nvSpPr>
          <p:cNvPr id="26" name="Tekstfelt 25">
            <a:extLst>
              <a:ext uri="{FF2B5EF4-FFF2-40B4-BE49-F238E27FC236}">
                <a16:creationId xmlns:a16="http://schemas.microsoft.com/office/drawing/2014/main" id="{B7337117-9A17-6CF1-708D-9FFD4BC72C4C}"/>
              </a:ext>
            </a:extLst>
          </p:cNvPr>
          <p:cNvSpPr txBox="1"/>
          <p:nvPr/>
        </p:nvSpPr>
        <p:spPr>
          <a:xfrm>
            <a:off x="6838384" y="4533705"/>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evaluering</a:t>
            </a:r>
          </a:p>
        </p:txBody>
      </p:sp>
      <p:sp>
        <p:nvSpPr>
          <p:cNvPr id="27" name="Tekstfelt 26">
            <a:extLst>
              <a:ext uri="{FF2B5EF4-FFF2-40B4-BE49-F238E27FC236}">
                <a16:creationId xmlns:a16="http://schemas.microsoft.com/office/drawing/2014/main" id="{E0281516-FC8D-4568-8C1E-80EEAE23550D}"/>
              </a:ext>
            </a:extLst>
          </p:cNvPr>
          <p:cNvSpPr txBox="1"/>
          <p:nvPr/>
        </p:nvSpPr>
        <p:spPr>
          <a:xfrm>
            <a:off x="4183725" y="6035044"/>
            <a:ext cx="9514702" cy="307777"/>
          </a:xfrm>
          <a:prstGeom prst="rect">
            <a:avLst/>
          </a:prstGeom>
          <a:noFill/>
        </p:spPr>
        <p:txBody>
          <a:bodyPr wrap="square">
            <a:spAutoFit/>
          </a:bodyPr>
          <a:lstStyle/>
          <a:p>
            <a:pPr algn="ctr"/>
            <a:r>
              <a:rPr lang="da-DK" sz="1400" b="1" i="1">
                <a:solidFill>
                  <a:srgbClr val="375D6A"/>
                </a:solidFill>
                <a:cs typeface="Arial" panose="020B0604020202020204" pitchFamily="34" charset="0"/>
              </a:rPr>
              <a:t>Styrelsen for Undervisning og Kvalitet</a:t>
            </a:r>
            <a:endParaRPr lang="da-DK" sz="1600" b="1" i="1">
              <a:solidFill>
                <a:srgbClr val="375D6A"/>
              </a:solidFill>
              <a:cs typeface="Arial" panose="020B0604020202020204" pitchFamily="34" charset="0"/>
            </a:endParaRPr>
          </a:p>
        </p:txBody>
      </p:sp>
    </p:spTree>
    <p:extLst>
      <p:ext uri="{BB962C8B-B14F-4D97-AF65-F5344CB8AC3E}">
        <p14:creationId xmlns:p14="http://schemas.microsoft.com/office/powerpoint/2010/main" val="212157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A7EC-5154-80D7-9EE2-A390A3247CB7}"/>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5EC3B77-DC81-C27A-3E03-43F7D2CC480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93FC11D0-D466-1023-E8FB-79DD0D57B027}"/>
              </a:ext>
            </a:extLst>
          </p:cNvPr>
          <p:cNvSpPr>
            <a:spLocks noGrp="1"/>
          </p:cNvSpPr>
          <p:nvPr>
            <p:ph type="body" sz="quarter" idx="15"/>
          </p:nvPr>
        </p:nvSpPr>
        <p:spPr>
          <a:xfrm>
            <a:off x="1092272" y="738795"/>
            <a:ext cx="8640000" cy="1080000"/>
          </a:xfrm>
        </p:spPr>
        <p:txBody>
          <a:bodyPr lIns="0" tIns="0" rIns="0" bIns="0" anchor="t"/>
          <a:lstStyle/>
          <a:p>
            <a:r>
              <a:rPr lang="da-DK" sz="3200">
                <a:latin typeface="+mn-lt"/>
              </a:rPr>
              <a:t>Samarbejdet mellem de fagprofessionelle </a:t>
            </a:r>
          </a:p>
        </p:txBody>
      </p:sp>
      <p:graphicFrame>
        <p:nvGraphicFramePr>
          <p:cNvPr id="2" name="Diagram 1">
            <a:extLst>
              <a:ext uri="{FF2B5EF4-FFF2-40B4-BE49-F238E27FC236}">
                <a16:creationId xmlns:a16="http://schemas.microsoft.com/office/drawing/2014/main" id="{720A2183-6FD7-04AC-5176-0A0B0B4E5C77}"/>
              </a:ext>
            </a:extLst>
          </p:cNvPr>
          <p:cNvGraphicFramePr/>
          <p:nvPr/>
        </p:nvGraphicFramePr>
        <p:xfrm>
          <a:off x="249838" y="2239906"/>
          <a:ext cx="6249984" cy="424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8D46842F-1762-7A2A-DAD5-80F8CB07D811}"/>
              </a:ext>
            </a:extLst>
          </p:cNvPr>
          <p:cNvSpPr txBox="1"/>
          <p:nvPr/>
        </p:nvSpPr>
        <p:spPr>
          <a:xfrm>
            <a:off x="1092273" y="2014393"/>
            <a:ext cx="583408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a:solidFill>
                  <a:srgbClr val="375D6A"/>
                </a:solidFill>
                <a:ea typeface="Calibri"/>
                <a:cs typeface="Calibri"/>
              </a:rPr>
              <a:t>Bliver jeres samarbejde 1+1=3?</a:t>
            </a:r>
          </a:p>
          <a:p>
            <a:endParaRPr lang="da-DK">
              <a:solidFill>
                <a:srgbClr val="375D6A"/>
              </a:solidFill>
              <a:ea typeface="Calibri"/>
              <a:cs typeface="Calibri"/>
            </a:endParaRPr>
          </a:p>
          <a:p>
            <a:r>
              <a:rPr lang="da-DK" b="1">
                <a:solidFill>
                  <a:srgbClr val="375D6A"/>
                </a:solidFill>
                <a:ea typeface="Calibri"/>
                <a:cs typeface="Calibri"/>
              </a:rPr>
              <a:t>1+1=1:</a:t>
            </a:r>
          </a:p>
          <a:p>
            <a:r>
              <a:rPr lang="da-DK">
                <a:solidFill>
                  <a:srgbClr val="375D6A"/>
                </a:solidFill>
                <a:ea typeface="Calibri"/>
                <a:cs typeface="Calibri"/>
              </a:rPr>
              <a:t>De fagprofessionelle holder fælles møder, men de afventer, at den anden løser opgaven, inden de selv går i gang. Potentialer bliver ikke sat i spil. </a:t>
            </a:r>
          </a:p>
          <a:p>
            <a:endParaRPr lang="da-DK">
              <a:solidFill>
                <a:srgbClr val="375D6A"/>
              </a:solidFill>
              <a:ea typeface="Calibri"/>
              <a:cs typeface="Calibri"/>
            </a:endParaRPr>
          </a:p>
          <a:p>
            <a:r>
              <a:rPr lang="da-DK" b="1">
                <a:solidFill>
                  <a:srgbClr val="375D6A"/>
                </a:solidFill>
                <a:ea typeface="Calibri"/>
                <a:cs typeface="Calibri"/>
              </a:rPr>
              <a:t>1+1=2:</a:t>
            </a:r>
          </a:p>
          <a:p>
            <a:r>
              <a:rPr lang="da-DK">
                <a:solidFill>
                  <a:srgbClr val="375D6A"/>
                </a:solidFill>
                <a:ea typeface="Calibri"/>
                <a:cs typeface="Calibri"/>
              </a:rPr>
              <a:t>De fagprofessionelle laver aftaler og koordinerer hvem, der gør hvad. De holder sig til at løse opgaven indenfor sin egen opgaveramme. – </a:t>
            </a:r>
            <a:r>
              <a:rPr lang="da-DK" b="1">
                <a:solidFill>
                  <a:srgbClr val="375D6A"/>
                </a:solidFill>
                <a:ea typeface="Calibri"/>
                <a:cs typeface="Calibri"/>
              </a:rPr>
              <a:t>Koordineringsforholdet</a:t>
            </a:r>
          </a:p>
          <a:p>
            <a:endParaRPr lang="da-DK" b="1">
              <a:solidFill>
                <a:srgbClr val="375D6A"/>
              </a:solidFill>
              <a:ea typeface="Calibri"/>
              <a:cs typeface="Calibri"/>
            </a:endParaRPr>
          </a:p>
          <a:p>
            <a:r>
              <a:rPr lang="da-DK" b="1">
                <a:solidFill>
                  <a:srgbClr val="375D6A"/>
                </a:solidFill>
                <a:ea typeface="Calibri"/>
                <a:cs typeface="Calibri"/>
              </a:rPr>
              <a:t>1+1=3</a:t>
            </a:r>
          </a:p>
          <a:p>
            <a:r>
              <a:rPr lang="da-DK">
                <a:solidFill>
                  <a:srgbClr val="375D6A"/>
                </a:solidFill>
                <a:ea typeface="Calibri"/>
                <a:cs typeface="Calibri"/>
              </a:rPr>
              <a:t>De fagprofessionelle udvikler sig professionelt og lærer af hinanden. Samtidig skaber de nye meningsfulde samarbejdsveje og former. – </a:t>
            </a:r>
            <a:r>
              <a:rPr lang="da-DK" b="1">
                <a:solidFill>
                  <a:srgbClr val="375D6A"/>
                </a:solidFill>
                <a:ea typeface="Calibri"/>
                <a:cs typeface="Calibri"/>
              </a:rPr>
              <a:t>Samskabelsesforholdet</a:t>
            </a:r>
          </a:p>
        </p:txBody>
      </p:sp>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92733CD-2FB7-2AF8-4483-15A39E251820}"/>
                  </a:ext>
                </a:extLst>
              </p14:cNvPr>
              <p14:cNvContentPartPr/>
              <p14:nvPr/>
            </p14:nvContentPartPr>
            <p14:xfrm>
              <a:off x="9172619" y="3717636"/>
              <a:ext cx="426534" cy="342848"/>
            </p14:xfrm>
          </p:contentPart>
        </mc:Choice>
        <mc:Fallback xmlns="">
          <p:pic>
            <p:nvPicPr>
              <p:cNvPr id="9" name="Ink 8">
                <a:extLst>
                  <a:ext uri="{FF2B5EF4-FFF2-40B4-BE49-F238E27FC236}">
                    <a16:creationId xmlns:a16="http://schemas.microsoft.com/office/drawing/2014/main" id="{092733CD-2FB7-2AF8-4483-15A39E251820}"/>
                  </a:ext>
                </a:extLst>
              </p:cNvPr>
              <p:cNvPicPr/>
              <p:nvPr/>
            </p:nvPicPr>
            <p:blipFill>
              <a:blip r:embed="rId9"/>
              <a:stretch>
                <a:fillRect/>
              </a:stretch>
            </p:blipFill>
            <p:spPr>
              <a:xfrm>
                <a:off x="9118673" y="3609709"/>
                <a:ext cx="534067" cy="55834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77522DC0-631C-34C8-5FE1-7E6EA2948AAC}"/>
                  </a:ext>
                </a:extLst>
              </p14:cNvPr>
              <p14:cNvContentPartPr/>
              <p14:nvPr/>
            </p14:nvContentPartPr>
            <p14:xfrm>
              <a:off x="9351817" y="3902363"/>
              <a:ext cx="11545" cy="11545"/>
            </p14:xfrm>
          </p:contentPart>
        </mc:Choice>
        <mc:Fallback xmlns="">
          <p:pic>
            <p:nvPicPr>
              <p:cNvPr id="16" name="Ink 15">
                <a:extLst>
                  <a:ext uri="{FF2B5EF4-FFF2-40B4-BE49-F238E27FC236}">
                    <a16:creationId xmlns:a16="http://schemas.microsoft.com/office/drawing/2014/main" id="{77522DC0-631C-34C8-5FE1-7E6EA2948AAC}"/>
                  </a:ext>
                </a:extLst>
              </p:cNvPr>
              <p:cNvPicPr/>
              <p:nvPr/>
            </p:nvPicPr>
            <p:blipFill>
              <a:blip r:embed="rId11"/>
              <a:stretch>
                <a:fillRect/>
              </a:stretch>
            </p:blipFill>
            <p:spPr>
              <a:xfrm>
                <a:off x="7620067" y="438863"/>
                <a:ext cx="3463500" cy="6927000"/>
              </a:xfrm>
              <a:prstGeom prst="rect">
                <a:avLst/>
              </a:prstGeom>
            </p:spPr>
          </p:pic>
        </mc:Fallback>
      </mc:AlternateContent>
      <p:pic>
        <p:nvPicPr>
          <p:cNvPr id="8" name="Grafik 7">
            <a:extLst>
              <a:ext uri="{FF2B5EF4-FFF2-40B4-BE49-F238E27FC236}">
                <a16:creationId xmlns:a16="http://schemas.microsoft.com/office/drawing/2014/main" id="{8B7020CE-7B92-E88F-E60C-C2A31631D29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454032" y="3902363"/>
            <a:ext cx="3818659" cy="2038775"/>
          </a:xfrm>
          <a:prstGeom prst="rect">
            <a:avLst/>
          </a:prstGeom>
        </p:spPr>
      </p:pic>
      <p:sp>
        <p:nvSpPr>
          <p:cNvPr id="10" name="Tekstfelt 9">
            <a:extLst>
              <a:ext uri="{FF2B5EF4-FFF2-40B4-BE49-F238E27FC236}">
                <a16:creationId xmlns:a16="http://schemas.microsoft.com/office/drawing/2014/main" id="{C7A78D90-B593-9ECD-D8E3-84CBB4D18616}"/>
              </a:ext>
            </a:extLst>
          </p:cNvPr>
          <p:cNvSpPr txBox="1"/>
          <p:nvPr/>
        </p:nvSpPr>
        <p:spPr>
          <a:xfrm>
            <a:off x="7820070" y="4552418"/>
            <a:ext cx="1298407" cy="738664"/>
          </a:xfrm>
          <a:prstGeom prst="rect">
            <a:avLst/>
          </a:prstGeom>
          <a:noFill/>
        </p:spPr>
        <p:txBody>
          <a:bodyPr wrap="square" rtlCol="0">
            <a:spAutoFit/>
          </a:bodyPr>
          <a:lstStyle/>
          <a:p>
            <a:r>
              <a:rPr lang="da-DK" sz="1400">
                <a:solidFill>
                  <a:srgbClr val="F0EBE5"/>
                </a:solidFill>
              </a:rPr>
              <a:t>Faglighed</a:t>
            </a:r>
          </a:p>
          <a:p>
            <a:r>
              <a:rPr lang="da-DK" sz="1400">
                <a:solidFill>
                  <a:srgbClr val="F0EBE5"/>
                </a:solidFill>
              </a:rPr>
              <a:t>Didaktik</a:t>
            </a:r>
          </a:p>
          <a:p>
            <a:r>
              <a:rPr lang="da-DK" sz="1400">
                <a:solidFill>
                  <a:srgbClr val="F0EBE5"/>
                </a:solidFill>
              </a:rPr>
              <a:t>Relation</a:t>
            </a:r>
          </a:p>
        </p:txBody>
      </p:sp>
      <p:sp>
        <p:nvSpPr>
          <p:cNvPr id="11" name="Tekstfelt 10">
            <a:extLst>
              <a:ext uri="{FF2B5EF4-FFF2-40B4-BE49-F238E27FC236}">
                <a16:creationId xmlns:a16="http://schemas.microsoft.com/office/drawing/2014/main" id="{5C858C08-B803-566F-2AAA-ED285EA39686}"/>
              </a:ext>
            </a:extLst>
          </p:cNvPr>
          <p:cNvSpPr txBox="1"/>
          <p:nvPr/>
        </p:nvSpPr>
        <p:spPr>
          <a:xfrm>
            <a:off x="10015823" y="4552418"/>
            <a:ext cx="1298407" cy="738664"/>
          </a:xfrm>
          <a:prstGeom prst="rect">
            <a:avLst/>
          </a:prstGeom>
          <a:noFill/>
        </p:spPr>
        <p:txBody>
          <a:bodyPr wrap="square" rtlCol="0">
            <a:spAutoFit/>
          </a:bodyPr>
          <a:lstStyle/>
          <a:p>
            <a:r>
              <a:rPr lang="da-DK" sz="1400">
                <a:solidFill>
                  <a:srgbClr val="F0EBE5"/>
                </a:solidFill>
              </a:rPr>
              <a:t>Faglighed</a:t>
            </a:r>
          </a:p>
          <a:p>
            <a:r>
              <a:rPr lang="da-DK" sz="1400">
                <a:solidFill>
                  <a:srgbClr val="F0EBE5"/>
                </a:solidFill>
              </a:rPr>
              <a:t>Didaktik</a:t>
            </a:r>
          </a:p>
          <a:p>
            <a:r>
              <a:rPr lang="da-DK" sz="1400">
                <a:solidFill>
                  <a:srgbClr val="F0EBE5"/>
                </a:solidFill>
              </a:rPr>
              <a:t>Relation</a:t>
            </a:r>
          </a:p>
        </p:txBody>
      </p:sp>
      <p:sp>
        <p:nvSpPr>
          <p:cNvPr id="12" name="Tekstfelt 11">
            <a:extLst>
              <a:ext uri="{FF2B5EF4-FFF2-40B4-BE49-F238E27FC236}">
                <a16:creationId xmlns:a16="http://schemas.microsoft.com/office/drawing/2014/main" id="{AD2058A8-4521-C272-77BE-C8A70122A665}"/>
              </a:ext>
            </a:extLst>
          </p:cNvPr>
          <p:cNvSpPr txBox="1"/>
          <p:nvPr/>
        </p:nvSpPr>
        <p:spPr>
          <a:xfrm>
            <a:off x="8724247" y="4716845"/>
            <a:ext cx="1298407" cy="369332"/>
          </a:xfrm>
          <a:prstGeom prst="rect">
            <a:avLst/>
          </a:prstGeom>
          <a:noFill/>
        </p:spPr>
        <p:txBody>
          <a:bodyPr wrap="square" rtlCol="0">
            <a:spAutoFit/>
          </a:bodyPr>
          <a:lstStyle/>
          <a:p>
            <a:pPr algn="ctr"/>
            <a:r>
              <a:rPr lang="da-DK" b="1">
                <a:solidFill>
                  <a:srgbClr val="F0EBE5"/>
                </a:solidFill>
              </a:rPr>
              <a:t>Fælles</a:t>
            </a:r>
          </a:p>
        </p:txBody>
      </p:sp>
      <p:sp>
        <p:nvSpPr>
          <p:cNvPr id="14" name="Tekstfelt 13">
            <a:extLst>
              <a:ext uri="{FF2B5EF4-FFF2-40B4-BE49-F238E27FC236}">
                <a16:creationId xmlns:a16="http://schemas.microsoft.com/office/drawing/2014/main" id="{4E0FC81A-BDDF-CABE-8764-D9563D7A5846}"/>
              </a:ext>
            </a:extLst>
          </p:cNvPr>
          <p:cNvSpPr txBox="1"/>
          <p:nvPr/>
        </p:nvSpPr>
        <p:spPr>
          <a:xfrm>
            <a:off x="7877528" y="2856011"/>
            <a:ext cx="6192982" cy="400110"/>
          </a:xfrm>
          <a:prstGeom prst="rect">
            <a:avLst/>
          </a:prstGeom>
          <a:noFill/>
        </p:spPr>
        <p:txBody>
          <a:bodyPr wrap="square">
            <a:spAutoFit/>
          </a:bodyPr>
          <a:lstStyle/>
          <a:p>
            <a:r>
              <a:rPr lang="da-DK" sz="2000" b="1">
                <a:solidFill>
                  <a:srgbClr val="375D6A"/>
                </a:solidFill>
                <a:ea typeface="Calibri"/>
                <a:cs typeface="Calibri"/>
              </a:rPr>
              <a:t>Forskellighed er en styrke!</a:t>
            </a:r>
          </a:p>
        </p:txBody>
      </p:sp>
      <p:sp>
        <p:nvSpPr>
          <p:cNvPr id="15" name="Tekstfelt 14">
            <a:extLst>
              <a:ext uri="{FF2B5EF4-FFF2-40B4-BE49-F238E27FC236}">
                <a16:creationId xmlns:a16="http://schemas.microsoft.com/office/drawing/2014/main" id="{168A792B-3EB3-B9EE-B63F-F3A56B2EF1D3}"/>
              </a:ext>
            </a:extLst>
          </p:cNvPr>
          <p:cNvSpPr txBox="1"/>
          <p:nvPr/>
        </p:nvSpPr>
        <p:spPr>
          <a:xfrm>
            <a:off x="7636214" y="3512372"/>
            <a:ext cx="1909329" cy="307777"/>
          </a:xfrm>
          <a:prstGeom prst="rect">
            <a:avLst/>
          </a:prstGeom>
          <a:noFill/>
        </p:spPr>
        <p:txBody>
          <a:bodyPr wrap="square" rtlCol="0">
            <a:spAutoFit/>
          </a:bodyPr>
          <a:lstStyle/>
          <a:p>
            <a:r>
              <a:rPr lang="da-DK" sz="1400">
                <a:solidFill>
                  <a:srgbClr val="375D6A"/>
                </a:solidFill>
              </a:rPr>
              <a:t>Fagprofessionelle </a:t>
            </a:r>
            <a:r>
              <a:rPr lang="da-DK" sz="1400" b="1">
                <a:solidFill>
                  <a:srgbClr val="375D6A"/>
                </a:solidFill>
              </a:rPr>
              <a:t>1</a:t>
            </a:r>
          </a:p>
        </p:txBody>
      </p:sp>
      <p:sp>
        <p:nvSpPr>
          <p:cNvPr id="17" name="Tekstfelt 16">
            <a:extLst>
              <a:ext uri="{FF2B5EF4-FFF2-40B4-BE49-F238E27FC236}">
                <a16:creationId xmlns:a16="http://schemas.microsoft.com/office/drawing/2014/main" id="{F6B5EBD6-BD48-F418-7C5C-D190C6EA4A01}"/>
              </a:ext>
            </a:extLst>
          </p:cNvPr>
          <p:cNvSpPr txBox="1"/>
          <p:nvPr/>
        </p:nvSpPr>
        <p:spPr>
          <a:xfrm>
            <a:off x="9373450" y="3530274"/>
            <a:ext cx="1909329" cy="307777"/>
          </a:xfrm>
          <a:prstGeom prst="rect">
            <a:avLst/>
          </a:prstGeom>
          <a:noFill/>
        </p:spPr>
        <p:txBody>
          <a:bodyPr wrap="square" rtlCol="0">
            <a:spAutoFit/>
          </a:bodyPr>
          <a:lstStyle/>
          <a:p>
            <a:r>
              <a:rPr lang="da-DK" sz="1400">
                <a:solidFill>
                  <a:srgbClr val="375D6A"/>
                </a:solidFill>
              </a:rPr>
              <a:t>Fagprofessionelle </a:t>
            </a:r>
            <a:r>
              <a:rPr lang="da-DK" sz="1400" b="1">
                <a:solidFill>
                  <a:srgbClr val="375D6A"/>
                </a:solidFill>
              </a:rPr>
              <a:t>2</a:t>
            </a:r>
          </a:p>
        </p:txBody>
      </p:sp>
    </p:spTree>
    <p:extLst>
      <p:ext uri="{BB962C8B-B14F-4D97-AF65-F5344CB8AC3E}">
        <p14:creationId xmlns:p14="http://schemas.microsoft.com/office/powerpoint/2010/main" val="173048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A41A4A4-0DB3-A259-FF0B-1D11C9D54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864" y="2194635"/>
            <a:ext cx="3960327" cy="4083649"/>
          </a:xfrm>
          <a:prstGeom prst="rect">
            <a:avLst/>
          </a:prstGeom>
        </p:spPr>
      </p:pic>
      <p:sp>
        <p:nvSpPr>
          <p:cNvPr id="9" name="Rektangel 8">
            <a:extLst>
              <a:ext uri="{FF2B5EF4-FFF2-40B4-BE49-F238E27FC236}">
                <a16:creationId xmlns:a16="http://schemas.microsoft.com/office/drawing/2014/main" id="{B5E4D2B7-A33E-CAF0-A126-38E6E183561B}"/>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C3E14578-6F1B-FC55-5699-94A96CCEDE34}"/>
              </a:ext>
            </a:extLst>
          </p:cNvPr>
          <p:cNvSpPr>
            <a:spLocks noGrp="1"/>
          </p:cNvSpPr>
          <p:nvPr>
            <p:ph type="body" sz="quarter" idx="15"/>
          </p:nvPr>
        </p:nvSpPr>
        <p:spPr>
          <a:xfrm>
            <a:off x="1070809" y="720000"/>
            <a:ext cx="8640000" cy="1080000"/>
          </a:xfrm>
        </p:spPr>
        <p:txBody>
          <a:bodyPr/>
          <a:lstStyle/>
          <a:p>
            <a:r>
              <a:rPr lang="da-DK" sz="3200">
                <a:solidFill>
                  <a:srgbClr val="375D6A"/>
                </a:solidFill>
                <a:latin typeface="+mn-lt"/>
              </a:rPr>
              <a:t>Refleksionsspørgsmål ind i praksis</a:t>
            </a:r>
          </a:p>
        </p:txBody>
      </p:sp>
      <p:sp>
        <p:nvSpPr>
          <p:cNvPr id="5" name="Pladsholder til billede 4">
            <a:extLst>
              <a:ext uri="{FF2B5EF4-FFF2-40B4-BE49-F238E27FC236}">
                <a16:creationId xmlns:a16="http://schemas.microsoft.com/office/drawing/2014/main" id="{3F28C9E1-967E-3863-8434-D1C553DF5107}"/>
              </a:ext>
            </a:extLst>
          </p:cNvPr>
          <p:cNvSpPr>
            <a:spLocks noGrp="1"/>
          </p:cNvSpPr>
          <p:nvPr>
            <p:ph type="pic" sz="quarter" idx="18"/>
          </p:nvPr>
        </p:nvSpPr>
        <p:spPr>
          <a:xfrm>
            <a:off x="1070809" y="2607416"/>
            <a:ext cx="5442286" cy="3958050"/>
          </a:xfrm>
        </p:spPr>
        <p:txBody>
          <a:bodyPr/>
          <a:lstStyle/>
          <a:p>
            <a:pPr>
              <a:spcAft>
                <a:spcPts val="600"/>
              </a:spcAft>
            </a:pPr>
            <a:r>
              <a:rPr lang="da-DK" sz="1800" b="1" noProof="0">
                <a:solidFill>
                  <a:srgbClr val="375D6A"/>
                </a:solidFill>
              </a:rPr>
              <a:t>Hvilke fordele ser </a:t>
            </a:r>
            <a:r>
              <a:rPr lang="da-DK" sz="1800" b="1">
                <a:solidFill>
                  <a:srgbClr val="375D6A"/>
                </a:solidFill>
              </a:rPr>
              <a:t>du </a:t>
            </a:r>
            <a:r>
              <a:rPr lang="da-DK" sz="1800" b="1" noProof="0">
                <a:solidFill>
                  <a:srgbClr val="375D6A"/>
                </a:solidFill>
              </a:rPr>
              <a:t>ved co-teaching?</a:t>
            </a:r>
            <a:endParaRPr lang="da-DK" sz="1800" b="1" noProof="0">
              <a:solidFill>
                <a:srgbClr val="375D6A"/>
              </a:solidFill>
              <a:ea typeface="Calibri"/>
              <a:cs typeface="Calibri"/>
            </a:endParaRPr>
          </a:p>
          <a:p>
            <a:pPr marL="285750" indent="-285750">
              <a:spcAft>
                <a:spcPts val="600"/>
              </a:spcAft>
              <a:buFont typeface="Arial" panose="020B0604020202020204" pitchFamily="34" charset="0"/>
              <a:buChar char="•"/>
            </a:pPr>
            <a:r>
              <a:rPr lang="da-DK" sz="1800">
                <a:solidFill>
                  <a:srgbClr val="375D6A"/>
                </a:solidFill>
                <a:ea typeface="Calibri" panose="020F0502020204030204"/>
                <a:cs typeface="Calibri" panose="020F0502020204030204"/>
              </a:rPr>
              <a:t>I forhold til dit samarbejde med kollegaer og din egen praksis?</a:t>
            </a:r>
          </a:p>
          <a:p>
            <a:pPr marL="285750" indent="-285750">
              <a:buFont typeface="Arial" panose="020B0604020202020204" pitchFamily="34" charset="0"/>
              <a:buChar char="•"/>
            </a:pPr>
            <a:r>
              <a:rPr lang="da-DK" sz="1800">
                <a:solidFill>
                  <a:srgbClr val="375D6A"/>
                </a:solidFill>
                <a:ea typeface="Calibri" panose="020F0502020204030204"/>
                <a:cs typeface="Calibri" panose="020F0502020204030204"/>
              </a:rPr>
              <a:t>I forhold til elevers mulighed for deltagelse?</a:t>
            </a:r>
          </a:p>
          <a:p>
            <a:br>
              <a:rPr lang="da-DK" sz="1800">
                <a:solidFill>
                  <a:srgbClr val="375D6A"/>
                </a:solidFill>
                <a:ea typeface="Calibri" panose="020F0502020204030204"/>
                <a:cs typeface="Calibri" panose="020F0502020204030204"/>
              </a:rPr>
            </a:br>
            <a:br>
              <a:rPr lang="da-DK" sz="1800">
                <a:solidFill>
                  <a:srgbClr val="375D6A"/>
                </a:solidFill>
                <a:ea typeface="Calibri" panose="020F0502020204030204"/>
                <a:cs typeface="Calibri" panose="020F0502020204030204"/>
              </a:rPr>
            </a:br>
            <a:r>
              <a:rPr lang="da-DK" sz="1800" b="1">
                <a:solidFill>
                  <a:srgbClr val="375D6A"/>
                </a:solidFill>
                <a:ea typeface="Calibri" panose="020F0502020204030204"/>
                <a:cs typeface="Calibri" panose="020F0502020204030204"/>
              </a:rPr>
              <a:t>Hvad håber du at få ud af at arbejde med </a:t>
            </a:r>
            <a:r>
              <a:rPr lang="da-DK" sz="1800" b="1" err="1">
                <a:solidFill>
                  <a:srgbClr val="375D6A"/>
                </a:solidFill>
                <a:ea typeface="Calibri" panose="020F0502020204030204"/>
                <a:cs typeface="Calibri" panose="020F0502020204030204"/>
              </a:rPr>
              <a:t>co-teaching</a:t>
            </a:r>
            <a:r>
              <a:rPr lang="da-DK" sz="1800" b="1">
                <a:solidFill>
                  <a:srgbClr val="375D6A"/>
                </a:solidFill>
                <a:ea typeface="Calibri" panose="020F0502020204030204"/>
                <a:cs typeface="Calibri" panose="020F0502020204030204"/>
              </a:rPr>
              <a:t>?</a:t>
            </a:r>
          </a:p>
          <a:p>
            <a:pPr>
              <a:spcAft>
                <a:spcPts val="600"/>
              </a:spcAft>
            </a:pPr>
            <a:r>
              <a:rPr lang="da-DK" sz="1800">
                <a:solidFill>
                  <a:srgbClr val="375D6A"/>
                </a:solidFill>
              </a:rPr>
              <a:t>       Individuel refleksion (2 min.)</a:t>
            </a:r>
          </a:p>
          <a:p>
            <a:pPr>
              <a:spcAft>
                <a:spcPts val="600"/>
              </a:spcAft>
            </a:pPr>
            <a:r>
              <a:rPr lang="da-DK" sz="1800">
                <a:solidFill>
                  <a:srgbClr val="375D6A"/>
                </a:solidFill>
              </a:rPr>
              <a:t>       Drøft med gruppen (10 min</a:t>
            </a:r>
            <a:r>
              <a:rPr lang="da-DK">
                <a:solidFill>
                  <a:srgbClr val="375D6A"/>
                </a:solidFill>
              </a:rPr>
              <a:t>)</a:t>
            </a:r>
          </a:p>
          <a:p>
            <a:endParaRPr lang="da-DK">
              <a:solidFill>
                <a:srgbClr val="375D6A"/>
              </a:solidFill>
              <a:ea typeface="Calibri" panose="020F0502020204030204"/>
              <a:cs typeface="Calibri" panose="020F0502020204030204"/>
            </a:endParaRPr>
          </a:p>
        </p:txBody>
      </p:sp>
      <p:pic>
        <p:nvPicPr>
          <p:cNvPr id="8" name="Billede 7" descr="Et billede, der indeholder tegning, skitse, kunst&#10;&#10;AI-genereret indhold kan være ukorrekt.">
            <a:extLst>
              <a:ext uri="{FF2B5EF4-FFF2-40B4-BE49-F238E27FC236}">
                <a16:creationId xmlns:a16="http://schemas.microsoft.com/office/drawing/2014/main" id="{C8FE254F-E2D9-25DF-4391-61BD14C13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1983">
            <a:off x="6966639" y="2388033"/>
            <a:ext cx="4358923" cy="3082413"/>
          </a:xfrm>
          <a:prstGeom prst="rect">
            <a:avLst/>
          </a:prstGeom>
        </p:spPr>
      </p:pic>
      <p:sp>
        <p:nvSpPr>
          <p:cNvPr id="3" name="Ellipse 2">
            <a:extLst>
              <a:ext uri="{FF2B5EF4-FFF2-40B4-BE49-F238E27FC236}">
                <a16:creationId xmlns:a16="http://schemas.microsoft.com/office/drawing/2014/main" id="{A9C074A1-AF38-AD93-054C-FAA765788DEC}"/>
              </a:ext>
            </a:extLst>
          </p:cNvPr>
          <p:cNvSpPr/>
          <p:nvPr/>
        </p:nvSpPr>
        <p:spPr>
          <a:xfrm>
            <a:off x="1151577" y="5001200"/>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41876182-E28D-079F-2B3D-388E62AD55B0}"/>
              </a:ext>
            </a:extLst>
          </p:cNvPr>
          <p:cNvSpPr txBox="1"/>
          <p:nvPr/>
        </p:nvSpPr>
        <p:spPr>
          <a:xfrm>
            <a:off x="1174718" y="4939479"/>
            <a:ext cx="242457" cy="400110"/>
          </a:xfrm>
          <a:prstGeom prst="rect">
            <a:avLst/>
          </a:prstGeom>
          <a:noFill/>
        </p:spPr>
        <p:txBody>
          <a:bodyPr wrap="square" rtlCol="0">
            <a:spAutoFit/>
          </a:bodyPr>
          <a:lstStyle/>
          <a:p>
            <a:pPr algn="ctr"/>
            <a:r>
              <a:rPr lang="da-DK" sz="2000" b="1">
                <a:solidFill>
                  <a:srgbClr val="F0EBE5"/>
                </a:solidFill>
              </a:rPr>
              <a:t>1</a:t>
            </a:r>
          </a:p>
        </p:txBody>
      </p:sp>
      <p:sp>
        <p:nvSpPr>
          <p:cNvPr id="6" name="Ellipse 5">
            <a:extLst>
              <a:ext uri="{FF2B5EF4-FFF2-40B4-BE49-F238E27FC236}">
                <a16:creationId xmlns:a16="http://schemas.microsoft.com/office/drawing/2014/main" id="{6623F215-7F67-50E9-1CC8-854423904730}"/>
              </a:ext>
            </a:extLst>
          </p:cNvPr>
          <p:cNvSpPr/>
          <p:nvPr/>
        </p:nvSpPr>
        <p:spPr>
          <a:xfrm>
            <a:off x="1128434" y="554305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FCFF1E2D-3656-7E54-8ADC-B470290C5149}"/>
              </a:ext>
            </a:extLst>
          </p:cNvPr>
          <p:cNvSpPr txBox="1"/>
          <p:nvPr/>
        </p:nvSpPr>
        <p:spPr>
          <a:xfrm>
            <a:off x="1151575" y="5478314"/>
            <a:ext cx="242457" cy="400110"/>
          </a:xfrm>
          <a:prstGeom prst="rect">
            <a:avLst/>
          </a:prstGeom>
          <a:noFill/>
        </p:spPr>
        <p:txBody>
          <a:bodyPr wrap="square" rtlCol="0">
            <a:spAutoFit/>
          </a:bodyPr>
          <a:lstStyle/>
          <a:p>
            <a:pPr algn="ctr"/>
            <a:r>
              <a:rPr lang="da-DK" sz="2000" b="1">
                <a:solidFill>
                  <a:srgbClr val="F0EBE5"/>
                </a:solidFill>
              </a:rPr>
              <a:t>2</a:t>
            </a:r>
          </a:p>
        </p:txBody>
      </p:sp>
    </p:spTree>
    <p:extLst>
      <p:ext uri="{BB962C8B-B14F-4D97-AF65-F5344CB8AC3E}">
        <p14:creationId xmlns:p14="http://schemas.microsoft.com/office/powerpoint/2010/main" val="83872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AA00DB0A-BA05-FC06-DC50-988D9B4F10EF}"/>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DE6E890D-8380-B9C6-9D45-3396602BA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50" y="162853"/>
            <a:ext cx="5130697" cy="5290462"/>
          </a:xfrm>
          <a:prstGeom prst="rect">
            <a:avLst/>
          </a:prstGeom>
        </p:spPr>
      </p:pic>
      <p:sp>
        <p:nvSpPr>
          <p:cNvPr id="2" name="Pladsholder til tekst 1">
            <a:extLst>
              <a:ext uri="{FF2B5EF4-FFF2-40B4-BE49-F238E27FC236}">
                <a16:creationId xmlns:a16="http://schemas.microsoft.com/office/drawing/2014/main" id="{ED12B6E5-D304-6825-2A65-F6211E869E48}"/>
              </a:ext>
            </a:extLst>
          </p:cNvPr>
          <p:cNvSpPr>
            <a:spLocks noGrp="1"/>
          </p:cNvSpPr>
          <p:nvPr>
            <p:ph type="body" sz="quarter" idx="15"/>
          </p:nvPr>
        </p:nvSpPr>
        <p:spPr>
          <a:xfrm>
            <a:off x="1776000" y="4373315"/>
            <a:ext cx="8640000" cy="1080000"/>
          </a:xfrm>
        </p:spPr>
        <p:txBody>
          <a:bodyPr/>
          <a:lstStyle/>
          <a:p>
            <a:r>
              <a:rPr lang="da-DK" noProof="0">
                <a:solidFill>
                  <a:srgbClr val="375D6A"/>
                </a:solidFill>
              </a:rPr>
              <a:t>Praksispakke</a:t>
            </a:r>
          </a:p>
        </p:txBody>
      </p:sp>
      <p:sp>
        <p:nvSpPr>
          <p:cNvPr id="3" name="Pladsholder til tekst 2">
            <a:extLst>
              <a:ext uri="{FF2B5EF4-FFF2-40B4-BE49-F238E27FC236}">
                <a16:creationId xmlns:a16="http://schemas.microsoft.com/office/drawing/2014/main" id="{B574FE80-3B16-0BCD-E04D-940A9B825CC0}"/>
              </a:ext>
            </a:extLst>
          </p:cNvPr>
          <p:cNvSpPr>
            <a:spLocks noGrp="1"/>
          </p:cNvSpPr>
          <p:nvPr>
            <p:ph type="body" sz="quarter" idx="16"/>
          </p:nvPr>
        </p:nvSpPr>
        <p:spPr>
          <a:xfrm>
            <a:off x="1776000" y="5579444"/>
            <a:ext cx="8640000" cy="1080000"/>
          </a:xfrm>
        </p:spPr>
        <p:txBody>
          <a:bodyPr lIns="0" tIns="0" rIns="0" bIns="0" anchor="t"/>
          <a:lstStyle/>
          <a:p>
            <a:r>
              <a:rPr lang="da-DK" b="1">
                <a:solidFill>
                  <a:srgbClr val="375D6A"/>
                </a:solidFill>
                <a:ea typeface="Calibri"/>
                <a:cs typeface="Arial"/>
              </a:rPr>
              <a:t>Co-</a:t>
            </a:r>
            <a:r>
              <a:rPr lang="da-DK" b="1" err="1">
                <a:solidFill>
                  <a:srgbClr val="375D6A"/>
                </a:solidFill>
                <a:ea typeface="Calibri"/>
                <a:cs typeface="Arial"/>
              </a:rPr>
              <a:t>teaching</a:t>
            </a:r>
            <a:endParaRPr lang="da-DK" b="1" noProof="0">
              <a:solidFill>
                <a:srgbClr val="375D6A"/>
              </a:solidFill>
              <a:ea typeface="Calibri"/>
            </a:endParaRPr>
          </a:p>
        </p:txBody>
      </p:sp>
      <p:sp>
        <p:nvSpPr>
          <p:cNvPr id="4" name="Rektangel: afrundede hjørner 3">
            <a:extLst>
              <a:ext uri="{FF2B5EF4-FFF2-40B4-BE49-F238E27FC236}">
                <a16:creationId xmlns:a16="http://schemas.microsoft.com/office/drawing/2014/main" id="{DB5982F5-5F58-6A4C-4C8B-D427209D4966}"/>
              </a:ext>
            </a:extLst>
          </p:cNvPr>
          <p:cNvSpPr/>
          <p:nvPr/>
        </p:nvSpPr>
        <p:spPr>
          <a:xfrm>
            <a:off x="3742441" y="4411792"/>
            <a:ext cx="471340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kunst, tegneserie, skitse&#10;&#10;AI-genereret indhold kan være ukorrekt.">
            <a:extLst>
              <a:ext uri="{FF2B5EF4-FFF2-40B4-BE49-F238E27FC236}">
                <a16:creationId xmlns:a16="http://schemas.microsoft.com/office/drawing/2014/main" id="{14EC5AC0-C34B-AB2D-F4D9-929B813C3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109" y="-236624"/>
            <a:ext cx="3735875" cy="5283001"/>
          </a:xfrm>
          <a:prstGeom prst="rect">
            <a:avLst/>
          </a:prstGeom>
        </p:spPr>
      </p:pic>
      <p:sp>
        <p:nvSpPr>
          <p:cNvPr id="7" name="Pladsholder til tekst 1">
            <a:extLst>
              <a:ext uri="{FF2B5EF4-FFF2-40B4-BE49-F238E27FC236}">
                <a16:creationId xmlns:a16="http://schemas.microsoft.com/office/drawing/2014/main" id="{57772D0F-1DEA-4328-43FA-E5A39F9DBF1E}"/>
              </a:ext>
            </a:extLst>
          </p:cNvPr>
          <p:cNvSpPr txBox="1">
            <a:spLocks/>
          </p:cNvSpPr>
          <p:nvPr/>
        </p:nvSpPr>
        <p:spPr>
          <a:xfrm>
            <a:off x="1775999" y="4439928"/>
            <a:ext cx="8640000" cy="543819"/>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Praksispakke</a:t>
            </a:r>
          </a:p>
        </p:txBody>
      </p:sp>
    </p:spTree>
    <p:extLst>
      <p:ext uri="{BB962C8B-B14F-4D97-AF65-F5344CB8AC3E}">
        <p14:creationId xmlns:p14="http://schemas.microsoft.com/office/powerpoint/2010/main" val="138440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80659B6-E40C-5816-E8F3-689E42B8B8F4}"/>
              </a:ext>
            </a:extLst>
          </p:cNvPr>
          <p:cNvSpPr>
            <a:spLocks noGrp="1"/>
          </p:cNvSpPr>
          <p:nvPr>
            <p:ph type="body" sz="quarter" idx="13"/>
          </p:nvPr>
        </p:nvSpPr>
        <p:spPr>
          <a:xfrm>
            <a:off x="720000" y="1399032"/>
            <a:ext cx="10764000" cy="4720968"/>
          </a:xfrm>
        </p:spPr>
        <p:txBody>
          <a:bodyPr/>
          <a:lstStyle/>
          <a:p>
            <a:pPr>
              <a:spcBef>
                <a:spcPts val="0"/>
              </a:spcBef>
            </a:pPr>
            <a:endParaRPr lang="da-DK">
              <a:solidFill>
                <a:srgbClr val="375D6A"/>
              </a:solidFill>
              <a:latin typeface="Arial"/>
              <a:cs typeface="Arial"/>
            </a:endParaRPr>
          </a:p>
          <a:p>
            <a:pPr>
              <a:spcBef>
                <a:spcPts val="0"/>
              </a:spcBef>
            </a:pPr>
            <a:endParaRPr lang="da-DK">
              <a:solidFill>
                <a:srgbClr val="375D6A"/>
              </a:solidFill>
              <a:latin typeface="Arial"/>
              <a:cs typeface="Arial"/>
            </a:endParaRPr>
          </a:p>
          <a:p>
            <a:pPr>
              <a:spcBef>
                <a:spcPts val="0"/>
              </a:spcBef>
            </a:pPr>
            <a:r>
              <a:rPr lang="da-DK">
                <a:solidFill>
                  <a:srgbClr val="375D6A"/>
                </a:solidFill>
                <a:cs typeface="Arial"/>
              </a:rPr>
              <a:t>Denne læringspakke indeholder: 1. Videnspakke, 2. Praksispakke og 3. Næste skridt.</a:t>
            </a:r>
          </a:p>
          <a:p>
            <a:pPr>
              <a:spcBef>
                <a:spcPts val="0"/>
              </a:spcBef>
            </a:pPr>
            <a:endParaRPr lang="da-DK">
              <a:solidFill>
                <a:srgbClr val="375D6A"/>
              </a:solidFill>
              <a:cs typeface="Arial"/>
            </a:endParaRPr>
          </a:p>
          <a:p>
            <a:pPr>
              <a:spcBef>
                <a:spcPts val="0"/>
              </a:spcBef>
            </a:pPr>
            <a:r>
              <a:rPr lang="da-DK">
                <a:solidFill>
                  <a:srgbClr val="375D6A"/>
                </a:solidFill>
                <a:cs typeface="Arial"/>
              </a:rPr>
              <a:t>Slides er så vidt muligt gjort tekstfattigt og med små videosekvenser. Ved hvert slide er der i notefeltet opsat: Formål med det enkelte slide, Forslag til facilitering og </a:t>
            </a:r>
            <a:r>
              <a:rPr lang="da-DK" err="1">
                <a:solidFill>
                  <a:srgbClr val="375D6A"/>
                </a:solidFill>
                <a:cs typeface="Arial"/>
              </a:rPr>
              <a:t>Talenoter</a:t>
            </a:r>
            <a:r>
              <a:rPr lang="da-DK">
                <a:solidFill>
                  <a:srgbClr val="375D6A"/>
                </a:solidFill>
                <a:cs typeface="Arial"/>
              </a:rPr>
              <a:t>. Det er ledelsens/vejleders egen vurdering, om man vil bruge denne understøttelse i arbejdet med læringspakken. </a:t>
            </a:r>
          </a:p>
          <a:p>
            <a:pPr>
              <a:spcBef>
                <a:spcPts val="0"/>
              </a:spcBef>
            </a:pPr>
            <a:endParaRPr lang="da-DK">
              <a:solidFill>
                <a:srgbClr val="375D6A"/>
              </a:solidFill>
              <a:cs typeface="Arial"/>
            </a:endParaRPr>
          </a:p>
          <a:p>
            <a:pPr>
              <a:spcBef>
                <a:spcPts val="0"/>
              </a:spcBef>
            </a:pPr>
            <a:r>
              <a:rPr lang="da-DK">
                <a:solidFill>
                  <a:srgbClr val="375D6A"/>
                </a:solidFill>
                <a:cs typeface="Arial"/>
              </a:rPr>
              <a:t>Eventuelle materialer til medarbejderne ifm. arbejdet med læringspakken ligger her </a:t>
            </a:r>
            <a:r>
              <a:rPr lang="da-DK">
                <a:solidFill>
                  <a:srgbClr val="375D6A"/>
                </a:solidFill>
                <a:cs typeface="Arial"/>
                <a:hlinkClick r:id="rId3">
                  <a:extLst>
                    <a:ext uri="{A12FA001-AC4F-418D-AE19-62706E023703}">
                      <ahyp:hlinkClr xmlns:ahyp="http://schemas.microsoft.com/office/drawing/2018/hyperlinkcolor" val="tx"/>
                    </a:ext>
                  </a:extLst>
                </a:hlinkClick>
              </a:rPr>
              <a:t>Lokal praksisudvikling - </a:t>
            </a:r>
            <a:r>
              <a:rPr lang="da-DK" err="1">
                <a:solidFill>
                  <a:srgbClr val="375D6A"/>
                </a:solidFill>
                <a:cs typeface="Arial"/>
                <a:hlinkClick r:id="rId3">
                  <a:extLst>
                    <a:ext uri="{A12FA001-AC4F-418D-AE19-62706E023703}">
                      <ahyp:hlinkClr xmlns:ahyp="http://schemas.microsoft.com/office/drawing/2018/hyperlinkcolor" val="tx"/>
                    </a:ext>
                  </a:extLst>
                </a:hlinkClick>
              </a:rPr>
              <a:t>AarhusIntra</a:t>
            </a:r>
            <a:endParaRPr lang="da-DK">
              <a:solidFill>
                <a:srgbClr val="375D6A"/>
              </a:solidFill>
            </a:endParaRPr>
          </a:p>
          <a:p>
            <a:pPr>
              <a:spcBef>
                <a:spcPts val="0"/>
              </a:spcBef>
            </a:pPr>
            <a:endParaRPr lang="da-DK">
              <a:solidFill>
                <a:srgbClr val="375D6A"/>
              </a:solidFill>
              <a:cs typeface="Arial"/>
            </a:endParaRPr>
          </a:p>
          <a:p>
            <a:r>
              <a:rPr lang="da-DK">
                <a:solidFill>
                  <a:srgbClr val="375D6A"/>
                </a:solidFill>
              </a:rPr>
              <a:t>Det er muligt for oplægsholder/skolen at tilføje eller fravælge slides i læringspakken, i fald skolen har eksisterende materialer, de vil videreføre ind i Lokal praksisudvikling. </a:t>
            </a:r>
          </a:p>
          <a:p>
            <a:endParaRPr lang="da-DK">
              <a:solidFill>
                <a:srgbClr val="375D6A"/>
              </a:solidFill>
            </a:endParaRPr>
          </a:p>
          <a:p>
            <a:r>
              <a:rPr lang="da-DK">
                <a:solidFill>
                  <a:srgbClr val="375D6A"/>
                </a:solidFill>
              </a:rPr>
              <a:t>Introduktion til videnspakke, praksispakke og næste skridt – se næste slide.</a:t>
            </a:r>
          </a:p>
          <a:p>
            <a:endParaRPr lang="da-DK" noProof="0"/>
          </a:p>
        </p:txBody>
      </p:sp>
      <p:sp>
        <p:nvSpPr>
          <p:cNvPr id="3" name="Pladsholder til tekst 2">
            <a:extLst>
              <a:ext uri="{FF2B5EF4-FFF2-40B4-BE49-F238E27FC236}">
                <a16:creationId xmlns:a16="http://schemas.microsoft.com/office/drawing/2014/main" id="{EDAAEE1B-DF9D-525F-8C79-B285DD19DB1F}"/>
              </a:ext>
            </a:extLst>
          </p:cNvPr>
          <p:cNvSpPr>
            <a:spLocks noGrp="1"/>
          </p:cNvSpPr>
          <p:nvPr>
            <p:ph type="body" sz="quarter" idx="15"/>
          </p:nvPr>
        </p:nvSpPr>
        <p:spPr/>
        <p:txBody>
          <a:bodyPr/>
          <a:lstStyle/>
          <a:p>
            <a:r>
              <a:rPr lang="da-DK" noProof="0"/>
              <a:t>Introduktion til oplægsholder</a:t>
            </a:r>
          </a:p>
        </p:txBody>
      </p:sp>
    </p:spTree>
    <p:extLst>
      <p:ext uri="{BB962C8B-B14F-4D97-AF65-F5344CB8AC3E}">
        <p14:creationId xmlns:p14="http://schemas.microsoft.com/office/powerpoint/2010/main" val="2862425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cirkel&#10;&#10;AI-genereret indhold kan være ukorrekt.">
            <a:extLst>
              <a:ext uri="{FF2B5EF4-FFF2-40B4-BE49-F238E27FC236}">
                <a16:creationId xmlns:a16="http://schemas.microsoft.com/office/drawing/2014/main" id="{F0A9CAA0-52CB-001A-C32F-82BCE4C55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84" y="1615883"/>
            <a:ext cx="4257325" cy="4389895"/>
          </a:xfrm>
          <a:prstGeom prst="rect">
            <a:avLst/>
          </a:prstGeom>
        </p:spPr>
      </p:pic>
      <p:pic>
        <p:nvPicPr>
          <p:cNvPr id="1026" name="Picture 2">
            <a:extLst>
              <a:ext uri="{FF2B5EF4-FFF2-40B4-BE49-F238E27FC236}">
                <a16:creationId xmlns:a16="http://schemas.microsoft.com/office/drawing/2014/main" id="{A0E6941D-3192-1E7C-3D89-FA8C1D2DA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475" y="2000289"/>
            <a:ext cx="3356981" cy="4005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8024411D-3009-3E21-14A2-208D61201E3F}"/>
              </a:ext>
            </a:extLst>
          </p:cNvPr>
          <p:cNvSpPr txBox="1">
            <a:spLocks/>
          </p:cNvSpPr>
          <p:nvPr/>
        </p:nvSpPr>
        <p:spPr>
          <a:xfrm>
            <a:off x="1074272" y="598718"/>
            <a:ext cx="1776504" cy="108000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Formål</a:t>
            </a:r>
            <a:r>
              <a:rPr lang="da-DK">
                <a:latin typeface="Arial"/>
                <a:cs typeface="Arial"/>
              </a:rPr>
              <a:t> 						</a:t>
            </a:r>
            <a:endParaRPr lang="da-DK"/>
          </a:p>
        </p:txBody>
      </p:sp>
      <p:sp>
        <p:nvSpPr>
          <p:cNvPr id="8" name="Tekstfelt 7">
            <a:extLst>
              <a:ext uri="{FF2B5EF4-FFF2-40B4-BE49-F238E27FC236}">
                <a16:creationId xmlns:a16="http://schemas.microsoft.com/office/drawing/2014/main" id="{B37EE656-B446-CE26-D21F-04FBD094CCE0}"/>
              </a:ext>
            </a:extLst>
          </p:cNvPr>
          <p:cNvSpPr txBox="1"/>
          <p:nvPr/>
        </p:nvSpPr>
        <p:spPr>
          <a:xfrm>
            <a:off x="996313" y="1264602"/>
            <a:ext cx="5192926" cy="646331"/>
          </a:xfrm>
          <a:prstGeom prst="rect">
            <a:avLst/>
          </a:prstGeom>
          <a:noFill/>
        </p:spPr>
        <p:txBody>
          <a:bodyPr wrap="square">
            <a:spAutoFit/>
          </a:bodyPr>
          <a:lstStyle/>
          <a:p>
            <a:pPr marL="342900" indent="-342900">
              <a:buFont typeface="Arial" panose="020B0604020202020204" pitchFamily="34" charset="0"/>
              <a:buChar char="•"/>
            </a:pPr>
            <a:r>
              <a:rPr lang="da-DK">
                <a:solidFill>
                  <a:srgbClr val="375D6A"/>
                </a:solidFill>
                <a:ea typeface="Calibri"/>
                <a:cs typeface="Arial"/>
              </a:rPr>
              <a:t>Få skabt et godt afsæt for vores fremadrettede samarbejde om </a:t>
            </a:r>
            <a:r>
              <a:rPr lang="da-DK" err="1">
                <a:solidFill>
                  <a:srgbClr val="375D6A"/>
                </a:solidFill>
                <a:ea typeface="Calibri"/>
                <a:cs typeface="Arial"/>
              </a:rPr>
              <a:t>co-teaching</a:t>
            </a:r>
            <a:r>
              <a:rPr lang="da-DK">
                <a:solidFill>
                  <a:srgbClr val="375D6A"/>
                </a:solidFill>
                <a:ea typeface="Calibri"/>
                <a:cs typeface="Arial"/>
              </a:rPr>
              <a:t>.</a:t>
            </a:r>
          </a:p>
        </p:txBody>
      </p:sp>
      <p:sp>
        <p:nvSpPr>
          <p:cNvPr id="9" name="Text Placeholder 1">
            <a:extLst>
              <a:ext uri="{FF2B5EF4-FFF2-40B4-BE49-F238E27FC236}">
                <a16:creationId xmlns:a16="http://schemas.microsoft.com/office/drawing/2014/main" id="{DD108E59-BB89-99D4-12F1-2FE33E078A8F}"/>
              </a:ext>
            </a:extLst>
          </p:cNvPr>
          <p:cNvSpPr txBox="1">
            <a:spLocks/>
          </p:cNvSpPr>
          <p:nvPr/>
        </p:nvSpPr>
        <p:spPr>
          <a:xfrm>
            <a:off x="1112118" y="3200357"/>
            <a:ext cx="5344966"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b="0">
                <a:ea typeface="Calibri"/>
                <a:cs typeface="Arial"/>
              </a:rPr>
              <a:t>Det gode samarbejde i </a:t>
            </a:r>
            <a:r>
              <a:rPr lang="da-DK" b="0" err="1">
                <a:ea typeface="Calibri"/>
                <a:cs typeface="Arial"/>
              </a:rPr>
              <a:t>co-teaching</a:t>
            </a:r>
            <a:endParaRPr lang="da-DK" b="0">
              <a:ea typeface="Calibri"/>
              <a:cs typeface="Arial"/>
            </a:endParaRPr>
          </a:p>
          <a:p>
            <a:pPr marL="457200" indent="-457200">
              <a:buFont typeface="Arial" panose="020B0604020202020204" pitchFamily="34" charset="0"/>
              <a:buAutoNum type="arabicPeriod"/>
            </a:pPr>
            <a:r>
              <a:rPr lang="da-DK" b="0">
                <a:ea typeface="Calibri"/>
                <a:cs typeface="Arial"/>
              </a:rPr>
              <a:t>Det dobbelte formål</a:t>
            </a:r>
          </a:p>
          <a:p>
            <a:pPr marL="457200" indent="-457200">
              <a:buFont typeface="Arial" panose="020B0604020202020204" pitchFamily="34" charset="0"/>
              <a:buAutoNum type="arabicPeriod"/>
            </a:pPr>
            <a:r>
              <a:rPr lang="da-DK" b="0">
                <a:ea typeface="Calibri"/>
                <a:cs typeface="Arial"/>
              </a:rPr>
              <a:t>Forberedelse - gennemførelse - evaluering</a:t>
            </a:r>
          </a:p>
          <a:p>
            <a:pPr marL="457200" indent="-457200">
              <a:buFont typeface="Arial" panose="020B0604020202020204" pitchFamily="34" charset="0"/>
              <a:buAutoNum type="arabicPeriod"/>
            </a:pPr>
            <a:r>
              <a:rPr lang="da-DK" b="0">
                <a:ea typeface="Calibri"/>
                <a:cs typeface="Arial"/>
              </a:rPr>
              <a:t>Fælles forberedelse </a:t>
            </a:r>
          </a:p>
          <a:p>
            <a:pPr marL="457200" indent="-457200">
              <a:buFont typeface="Arial" panose="020B0604020202020204" pitchFamily="34" charset="0"/>
              <a:buAutoNum type="arabicPeriod"/>
            </a:pPr>
            <a:r>
              <a:rPr lang="da-DK" b="0">
                <a:ea typeface="Calibri"/>
                <a:cs typeface="Arial"/>
              </a:rPr>
              <a:t>Fælles gennemførelse</a:t>
            </a:r>
          </a:p>
          <a:p>
            <a:pPr marL="457200" indent="-457200">
              <a:buFont typeface="Arial" panose="020B0604020202020204" pitchFamily="34" charset="0"/>
              <a:buAutoNum type="arabicPeriod"/>
            </a:pPr>
            <a:r>
              <a:rPr lang="da-DK" b="0">
                <a:ea typeface="Calibri"/>
                <a:cs typeface="Arial"/>
              </a:rPr>
              <a:t>Fælles evaluering</a:t>
            </a:r>
          </a:p>
          <a:p>
            <a:pPr marL="457200" indent="-457200">
              <a:buFont typeface="Arial" panose="020B0604020202020204" pitchFamily="34" charset="0"/>
              <a:buAutoNum type="arabicPeriod"/>
            </a:pPr>
            <a:r>
              <a:rPr lang="da-DK" b="0">
                <a:ea typeface="Calibri"/>
                <a:cs typeface="Arial"/>
              </a:rPr>
              <a:t>Opsamling og næste skridt</a:t>
            </a:r>
          </a:p>
          <a:p>
            <a:endParaRPr lang="da-DK">
              <a:ea typeface="Calibri"/>
              <a:cs typeface="Arial"/>
            </a:endParaRPr>
          </a:p>
        </p:txBody>
      </p:sp>
      <p:sp>
        <p:nvSpPr>
          <p:cNvPr id="10" name="Tekstfelt 9">
            <a:extLst>
              <a:ext uri="{FF2B5EF4-FFF2-40B4-BE49-F238E27FC236}">
                <a16:creationId xmlns:a16="http://schemas.microsoft.com/office/drawing/2014/main" id="{A5AC3F96-7EE2-11D7-7C70-E0986DC71935}"/>
              </a:ext>
            </a:extLst>
          </p:cNvPr>
          <p:cNvSpPr txBox="1"/>
          <p:nvPr/>
        </p:nvSpPr>
        <p:spPr>
          <a:xfrm>
            <a:off x="996313" y="2362023"/>
            <a:ext cx="7643308" cy="584775"/>
          </a:xfrm>
          <a:prstGeom prst="rect">
            <a:avLst/>
          </a:prstGeom>
          <a:noFill/>
        </p:spPr>
        <p:txBody>
          <a:bodyPr wrap="square">
            <a:spAutoFit/>
          </a:bodyPr>
          <a:lstStyle/>
          <a:p>
            <a:r>
              <a:rPr lang="da-DK" sz="3200" b="1">
                <a:solidFill>
                  <a:srgbClr val="375D6A"/>
                </a:solidFill>
                <a:cs typeface="Arial" panose="020B0604020202020204" pitchFamily="34" charset="0"/>
              </a:rPr>
              <a:t>Indhold</a:t>
            </a:r>
          </a:p>
        </p:txBody>
      </p:sp>
      <p:sp>
        <p:nvSpPr>
          <p:cNvPr id="11" name="Ellipse 10">
            <a:extLst>
              <a:ext uri="{FF2B5EF4-FFF2-40B4-BE49-F238E27FC236}">
                <a16:creationId xmlns:a16="http://schemas.microsoft.com/office/drawing/2014/main" id="{6955DE30-3AA9-67D7-9064-70581BF20B1F}"/>
              </a:ext>
            </a:extLst>
          </p:cNvPr>
          <p:cNvSpPr/>
          <p:nvPr/>
        </p:nvSpPr>
        <p:spPr>
          <a:xfrm>
            <a:off x="1029288" y="3140259"/>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78646279-79B8-9DCC-AF10-58E5795FC79E}"/>
              </a:ext>
            </a:extLst>
          </p:cNvPr>
          <p:cNvSpPr txBox="1"/>
          <p:nvPr/>
        </p:nvSpPr>
        <p:spPr>
          <a:xfrm>
            <a:off x="1052429" y="3084574"/>
            <a:ext cx="242457" cy="400110"/>
          </a:xfrm>
          <a:prstGeom prst="rect">
            <a:avLst/>
          </a:prstGeom>
          <a:noFill/>
        </p:spPr>
        <p:txBody>
          <a:bodyPr wrap="square" rtlCol="0">
            <a:spAutoFit/>
          </a:bodyPr>
          <a:lstStyle/>
          <a:p>
            <a:pPr algn="ctr"/>
            <a:r>
              <a:rPr lang="da-DK" sz="2000" b="1">
                <a:solidFill>
                  <a:srgbClr val="F0EBE5"/>
                </a:solidFill>
              </a:rPr>
              <a:t>1</a:t>
            </a:r>
          </a:p>
        </p:txBody>
      </p:sp>
      <p:sp>
        <p:nvSpPr>
          <p:cNvPr id="13" name="Ellipse 12">
            <a:extLst>
              <a:ext uri="{FF2B5EF4-FFF2-40B4-BE49-F238E27FC236}">
                <a16:creationId xmlns:a16="http://schemas.microsoft.com/office/drawing/2014/main" id="{96B4BA56-240E-8F1E-5347-E331B682DDF6}"/>
              </a:ext>
            </a:extLst>
          </p:cNvPr>
          <p:cNvSpPr/>
          <p:nvPr/>
        </p:nvSpPr>
        <p:spPr>
          <a:xfrm>
            <a:off x="1029288" y="3522090"/>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728F89B8-45BD-8913-D660-DA4F6DDF15F4}"/>
              </a:ext>
            </a:extLst>
          </p:cNvPr>
          <p:cNvSpPr txBox="1"/>
          <p:nvPr/>
        </p:nvSpPr>
        <p:spPr>
          <a:xfrm>
            <a:off x="1052429" y="3466405"/>
            <a:ext cx="242457" cy="400110"/>
          </a:xfrm>
          <a:prstGeom prst="rect">
            <a:avLst/>
          </a:prstGeom>
          <a:noFill/>
        </p:spPr>
        <p:txBody>
          <a:bodyPr wrap="square" rtlCol="0">
            <a:spAutoFit/>
          </a:bodyPr>
          <a:lstStyle/>
          <a:p>
            <a:pPr algn="ctr"/>
            <a:r>
              <a:rPr lang="da-DK" sz="2000" b="1">
                <a:solidFill>
                  <a:srgbClr val="F0EBE5"/>
                </a:solidFill>
              </a:rPr>
              <a:t>2</a:t>
            </a:r>
          </a:p>
        </p:txBody>
      </p:sp>
      <p:sp>
        <p:nvSpPr>
          <p:cNvPr id="15" name="Ellipse 14">
            <a:extLst>
              <a:ext uri="{FF2B5EF4-FFF2-40B4-BE49-F238E27FC236}">
                <a16:creationId xmlns:a16="http://schemas.microsoft.com/office/drawing/2014/main" id="{9D3341AB-BEE5-1E2B-995A-2D5040F9B71E}"/>
              </a:ext>
            </a:extLst>
          </p:cNvPr>
          <p:cNvSpPr/>
          <p:nvPr/>
        </p:nvSpPr>
        <p:spPr>
          <a:xfrm>
            <a:off x="1029288" y="3895876"/>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C235C61B-4FD2-9D78-7BCB-9ED3965CB1D0}"/>
              </a:ext>
            </a:extLst>
          </p:cNvPr>
          <p:cNvSpPr txBox="1"/>
          <p:nvPr/>
        </p:nvSpPr>
        <p:spPr>
          <a:xfrm>
            <a:off x="1052429" y="3840191"/>
            <a:ext cx="242457" cy="400110"/>
          </a:xfrm>
          <a:prstGeom prst="rect">
            <a:avLst/>
          </a:prstGeom>
          <a:noFill/>
        </p:spPr>
        <p:txBody>
          <a:bodyPr wrap="square" rtlCol="0">
            <a:spAutoFit/>
          </a:bodyPr>
          <a:lstStyle/>
          <a:p>
            <a:pPr algn="ctr"/>
            <a:r>
              <a:rPr lang="da-DK" sz="2000" b="1">
                <a:solidFill>
                  <a:srgbClr val="F0EBE5"/>
                </a:solidFill>
              </a:rPr>
              <a:t>3</a:t>
            </a:r>
          </a:p>
        </p:txBody>
      </p:sp>
      <p:sp>
        <p:nvSpPr>
          <p:cNvPr id="17" name="Ellipse 16">
            <a:extLst>
              <a:ext uri="{FF2B5EF4-FFF2-40B4-BE49-F238E27FC236}">
                <a16:creationId xmlns:a16="http://schemas.microsoft.com/office/drawing/2014/main" id="{EAE40E1F-4A22-CCDA-490C-E5DA88F5DA19}"/>
              </a:ext>
            </a:extLst>
          </p:cNvPr>
          <p:cNvSpPr/>
          <p:nvPr/>
        </p:nvSpPr>
        <p:spPr>
          <a:xfrm>
            <a:off x="1029288" y="4269663"/>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29EB317F-5DD5-73D0-B013-C937062A42F7}"/>
              </a:ext>
            </a:extLst>
          </p:cNvPr>
          <p:cNvSpPr txBox="1"/>
          <p:nvPr/>
        </p:nvSpPr>
        <p:spPr>
          <a:xfrm>
            <a:off x="1052429" y="4213978"/>
            <a:ext cx="242457" cy="400110"/>
          </a:xfrm>
          <a:prstGeom prst="rect">
            <a:avLst/>
          </a:prstGeom>
          <a:noFill/>
        </p:spPr>
        <p:txBody>
          <a:bodyPr wrap="square" rtlCol="0">
            <a:spAutoFit/>
          </a:bodyPr>
          <a:lstStyle/>
          <a:p>
            <a:pPr algn="ctr"/>
            <a:r>
              <a:rPr lang="da-DK" sz="2000" b="1">
                <a:solidFill>
                  <a:srgbClr val="F0EBE5"/>
                </a:solidFill>
              </a:rPr>
              <a:t>4</a:t>
            </a:r>
          </a:p>
        </p:txBody>
      </p:sp>
      <p:sp>
        <p:nvSpPr>
          <p:cNvPr id="23" name="Ellipse 22">
            <a:extLst>
              <a:ext uri="{FF2B5EF4-FFF2-40B4-BE49-F238E27FC236}">
                <a16:creationId xmlns:a16="http://schemas.microsoft.com/office/drawing/2014/main" id="{0C02F12A-E862-5079-56EC-1856C0BED0C0}"/>
              </a:ext>
            </a:extLst>
          </p:cNvPr>
          <p:cNvSpPr/>
          <p:nvPr/>
        </p:nvSpPr>
        <p:spPr>
          <a:xfrm>
            <a:off x="1029288" y="4669773"/>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1290FC67-BB93-0A17-4F7C-2B8B3BFB06D7}"/>
              </a:ext>
            </a:extLst>
          </p:cNvPr>
          <p:cNvSpPr txBox="1"/>
          <p:nvPr/>
        </p:nvSpPr>
        <p:spPr>
          <a:xfrm>
            <a:off x="1052429" y="4614088"/>
            <a:ext cx="242457" cy="400110"/>
          </a:xfrm>
          <a:prstGeom prst="rect">
            <a:avLst/>
          </a:prstGeom>
          <a:noFill/>
        </p:spPr>
        <p:txBody>
          <a:bodyPr wrap="square" rtlCol="0">
            <a:spAutoFit/>
          </a:bodyPr>
          <a:lstStyle/>
          <a:p>
            <a:pPr algn="ctr"/>
            <a:r>
              <a:rPr lang="da-DK" sz="2000" b="1">
                <a:solidFill>
                  <a:srgbClr val="F0EBE5"/>
                </a:solidFill>
              </a:rPr>
              <a:t>5</a:t>
            </a:r>
          </a:p>
        </p:txBody>
      </p:sp>
      <p:sp>
        <p:nvSpPr>
          <p:cNvPr id="25" name="Ellipse 24">
            <a:extLst>
              <a:ext uri="{FF2B5EF4-FFF2-40B4-BE49-F238E27FC236}">
                <a16:creationId xmlns:a16="http://schemas.microsoft.com/office/drawing/2014/main" id="{5787B01E-B8FB-3BAA-18F5-A972C14443F5}"/>
              </a:ext>
            </a:extLst>
          </p:cNvPr>
          <p:cNvSpPr/>
          <p:nvPr/>
        </p:nvSpPr>
        <p:spPr>
          <a:xfrm>
            <a:off x="1029288" y="5043559"/>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0735012F-A9A3-9280-E713-44D54DD4529A}"/>
              </a:ext>
            </a:extLst>
          </p:cNvPr>
          <p:cNvSpPr txBox="1"/>
          <p:nvPr/>
        </p:nvSpPr>
        <p:spPr>
          <a:xfrm>
            <a:off x="1052429" y="4987874"/>
            <a:ext cx="242457" cy="400110"/>
          </a:xfrm>
          <a:prstGeom prst="rect">
            <a:avLst/>
          </a:prstGeom>
          <a:noFill/>
        </p:spPr>
        <p:txBody>
          <a:bodyPr wrap="square" rtlCol="0">
            <a:spAutoFit/>
          </a:bodyPr>
          <a:lstStyle/>
          <a:p>
            <a:pPr algn="ctr"/>
            <a:r>
              <a:rPr lang="da-DK" sz="2000" b="1">
                <a:solidFill>
                  <a:srgbClr val="F0EBE5"/>
                </a:solidFill>
              </a:rPr>
              <a:t>6</a:t>
            </a:r>
          </a:p>
        </p:txBody>
      </p:sp>
      <p:sp>
        <p:nvSpPr>
          <p:cNvPr id="27" name="Ellipse 26">
            <a:extLst>
              <a:ext uri="{FF2B5EF4-FFF2-40B4-BE49-F238E27FC236}">
                <a16:creationId xmlns:a16="http://schemas.microsoft.com/office/drawing/2014/main" id="{CF2E8C5F-A1CE-9FA3-EB1B-1D6EF52591CD}"/>
              </a:ext>
            </a:extLst>
          </p:cNvPr>
          <p:cNvSpPr/>
          <p:nvPr/>
        </p:nvSpPr>
        <p:spPr>
          <a:xfrm>
            <a:off x="1029288" y="5417346"/>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a:extLst>
              <a:ext uri="{FF2B5EF4-FFF2-40B4-BE49-F238E27FC236}">
                <a16:creationId xmlns:a16="http://schemas.microsoft.com/office/drawing/2014/main" id="{8D733F61-C280-96FB-1594-8B832870FBD9}"/>
              </a:ext>
            </a:extLst>
          </p:cNvPr>
          <p:cNvSpPr txBox="1"/>
          <p:nvPr/>
        </p:nvSpPr>
        <p:spPr>
          <a:xfrm>
            <a:off x="1052429" y="5361661"/>
            <a:ext cx="242457" cy="400110"/>
          </a:xfrm>
          <a:prstGeom prst="rect">
            <a:avLst/>
          </a:prstGeom>
          <a:noFill/>
        </p:spPr>
        <p:txBody>
          <a:bodyPr wrap="square" rtlCol="0">
            <a:spAutoFit/>
          </a:bodyPr>
          <a:lstStyle/>
          <a:p>
            <a:pPr algn="ctr"/>
            <a:r>
              <a:rPr lang="da-DK" sz="2000" b="1">
                <a:solidFill>
                  <a:srgbClr val="F0EBE5"/>
                </a:solidFill>
              </a:rPr>
              <a:t>7</a:t>
            </a:r>
          </a:p>
        </p:txBody>
      </p:sp>
    </p:spTree>
    <p:extLst>
      <p:ext uri="{BB962C8B-B14F-4D97-AF65-F5344CB8AC3E}">
        <p14:creationId xmlns:p14="http://schemas.microsoft.com/office/powerpoint/2010/main" val="286567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8214155-D56A-A3AF-744A-12B8D1E86B2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8B28EFD2-60DF-B9C0-3ACC-AB6A745EB51A}"/>
              </a:ext>
            </a:extLst>
          </p:cNvPr>
          <p:cNvSpPr>
            <a:spLocks noGrp="1"/>
          </p:cNvSpPr>
          <p:nvPr>
            <p:ph type="body" sz="quarter" idx="13"/>
          </p:nvPr>
        </p:nvSpPr>
        <p:spPr>
          <a:xfrm>
            <a:off x="1173075" y="3217047"/>
            <a:ext cx="4675840" cy="962536"/>
          </a:xfrm>
        </p:spPr>
        <p:txBody>
          <a:bodyPr lIns="0" tIns="0" rIns="0" bIns="0" anchor="t"/>
          <a:lstStyle/>
          <a:p>
            <a:pPr marL="0" indent="0" algn="ctr">
              <a:buNone/>
            </a:pPr>
            <a:r>
              <a:rPr lang="da-DK" sz="2400">
                <a:ea typeface="Calibri" panose="020F0502020204030204"/>
                <a:cs typeface="Arial"/>
              </a:rPr>
              <a:t>Det gode samarbejde</a:t>
            </a:r>
            <a:br>
              <a:rPr lang="da-DK" sz="2400">
                <a:ea typeface="Calibri" panose="020F0502020204030204"/>
                <a:cs typeface="Arial"/>
              </a:rPr>
            </a:br>
            <a:r>
              <a:rPr lang="da-DK" sz="2400">
                <a:ea typeface="Calibri" panose="020F0502020204030204"/>
                <a:cs typeface="Arial"/>
              </a:rPr>
              <a:t>– de fagprofessionelle</a:t>
            </a:r>
            <a:endParaRPr lang="da-DK" i="1">
              <a:ea typeface="Calibri" panose="020F0502020204030204"/>
            </a:endParaRPr>
          </a:p>
          <a:p>
            <a:pPr marL="0" indent="0">
              <a:buNone/>
            </a:pPr>
            <a:endParaRPr lang="da-DK" i="1">
              <a:ea typeface="Calibri" panose="020F0502020204030204"/>
            </a:endParaRPr>
          </a:p>
        </p:txBody>
      </p:sp>
      <p:sp>
        <p:nvSpPr>
          <p:cNvPr id="3" name="Pladsholder til tekst 2">
            <a:extLst>
              <a:ext uri="{FF2B5EF4-FFF2-40B4-BE49-F238E27FC236}">
                <a16:creationId xmlns:a16="http://schemas.microsoft.com/office/drawing/2014/main" id="{9D23D469-8803-43D7-3EBB-CEE18BF712B2}"/>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Det dobbelte formål</a:t>
            </a:r>
          </a:p>
        </p:txBody>
      </p:sp>
      <p:sp>
        <p:nvSpPr>
          <p:cNvPr id="4" name="Tekstfelt 3">
            <a:extLst>
              <a:ext uri="{FF2B5EF4-FFF2-40B4-BE49-F238E27FC236}">
                <a16:creationId xmlns:a16="http://schemas.microsoft.com/office/drawing/2014/main" id="{FBC3BC37-F2D0-2613-04C4-6E1D80F98EC2}"/>
              </a:ext>
            </a:extLst>
          </p:cNvPr>
          <p:cNvSpPr txBox="1"/>
          <p:nvPr/>
        </p:nvSpPr>
        <p:spPr>
          <a:xfrm>
            <a:off x="6372049" y="3192946"/>
            <a:ext cx="4634064" cy="1372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da-DK" sz="2400" b="1">
                <a:solidFill>
                  <a:srgbClr val="375D6A"/>
                </a:solidFill>
                <a:ea typeface="Calibri" panose="020F0502020204030204"/>
                <a:cs typeface="Arial"/>
              </a:rPr>
              <a:t>Deltagelsesmuligheder </a:t>
            </a:r>
            <a:br>
              <a:rPr lang="da-DK" sz="2400" b="1">
                <a:solidFill>
                  <a:srgbClr val="375D6A"/>
                </a:solidFill>
                <a:ea typeface="Calibri" panose="020F0502020204030204"/>
                <a:cs typeface="Arial"/>
              </a:rPr>
            </a:br>
            <a:r>
              <a:rPr lang="da-DK" sz="2400" b="1">
                <a:solidFill>
                  <a:srgbClr val="375D6A"/>
                </a:solidFill>
                <a:ea typeface="Calibri" panose="020F0502020204030204"/>
                <a:cs typeface="Arial"/>
              </a:rPr>
              <a:t>for alle elever i klassen</a:t>
            </a:r>
            <a:endParaRPr lang="da-DK" sz="2400" u="sng">
              <a:solidFill>
                <a:srgbClr val="375D6A"/>
              </a:solidFill>
              <a:ea typeface="Calibri"/>
              <a:cs typeface="Calibri"/>
            </a:endParaRPr>
          </a:p>
          <a:p>
            <a:endParaRPr lang="da-DK" sz="2000" b="1" u="sng">
              <a:solidFill>
                <a:srgbClr val="375D6A"/>
              </a:solidFill>
              <a:ea typeface="Calibri"/>
              <a:cs typeface="Calibri"/>
            </a:endParaRPr>
          </a:p>
          <a:p>
            <a:endParaRPr lang="da-DK" sz="2000" b="1">
              <a:solidFill>
                <a:srgbClr val="375D6A"/>
              </a:solidFill>
              <a:ea typeface="Calibri"/>
              <a:cs typeface="Calibri"/>
            </a:endParaRPr>
          </a:p>
        </p:txBody>
      </p:sp>
      <p:pic>
        <p:nvPicPr>
          <p:cNvPr id="6" name="Grafik 5">
            <a:extLst>
              <a:ext uri="{FF2B5EF4-FFF2-40B4-BE49-F238E27FC236}">
                <a16:creationId xmlns:a16="http://schemas.microsoft.com/office/drawing/2014/main" id="{5B5AA399-D308-F728-F95C-252E600436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24837" y="2382760"/>
            <a:ext cx="921302" cy="657363"/>
          </a:xfrm>
          <a:prstGeom prst="rect">
            <a:avLst/>
          </a:prstGeom>
        </p:spPr>
      </p:pic>
      <p:pic>
        <p:nvPicPr>
          <p:cNvPr id="9" name="Billede 8" descr="Et billede, der indeholder tegning, skitse, kunst&#10;&#10;AI-genereret indhold kan være ukorrekt.">
            <a:extLst>
              <a:ext uri="{FF2B5EF4-FFF2-40B4-BE49-F238E27FC236}">
                <a16:creationId xmlns:a16="http://schemas.microsoft.com/office/drawing/2014/main" id="{703F67C8-6A87-7E72-B44C-655907324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1983">
            <a:off x="7796185" y="2005318"/>
            <a:ext cx="1785793" cy="1249196"/>
          </a:xfrm>
          <a:prstGeom prst="rect">
            <a:avLst/>
          </a:prstGeom>
        </p:spPr>
      </p:pic>
      <p:sp>
        <p:nvSpPr>
          <p:cNvPr id="8" name="Tekstfelt 7">
            <a:extLst>
              <a:ext uri="{FF2B5EF4-FFF2-40B4-BE49-F238E27FC236}">
                <a16:creationId xmlns:a16="http://schemas.microsoft.com/office/drawing/2014/main" id="{BE6E929D-247B-3C96-6068-B186878C81C7}"/>
              </a:ext>
            </a:extLst>
          </p:cNvPr>
          <p:cNvSpPr txBox="1"/>
          <p:nvPr/>
        </p:nvSpPr>
        <p:spPr>
          <a:xfrm>
            <a:off x="1904181" y="4132395"/>
            <a:ext cx="3535058" cy="1477328"/>
          </a:xfrm>
          <a:prstGeom prst="rect">
            <a:avLst/>
          </a:prstGeom>
          <a:noFill/>
        </p:spPr>
        <p:txBody>
          <a:bodyPr wrap="square">
            <a:spAutoFit/>
          </a:bodyPr>
          <a:lstStyle/>
          <a:p>
            <a:pPr marL="0" indent="0" algn="ctr">
              <a:buNone/>
            </a:pPr>
            <a:r>
              <a:rPr lang="da-DK" sz="1800" b="0" i="1">
                <a:solidFill>
                  <a:srgbClr val="375D6A"/>
                </a:solidFill>
                <a:ea typeface="Calibri" panose="020F0502020204030204"/>
                <a:cs typeface="Arial"/>
              </a:rPr>
              <a:t>At skabe rammer og retning i de fagprofessionelles samarbejde der resulterer i en undervisning der i høj grad giver deltagelsesmuligheder for alle elever</a:t>
            </a:r>
          </a:p>
        </p:txBody>
      </p:sp>
      <p:sp>
        <p:nvSpPr>
          <p:cNvPr id="12" name="Tekstfelt 11">
            <a:extLst>
              <a:ext uri="{FF2B5EF4-FFF2-40B4-BE49-F238E27FC236}">
                <a16:creationId xmlns:a16="http://schemas.microsoft.com/office/drawing/2014/main" id="{C0FD8E52-FBF2-2DA0-6A11-C96A89E97034}"/>
              </a:ext>
            </a:extLst>
          </p:cNvPr>
          <p:cNvSpPr txBox="1"/>
          <p:nvPr/>
        </p:nvSpPr>
        <p:spPr>
          <a:xfrm>
            <a:off x="6939118" y="4081595"/>
            <a:ext cx="3233831" cy="1200329"/>
          </a:xfrm>
          <a:prstGeom prst="rect">
            <a:avLst/>
          </a:prstGeom>
          <a:noFill/>
        </p:spPr>
        <p:txBody>
          <a:bodyPr wrap="square">
            <a:spAutoFit/>
          </a:bodyPr>
          <a:lstStyle/>
          <a:p>
            <a:pPr algn="ctr"/>
            <a:r>
              <a:rPr lang="da-DK" sz="1800" i="1">
                <a:solidFill>
                  <a:srgbClr val="375D6A"/>
                </a:solidFill>
                <a:ea typeface="Calibri"/>
                <a:cs typeface="Calibri"/>
              </a:rPr>
              <a:t>At organisere, planlægge og gennemføre en undervisning der skaber deltagelsesmuligheder for alle elever</a:t>
            </a:r>
          </a:p>
        </p:txBody>
      </p:sp>
      <p:cxnSp>
        <p:nvCxnSpPr>
          <p:cNvPr id="13" name="Lige forbindelse 12">
            <a:extLst>
              <a:ext uri="{FF2B5EF4-FFF2-40B4-BE49-F238E27FC236}">
                <a16:creationId xmlns:a16="http://schemas.microsoft.com/office/drawing/2014/main" id="{12BC251D-0785-D50B-9F4D-7E257C2BE830}"/>
              </a:ext>
            </a:extLst>
          </p:cNvPr>
          <p:cNvCxnSpPr>
            <a:cxnSpLocks/>
          </p:cNvCxnSpPr>
          <p:nvPr/>
        </p:nvCxnSpPr>
        <p:spPr>
          <a:xfrm>
            <a:off x="2102705" y="4013863"/>
            <a:ext cx="3138009"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ED440042-2CF4-4C5B-D894-FE730A7A1D8F}"/>
              </a:ext>
            </a:extLst>
          </p:cNvPr>
          <p:cNvCxnSpPr>
            <a:cxnSpLocks/>
          </p:cNvCxnSpPr>
          <p:nvPr/>
        </p:nvCxnSpPr>
        <p:spPr>
          <a:xfrm>
            <a:off x="7089114" y="4013863"/>
            <a:ext cx="3138009"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20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A0AA9253-0E31-18D1-F17D-9905C18892F9}"/>
              </a:ext>
            </a:extLst>
          </p:cNvPr>
          <p:cNvSpPr/>
          <p:nvPr/>
        </p:nvSpPr>
        <p:spPr>
          <a:xfrm>
            <a:off x="6174769" y="1887416"/>
            <a:ext cx="6017231"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38307FE-DA57-C56C-84AA-A05EB501EF2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6A85DA13-7739-7954-5A51-FFA302E0365C}"/>
              </a:ext>
            </a:extLst>
          </p:cNvPr>
          <p:cNvSpPr>
            <a:spLocks noGrp="1"/>
          </p:cNvSpPr>
          <p:nvPr>
            <p:ph type="body" sz="quarter" idx="13"/>
          </p:nvPr>
        </p:nvSpPr>
        <p:spPr>
          <a:xfrm>
            <a:off x="1070810" y="2268852"/>
            <a:ext cx="4311682" cy="4320000"/>
          </a:xfrm>
        </p:spPr>
        <p:txBody>
          <a:bodyPr lIns="0" tIns="0" rIns="0" bIns="0" anchor="t"/>
          <a:lstStyle/>
          <a:p>
            <a:pPr marL="0" indent="0">
              <a:buNone/>
            </a:pPr>
            <a:r>
              <a:rPr lang="da-DK">
                <a:latin typeface="Arial"/>
                <a:cs typeface="Arial"/>
              </a:rPr>
              <a:t>Hvad minder co-teaching mest om?</a:t>
            </a:r>
            <a:endParaRPr lang="en-US">
              <a:latin typeface="Arial"/>
              <a:cs typeface="Arial"/>
            </a:endParaRPr>
          </a:p>
          <a:p>
            <a:pPr marL="0" indent="0">
              <a:buNone/>
            </a:pPr>
            <a:endParaRPr lang="da-DK" b="0">
              <a:ea typeface="Calibri"/>
              <a:cs typeface="Arial"/>
            </a:endParaRPr>
          </a:p>
          <a:p>
            <a:r>
              <a:rPr lang="da-DK" b="0">
                <a:ea typeface="Calibri"/>
                <a:cs typeface="Arial"/>
              </a:rPr>
              <a:t>Stil dig i det hjørne, hvor det forhold/den aktivitet, som du synes minder mest om co-teaching, er placeret.</a:t>
            </a:r>
          </a:p>
          <a:p>
            <a:r>
              <a:rPr lang="da-DK" b="0">
                <a:ea typeface="Calibri"/>
                <a:cs typeface="Arial"/>
              </a:rPr>
              <a:t>Drøft i gruppen hvorfor I synes, at netop det forhold/den aktivitet minder mest </a:t>
            </a:r>
            <a:br>
              <a:rPr lang="da-DK" b="0">
                <a:ea typeface="Calibri"/>
                <a:cs typeface="Arial"/>
              </a:rPr>
            </a:br>
            <a:r>
              <a:rPr lang="da-DK" b="0">
                <a:ea typeface="Calibri"/>
                <a:cs typeface="Arial"/>
              </a:rPr>
              <a:t>om </a:t>
            </a:r>
            <a:r>
              <a:rPr lang="da-DK" b="0" err="1">
                <a:ea typeface="Calibri"/>
                <a:cs typeface="Arial"/>
              </a:rPr>
              <a:t>co-teaching</a:t>
            </a:r>
            <a:r>
              <a:rPr lang="da-DK" b="0">
                <a:ea typeface="Calibri"/>
                <a:cs typeface="Arial"/>
              </a:rPr>
              <a:t>.</a:t>
            </a:r>
            <a:br>
              <a:rPr lang="da-DK" b="0">
                <a:ea typeface="Calibri"/>
                <a:cs typeface="Arial"/>
              </a:rPr>
            </a:br>
            <a:r>
              <a:rPr lang="da-DK" b="0">
                <a:ea typeface="Calibri"/>
                <a:cs typeface="Arial"/>
              </a:rPr>
              <a:t>      </a:t>
            </a:r>
            <a:r>
              <a:rPr lang="da-DK">
                <a:ea typeface="Calibri"/>
                <a:cs typeface="Arial"/>
              </a:rPr>
              <a:t>(5 min.)</a:t>
            </a:r>
          </a:p>
          <a:p>
            <a:r>
              <a:rPr lang="da-DK" b="0">
                <a:ea typeface="Calibri"/>
                <a:cs typeface="Arial"/>
              </a:rPr>
              <a:t>Fremlæg for de andre grupper, </a:t>
            </a:r>
            <a:br>
              <a:rPr lang="da-DK" b="0">
                <a:ea typeface="Calibri"/>
                <a:cs typeface="Arial"/>
              </a:rPr>
            </a:br>
            <a:r>
              <a:rPr lang="da-DK" b="0">
                <a:ea typeface="Calibri"/>
                <a:cs typeface="Arial"/>
              </a:rPr>
              <a:t>hvad I har talt om. </a:t>
            </a:r>
            <a:br>
              <a:rPr lang="da-DK" b="0">
                <a:ea typeface="Calibri"/>
                <a:cs typeface="Arial"/>
              </a:rPr>
            </a:br>
            <a:r>
              <a:rPr lang="da-DK" b="0">
                <a:ea typeface="Calibri"/>
                <a:cs typeface="Arial"/>
              </a:rPr>
              <a:t>       </a:t>
            </a:r>
            <a:r>
              <a:rPr lang="da-DK">
                <a:ea typeface="Calibri"/>
                <a:cs typeface="Arial"/>
              </a:rPr>
              <a:t>(2 min.)</a:t>
            </a:r>
          </a:p>
          <a:p>
            <a:pPr marL="0" indent="0">
              <a:buNone/>
            </a:pPr>
            <a:endParaRPr lang="da-DK" b="0">
              <a:ea typeface="Calibri"/>
              <a:cs typeface="Arial"/>
            </a:endParaRPr>
          </a:p>
        </p:txBody>
      </p:sp>
      <p:sp>
        <p:nvSpPr>
          <p:cNvPr id="3" name="Text Placeholder 2">
            <a:extLst>
              <a:ext uri="{FF2B5EF4-FFF2-40B4-BE49-F238E27FC236}">
                <a16:creationId xmlns:a16="http://schemas.microsoft.com/office/drawing/2014/main" id="{E08AC00A-1FA4-339F-0A21-C0BC84893372}"/>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Det gode samarbejde i co-teaching</a:t>
            </a:r>
          </a:p>
          <a:p>
            <a:endParaRPr lang="en-US">
              <a:solidFill>
                <a:schemeClr val="tx1"/>
              </a:solidFill>
            </a:endParaRPr>
          </a:p>
        </p:txBody>
      </p:sp>
      <p:pic>
        <p:nvPicPr>
          <p:cNvPr id="9" name="Billede 8" descr="Et billede, der indeholder tøj, tegning, kjole, illustration/afbildning&#10;&#10;AI-genereret indhold kan være ukorrekt.">
            <a:extLst>
              <a:ext uri="{FF2B5EF4-FFF2-40B4-BE49-F238E27FC236}">
                <a16:creationId xmlns:a16="http://schemas.microsoft.com/office/drawing/2014/main" id="{023A0C60-99B2-D58E-E22C-7F07FC50A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143" y="2316314"/>
            <a:ext cx="1875548" cy="1875548"/>
          </a:xfrm>
          <a:prstGeom prst="rect">
            <a:avLst/>
          </a:prstGeom>
        </p:spPr>
      </p:pic>
      <p:pic>
        <p:nvPicPr>
          <p:cNvPr id="11" name="Billede 10">
            <a:extLst>
              <a:ext uri="{FF2B5EF4-FFF2-40B4-BE49-F238E27FC236}">
                <a16:creationId xmlns:a16="http://schemas.microsoft.com/office/drawing/2014/main" id="{589B5B48-4204-9E8A-5C39-D36BD6257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774" y="2302718"/>
            <a:ext cx="1887417" cy="1887417"/>
          </a:xfrm>
          <a:prstGeom prst="rect">
            <a:avLst/>
          </a:prstGeom>
        </p:spPr>
      </p:pic>
      <p:pic>
        <p:nvPicPr>
          <p:cNvPr id="13" name="Billede 12">
            <a:extLst>
              <a:ext uri="{FF2B5EF4-FFF2-40B4-BE49-F238E27FC236}">
                <a16:creationId xmlns:a16="http://schemas.microsoft.com/office/drawing/2014/main" id="{74CCA639-BF48-D7B0-9277-2E2B86EF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9143" y="4384338"/>
            <a:ext cx="1875548" cy="1875548"/>
          </a:xfrm>
          <a:prstGeom prst="rect">
            <a:avLst/>
          </a:prstGeom>
        </p:spPr>
      </p:pic>
      <p:pic>
        <p:nvPicPr>
          <p:cNvPr id="15" name="Billede 14">
            <a:extLst>
              <a:ext uri="{FF2B5EF4-FFF2-40B4-BE49-F238E27FC236}">
                <a16:creationId xmlns:a16="http://schemas.microsoft.com/office/drawing/2014/main" id="{34992A5E-807F-8247-5E97-8A1810C95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3774" y="4384338"/>
            <a:ext cx="1887417" cy="1887417"/>
          </a:xfrm>
          <a:prstGeom prst="rect">
            <a:avLst/>
          </a:prstGeom>
        </p:spPr>
      </p:pic>
      <p:pic>
        <p:nvPicPr>
          <p:cNvPr id="4" name="Grafik 3" descr="Ur med massiv udfyldning">
            <a:extLst>
              <a:ext uri="{FF2B5EF4-FFF2-40B4-BE49-F238E27FC236}">
                <a16:creationId xmlns:a16="http://schemas.microsoft.com/office/drawing/2014/main" id="{18E4AD8B-D345-36B6-C5D1-F37E6B897BB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2673" y="4559744"/>
            <a:ext cx="355156" cy="355156"/>
          </a:xfrm>
          <a:prstGeom prst="rect">
            <a:avLst/>
          </a:prstGeom>
        </p:spPr>
      </p:pic>
      <p:pic>
        <p:nvPicPr>
          <p:cNvPr id="5" name="Grafik 4" descr="Ur med massiv udfyldning">
            <a:extLst>
              <a:ext uri="{FF2B5EF4-FFF2-40B4-BE49-F238E27FC236}">
                <a16:creationId xmlns:a16="http://schemas.microsoft.com/office/drawing/2014/main" id="{6D4B464E-0AA3-A6CC-5D85-B51C76D766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2673" y="5427542"/>
            <a:ext cx="355156" cy="355156"/>
          </a:xfrm>
          <a:prstGeom prst="rect">
            <a:avLst/>
          </a:prstGeom>
        </p:spPr>
      </p:pic>
    </p:spTree>
    <p:extLst>
      <p:ext uri="{BB962C8B-B14F-4D97-AF65-F5344CB8AC3E}">
        <p14:creationId xmlns:p14="http://schemas.microsoft.com/office/powerpoint/2010/main" val="288032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2E4E-CB44-AE8A-3D19-A939141DB727}"/>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7FD9FB98-D7C0-3B80-85B7-CE61CB2D2852}"/>
              </a:ext>
            </a:extLst>
          </p:cNvPr>
          <p:cNvSpPr/>
          <p:nvPr/>
        </p:nvSpPr>
        <p:spPr>
          <a:xfrm>
            <a:off x="7347714" y="1887416"/>
            <a:ext cx="4844286"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BDD18AE-F264-EB0F-1647-7691F54D1A7E}"/>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F91959C7-1B7E-E72B-05D8-F98B1FDCF252}"/>
              </a:ext>
            </a:extLst>
          </p:cNvPr>
          <p:cNvSpPr>
            <a:spLocks noGrp="1"/>
          </p:cNvSpPr>
          <p:nvPr>
            <p:ph type="body" sz="quarter" idx="13"/>
          </p:nvPr>
        </p:nvSpPr>
        <p:spPr>
          <a:xfrm>
            <a:off x="1070809" y="2810585"/>
            <a:ext cx="5792327" cy="4320000"/>
          </a:xfrm>
        </p:spPr>
        <p:txBody>
          <a:bodyPr lIns="0" tIns="0" rIns="0" bIns="0" anchor="t"/>
          <a:lstStyle/>
          <a:p>
            <a:pPr marL="0" indent="0">
              <a:buNone/>
            </a:pPr>
            <a:r>
              <a:rPr lang="da-DK" sz="2000">
                <a:latin typeface="Arial"/>
                <a:cs typeface="Arial"/>
              </a:rPr>
              <a:t>Fundament for samarbejdet</a:t>
            </a:r>
          </a:p>
          <a:p>
            <a:pPr marL="0" indent="0">
              <a:buNone/>
            </a:pPr>
            <a:endParaRPr lang="da-DK" sz="2800"/>
          </a:p>
          <a:p>
            <a:pPr marL="0" indent="0">
              <a:buNone/>
            </a:pPr>
            <a:r>
              <a:rPr lang="da-DK">
                <a:ea typeface="Calibri"/>
                <a:cs typeface="Arial"/>
              </a:rPr>
              <a:t>Øvelse:</a:t>
            </a:r>
          </a:p>
          <a:p>
            <a:r>
              <a:rPr lang="da-DK" b="0">
                <a:ea typeface="Calibri"/>
                <a:cs typeface="Arial"/>
              </a:rPr>
              <a:t>Find sammen med den kollega I skal </a:t>
            </a:r>
            <a:r>
              <a:rPr lang="da-DK" b="0" err="1">
                <a:ea typeface="Calibri"/>
                <a:cs typeface="Arial"/>
              </a:rPr>
              <a:t>co-teache</a:t>
            </a:r>
            <a:r>
              <a:rPr lang="da-DK" b="0">
                <a:ea typeface="Calibri"/>
                <a:cs typeface="Arial"/>
              </a:rPr>
              <a:t> med.</a:t>
            </a:r>
          </a:p>
          <a:p>
            <a:r>
              <a:rPr lang="da-DK" b="0">
                <a:ea typeface="Calibri"/>
                <a:cs typeface="Arial"/>
              </a:rPr>
              <a:t>Drøft sammen spørgsmålene under de fire punkter i arket.</a:t>
            </a:r>
          </a:p>
          <a:p>
            <a:r>
              <a:rPr lang="da-DK" b="0">
                <a:ea typeface="Calibri"/>
                <a:cs typeface="Arial"/>
              </a:rPr>
              <a:t>Skriv de aftaler, I laver i de tomme felter</a:t>
            </a:r>
            <a:r>
              <a:rPr lang="da-DK" sz="2400" b="0">
                <a:ea typeface="Calibri"/>
                <a:cs typeface="Arial"/>
              </a:rPr>
              <a:t>.</a:t>
            </a:r>
            <a:endParaRPr lang="da-DK" sz="2400" b="0">
              <a:ea typeface="Calibri"/>
            </a:endParaRPr>
          </a:p>
          <a:p>
            <a:pPr marL="0" indent="0">
              <a:buNone/>
            </a:pPr>
            <a:endParaRPr lang="en-US">
              <a:ea typeface="Calibri"/>
            </a:endParaRPr>
          </a:p>
          <a:p>
            <a:pPr marL="0" indent="0">
              <a:buNone/>
            </a:pPr>
            <a:endParaRPr lang="en-US">
              <a:ea typeface="Calibri"/>
            </a:endParaRPr>
          </a:p>
          <a:p>
            <a:endParaRPr lang="en-US">
              <a:ea typeface="Calibri"/>
            </a:endParaRPr>
          </a:p>
          <a:p>
            <a:endParaRPr lang="en-US">
              <a:ea typeface="Calibri"/>
            </a:endParaRPr>
          </a:p>
        </p:txBody>
      </p:sp>
      <p:sp>
        <p:nvSpPr>
          <p:cNvPr id="3" name="Text Placeholder 2">
            <a:extLst>
              <a:ext uri="{FF2B5EF4-FFF2-40B4-BE49-F238E27FC236}">
                <a16:creationId xmlns:a16="http://schemas.microsoft.com/office/drawing/2014/main" id="{C27EE665-19D6-B1B5-6B26-10775D75497D}"/>
              </a:ext>
            </a:extLst>
          </p:cNvPr>
          <p:cNvSpPr>
            <a:spLocks noGrp="1"/>
          </p:cNvSpPr>
          <p:nvPr>
            <p:ph type="body" sz="quarter" idx="15"/>
          </p:nvPr>
        </p:nvSpPr>
        <p:spPr>
          <a:xfrm>
            <a:off x="1076610" y="720000"/>
            <a:ext cx="8640000" cy="1080000"/>
          </a:xfrm>
        </p:spPr>
        <p:txBody>
          <a:bodyPr lIns="0" tIns="0" rIns="0" bIns="0" anchor="t"/>
          <a:lstStyle/>
          <a:p>
            <a:r>
              <a:rPr lang="da-DK" sz="3200">
                <a:latin typeface="+mn-lt"/>
              </a:rPr>
              <a:t>Det gode samarbejde i co-teaching</a:t>
            </a:r>
          </a:p>
          <a:p>
            <a:endParaRPr lang="da-DK"/>
          </a:p>
        </p:txBody>
      </p:sp>
      <p:pic>
        <p:nvPicPr>
          <p:cNvPr id="4" name="Picture 3">
            <a:extLst>
              <a:ext uri="{FF2B5EF4-FFF2-40B4-BE49-F238E27FC236}">
                <a16:creationId xmlns:a16="http://schemas.microsoft.com/office/drawing/2014/main" id="{A46862D2-ECE3-A3BE-9532-F853B6F183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7957" y="2235164"/>
            <a:ext cx="2857305" cy="4030839"/>
          </a:xfrm>
          <a:prstGeom prst="rect">
            <a:avLst/>
          </a:prstGeom>
        </p:spPr>
      </p:pic>
      <p:sp>
        <p:nvSpPr>
          <p:cNvPr id="6" name="Tekstfelt 5">
            <a:extLst>
              <a:ext uri="{FF2B5EF4-FFF2-40B4-BE49-F238E27FC236}">
                <a16:creationId xmlns:a16="http://schemas.microsoft.com/office/drawing/2014/main" id="{8686AF5D-93AD-2886-3C8E-DE5E3A9F3448}"/>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Samarbejdsaftale</a:t>
            </a:r>
            <a:r>
              <a:rPr lang="da-DK" sz="1200" b="1">
                <a:solidFill>
                  <a:srgbClr val="F0EBE5"/>
                </a:solidFill>
                <a:ea typeface="Calibri"/>
                <a:cs typeface="Calibri"/>
              </a:rPr>
              <a:t> </a:t>
            </a:r>
          </a:p>
        </p:txBody>
      </p:sp>
    </p:spTree>
    <p:extLst>
      <p:ext uri="{BB962C8B-B14F-4D97-AF65-F5344CB8AC3E}">
        <p14:creationId xmlns:p14="http://schemas.microsoft.com/office/powerpoint/2010/main" val="151965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E78DDEA-10CB-A8BB-6BCF-E33366941039}"/>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E3F5CC5E-E3A2-120D-715D-634B107ABB9E}"/>
              </a:ext>
            </a:extLst>
          </p:cNvPr>
          <p:cNvSpPr>
            <a:spLocks noGrp="1"/>
          </p:cNvSpPr>
          <p:nvPr>
            <p:ph type="body" sz="quarter" idx="15"/>
          </p:nvPr>
        </p:nvSpPr>
        <p:spPr>
          <a:xfrm>
            <a:off x="1074640" y="720000"/>
            <a:ext cx="8640000" cy="1080000"/>
          </a:xfrm>
        </p:spPr>
        <p:txBody>
          <a:bodyPr lIns="0" tIns="0" rIns="0" bIns="0" anchor="t"/>
          <a:lstStyle/>
          <a:p>
            <a:r>
              <a:rPr lang="da-DK" sz="3200">
                <a:latin typeface="+mn-lt"/>
              </a:rPr>
              <a:t>Forberedelse - gennemførelse - evaluering</a:t>
            </a:r>
          </a:p>
        </p:txBody>
      </p:sp>
      <p:pic>
        <p:nvPicPr>
          <p:cNvPr id="10" name="Grafik 9">
            <a:extLst>
              <a:ext uri="{FF2B5EF4-FFF2-40B4-BE49-F238E27FC236}">
                <a16:creationId xmlns:a16="http://schemas.microsoft.com/office/drawing/2014/main" id="{338293AC-09DF-F4E1-3CDA-BC94C8ED77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37821" y="2216844"/>
            <a:ext cx="4406511" cy="3921156"/>
          </a:xfrm>
          <a:prstGeom prst="rect">
            <a:avLst/>
          </a:prstGeom>
        </p:spPr>
      </p:pic>
      <p:sp>
        <p:nvSpPr>
          <p:cNvPr id="11" name="Tekstfelt 10">
            <a:extLst>
              <a:ext uri="{FF2B5EF4-FFF2-40B4-BE49-F238E27FC236}">
                <a16:creationId xmlns:a16="http://schemas.microsoft.com/office/drawing/2014/main" id="{18F3F94A-D230-FD99-A486-5174803043F2}"/>
              </a:ext>
            </a:extLst>
          </p:cNvPr>
          <p:cNvSpPr txBox="1"/>
          <p:nvPr/>
        </p:nvSpPr>
        <p:spPr>
          <a:xfrm>
            <a:off x="7995232" y="2690716"/>
            <a:ext cx="1715577" cy="923330"/>
          </a:xfrm>
          <a:prstGeom prst="rect">
            <a:avLst/>
          </a:prstGeom>
          <a:noFill/>
        </p:spPr>
        <p:txBody>
          <a:bodyPr wrap="square">
            <a:spAutoFit/>
          </a:bodyPr>
          <a:lstStyle/>
          <a:p>
            <a:pPr algn="ctr"/>
            <a:r>
              <a:rPr lang="da-DK">
                <a:solidFill>
                  <a:srgbClr val="FCF3E6"/>
                </a:solidFill>
                <a:cs typeface="Arial" panose="020B0604020202020204" pitchFamily="34" charset="0"/>
              </a:rPr>
              <a:t>Fælles planlægning og forberedelse</a:t>
            </a:r>
          </a:p>
        </p:txBody>
      </p:sp>
      <p:sp>
        <p:nvSpPr>
          <p:cNvPr id="12" name="Tekstfelt 11">
            <a:extLst>
              <a:ext uri="{FF2B5EF4-FFF2-40B4-BE49-F238E27FC236}">
                <a16:creationId xmlns:a16="http://schemas.microsoft.com/office/drawing/2014/main" id="{8B24E277-EAE8-7749-F7BB-E8C52989ED2C}"/>
              </a:ext>
            </a:extLst>
          </p:cNvPr>
          <p:cNvSpPr txBox="1"/>
          <p:nvPr/>
        </p:nvSpPr>
        <p:spPr>
          <a:xfrm>
            <a:off x="9405614" y="4501035"/>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gennemførelse </a:t>
            </a:r>
          </a:p>
        </p:txBody>
      </p:sp>
      <p:sp>
        <p:nvSpPr>
          <p:cNvPr id="13" name="Tekstfelt 12">
            <a:extLst>
              <a:ext uri="{FF2B5EF4-FFF2-40B4-BE49-F238E27FC236}">
                <a16:creationId xmlns:a16="http://schemas.microsoft.com/office/drawing/2014/main" id="{DCC9DE65-F2F0-EBEB-9E5A-0AD51282D620}"/>
              </a:ext>
            </a:extLst>
          </p:cNvPr>
          <p:cNvSpPr txBox="1"/>
          <p:nvPr/>
        </p:nvSpPr>
        <p:spPr>
          <a:xfrm>
            <a:off x="6838384" y="4824200"/>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evaluering</a:t>
            </a:r>
          </a:p>
        </p:txBody>
      </p:sp>
      <p:sp>
        <p:nvSpPr>
          <p:cNvPr id="14" name="Tekstfelt 13">
            <a:extLst>
              <a:ext uri="{FF2B5EF4-FFF2-40B4-BE49-F238E27FC236}">
                <a16:creationId xmlns:a16="http://schemas.microsoft.com/office/drawing/2014/main" id="{78F59F75-F687-FD05-8999-09427AC979C7}"/>
              </a:ext>
            </a:extLst>
          </p:cNvPr>
          <p:cNvSpPr txBox="1"/>
          <p:nvPr/>
        </p:nvSpPr>
        <p:spPr>
          <a:xfrm>
            <a:off x="4183725" y="6325539"/>
            <a:ext cx="9514702" cy="307777"/>
          </a:xfrm>
          <a:prstGeom prst="rect">
            <a:avLst/>
          </a:prstGeom>
          <a:noFill/>
        </p:spPr>
        <p:txBody>
          <a:bodyPr wrap="square">
            <a:spAutoFit/>
          </a:bodyPr>
          <a:lstStyle/>
          <a:p>
            <a:pPr algn="ctr"/>
            <a:r>
              <a:rPr lang="da-DK" sz="1400" b="1" i="1">
                <a:solidFill>
                  <a:srgbClr val="375D6A"/>
                </a:solidFill>
                <a:cs typeface="Arial" panose="020B0604020202020204" pitchFamily="34" charset="0"/>
              </a:rPr>
              <a:t>Styrelsen for Undervisning og Kvalitet</a:t>
            </a:r>
            <a:endParaRPr lang="da-DK" sz="1600" b="1" i="1">
              <a:solidFill>
                <a:srgbClr val="375D6A"/>
              </a:solidFill>
              <a:cs typeface="Arial" panose="020B0604020202020204" pitchFamily="34" charset="0"/>
            </a:endParaRPr>
          </a:p>
        </p:txBody>
      </p:sp>
      <p:sp>
        <p:nvSpPr>
          <p:cNvPr id="15" name="Text Placeholder 1">
            <a:extLst>
              <a:ext uri="{FF2B5EF4-FFF2-40B4-BE49-F238E27FC236}">
                <a16:creationId xmlns:a16="http://schemas.microsoft.com/office/drawing/2014/main" id="{35632504-49DB-59D5-0A85-7566430F611C}"/>
              </a:ext>
            </a:extLst>
          </p:cNvPr>
          <p:cNvSpPr txBox="1">
            <a:spLocks/>
          </p:cNvSpPr>
          <p:nvPr/>
        </p:nvSpPr>
        <p:spPr>
          <a:xfrm>
            <a:off x="1070809" y="2810585"/>
            <a:ext cx="5973457"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a:latin typeface="Arial"/>
                <a:cs typeface="Arial"/>
              </a:rPr>
              <a:t>At sætte alle elever i spil – et fokus i alle 3 faser</a:t>
            </a:r>
            <a:endParaRPr lang="en-US" sz="2000">
              <a:latin typeface="Arial"/>
              <a:cs typeface="Arial"/>
            </a:endParaRPr>
          </a:p>
          <a:p>
            <a:pPr marL="0" indent="0">
              <a:buFont typeface="Arial" panose="020B0604020202020204" pitchFamily="34" charset="0"/>
              <a:buNone/>
            </a:pPr>
            <a:endParaRPr lang="da-DK" sz="2800"/>
          </a:p>
          <a:p>
            <a:r>
              <a:rPr lang="da-DK" b="0">
                <a:ea typeface="Calibri"/>
                <a:cs typeface="Arial"/>
              </a:rPr>
              <a:t>Hvilke metoder har jeg god erfaring med? </a:t>
            </a:r>
          </a:p>
          <a:p>
            <a:r>
              <a:rPr lang="da-DK" b="0">
                <a:ea typeface="Calibri"/>
                <a:cs typeface="Arial"/>
              </a:rPr>
              <a:t>Hvor lykkedes jeg med at give alle elever deltagelsesmuligheder? - Hvilke didaktiske greb?</a:t>
            </a:r>
          </a:p>
          <a:p>
            <a:r>
              <a:rPr lang="da-DK" b="0">
                <a:ea typeface="Calibri"/>
                <a:cs typeface="Arial"/>
              </a:rPr>
              <a:t>Nævn 3 eksempler fra din undervisning...</a:t>
            </a:r>
          </a:p>
          <a:p>
            <a:pPr marL="0" indent="0">
              <a:buFont typeface="Arial" panose="020B0604020202020204" pitchFamily="34" charset="0"/>
              <a:buNone/>
            </a:pPr>
            <a:endParaRPr lang="en-US">
              <a:ea typeface="Calibri"/>
            </a:endParaRPr>
          </a:p>
          <a:p>
            <a:endParaRPr lang="en-US">
              <a:ea typeface="Calibri"/>
            </a:endParaRPr>
          </a:p>
          <a:p>
            <a:endParaRPr lang="en-US">
              <a:ea typeface="Calibri"/>
            </a:endParaRPr>
          </a:p>
        </p:txBody>
      </p:sp>
    </p:spTree>
    <p:extLst>
      <p:ext uri="{BB962C8B-B14F-4D97-AF65-F5344CB8AC3E}">
        <p14:creationId xmlns:p14="http://schemas.microsoft.com/office/powerpoint/2010/main" val="32550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6895BDF-9395-0D11-F6AA-DFF3CCDE95C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656115A5-01B0-367A-A011-85CC3AAC857E}"/>
              </a:ext>
            </a:extLst>
          </p:cNvPr>
          <p:cNvSpPr>
            <a:spLocks noGrp="1"/>
          </p:cNvSpPr>
          <p:nvPr>
            <p:ph type="body" sz="quarter" idx="15"/>
          </p:nvPr>
        </p:nvSpPr>
        <p:spPr>
          <a:xfrm>
            <a:off x="1086129" y="720000"/>
            <a:ext cx="8640000" cy="1080000"/>
          </a:xfrm>
        </p:spPr>
        <p:txBody>
          <a:bodyPr lIns="0" tIns="0" rIns="0" bIns="0" anchor="t"/>
          <a:lstStyle/>
          <a:p>
            <a:r>
              <a:rPr lang="da-DK" sz="3200">
                <a:latin typeface="+mn-lt"/>
              </a:rPr>
              <a:t>Forberedelse - gennemførelse - evaluering</a:t>
            </a:r>
          </a:p>
        </p:txBody>
      </p:sp>
      <p:sp>
        <p:nvSpPr>
          <p:cNvPr id="5" name="Pil: opadgående-nedadgående 11">
            <a:extLst>
              <a:ext uri="{FF2B5EF4-FFF2-40B4-BE49-F238E27FC236}">
                <a16:creationId xmlns:a16="http://schemas.microsoft.com/office/drawing/2014/main" id="{450D2372-DDD4-D60D-8B7F-34B6B8117804}"/>
              </a:ext>
            </a:extLst>
          </p:cNvPr>
          <p:cNvSpPr/>
          <p:nvPr/>
        </p:nvSpPr>
        <p:spPr>
          <a:xfrm>
            <a:off x="796636" y="2763606"/>
            <a:ext cx="10598726" cy="369332"/>
          </a:xfrm>
          <a:prstGeom prst="leftRightArrow">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pilforbindelse 12">
            <a:extLst>
              <a:ext uri="{FF2B5EF4-FFF2-40B4-BE49-F238E27FC236}">
                <a16:creationId xmlns:a16="http://schemas.microsoft.com/office/drawing/2014/main" id="{6863DBE2-75DB-DFF3-EA89-C04C39B50C45}"/>
              </a:ext>
            </a:extLst>
          </p:cNvPr>
          <p:cNvCxnSpPr/>
          <p:nvPr/>
        </p:nvCxnSpPr>
        <p:spPr>
          <a:xfrm>
            <a:off x="1086129" y="2607416"/>
            <a:ext cx="10399568" cy="8659"/>
          </a:xfrm>
          <a:prstGeom prst="straightConnector1">
            <a:avLst/>
          </a:prstGeom>
          <a:ln>
            <a:no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10" name="Tekstfelt 9">
            <a:extLst>
              <a:ext uri="{FF2B5EF4-FFF2-40B4-BE49-F238E27FC236}">
                <a16:creationId xmlns:a16="http://schemas.microsoft.com/office/drawing/2014/main" id="{4CDE0FDE-9975-3A7B-5696-ECCF5BDA5F64}"/>
              </a:ext>
            </a:extLst>
          </p:cNvPr>
          <p:cNvSpPr txBox="1"/>
          <p:nvPr/>
        </p:nvSpPr>
        <p:spPr>
          <a:xfrm>
            <a:off x="1234975" y="3949708"/>
            <a:ext cx="21606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ved, hvad der sker i den enkelte time og hvem, vi skal være sammen med. </a:t>
            </a:r>
            <a:endParaRPr lang="da-DK" sz="2400">
              <a:solidFill>
                <a:srgbClr val="375D6A"/>
              </a:solidFill>
              <a:ea typeface="Calibri"/>
              <a:cs typeface="Arial"/>
            </a:endParaRPr>
          </a:p>
        </p:txBody>
      </p:sp>
      <p:sp>
        <p:nvSpPr>
          <p:cNvPr id="14" name="Tekstfelt 13">
            <a:extLst>
              <a:ext uri="{FF2B5EF4-FFF2-40B4-BE49-F238E27FC236}">
                <a16:creationId xmlns:a16="http://schemas.microsoft.com/office/drawing/2014/main" id="{5C48A1E9-CF2D-DD85-FBA3-6DD929D11815}"/>
              </a:ext>
            </a:extLst>
          </p:cNvPr>
          <p:cNvSpPr txBox="1"/>
          <p:nvPr/>
        </p:nvSpPr>
        <p:spPr>
          <a:xfrm>
            <a:off x="4827016" y="3949708"/>
            <a:ext cx="224741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mødes og planlægger forløbet sammen i grove træk. Derefter er der en af os, der forbereder lektionen/forløbet.  </a:t>
            </a:r>
            <a:r>
              <a:rPr lang="da-DK">
                <a:cs typeface="Calibri"/>
              </a:rPr>
              <a:t>                                       </a:t>
            </a:r>
            <a:endParaRPr lang="da-DK"/>
          </a:p>
        </p:txBody>
      </p:sp>
      <p:sp>
        <p:nvSpPr>
          <p:cNvPr id="17" name="Tekstfelt 16">
            <a:extLst>
              <a:ext uri="{FF2B5EF4-FFF2-40B4-BE49-F238E27FC236}">
                <a16:creationId xmlns:a16="http://schemas.microsoft.com/office/drawing/2014/main" id="{C773396C-F5C1-64C6-452D-B5540488B475}"/>
              </a:ext>
            </a:extLst>
          </p:cNvPr>
          <p:cNvSpPr txBox="1"/>
          <p:nvPr/>
        </p:nvSpPr>
        <p:spPr>
          <a:xfrm>
            <a:off x="8505867" y="3956876"/>
            <a:ext cx="27561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har tid til at forberede, undervise og evaluerer lektionen/ forløbet sammen.        </a:t>
            </a:r>
            <a:r>
              <a:rPr lang="da-DK">
                <a:cs typeface="Calibri"/>
              </a:rPr>
              <a:t>                                </a:t>
            </a:r>
            <a:endParaRPr lang="da-DK"/>
          </a:p>
        </p:txBody>
      </p:sp>
      <p:sp>
        <p:nvSpPr>
          <p:cNvPr id="11" name="Ellipse 10">
            <a:extLst>
              <a:ext uri="{FF2B5EF4-FFF2-40B4-BE49-F238E27FC236}">
                <a16:creationId xmlns:a16="http://schemas.microsoft.com/office/drawing/2014/main" id="{4F0AD844-368E-E8ED-EC8C-62D619C6179F}"/>
              </a:ext>
            </a:extLst>
          </p:cNvPr>
          <p:cNvSpPr/>
          <p:nvPr/>
        </p:nvSpPr>
        <p:spPr>
          <a:xfrm>
            <a:off x="1940677" y="3322446"/>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C6A1AC0D-DA08-EA2E-EA9F-0C90A60B6EED}"/>
              </a:ext>
            </a:extLst>
          </p:cNvPr>
          <p:cNvSpPr txBox="1"/>
          <p:nvPr/>
        </p:nvSpPr>
        <p:spPr>
          <a:xfrm>
            <a:off x="1984492" y="3371359"/>
            <a:ext cx="459052" cy="400110"/>
          </a:xfrm>
          <a:prstGeom prst="rect">
            <a:avLst/>
          </a:prstGeom>
          <a:noFill/>
        </p:spPr>
        <p:txBody>
          <a:bodyPr wrap="square" rtlCol="0">
            <a:spAutoFit/>
          </a:bodyPr>
          <a:lstStyle/>
          <a:p>
            <a:pPr algn="ctr"/>
            <a:r>
              <a:rPr lang="da-DK" sz="2000" b="1">
                <a:solidFill>
                  <a:srgbClr val="F0EBE5"/>
                </a:solidFill>
              </a:rPr>
              <a:t>1</a:t>
            </a:r>
          </a:p>
        </p:txBody>
      </p:sp>
      <p:sp>
        <p:nvSpPr>
          <p:cNvPr id="19" name="Ellipse 18">
            <a:extLst>
              <a:ext uri="{FF2B5EF4-FFF2-40B4-BE49-F238E27FC236}">
                <a16:creationId xmlns:a16="http://schemas.microsoft.com/office/drawing/2014/main" id="{DEB9629E-8AC7-0180-0711-42B8F1A02B6B}"/>
              </a:ext>
            </a:extLst>
          </p:cNvPr>
          <p:cNvSpPr/>
          <p:nvPr/>
        </p:nvSpPr>
        <p:spPr>
          <a:xfrm>
            <a:off x="5675508" y="3298073"/>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BB29F48F-CA64-399D-E543-C206877C99D5}"/>
              </a:ext>
            </a:extLst>
          </p:cNvPr>
          <p:cNvSpPr/>
          <p:nvPr/>
        </p:nvSpPr>
        <p:spPr>
          <a:xfrm>
            <a:off x="9610617" y="3322445"/>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16B10A66-46BF-4E1E-7969-50B9FED02655}"/>
              </a:ext>
            </a:extLst>
          </p:cNvPr>
          <p:cNvSpPr txBox="1"/>
          <p:nvPr/>
        </p:nvSpPr>
        <p:spPr>
          <a:xfrm>
            <a:off x="5711398" y="3342952"/>
            <a:ext cx="459052" cy="400110"/>
          </a:xfrm>
          <a:prstGeom prst="rect">
            <a:avLst/>
          </a:prstGeom>
          <a:noFill/>
        </p:spPr>
        <p:txBody>
          <a:bodyPr wrap="square" rtlCol="0">
            <a:spAutoFit/>
          </a:bodyPr>
          <a:lstStyle/>
          <a:p>
            <a:pPr algn="ctr"/>
            <a:r>
              <a:rPr lang="da-DK" sz="2000" b="1">
                <a:solidFill>
                  <a:srgbClr val="F0EBE5"/>
                </a:solidFill>
              </a:rPr>
              <a:t>5</a:t>
            </a:r>
          </a:p>
        </p:txBody>
      </p:sp>
      <p:sp>
        <p:nvSpPr>
          <p:cNvPr id="22" name="Tekstfelt 21">
            <a:extLst>
              <a:ext uri="{FF2B5EF4-FFF2-40B4-BE49-F238E27FC236}">
                <a16:creationId xmlns:a16="http://schemas.microsoft.com/office/drawing/2014/main" id="{C788A3AE-9BCA-B1B7-4A8B-91B411ABEED4}"/>
              </a:ext>
            </a:extLst>
          </p:cNvPr>
          <p:cNvSpPr txBox="1"/>
          <p:nvPr/>
        </p:nvSpPr>
        <p:spPr>
          <a:xfrm>
            <a:off x="9681845" y="3383280"/>
            <a:ext cx="459052" cy="400110"/>
          </a:xfrm>
          <a:prstGeom prst="rect">
            <a:avLst/>
          </a:prstGeom>
          <a:noFill/>
        </p:spPr>
        <p:txBody>
          <a:bodyPr wrap="square" rtlCol="0">
            <a:spAutoFit/>
          </a:bodyPr>
          <a:lstStyle/>
          <a:p>
            <a:pPr algn="ctr"/>
            <a:r>
              <a:rPr lang="da-DK" sz="2000" b="1">
                <a:solidFill>
                  <a:srgbClr val="F0EBE5"/>
                </a:solidFill>
              </a:rPr>
              <a:t>10</a:t>
            </a:r>
          </a:p>
        </p:txBody>
      </p:sp>
    </p:spTree>
    <p:extLst>
      <p:ext uri="{BB962C8B-B14F-4D97-AF65-F5344CB8AC3E}">
        <p14:creationId xmlns:p14="http://schemas.microsoft.com/office/powerpoint/2010/main" val="1143878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01B35400-69DA-5559-679A-F4907B42B7D2}"/>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E5937D9D-CFA7-6AA4-71DB-A9ED87BF8639}"/>
              </a:ext>
            </a:extLst>
          </p:cNvPr>
          <p:cNvSpPr/>
          <p:nvPr/>
        </p:nvSpPr>
        <p:spPr>
          <a:xfrm>
            <a:off x="6174769" y="1887416"/>
            <a:ext cx="6017231"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ACA7B0C0-3B94-F524-047A-7C4CF702B5AF}"/>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AE3B8B34-E1FD-5FCB-1965-0FDCAB914BFE}"/>
              </a:ext>
            </a:extLst>
          </p:cNvPr>
          <p:cNvSpPr>
            <a:spLocks noGrp="1"/>
          </p:cNvSpPr>
          <p:nvPr>
            <p:ph type="body" sz="quarter" idx="13"/>
          </p:nvPr>
        </p:nvSpPr>
        <p:spPr>
          <a:xfrm>
            <a:off x="1070809" y="2810585"/>
            <a:ext cx="6058171" cy="4320000"/>
          </a:xfrm>
        </p:spPr>
        <p:txBody>
          <a:bodyPr lIns="0" tIns="0" rIns="0" bIns="0" anchor="t"/>
          <a:lstStyle/>
          <a:p>
            <a:r>
              <a:rPr lang="da-DK" sz="2000" b="1">
                <a:solidFill>
                  <a:srgbClr val="375D6A"/>
                </a:solidFill>
                <a:latin typeface="Arial"/>
                <a:cs typeface="Arial"/>
              </a:rPr>
              <a:t>Hvordan sikrer vi det gode samarbejde?</a:t>
            </a:r>
          </a:p>
          <a:p>
            <a:endParaRPr lang="da-DK" sz="2400" b="1">
              <a:solidFill>
                <a:srgbClr val="375D6A"/>
              </a:solidFill>
              <a:latin typeface="+mn-lt"/>
              <a:ea typeface="Calibri"/>
              <a:cs typeface="Arial"/>
            </a:endParaRPr>
          </a:p>
          <a:p>
            <a:r>
              <a:rPr lang="da-DK" sz="1800" b="1">
                <a:solidFill>
                  <a:srgbClr val="375D6A"/>
                </a:solidFill>
                <a:latin typeface="+mn-lt"/>
                <a:ea typeface="Calibri"/>
                <a:cs typeface="Arial"/>
              </a:rPr>
              <a:t>Refleksionsøvelse:</a:t>
            </a:r>
          </a:p>
          <a:p>
            <a:pPr marL="342900" indent="-342900">
              <a:buChar char="•"/>
            </a:pPr>
            <a:r>
              <a:rPr lang="da-DK" sz="1800">
                <a:solidFill>
                  <a:srgbClr val="375D6A"/>
                </a:solidFill>
                <a:latin typeface="+mn-lt"/>
                <a:ea typeface="Calibri"/>
                <a:cs typeface="Arial"/>
              </a:rPr>
              <a:t>Gå sammen to og to ved bordene.</a:t>
            </a:r>
          </a:p>
          <a:p>
            <a:pPr marL="342900" indent="-342900">
              <a:buChar char="•"/>
            </a:pPr>
            <a:r>
              <a:rPr lang="da-DK" sz="1800">
                <a:solidFill>
                  <a:srgbClr val="375D6A"/>
                </a:solidFill>
                <a:latin typeface="+mn-lt"/>
                <a:ea typeface="Calibri"/>
                <a:cs typeface="Arial"/>
              </a:rPr>
              <a:t>Træk et refleksionskort, som I drøfter </a:t>
            </a:r>
            <a:br>
              <a:rPr lang="da-DK" sz="1800">
                <a:latin typeface="+mn-lt"/>
                <a:ea typeface="Calibri"/>
                <a:cs typeface="Arial"/>
              </a:rPr>
            </a:br>
            <a:r>
              <a:rPr lang="da-DK" sz="1800">
                <a:solidFill>
                  <a:srgbClr val="375D6A"/>
                </a:solidFill>
                <a:latin typeface="+mn-lt"/>
                <a:ea typeface="Calibri"/>
                <a:cs typeface="Arial"/>
              </a:rPr>
              <a:t>       </a:t>
            </a:r>
            <a:r>
              <a:rPr lang="da-DK" sz="1800" b="1">
                <a:solidFill>
                  <a:srgbClr val="375D6A"/>
                </a:solidFill>
                <a:latin typeface="+mn-lt"/>
                <a:ea typeface="Calibri"/>
                <a:cs typeface="Arial"/>
              </a:rPr>
              <a:t>(4 min.) </a:t>
            </a:r>
          </a:p>
          <a:p>
            <a:pPr marL="342900" indent="-342900">
              <a:buChar char="•"/>
            </a:pPr>
            <a:r>
              <a:rPr lang="da-DK" sz="1800">
                <a:solidFill>
                  <a:srgbClr val="375D6A"/>
                </a:solidFill>
                <a:latin typeface="+mn-lt"/>
                <a:ea typeface="Calibri"/>
                <a:cs typeface="Arial"/>
              </a:rPr>
              <a:t>Når uret bipper, trækker I et nyt kort.</a:t>
            </a:r>
          </a:p>
          <a:p>
            <a:endParaRPr lang="da-DK" sz="1800">
              <a:solidFill>
                <a:srgbClr val="375D6A"/>
              </a:solidFill>
              <a:latin typeface="+mn-lt"/>
              <a:ea typeface="Calibri"/>
              <a:cs typeface="Arial"/>
            </a:endParaRPr>
          </a:p>
          <a:p>
            <a:endParaRPr lang="da-DK" sz="1800">
              <a:solidFill>
                <a:srgbClr val="375D6A"/>
              </a:solidFill>
              <a:latin typeface="Calibri" panose="020F0502020204030204"/>
              <a:ea typeface="Calibri"/>
              <a:cs typeface="Arial"/>
            </a:endParaRPr>
          </a:p>
          <a:p>
            <a:r>
              <a:rPr lang="da-DK" sz="1800">
                <a:solidFill>
                  <a:srgbClr val="375D6A"/>
                </a:solidFill>
                <a:latin typeface="Calibri" panose="020F0502020204030204"/>
                <a:ea typeface="Calibri"/>
                <a:cs typeface="Arial"/>
                <a:hlinkClick r:id="rId3"/>
              </a:rPr>
              <a:t>Find kort her</a:t>
            </a:r>
            <a:endParaRPr lang="da-DK" sz="1800">
              <a:solidFill>
                <a:srgbClr val="375D6A"/>
              </a:solidFill>
              <a:latin typeface="Calibri" panose="020F0502020204030204"/>
              <a:ea typeface="Calibri"/>
            </a:endParaRPr>
          </a:p>
          <a:p>
            <a:endParaRPr lang="da-DK" sz="2400">
              <a:solidFill>
                <a:srgbClr val="375D6A"/>
              </a:solidFill>
              <a:latin typeface="Calibri" panose="020F0502020204030204"/>
              <a:ea typeface="Calibri"/>
            </a:endParaRPr>
          </a:p>
          <a:p>
            <a:endParaRPr lang="en-US" sz="2400" b="1">
              <a:solidFill>
                <a:srgbClr val="375D6A"/>
              </a:solidFill>
            </a:endParaRPr>
          </a:p>
        </p:txBody>
      </p:sp>
      <p:sp>
        <p:nvSpPr>
          <p:cNvPr id="3" name="Text Placeholder 2">
            <a:extLst>
              <a:ext uri="{FF2B5EF4-FFF2-40B4-BE49-F238E27FC236}">
                <a16:creationId xmlns:a16="http://schemas.microsoft.com/office/drawing/2014/main" id="{32D4BE0B-FB0A-EAC4-352A-5EAF3FC34C61}"/>
              </a:ext>
            </a:extLst>
          </p:cNvPr>
          <p:cNvSpPr>
            <a:spLocks noGrp="1"/>
          </p:cNvSpPr>
          <p:nvPr>
            <p:ph type="body" sz="quarter" idx="15"/>
          </p:nvPr>
        </p:nvSpPr>
        <p:spPr>
          <a:xfrm>
            <a:off x="1070809" y="720000"/>
            <a:ext cx="8640000" cy="1080000"/>
          </a:xfrm>
        </p:spPr>
        <p:txBody>
          <a:bodyPr lIns="0" tIns="0" rIns="0" bIns="0" anchor="t"/>
          <a:lstStyle/>
          <a:p>
            <a:r>
              <a:rPr lang="da-DK" sz="3200">
                <a:solidFill>
                  <a:srgbClr val="375D6A"/>
                </a:solidFill>
                <a:latin typeface="+mn-lt"/>
              </a:rPr>
              <a:t>Det gode samarbejde i co-teaching</a:t>
            </a:r>
          </a:p>
          <a:p>
            <a:endParaRPr lang="da-DK">
              <a:solidFill>
                <a:srgbClr val="375D6A"/>
              </a:solidFill>
              <a:latin typeface="Arial"/>
              <a:cs typeface="Arial"/>
            </a:endParaRPr>
          </a:p>
        </p:txBody>
      </p:sp>
      <p:pic>
        <p:nvPicPr>
          <p:cNvPr id="7" name="Grafik 6" descr="Ur med massiv udfyldning">
            <a:extLst>
              <a:ext uri="{FF2B5EF4-FFF2-40B4-BE49-F238E27FC236}">
                <a16:creationId xmlns:a16="http://schemas.microsoft.com/office/drawing/2014/main" id="{B772A000-AFAA-F872-CD31-A92E030E76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80007" y="4615429"/>
            <a:ext cx="355156" cy="355156"/>
          </a:xfrm>
          <a:prstGeom prst="rect">
            <a:avLst/>
          </a:prstGeom>
        </p:spPr>
      </p:pic>
      <p:pic>
        <p:nvPicPr>
          <p:cNvPr id="11" name="Billede 10" descr="Et billede, der indeholder tekst, skærmbillede, Font/skrifttype, design&#10;&#10;AI-genereret indhold kan være ukorrekt.">
            <a:extLst>
              <a:ext uri="{FF2B5EF4-FFF2-40B4-BE49-F238E27FC236}">
                <a16:creationId xmlns:a16="http://schemas.microsoft.com/office/drawing/2014/main" id="{C0A153EC-7E75-92C6-3934-4CC759D98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487" y="2267643"/>
            <a:ext cx="3088604" cy="1765717"/>
          </a:xfrm>
          <a:prstGeom prst="rect">
            <a:avLst/>
          </a:prstGeom>
        </p:spPr>
      </p:pic>
      <p:pic>
        <p:nvPicPr>
          <p:cNvPr id="13" name="Billede 12" descr="Et billede, der indeholder tekst, skærmbillede, Font/skrifttype, design&#10;&#10;AI-genereret indhold kan være ukorrekt.">
            <a:extLst>
              <a:ext uri="{FF2B5EF4-FFF2-40B4-BE49-F238E27FC236}">
                <a16:creationId xmlns:a16="http://schemas.microsoft.com/office/drawing/2014/main" id="{96CCB2BA-03BB-D644-A337-C7798E7B0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50542">
            <a:off x="8608977" y="3313205"/>
            <a:ext cx="3088604" cy="1765717"/>
          </a:xfrm>
          <a:prstGeom prst="rect">
            <a:avLst/>
          </a:prstGeom>
          <a:effectLst>
            <a:outerShdw blurRad="50800" dist="50800" algn="ctr" rotWithShape="0">
              <a:srgbClr val="375D6A"/>
            </a:outerShdw>
          </a:effectLst>
        </p:spPr>
      </p:pic>
      <p:pic>
        <p:nvPicPr>
          <p:cNvPr id="15" name="Billede 14">
            <a:extLst>
              <a:ext uri="{FF2B5EF4-FFF2-40B4-BE49-F238E27FC236}">
                <a16:creationId xmlns:a16="http://schemas.microsoft.com/office/drawing/2014/main" id="{41F934C9-D6FF-01B6-5013-3A5C58B692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0581" y="4793941"/>
            <a:ext cx="3088604" cy="1765717"/>
          </a:xfrm>
          <a:prstGeom prst="rect">
            <a:avLst/>
          </a:prstGeom>
          <a:effectLst>
            <a:outerShdw blurRad="50800" dist="50800" algn="ctr" rotWithShape="0">
              <a:srgbClr val="375D6A"/>
            </a:outerShdw>
          </a:effectLst>
        </p:spPr>
      </p:pic>
    </p:spTree>
    <p:extLst>
      <p:ext uri="{BB962C8B-B14F-4D97-AF65-F5344CB8AC3E}">
        <p14:creationId xmlns:p14="http://schemas.microsoft.com/office/powerpoint/2010/main" val="172418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E7F3C3E-1BFB-4087-5616-D81F1F6D5C85}"/>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D3D56B42-4EFC-3C4D-1D0B-3354C056F1C5}"/>
              </a:ext>
            </a:extLst>
          </p:cNvPr>
          <p:cNvSpPr>
            <a:spLocks noGrp="1"/>
          </p:cNvSpPr>
          <p:nvPr>
            <p:ph type="body" sz="quarter" idx="13"/>
          </p:nvPr>
        </p:nvSpPr>
        <p:spPr>
          <a:xfrm>
            <a:off x="1070810" y="2342933"/>
            <a:ext cx="4595700" cy="4320000"/>
          </a:xfrm>
        </p:spPr>
        <p:txBody>
          <a:bodyPr lIns="0" tIns="0" rIns="0" bIns="0" anchor="t"/>
          <a:lstStyle/>
          <a:p>
            <a:pPr marL="0" indent="0">
              <a:lnSpc>
                <a:spcPct val="114999"/>
              </a:lnSpc>
              <a:spcBef>
                <a:spcPts val="0"/>
              </a:spcBef>
              <a:buNone/>
            </a:pPr>
            <a:r>
              <a:rPr lang="da" sz="2000">
                <a:latin typeface="Arial"/>
                <a:cs typeface="Arial"/>
              </a:rPr>
              <a:t>Opmærksomheder:</a:t>
            </a:r>
          </a:p>
          <a:p>
            <a:pPr marL="0" indent="0">
              <a:lnSpc>
                <a:spcPct val="114999"/>
              </a:lnSpc>
              <a:spcBef>
                <a:spcPts val="0"/>
              </a:spcBef>
              <a:buNone/>
            </a:pPr>
            <a:endParaRPr lang="da" sz="2400" b="0">
              <a:ea typeface="Calibri"/>
              <a:cs typeface="Arial"/>
            </a:endParaRPr>
          </a:p>
          <a:p>
            <a:r>
              <a:rPr lang="da" b="0">
                <a:ea typeface="Calibri"/>
                <a:cs typeface="Arial"/>
              </a:rPr>
              <a:t>Fælles planlægning tager lang tid i starten og bliver mindre tidskrævende med tiden.</a:t>
            </a:r>
          </a:p>
          <a:p>
            <a:r>
              <a:rPr lang="da" b="0">
                <a:ea typeface="Calibri"/>
                <a:cs typeface="Arial"/>
              </a:rPr>
              <a:t>Brug de observationer I hver især har fra undervisningen, når I forbereder jer.</a:t>
            </a:r>
          </a:p>
          <a:p>
            <a:r>
              <a:rPr lang="da" b="0">
                <a:ea typeface="Calibri"/>
                <a:cs typeface="Arial"/>
              </a:rPr>
              <a:t>Accepter at I har forskellige ideer og måder at undervise på. Brug forskelligheden som en styrke. </a:t>
            </a:r>
          </a:p>
        </p:txBody>
      </p:sp>
      <p:sp>
        <p:nvSpPr>
          <p:cNvPr id="3" name="Text Placeholder 2">
            <a:extLst>
              <a:ext uri="{FF2B5EF4-FFF2-40B4-BE49-F238E27FC236}">
                <a16:creationId xmlns:a16="http://schemas.microsoft.com/office/drawing/2014/main" id="{A4385431-5B12-4E6E-F533-58F1D9F59751}"/>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Den fælles forberedelse</a:t>
            </a:r>
            <a:endParaRPr lang="en-US" sz="3200">
              <a:latin typeface="+mn-lt"/>
            </a:endParaRPr>
          </a:p>
        </p:txBody>
      </p:sp>
      <p:sp>
        <p:nvSpPr>
          <p:cNvPr id="5" name="Tekstfelt 4">
            <a:extLst>
              <a:ext uri="{FF2B5EF4-FFF2-40B4-BE49-F238E27FC236}">
                <a16:creationId xmlns:a16="http://schemas.microsoft.com/office/drawing/2014/main" id="{574563C3-704F-F478-9D37-CA957EE4EEA5}"/>
              </a:ext>
            </a:extLst>
          </p:cNvPr>
          <p:cNvSpPr txBox="1"/>
          <p:nvPr/>
        </p:nvSpPr>
        <p:spPr>
          <a:xfrm>
            <a:off x="8287658" y="6138000"/>
            <a:ext cx="3645842" cy="369332"/>
          </a:xfrm>
          <a:prstGeom prst="rect">
            <a:avLst/>
          </a:prstGeom>
          <a:noFill/>
        </p:spPr>
        <p:txBody>
          <a:bodyPr wrap="square">
            <a:spAutoFit/>
          </a:bodyPr>
          <a:lstStyle/>
          <a:p>
            <a:r>
              <a:rPr lang="da-DK" b="1">
                <a:solidFill>
                  <a:srgbClr val="84B2A9"/>
                </a:solidFill>
              </a:rPr>
              <a:t>Find skabelonen her: Link tilgår</a:t>
            </a:r>
          </a:p>
        </p:txBody>
      </p:sp>
      <p:sp>
        <p:nvSpPr>
          <p:cNvPr id="6" name="Rektangel 5">
            <a:extLst>
              <a:ext uri="{FF2B5EF4-FFF2-40B4-BE49-F238E27FC236}">
                <a16:creationId xmlns:a16="http://schemas.microsoft.com/office/drawing/2014/main" id="{F93069AC-562F-F720-E812-1367BC037EFB}"/>
              </a:ext>
            </a:extLst>
          </p:cNvPr>
          <p:cNvSpPr/>
          <p:nvPr/>
        </p:nvSpPr>
        <p:spPr>
          <a:xfrm>
            <a:off x="7347714" y="1887416"/>
            <a:ext cx="4844286"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3">
            <a:extLst>
              <a:ext uri="{FF2B5EF4-FFF2-40B4-BE49-F238E27FC236}">
                <a16:creationId xmlns:a16="http://schemas.microsoft.com/office/drawing/2014/main" id="{114A4C79-29E0-4B86-516F-B64AC72593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7957" y="2242517"/>
            <a:ext cx="2857305" cy="4016132"/>
          </a:xfrm>
          <a:prstGeom prst="rect">
            <a:avLst/>
          </a:prstGeom>
        </p:spPr>
      </p:pic>
      <p:sp>
        <p:nvSpPr>
          <p:cNvPr id="10" name="Tekstfelt 9">
            <a:extLst>
              <a:ext uri="{FF2B5EF4-FFF2-40B4-BE49-F238E27FC236}">
                <a16:creationId xmlns:a16="http://schemas.microsoft.com/office/drawing/2014/main" id="{59C7C700-7635-852E-2D3B-2C74EF859147}"/>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hlinkClick r:id="rId4"/>
              </a:rPr>
              <a:t>Forberedelsesskabelon</a:t>
            </a:r>
            <a:r>
              <a:rPr lang="da-DK" sz="1200" b="1">
                <a:solidFill>
                  <a:srgbClr val="F0EBE5"/>
                </a:solidFill>
              </a:rPr>
              <a:t> </a:t>
            </a:r>
            <a:endParaRPr lang="da-DK" sz="1200" b="1">
              <a:solidFill>
                <a:srgbClr val="F0EBE5"/>
              </a:solidFill>
              <a:ea typeface="Calibri"/>
              <a:cs typeface="Calibri"/>
            </a:endParaRPr>
          </a:p>
        </p:txBody>
      </p:sp>
    </p:spTree>
    <p:extLst>
      <p:ext uri="{BB962C8B-B14F-4D97-AF65-F5344CB8AC3E}">
        <p14:creationId xmlns:p14="http://schemas.microsoft.com/office/powerpoint/2010/main" val="1243618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8C0F0C1-B582-C76D-86ED-0596FB41976F}"/>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57276A71-235F-8883-8EAD-BD144DC7F2E6}"/>
              </a:ext>
            </a:extLst>
          </p:cNvPr>
          <p:cNvSpPr>
            <a:spLocks noGrp="1"/>
          </p:cNvSpPr>
          <p:nvPr>
            <p:ph type="body" sz="quarter" idx="13"/>
          </p:nvPr>
        </p:nvSpPr>
        <p:spPr>
          <a:xfrm>
            <a:off x="1543867" y="2342933"/>
            <a:ext cx="4927943" cy="4320000"/>
          </a:xfrm>
        </p:spPr>
        <p:txBody>
          <a:bodyPr lIns="0" tIns="0" rIns="0" bIns="0" anchor="t"/>
          <a:lstStyle/>
          <a:p>
            <a:pPr marL="0" indent="0">
              <a:buNone/>
            </a:pPr>
            <a:r>
              <a:rPr lang="da-DK" sz="2000">
                <a:solidFill>
                  <a:srgbClr val="EACF8B"/>
                </a:solidFill>
                <a:latin typeface="Arial"/>
                <a:cs typeface="Arial"/>
              </a:rPr>
              <a:t>Hvordan skal jeres forberedelsesark se ud?</a:t>
            </a:r>
          </a:p>
          <a:p>
            <a:pPr marL="0" indent="0">
              <a:buNone/>
            </a:pPr>
            <a:endParaRPr lang="da-DK" sz="2400" b="0">
              <a:ea typeface="Calibri"/>
              <a:cs typeface="Arial"/>
            </a:endParaRPr>
          </a:p>
          <a:p>
            <a:pPr marL="0" indent="0" algn="ctr">
              <a:buNone/>
            </a:pPr>
            <a:r>
              <a:rPr lang="da-DK">
                <a:ea typeface="Calibri"/>
                <a:cs typeface="Arial"/>
              </a:rPr>
              <a:t>Drøft i teamet:</a:t>
            </a:r>
          </a:p>
          <a:p>
            <a:pPr marL="0" indent="0">
              <a:buNone/>
            </a:pPr>
            <a:endParaRPr lang="da-DK" b="0">
              <a:ea typeface="Calibri"/>
              <a:cs typeface="Arial"/>
            </a:endParaRPr>
          </a:p>
          <a:p>
            <a:pPr marL="342900" lvl="1" indent="-342900">
              <a:spcBef>
                <a:spcPts val="1000"/>
              </a:spcBef>
            </a:pPr>
            <a:r>
              <a:rPr lang="da-DK" sz="1700">
                <a:solidFill>
                  <a:srgbClr val="375D6A"/>
                </a:solidFill>
                <a:ea typeface="Calibri"/>
                <a:cs typeface="Arial"/>
              </a:rPr>
              <a:t>Hvornår har vi tid til fælles forberedelse i teamet? </a:t>
            </a:r>
          </a:p>
          <a:p>
            <a:pPr marL="342900" lvl="1" indent="-342900">
              <a:spcBef>
                <a:spcPts val="1000"/>
              </a:spcBef>
            </a:pPr>
            <a:r>
              <a:rPr lang="da-DK" sz="1700">
                <a:solidFill>
                  <a:srgbClr val="375D6A"/>
                </a:solidFill>
                <a:ea typeface="Calibri"/>
                <a:cs typeface="Arial"/>
              </a:rPr>
              <a:t>Forbereder vi os også en del hver for sig? </a:t>
            </a:r>
          </a:p>
          <a:p>
            <a:pPr marL="342900" lvl="1" indent="-342900">
              <a:spcBef>
                <a:spcPts val="1000"/>
              </a:spcBef>
            </a:pPr>
            <a:r>
              <a:rPr lang="da-DK" sz="1700">
                <a:solidFill>
                  <a:srgbClr val="375D6A"/>
                </a:solidFill>
                <a:ea typeface="Calibri"/>
                <a:cs typeface="Arial"/>
              </a:rPr>
              <a:t>Har vi et system for, hvordan vi kan planlægge med hinanden - f.eks. online?</a:t>
            </a:r>
          </a:p>
          <a:p>
            <a:pPr marL="342900" lvl="1" indent="-342900">
              <a:spcBef>
                <a:spcPts val="1000"/>
              </a:spcBef>
            </a:pPr>
            <a:r>
              <a:rPr lang="da-DK" sz="1700">
                <a:solidFill>
                  <a:srgbClr val="375D6A"/>
                </a:solidFill>
                <a:ea typeface="Calibri"/>
                <a:cs typeface="Arial"/>
              </a:rPr>
              <a:t>Har vi allerede nogle ark, som er brugbare i forhold til planlægningen? Hvordan stemmer de overens med den foreslåede skabelon? </a:t>
            </a:r>
          </a:p>
          <a:p>
            <a:pPr marL="457200" lvl="1" indent="0">
              <a:buNone/>
            </a:pPr>
            <a:endParaRPr lang="da-DK" sz="1800">
              <a:solidFill>
                <a:srgbClr val="375D6A"/>
              </a:solidFill>
              <a:ea typeface="Calibri"/>
              <a:cs typeface="Arial"/>
            </a:endParaRPr>
          </a:p>
        </p:txBody>
      </p:sp>
      <p:sp>
        <p:nvSpPr>
          <p:cNvPr id="3" name="Text Placeholder 2">
            <a:extLst>
              <a:ext uri="{FF2B5EF4-FFF2-40B4-BE49-F238E27FC236}">
                <a16:creationId xmlns:a16="http://schemas.microsoft.com/office/drawing/2014/main" id="{4B58863A-C254-6854-05B0-A7AD21B4C54B}"/>
              </a:ext>
            </a:extLst>
          </p:cNvPr>
          <p:cNvSpPr>
            <a:spLocks noGrp="1"/>
          </p:cNvSpPr>
          <p:nvPr>
            <p:ph type="body" sz="quarter" idx="15"/>
          </p:nvPr>
        </p:nvSpPr>
        <p:spPr>
          <a:xfrm>
            <a:off x="1070809" y="720000"/>
            <a:ext cx="8640000" cy="551588"/>
          </a:xfrm>
        </p:spPr>
        <p:txBody>
          <a:bodyPr lIns="0" tIns="0" rIns="0" bIns="0" anchor="t"/>
          <a:lstStyle/>
          <a:p>
            <a:r>
              <a:rPr lang="da-DK" sz="3200">
                <a:latin typeface="+mn-lt"/>
              </a:rPr>
              <a:t>Den fælles forberedelse</a:t>
            </a:r>
            <a:endParaRPr lang="en-US" sz="3200">
              <a:latin typeface="+mn-lt"/>
            </a:endParaRPr>
          </a:p>
          <a:p>
            <a:endParaRPr lang="da-DK">
              <a:latin typeface="Arial"/>
              <a:cs typeface="Arial"/>
            </a:endParaRPr>
          </a:p>
        </p:txBody>
      </p:sp>
      <p:sp>
        <p:nvSpPr>
          <p:cNvPr id="10" name="Text Placeholder 1">
            <a:extLst>
              <a:ext uri="{FF2B5EF4-FFF2-40B4-BE49-F238E27FC236}">
                <a16:creationId xmlns:a16="http://schemas.microsoft.com/office/drawing/2014/main" id="{1B9B686A-0208-0EB4-7DF2-D9E9E7BDECE8}"/>
              </a:ext>
            </a:extLst>
          </p:cNvPr>
          <p:cNvSpPr txBox="1">
            <a:spLocks/>
          </p:cNvSpPr>
          <p:nvPr/>
        </p:nvSpPr>
        <p:spPr>
          <a:xfrm>
            <a:off x="6891869" y="3035374"/>
            <a:ext cx="4660354"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0">
              <a:ea typeface="Calibri"/>
              <a:cs typeface="Arial"/>
            </a:endParaRPr>
          </a:p>
          <a:p>
            <a:pPr marL="0" indent="0" algn="ctr">
              <a:buNone/>
            </a:pPr>
            <a:r>
              <a:rPr lang="da-DK">
                <a:ea typeface="Calibri"/>
                <a:cs typeface="Arial"/>
              </a:rPr>
              <a:t>Beslut i teamet:</a:t>
            </a:r>
          </a:p>
          <a:p>
            <a:pPr marL="0" indent="0">
              <a:buNone/>
            </a:pPr>
            <a:endParaRPr lang="da-DK" b="0">
              <a:ea typeface="Calibri"/>
              <a:cs typeface="Arial"/>
            </a:endParaRPr>
          </a:p>
          <a:p>
            <a:pPr marL="342900" lvl="1" indent="-342900">
              <a:spcBef>
                <a:spcPts val="1000"/>
              </a:spcBef>
            </a:pPr>
            <a:r>
              <a:rPr lang="da-DK" sz="1700">
                <a:solidFill>
                  <a:srgbClr val="375D6A"/>
                </a:solidFill>
                <a:ea typeface="Calibri"/>
                <a:cs typeface="Arial"/>
              </a:rPr>
              <a:t>Hvilket fælles forberedelsesark vil vi gerne anvende, og hvilke punkter skal indgå?</a:t>
            </a:r>
            <a:endParaRPr lang="en-US" sz="1700">
              <a:solidFill>
                <a:srgbClr val="375D6A"/>
              </a:solidFill>
              <a:ea typeface="Calibri"/>
              <a:cs typeface="Arial"/>
            </a:endParaRPr>
          </a:p>
          <a:p>
            <a:pPr marL="457200" lvl="1" indent="0">
              <a:buFont typeface="Arial" panose="020B0604020202020204" pitchFamily="34" charset="0"/>
              <a:buNone/>
            </a:pPr>
            <a:endParaRPr lang="da-DK" sz="1800">
              <a:solidFill>
                <a:srgbClr val="375D6A"/>
              </a:solidFill>
              <a:ea typeface="Calibri"/>
              <a:cs typeface="Arial"/>
            </a:endParaRPr>
          </a:p>
        </p:txBody>
      </p:sp>
      <p:pic>
        <p:nvPicPr>
          <p:cNvPr id="12" name="Grafik 11" descr="Møde med massiv udfyldning">
            <a:extLst>
              <a:ext uri="{FF2B5EF4-FFF2-40B4-BE49-F238E27FC236}">
                <a16:creationId xmlns:a16="http://schemas.microsoft.com/office/drawing/2014/main" id="{80DB30CD-6D0F-A217-A34C-197E90A6AD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0809" y="285765"/>
            <a:ext cx="1315885" cy="1315885"/>
          </a:xfrm>
          <a:prstGeom prst="rect">
            <a:avLst/>
          </a:prstGeom>
        </p:spPr>
      </p:pic>
      <p:cxnSp>
        <p:nvCxnSpPr>
          <p:cNvPr id="13" name="Lige forbindelse 12">
            <a:extLst>
              <a:ext uri="{FF2B5EF4-FFF2-40B4-BE49-F238E27FC236}">
                <a16:creationId xmlns:a16="http://schemas.microsoft.com/office/drawing/2014/main" id="{1E53C022-525C-8A12-B9BC-616B7E433851}"/>
              </a:ext>
            </a:extLst>
          </p:cNvPr>
          <p:cNvCxnSpPr>
            <a:cxnSpLocks/>
          </p:cNvCxnSpPr>
          <p:nvPr/>
        </p:nvCxnSpPr>
        <p:spPr>
          <a:xfrm>
            <a:off x="1629610" y="3930735"/>
            <a:ext cx="4660354"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2F69CC25-84D4-8BE6-8620-9E6A5EFD921A}"/>
              </a:ext>
            </a:extLst>
          </p:cNvPr>
          <p:cNvSpPr txBox="1"/>
          <p:nvPr/>
        </p:nvSpPr>
        <p:spPr>
          <a:xfrm>
            <a:off x="1543867" y="2261340"/>
            <a:ext cx="6109854" cy="400110"/>
          </a:xfrm>
          <a:prstGeom prst="rect">
            <a:avLst/>
          </a:prstGeom>
          <a:noFill/>
        </p:spPr>
        <p:txBody>
          <a:bodyPr wrap="square">
            <a:spAutoFit/>
          </a:bodyPr>
          <a:lstStyle/>
          <a:p>
            <a:pPr marL="0" indent="0">
              <a:buNone/>
            </a:pPr>
            <a:r>
              <a:rPr lang="da-DK" sz="2000" b="1">
                <a:solidFill>
                  <a:srgbClr val="375D6A"/>
                </a:solidFill>
                <a:latin typeface="Arial"/>
                <a:cs typeface="Arial"/>
              </a:rPr>
              <a:t>Hvordan skal jeres forberedelsesark se ud?</a:t>
            </a:r>
          </a:p>
        </p:txBody>
      </p:sp>
      <p:cxnSp>
        <p:nvCxnSpPr>
          <p:cNvPr id="19" name="Lige forbindelse 18">
            <a:extLst>
              <a:ext uri="{FF2B5EF4-FFF2-40B4-BE49-F238E27FC236}">
                <a16:creationId xmlns:a16="http://schemas.microsoft.com/office/drawing/2014/main" id="{9EF53667-7B10-0B11-F2B0-BCB408B42901}"/>
              </a:ext>
            </a:extLst>
          </p:cNvPr>
          <p:cNvCxnSpPr>
            <a:cxnSpLocks/>
          </p:cNvCxnSpPr>
          <p:nvPr/>
        </p:nvCxnSpPr>
        <p:spPr>
          <a:xfrm>
            <a:off x="6891869" y="3930735"/>
            <a:ext cx="4660354"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302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5167530-BA1E-43FD-8E07-F72A96E83F9E}"/>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AB55F2CC-0B82-236C-53AE-B0668C130783}"/>
              </a:ext>
            </a:extLst>
          </p:cNvPr>
          <p:cNvSpPr/>
          <p:nvPr/>
        </p:nvSpPr>
        <p:spPr>
          <a:xfrm>
            <a:off x="5737948" y="741096"/>
            <a:ext cx="2134052" cy="473999"/>
          </a:xfrm>
          <a:prstGeom prst="round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1">
            <a:extLst>
              <a:ext uri="{FF2B5EF4-FFF2-40B4-BE49-F238E27FC236}">
                <a16:creationId xmlns:a16="http://schemas.microsoft.com/office/drawing/2014/main" id="{D6C05685-8B41-B7F4-3948-5B9E55D14405}"/>
              </a:ext>
            </a:extLst>
          </p:cNvPr>
          <p:cNvSpPr txBox="1">
            <a:spLocks/>
          </p:cNvSpPr>
          <p:nvPr/>
        </p:nvSpPr>
        <p:spPr>
          <a:xfrm>
            <a:off x="996313" y="741096"/>
            <a:ext cx="7593505"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t>Den fælles forberedelse   </a:t>
            </a:r>
            <a:r>
              <a:rPr lang="da-DK" sz="3200">
                <a:solidFill>
                  <a:srgbClr val="FCF3E6"/>
                </a:solidFill>
              </a:rPr>
              <a:t>øvelse 1</a:t>
            </a:r>
          </a:p>
        </p:txBody>
      </p:sp>
      <p:pic>
        <p:nvPicPr>
          <p:cNvPr id="10" name="Grafik 9">
            <a:extLst>
              <a:ext uri="{FF2B5EF4-FFF2-40B4-BE49-F238E27FC236}">
                <a16:creationId xmlns:a16="http://schemas.microsoft.com/office/drawing/2014/main" id="{C94DEFD1-6585-3DB2-DE1C-C93EECCC19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1659" y="2099884"/>
            <a:ext cx="3752287" cy="4313979"/>
          </a:xfrm>
          <a:prstGeom prst="rect">
            <a:avLst/>
          </a:prstGeom>
        </p:spPr>
      </p:pic>
      <p:sp>
        <p:nvSpPr>
          <p:cNvPr id="12" name="Tekstfelt 11">
            <a:extLst>
              <a:ext uri="{FF2B5EF4-FFF2-40B4-BE49-F238E27FC236}">
                <a16:creationId xmlns:a16="http://schemas.microsoft.com/office/drawing/2014/main" id="{D010E9C9-D5E5-123D-E594-06EFD155E89A}"/>
              </a:ext>
            </a:extLst>
          </p:cNvPr>
          <p:cNvSpPr txBox="1"/>
          <p:nvPr/>
        </p:nvSpPr>
        <p:spPr>
          <a:xfrm>
            <a:off x="3743346" y="3054928"/>
            <a:ext cx="8257308" cy="1754326"/>
          </a:xfrm>
          <a:prstGeom prst="rect">
            <a:avLst/>
          </a:prstGeom>
          <a:noFill/>
        </p:spPr>
        <p:txBody>
          <a:bodyPr wrap="square">
            <a:spAutoFit/>
          </a:bodyPr>
          <a:lstStyle/>
          <a:p>
            <a:pPr algn="ctr"/>
            <a:r>
              <a:rPr lang="en-US" sz="3600">
                <a:solidFill>
                  <a:srgbClr val="375D6A"/>
                </a:solidFill>
              </a:rPr>
              <a:t>Spil </a:t>
            </a:r>
            <a:r>
              <a:rPr lang="da-DK" sz="3600" noProof="0">
                <a:solidFill>
                  <a:srgbClr val="375D6A"/>
                </a:solidFill>
              </a:rPr>
              <a:t>spillet </a:t>
            </a:r>
            <a:br>
              <a:rPr lang="da-DK" sz="3600" b="1" noProof="0">
                <a:solidFill>
                  <a:srgbClr val="375D6A"/>
                </a:solidFill>
              </a:rPr>
            </a:br>
            <a:r>
              <a:rPr lang="da-DK" sz="3600" b="1" noProof="0">
                <a:solidFill>
                  <a:srgbClr val="375D6A"/>
                </a:solidFill>
              </a:rPr>
              <a:t>“Deltagelsesmuligheder </a:t>
            </a:r>
            <a:br>
              <a:rPr lang="en-US" sz="3600" b="1">
                <a:solidFill>
                  <a:srgbClr val="375D6A"/>
                </a:solidFill>
              </a:rPr>
            </a:br>
            <a:r>
              <a:rPr lang="en-US" sz="3600" b="1">
                <a:solidFill>
                  <a:srgbClr val="375D6A"/>
                </a:solidFill>
              </a:rPr>
              <a:t>for alle”</a:t>
            </a:r>
          </a:p>
        </p:txBody>
      </p:sp>
    </p:spTree>
    <p:extLst>
      <p:ext uri="{BB962C8B-B14F-4D97-AF65-F5344CB8AC3E}">
        <p14:creationId xmlns:p14="http://schemas.microsoft.com/office/powerpoint/2010/main" val="265125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7D2345-BF93-9B8A-1FC2-15F7633F7FA2}"/>
              </a:ext>
            </a:extLst>
          </p:cNvPr>
          <p:cNvSpPr>
            <a:spLocks noGrp="1"/>
          </p:cNvSpPr>
          <p:nvPr>
            <p:ph type="body" sz="quarter" idx="13"/>
          </p:nvPr>
        </p:nvSpPr>
        <p:spPr>
          <a:xfrm>
            <a:off x="720000" y="1493134"/>
            <a:ext cx="10764000" cy="4626866"/>
          </a:xfrm>
        </p:spPr>
        <p:txBody>
          <a:bodyPr/>
          <a:lstStyle/>
          <a:p>
            <a:r>
              <a:rPr lang="da-DK">
                <a:solidFill>
                  <a:srgbClr val="375D6A"/>
                </a:solidFill>
              </a:rPr>
              <a:t>1.Videnspakke indeholder:</a:t>
            </a:r>
          </a:p>
          <a:p>
            <a:r>
              <a:rPr lang="da-DK">
                <a:solidFill>
                  <a:srgbClr val="375D6A"/>
                </a:solidFill>
              </a:rPr>
              <a:t>Den bagvedliggende læringsteori for metoden, viden om selve metoden samt refleksionsspørgsmål, der skal få medarbejderne til at reflektere over koblingen mellem metodens teori og medarbejderens praksis.</a:t>
            </a:r>
          </a:p>
          <a:p>
            <a:r>
              <a:rPr lang="da-DK">
                <a:solidFill>
                  <a:srgbClr val="375D6A"/>
                </a:solidFill>
              </a:rPr>
              <a:t>Tidsrammen på </a:t>
            </a:r>
            <a:r>
              <a:rPr lang="da-DK" err="1">
                <a:solidFill>
                  <a:srgbClr val="375D6A"/>
                </a:solidFill>
              </a:rPr>
              <a:t>videnspakken</a:t>
            </a:r>
            <a:r>
              <a:rPr lang="da-DK">
                <a:solidFill>
                  <a:srgbClr val="375D6A"/>
                </a:solidFill>
              </a:rPr>
              <a:t> er sat til ca. 45 minutter.</a:t>
            </a:r>
          </a:p>
          <a:p>
            <a:r>
              <a:rPr lang="da-DK">
                <a:solidFill>
                  <a:srgbClr val="375D6A"/>
                </a:solidFill>
              </a:rPr>
              <a:t>Formen er oplæg fra leder/vejleder til medarbejdere. </a:t>
            </a:r>
            <a:r>
              <a:rPr lang="da-DK" err="1">
                <a:solidFill>
                  <a:srgbClr val="375D6A"/>
                </a:solidFill>
              </a:rPr>
              <a:t>Videnspakken</a:t>
            </a:r>
            <a:r>
              <a:rPr lang="da-DK">
                <a:solidFill>
                  <a:srgbClr val="375D6A"/>
                </a:solidFill>
              </a:rPr>
              <a:t> kan I f.eks. gennemgå på et personalemøde.</a:t>
            </a:r>
          </a:p>
          <a:p>
            <a:pPr marL="0" lvl="1" indent="0">
              <a:spcBef>
                <a:spcPts val="1000"/>
              </a:spcBef>
              <a:buNone/>
            </a:pPr>
            <a:endParaRPr lang="da-DK" sz="1600">
              <a:solidFill>
                <a:srgbClr val="375D6A"/>
              </a:solidFill>
              <a:cs typeface="Arial" panose="020B0604020202020204" pitchFamily="34" charset="0"/>
            </a:endParaRPr>
          </a:p>
          <a:p>
            <a:r>
              <a:rPr lang="da-DK">
                <a:solidFill>
                  <a:srgbClr val="375D6A"/>
                </a:solidFill>
              </a:rPr>
              <a:t>2. Praksispakke: </a:t>
            </a:r>
          </a:p>
          <a:p>
            <a:r>
              <a:rPr lang="da-DK">
                <a:solidFill>
                  <a:srgbClr val="375D6A"/>
                </a:solidFill>
              </a:rPr>
              <a:t>Lægger op til at medarbejderne får fingre i metoden, altså gør sig erfaringer med metoden gennem egne handlinger. Tidsrammen er sat til 120 – 180 minutter.</a:t>
            </a:r>
          </a:p>
          <a:p>
            <a:r>
              <a:rPr lang="da-DK">
                <a:solidFill>
                  <a:srgbClr val="375D6A"/>
                </a:solidFill>
              </a:rPr>
              <a:t>Formen er '</a:t>
            </a:r>
            <a:r>
              <a:rPr lang="da-DK" err="1">
                <a:solidFill>
                  <a:srgbClr val="375D6A"/>
                </a:solidFill>
              </a:rPr>
              <a:t>hands</a:t>
            </a:r>
            <a:r>
              <a:rPr lang="da-DK">
                <a:solidFill>
                  <a:srgbClr val="375D6A"/>
                </a:solidFill>
              </a:rPr>
              <a:t> on' for medarbejderne. Praksispakken kan I f.eks. arbejde med til et pædagogisk arrangement.</a:t>
            </a:r>
          </a:p>
          <a:p>
            <a:endParaRPr lang="da-DK"/>
          </a:p>
          <a:p>
            <a:r>
              <a:rPr lang="da-DK">
                <a:solidFill>
                  <a:srgbClr val="375D6A"/>
                </a:solidFill>
              </a:rPr>
              <a:t>3. Næste skridt: </a:t>
            </a:r>
          </a:p>
          <a:p>
            <a:r>
              <a:rPr lang="da-DK">
                <a:solidFill>
                  <a:srgbClr val="375D6A"/>
                </a:solidFill>
              </a:rPr>
              <a:t>Ledelse/vejledere udfylder selv </a:t>
            </a:r>
            <a:r>
              <a:rPr lang="da-DK" err="1">
                <a:solidFill>
                  <a:srgbClr val="375D6A"/>
                </a:solidFill>
              </a:rPr>
              <a:t>slidet</a:t>
            </a:r>
            <a:r>
              <a:rPr lang="da-DK">
                <a:solidFill>
                  <a:srgbClr val="375D6A"/>
                </a:solidFill>
              </a:rPr>
              <a:t> med ”Næste skridt”. I dette ligger der følgende opgave – eventuelt m. understøttelse af læringspartner: </a:t>
            </a:r>
          </a:p>
          <a:p>
            <a:r>
              <a:rPr lang="da-DK">
                <a:solidFill>
                  <a:srgbClr val="375D6A"/>
                </a:solidFill>
                <a:cs typeface="Arial"/>
              </a:rPr>
              <a:t>I skal have forholdt jer til det videre arbejde på alle niveauer, dvs. for medarbejdere, vejledere og ledere. Hvordan planlægger, følger og evaluerer I arbejdet med Lokal praksisudvikling? </a:t>
            </a:r>
          </a:p>
          <a:p>
            <a:endParaRPr lang="da-DK">
              <a:solidFill>
                <a:srgbClr val="375D6A"/>
              </a:solidFill>
              <a:latin typeface="Arial" panose="020B0604020202020204" pitchFamily="34" charset="0"/>
            </a:endParaRPr>
          </a:p>
          <a:p>
            <a:endParaRPr lang="da-DK">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7A7826C-BC84-4EAD-69A4-6CCE237C8BDC}"/>
              </a:ext>
            </a:extLst>
          </p:cNvPr>
          <p:cNvSpPr>
            <a:spLocks noGrp="1"/>
          </p:cNvSpPr>
          <p:nvPr>
            <p:ph type="body" sz="quarter" idx="15"/>
          </p:nvPr>
        </p:nvSpPr>
        <p:spPr/>
        <p:txBody>
          <a:bodyPr/>
          <a:lstStyle/>
          <a:p>
            <a:r>
              <a:rPr lang="da-DK"/>
              <a:t>Introduktion til oplægsholder, fortsat</a:t>
            </a:r>
          </a:p>
        </p:txBody>
      </p:sp>
    </p:spTree>
    <p:extLst>
      <p:ext uri="{BB962C8B-B14F-4D97-AF65-F5344CB8AC3E}">
        <p14:creationId xmlns:p14="http://schemas.microsoft.com/office/powerpoint/2010/main" val="315484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DED17E1-3B97-E2A7-9D2D-A2AD9FEDAB59}"/>
              </a:ext>
            </a:extLst>
          </p:cNvPr>
          <p:cNvSpPr/>
          <p:nvPr/>
        </p:nvSpPr>
        <p:spPr>
          <a:xfrm>
            <a:off x="-1" y="3267182"/>
            <a:ext cx="12192001" cy="3590818"/>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1997E006-4447-04B6-B56C-4E8197B28D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8630" y="567798"/>
            <a:ext cx="4129854" cy="5636262"/>
          </a:xfrm>
          <a:prstGeom prst="rect">
            <a:avLst/>
          </a:prstGeom>
        </p:spPr>
      </p:pic>
      <p:pic>
        <p:nvPicPr>
          <p:cNvPr id="7" name="Billede 6">
            <a:extLst>
              <a:ext uri="{FF2B5EF4-FFF2-40B4-BE49-F238E27FC236}">
                <a16:creationId xmlns:a16="http://schemas.microsoft.com/office/drawing/2014/main" id="{86E15C61-BE23-D0B8-2E5E-A46B0AD700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9318" y="567797"/>
            <a:ext cx="4129854" cy="5638593"/>
          </a:xfrm>
          <a:prstGeom prst="rect">
            <a:avLst/>
          </a:prstGeom>
        </p:spPr>
      </p:pic>
      <p:sp>
        <p:nvSpPr>
          <p:cNvPr id="3" name="Tekstfelt 2">
            <a:extLst>
              <a:ext uri="{FF2B5EF4-FFF2-40B4-BE49-F238E27FC236}">
                <a16:creationId xmlns:a16="http://schemas.microsoft.com/office/drawing/2014/main" id="{25B9929A-433F-9621-357B-7D61F696720B}"/>
              </a:ext>
            </a:extLst>
          </p:cNvPr>
          <p:cNvSpPr txBox="1"/>
          <p:nvPr/>
        </p:nvSpPr>
        <p:spPr>
          <a:xfrm>
            <a:off x="2700617" y="6367198"/>
            <a:ext cx="6790764" cy="461665"/>
          </a:xfrm>
          <a:prstGeom prst="rect">
            <a:avLst/>
          </a:prstGeom>
          <a:noFill/>
        </p:spPr>
        <p:txBody>
          <a:bodyPr wrap="square" lIns="91440" tIns="45720" rIns="91440" bIns="45720" anchor="t">
            <a:spAutoFit/>
          </a:bodyPr>
          <a:lstStyle/>
          <a:p>
            <a:pPr algn="ctr"/>
            <a:r>
              <a:rPr lang="da-DK" sz="1200" b="1">
                <a:solidFill>
                  <a:srgbClr val="375D6A"/>
                </a:solidFill>
              </a:rPr>
              <a:t>Find skabelonen her: </a:t>
            </a:r>
          </a:p>
          <a:p>
            <a:pPr algn="ctr"/>
            <a:r>
              <a:rPr lang="da-DK" sz="1200" b="1">
                <a:solidFill>
                  <a:srgbClr val="375D6A"/>
                </a:solidFill>
                <a:ea typeface="Calibri"/>
                <a:cs typeface="Calibri"/>
                <a:hlinkClick r:id="rId5"/>
              </a:rPr>
              <a:t>Deltagelsesmuligheder for alle spillet</a:t>
            </a:r>
          </a:p>
        </p:txBody>
      </p:sp>
    </p:spTree>
    <p:extLst>
      <p:ext uri="{BB962C8B-B14F-4D97-AF65-F5344CB8AC3E}">
        <p14:creationId xmlns:p14="http://schemas.microsoft.com/office/powerpoint/2010/main" val="350162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C6730-D2BD-0AEC-6172-DFDAD6D9546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BC27F5D-BD30-19F4-DE60-85AF0D833FD5}"/>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14E72605-0DD9-49AF-ED35-B9D9C720F5EE}"/>
              </a:ext>
            </a:extLst>
          </p:cNvPr>
          <p:cNvSpPr>
            <a:spLocks noGrp="1"/>
          </p:cNvSpPr>
          <p:nvPr>
            <p:ph type="body" sz="quarter" idx="13"/>
          </p:nvPr>
        </p:nvSpPr>
        <p:spPr>
          <a:xfrm>
            <a:off x="996313" y="3429000"/>
            <a:ext cx="4408104" cy="4320000"/>
          </a:xfrm>
        </p:spPr>
        <p:txBody>
          <a:bodyPr lIns="0" tIns="0" rIns="0" bIns="0" anchor="t"/>
          <a:lstStyle/>
          <a:p>
            <a:pPr marL="0" indent="0">
              <a:buNone/>
            </a:pPr>
            <a:r>
              <a:rPr lang="da-DK">
                <a:ea typeface="Calibri"/>
                <a:cs typeface="Arial"/>
              </a:rPr>
              <a:t>Øvelse parvis:</a:t>
            </a:r>
          </a:p>
          <a:p>
            <a:r>
              <a:rPr lang="da-DK" b="0">
                <a:ea typeface="Calibri"/>
                <a:cs typeface="Arial"/>
              </a:rPr>
              <a:t>Alle par får udleveret fire cases.</a:t>
            </a:r>
          </a:p>
          <a:p>
            <a:r>
              <a:rPr lang="da-DK" b="0">
                <a:ea typeface="Calibri"/>
                <a:cs typeface="Arial"/>
              </a:rPr>
              <a:t>Hvert par vælger en case, som de vil arbejde videre med.</a:t>
            </a:r>
          </a:p>
          <a:p>
            <a:r>
              <a:rPr lang="da-DK" b="0">
                <a:ea typeface="Calibri"/>
                <a:cs typeface="Arial"/>
              </a:rPr>
              <a:t>Med afsæt i casen og spørgsmålene forberedes en lektion med co-teaching.</a:t>
            </a:r>
          </a:p>
          <a:p>
            <a:endParaRPr lang="da-DK">
              <a:solidFill>
                <a:srgbClr val="394258"/>
              </a:solidFill>
            </a:endParaRPr>
          </a:p>
          <a:p>
            <a:endParaRPr lang="da-DK">
              <a:solidFill>
                <a:srgbClr val="394258"/>
              </a:solidFill>
            </a:endParaRPr>
          </a:p>
          <a:p>
            <a:endParaRPr lang="en-US" b="1">
              <a:solidFill>
                <a:srgbClr val="394258"/>
              </a:solidFill>
            </a:endParaRPr>
          </a:p>
          <a:p>
            <a:endParaRPr lang="en-US">
              <a:solidFill>
                <a:srgbClr val="000000"/>
              </a:solidFill>
            </a:endParaRPr>
          </a:p>
          <a:p>
            <a:pPr marL="342900" indent="-342900">
              <a:buFont typeface="Arial" panose="020B0604020202020204" pitchFamily="34" charset="0"/>
              <a:buChar char="•"/>
            </a:pPr>
            <a:endParaRPr lang="da-DK">
              <a:solidFill>
                <a:srgbClr val="394258"/>
              </a:solidFill>
            </a:endParaRPr>
          </a:p>
          <a:p>
            <a:pPr marL="285750" indent="-285750">
              <a:buFont typeface="Arial,Sans-Serif"/>
              <a:buChar char="•"/>
            </a:pPr>
            <a:endParaRPr lang="en-US">
              <a:solidFill>
                <a:srgbClr val="394258"/>
              </a:solidFill>
            </a:endParaRPr>
          </a:p>
          <a:p>
            <a:endParaRPr lang="en-US">
              <a:solidFill>
                <a:srgbClr val="000000"/>
              </a:solidFill>
            </a:endParaRPr>
          </a:p>
          <a:p>
            <a:pPr marL="285750" indent="-285750">
              <a:buFont typeface="Arial,Sans-Serif"/>
              <a:buChar char="•"/>
            </a:pPr>
            <a:endParaRPr lang="en-US">
              <a:solidFill>
                <a:srgbClr val="394258"/>
              </a:solidFill>
            </a:endParaRPr>
          </a:p>
          <a:p>
            <a:endParaRPr lang="en-US">
              <a:latin typeface="Arial"/>
              <a:cs typeface="Arial"/>
            </a:endParaRPr>
          </a:p>
        </p:txBody>
      </p:sp>
      <p:pic>
        <p:nvPicPr>
          <p:cNvPr id="6" name="Picture 5">
            <a:extLst>
              <a:ext uri="{FF2B5EF4-FFF2-40B4-BE49-F238E27FC236}">
                <a16:creationId xmlns:a16="http://schemas.microsoft.com/office/drawing/2014/main" id="{20184641-7FD4-9460-E6FF-C48590E65C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4538" y="2221909"/>
            <a:ext cx="3191502" cy="3950219"/>
          </a:xfrm>
          <a:prstGeom prst="rect">
            <a:avLst/>
          </a:prstGeom>
        </p:spPr>
      </p:pic>
      <p:sp>
        <p:nvSpPr>
          <p:cNvPr id="7" name="Rektangel 6">
            <a:extLst>
              <a:ext uri="{FF2B5EF4-FFF2-40B4-BE49-F238E27FC236}">
                <a16:creationId xmlns:a16="http://schemas.microsoft.com/office/drawing/2014/main" id="{11006A9A-6E02-0771-16D5-C2030F90E535}"/>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71F70825-6AB5-1AE7-5F45-A9DC20FBC9C1}"/>
              </a:ext>
            </a:extLst>
          </p:cNvPr>
          <p:cNvSpPr/>
          <p:nvPr/>
        </p:nvSpPr>
        <p:spPr>
          <a:xfrm>
            <a:off x="5737948" y="741096"/>
            <a:ext cx="2134052" cy="473999"/>
          </a:xfrm>
          <a:prstGeom prst="round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1">
            <a:extLst>
              <a:ext uri="{FF2B5EF4-FFF2-40B4-BE49-F238E27FC236}">
                <a16:creationId xmlns:a16="http://schemas.microsoft.com/office/drawing/2014/main" id="{1BFB14D9-5B7E-789C-691F-F02C7E9E3D29}"/>
              </a:ext>
            </a:extLst>
          </p:cNvPr>
          <p:cNvSpPr txBox="1">
            <a:spLocks/>
          </p:cNvSpPr>
          <p:nvPr/>
        </p:nvSpPr>
        <p:spPr>
          <a:xfrm>
            <a:off x="996313" y="741096"/>
            <a:ext cx="7593505"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t>Den fælles forberedelse </a:t>
            </a:r>
            <a:r>
              <a:rPr lang="da-DK" sz="3200">
                <a:solidFill>
                  <a:srgbClr val="FCF3E6"/>
                </a:solidFill>
              </a:rPr>
              <a:t>   øvelse 2</a:t>
            </a:r>
          </a:p>
        </p:txBody>
      </p:sp>
      <p:sp>
        <p:nvSpPr>
          <p:cNvPr id="11" name="Text Placeholder 1">
            <a:extLst>
              <a:ext uri="{FF2B5EF4-FFF2-40B4-BE49-F238E27FC236}">
                <a16:creationId xmlns:a16="http://schemas.microsoft.com/office/drawing/2014/main" id="{A2F78B1C-FEB8-EB34-E167-9D3EF488E298}"/>
              </a:ext>
            </a:extLst>
          </p:cNvPr>
          <p:cNvSpPr txBox="1">
            <a:spLocks/>
          </p:cNvSpPr>
          <p:nvPr/>
        </p:nvSpPr>
        <p:spPr>
          <a:xfrm>
            <a:off x="996313" y="2342933"/>
            <a:ext cx="5835561"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999"/>
              </a:lnSpc>
              <a:spcBef>
                <a:spcPts val="0"/>
              </a:spcBef>
              <a:buNone/>
            </a:pPr>
            <a:r>
              <a:rPr lang="da-DK" sz="2000">
                <a:latin typeface="Arial"/>
                <a:cs typeface="Arial"/>
              </a:rPr>
              <a:t>Forberede en lektion ud fra en case</a:t>
            </a:r>
            <a:endParaRPr lang="da" b="0">
              <a:ea typeface="Calibri"/>
              <a:cs typeface="Arial"/>
            </a:endParaRPr>
          </a:p>
        </p:txBody>
      </p:sp>
      <p:cxnSp>
        <p:nvCxnSpPr>
          <p:cNvPr id="14" name="Lige forbindelse 13">
            <a:extLst>
              <a:ext uri="{FF2B5EF4-FFF2-40B4-BE49-F238E27FC236}">
                <a16:creationId xmlns:a16="http://schemas.microsoft.com/office/drawing/2014/main" id="{1E816ACE-7CBE-3437-51B4-DD497DA5332F}"/>
              </a:ext>
            </a:extLst>
          </p:cNvPr>
          <p:cNvCxnSpPr>
            <a:cxnSpLocks/>
          </p:cNvCxnSpPr>
          <p:nvPr/>
        </p:nvCxnSpPr>
        <p:spPr>
          <a:xfrm flipH="1">
            <a:off x="5223164" y="5186045"/>
            <a:ext cx="651163" cy="0"/>
          </a:xfrm>
          <a:prstGeom prst="line">
            <a:avLst/>
          </a:prstGeom>
          <a:ln w="38100" cap="rnd">
            <a:solidFill>
              <a:srgbClr val="375D6A"/>
            </a:solidFill>
            <a:prstDash val="sysDot"/>
          </a:ln>
        </p:spPr>
        <p:style>
          <a:lnRef idx="1">
            <a:schemeClr val="accent1"/>
          </a:lnRef>
          <a:fillRef idx="0">
            <a:schemeClr val="accent1"/>
          </a:fillRef>
          <a:effectRef idx="0">
            <a:schemeClr val="accent1"/>
          </a:effectRef>
          <a:fontRef idx="minor">
            <a:schemeClr val="tx1"/>
          </a:fontRef>
        </p:style>
      </p:cxnSp>
      <p:sp>
        <p:nvSpPr>
          <p:cNvPr id="15" name="Ligebenet trekant 14">
            <a:extLst>
              <a:ext uri="{FF2B5EF4-FFF2-40B4-BE49-F238E27FC236}">
                <a16:creationId xmlns:a16="http://schemas.microsoft.com/office/drawing/2014/main" id="{D1F7347F-52AD-EA52-93DA-5F15FA0236E6}"/>
              </a:ext>
            </a:extLst>
          </p:cNvPr>
          <p:cNvSpPr/>
          <p:nvPr/>
        </p:nvSpPr>
        <p:spPr>
          <a:xfrm rot="5400000">
            <a:off x="6415407" y="506082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Ligebenet trekant 19">
            <a:extLst>
              <a:ext uri="{FF2B5EF4-FFF2-40B4-BE49-F238E27FC236}">
                <a16:creationId xmlns:a16="http://schemas.microsoft.com/office/drawing/2014/main" id="{85E8E540-2EB3-2924-CEF3-DAD455965BF2}"/>
              </a:ext>
            </a:extLst>
          </p:cNvPr>
          <p:cNvSpPr/>
          <p:nvPr/>
        </p:nvSpPr>
        <p:spPr>
          <a:xfrm rot="5400000">
            <a:off x="5863032" y="506082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14F5B0E8-D596-095A-8754-45387BD7F5F5}"/>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Cases</a:t>
            </a:r>
            <a:endParaRPr lang="da-DK" sz="1200" b="1">
              <a:solidFill>
                <a:srgbClr val="F0EBE5"/>
              </a:solidFill>
              <a:ea typeface="Calibri"/>
              <a:cs typeface="Calibri"/>
            </a:endParaRPr>
          </a:p>
        </p:txBody>
      </p:sp>
    </p:spTree>
    <p:extLst>
      <p:ext uri="{BB962C8B-B14F-4D97-AF65-F5344CB8AC3E}">
        <p14:creationId xmlns:p14="http://schemas.microsoft.com/office/powerpoint/2010/main" val="1508389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04A1D2EB-24B2-9DBE-7D03-1972C1EC6782}"/>
              </a:ext>
            </a:extLst>
          </p:cNvPr>
          <p:cNvSpPr/>
          <p:nvPr/>
        </p:nvSpPr>
        <p:spPr>
          <a:xfrm>
            <a:off x="6174769" y="0"/>
            <a:ext cx="6017231"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D7778053-9852-2B98-5AB0-23386B063B82}"/>
              </a:ext>
            </a:extLst>
          </p:cNvPr>
          <p:cNvSpPr>
            <a:spLocks noGrp="1"/>
          </p:cNvSpPr>
          <p:nvPr>
            <p:ph type="body" sz="quarter" idx="15"/>
          </p:nvPr>
        </p:nvSpPr>
        <p:spPr>
          <a:xfrm>
            <a:off x="1070809" y="720000"/>
            <a:ext cx="9193074" cy="1080000"/>
          </a:xfrm>
        </p:spPr>
        <p:txBody>
          <a:bodyPr lIns="0" tIns="0" rIns="0" bIns="0" anchor="t"/>
          <a:lstStyle/>
          <a:p>
            <a:r>
              <a:rPr lang="da-DK" sz="3200">
                <a:latin typeface="+mn-lt"/>
              </a:rPr>
              <a:t>Den fælles </a:t>
            </a:r>
            <a:r>
              <a:rPr lang="da-DK" sz="3200" noProof="0">
                <a:latin typeface="+mn-lt"/>
              </a:rPr>
              <a:t>gennemførelse </a:t>
            </a:r>
          </a:p>
          <a:p>
            <a:endParaRPr lang="da-DK" sz="2000" b="0" noProof="0">
              <a:latin typeface="+mn-lt"/>
              <a:ea typeface="Calibri"/>
              <a:cs typeface="Arial"/>
            </a:endParaRPr>
          </a:p>
        </p:txBody>
      </p:sp>
      <p:sp>
        <p:nvSpPr>
          <p:cNvPr id="6" name="Tekstfelt 5">
            <a:extLst>
              <a:ext uri="{FF2B5EF4-FFF2-40B4-BE49-F238E27FC236}">
                <a16:creationId xmlns:a16="http://schemas.microsoft.com/office/drawing/2014/main" id="{A79A8763-B008-E750-DCA8-530FE2ED4ABA}"/>
              </a:ext>
            </a:extLst>
          </p:cNvPr>
          <p:cNvSpPr txBox="1"/>
          <p:nvPr/>
        </p:nvSpPr>
        <p:spPr>
          <a:xfrm>
            <a:off x="1070809" y="3099792"/>
            <a:ext cx="5313955" cy="1623008"/>
          </a:xfrm>
          <a:prstGeom prst="rect">
            <a:avLst/>
          </a:prstGeom>
          <a:noFill/>
        </p:spPr>
        <p:txBody>
          <a:bodyPr wrap="square">
            <a:spAutoFit/>
          </a:bodyPr>
          <a:lstStyle/>
          <a:p>
            <a:pPr>
              <a:lnSpc>
                <a:spcPct val="90000"/>
              </a:lnSpc>
              <a:spcBef>
                <a:spcPts val="1000"/>
              </a:spcBef>
            </a:pPr>
            <a:r>
              <a:rPr lang="da-DK" b="1">
                <a:solidFill>
                  <a:srgbClr val="375D6A"/>
                </a:solidFill>
                <a:ea typeface="Calibri"/>
                <a:cs typeface="Arial"/>
              </a:rPr>
              <a:t>Del med hinanden, hvad I får øje på i filmen:</a:t>
            </a:r>
          </a:p>
          <a:p>
            <a:pPr marL="342900" indent="-342900">
              <a:lnSpc>
                <a:spcPct val="90000"/>
              </a:lnSpc>
              <a:spcBef>
                <a:spcPts val="1000"/>
              </a:spcBef>
              <a:buFont typeface="Arial" panose="020B0604020202020204" pitchFamily="34" charset="0"/>
              <a:buChar char="•"/>
            </a:pPr>
            <a:r>
              <a:rPr lang="da-DK">
                <a:solidFill>
                  <a:srgbClr val="375D6A"/>
                </a:solidFill>
                <a:ea typeface="Calibri"/>
                <a:cs typeface="Arial"/>
              </a:rPr>
              <a:t>Hvad inspireres I af? </a:t>
            </a:r>
          </a:p>
          <a:p>
            <a:pPr marL="342900" indent="-342900">
              <a:lnSpc>
                <a:spcPct val="90000"/>
              </a:lnSpc>
              <a:spcBef>
                <a:spcPts val="1000"/>
              </a:spcBef>
              <a:buFont typeface="Arial" panose="020B0604020202020204" pitchFamily="34" charset="0"/>
              <a:buChar char="•"/>
            </a:pPr>
            <a:r>
              <a:rPr lang="da-DK">
                <a:solidFill>
                  <a:srgbClr val="375D6A"/>
                </a:solidFill>
                <a:ea typeface="Calibri"/>
                <a:cs typeface="Arial"/>
              </a:rPr>
              <a:t>Hvordan kan det bruges til eget arbejde med organisationsformerne i co-teaching?</a:t>
            </a:r>
          </a:p>
          <a:p>
            <a:endParaRPr lang="da-DK">
              <a:solidFill>
                <a:srgbClr val="444444"/>
              </a:solidFill>
            </a:endParaRPr>
          </a:p>
        </p:txBody>
      </p:sp>
      <p:pic>
        <p:nvPicPr>
          <p:cNvPr id="11" name="Billede 10">
            <a:hlinkClick r:id="rId3"/>
            <a:extLst>
              <a:ext uri="{FF2B5EF4-FFF2-40B4-BE49-F238E27FC236}">
                <a16:creationId xmlns:a16="http://schemas.microsoft.com/office/drawing/2014/main" id="{AF750A3C-9BE6-758C-B5EF-1496B26BB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924" y="2316870"/>
            <a:ext cx="4610800" cy="2585608"/>
          </a:xfrm>
          <a:prstGeom prst="rect">
            <a:avLst/>
          </a:prstGeom>
        </p:spPr>
      </p:pic>
      <p:pic>
        <p:nvPicPr>
          <p:cNvPr id="13" name="Grafik 12" descr="Afspil med massiv udfyldning">
            <a:hlinkClick r:id="rId3"/>
            <a:extLst>
              <a:ext uri="{FF2B5EF4-FFF2-40B4-BE49-F238E27FC236}">
                <a16:creationId xmlns:a16="http://schemas.microsoft.com/office/drawing/2014/main" id="{6B86DEAF-6BDE-1B35-0CAD-CD47E67A5D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2062" y="3052672"/>
            <a:ext cx="1044886" cy="1044886"/>
          </a:xfrm>
          <a:prstGeom prst="rect">
            <a:avLst/>
          </a:prstGeom>
        </p:spPr>
      </p:pic>
      <p:sp>
        <p:nvSpPr>
          <p:cNvPr id="20" name="Tekstfelt 19">
            <a:extLst>
              <a:ext uri="{FF2B5EF4-FFF2-40B4-BE49-F238E27FC236}">
                <a16:creationId xmlns:a16="http://schemas.microsoft.com/office/drawing/2014/main" id="{A6DB7AEF-C2D0-D5D9-4C8A-1A90115E965C}"/>
              </a:ext>
            </a:extLst>
          </p:cNvPr>
          <p:cNvSpPr txBox="1"/>
          <p:nvPr/>
        </p:nvSpPr>
        <p:spPr>
          <a:xfrm>
            <a:off x="1070809" y="1918027"/>
            <a:ext cx="6093822" cy="923330"/>
          </a:xfrm>
          <a:prstGeom prst="rect">
            <a:avLst/>
          </a:prstGeom>
          <a:noFill/>
        </p:spPr>
        <p:txBody>
          <a:bodyPr wrap="square">
            <a:spAutoFit/>
          </a:bodyPr>
          <a:lstStyle/>
          <a:p>
            <a:r>
              <a:rPr lang="da-DK" sz="1800" b="0" noProof="0">
                <a:solidFill>
                  <a:srgbClr val="375D6A"/>
                </a:solidFill>
                <a:latin typeface="+mn-lt"/>
                <a:ea typeface="Calibri"/>
                <a:cs typeface="Arial"/>
              </a:rPr>
              <a:t>Film om samarbejdet mellem en pædagog og </a:t>
            </a:r>
            <a:br>
              <a:rPr lang="da-DK" sz="1800" b="0" noProof="0">
                <a:solidFill>
                  <a:srgbClr val="375D6A"/>
                </a:solidFill>
                <a:latin typeface="+mn-lt"/>
                <a:ea typeface="Calibri"/>
                <a:cs typeface="Arial"/>
              </a:rPr>
            </a:br>
            <a:r>
              <a:rPr lang="da-DK" sz="1800" b="0" noProof="0">
                <a:solidFill>
                  <a:srgbClr val="375D6A"/>
                </a:solidFill>
                <a:latin typeface="+mn-lt"/>
                <a:ea typeface="Calibri"/>
                <a:cs typeface="Arial"/>
              </a:rPr>
              <a:t>en lærer om hver af de seks organisationsformer </a:t>
            </a:r>
          </a:p>
          <a:p>
            <a:r>
              <a:rPr lang="da-DK">
                <a:solidFill>
                  <a:srgbClr val="375D6A"/>
                </a:solidFill>
                <a:ea typeface="Calibri"/>
                <a:cs typeface="Arial"/>
              </a:rPr>
              <a:t>i co-teaching.</a:t>
            </a:r>
            <a:endParaRPr lang="da-DK">
              <a:solidFill>
                <a:srgbClr val="375D6A"/>
              </a:solidFill>
            </a:endParaRPr>
          </a:p>
        </p:txBody>
      </p:sp>
      <p:sp>
        <p:nvSpPr>
          <p:cNvPr id="22" name="Tekstfelt 21">
            <a:extLst>
              <a:ext uri="{FF2B5EF4-FFF2-40B4-BE49-F238E27FC236}">
                <a16:creationId xmlns:a16="http://schemas.microsoft.com/office/drawing/2014/main" id="{596FFE4C-0006-F4FB-4801-C335758B934B}"/>
              </a:ext>
            </a:extLst>
          </p:cNvPr>
          <p:cNvSpPr txBox="1"/>
          <p:nvPr/>
        </p:nvSpPr>
        <p:spPr>
          <a:xfrm>
            <a:off x="6877924" y="5050016"/>
            <a:ext cx="4610800" cy="369332"/>
          </a:xfrm>
          <a:prstGeom prst="rect">
            <a:avLst/>
          </a:prstGeom>
          <a:noFill/>
        </p:spPr>
        <p:txBody>
          <a:bodyPr wrap="square">
            <a:spAutoFit/>
          </a:bodyPr>
          <a:lstStyle/>
          <a:p>
            <a:pPr algn="ctr">
              <a:buNone/>
            </a:pPr>
            <a:r>
              <a:rPr lang="da-DK" b="1" i="0">
                <a:solidFill>
                  <a:srgbClr val="ECE9E1"/>
                </a:solidFill>
                <a:effectLst/>
                <a:latin typeface="+mj-lt"/>
              </a:rPr>
              <a:t>Seks </a:t>
            </a:r>
            <a:r>
              <a:rPr lang="da-DK" b="1" i="0" err="1">
                <a:solidFill>
                  <a:srgbClr val="ECE9E1"/>
                </a:solidFill>
                <a:effectLst/>
                <a:latin typeface="+mj-lt"/>
              </a:rPr>
              <a:t>co-teaching</a:t>
            </a:r>
            <a:r>
              <a:rPr lang="da-DK" b="1" i="0">
                <a:solidFill>
                  <a:srgbClr val="ECE9E1"/>
                </a:solidFill>
                <a:effectLst/>
                <a:latin typeface="+mj-lt"/>
              </a:rPr>
              <a:t> tilgange</a:t>
            </a:r>
          </a:p>
        </p:txBody>
      </p:sp>
    </p:spTree>
    <p:extLst>
      <p:ext uri="{BB962C8B-B14F-4D97-AF65-F5344CB8AC3E}">
        <p14:creationId xmlns:p14="http://schemas.microsoft.com/office/powerpoint/2010/main" val="1242490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16F47-7AB2-7CFF-4DCC-370350CE1F82}"/>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E4531C34-B3A9-8F5F-8F7D-373940C8D7F8}"/>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25A8472C-9762-2323-2428-1F9A4AA136E0}"/>
              </a:ext>
            </a:extLst>
          </p:cNvPr>
          <p:cNvSpPr>
            <a:spLocks noGrp="1"/>
          </p:cNvSpPr>
          <p:nvPr>
            <p:ph type="body" sz="quarter" idx="15"/>
          </p:nvPr>
        </p:nvSpPr>
        <p:spPr>
          <a:xfrm>
            <a:off x="1070809" y="576912"/>
            <a:ext cx="8640000" cy="1080000"/>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5DD5D355-001B-988B-594E-9906DACD74EC}"/>
              </a:ext>
            </a:extLst>
          </p:cNvPr>
          <p:cNvSpPr txBox="1">
            <a:spLocks/>
          </p:cNvSpPr>
          <p:nvPr/>
        </p:nvSpPr>
        <p:spPr>
          <a:xfrm>
            <a:off x="1070810" y="2762033"/>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a:cs typeface="Arial"/>
              </a:rPr>
              <a:t>Evalueringen retter sig mod:</a:t>
            </a:r>
          </a:p>
          <a:p>
            <a:pPr marL="342900" lvl="1" indent="-342900">
              <a:spcBef>
                <a:spcPts val="1000"/>
              </a:spcBef>
            </a:pPr>
            <a:r>
              <a:rPr lang="da-DK" sz="1800">
                <a:solidFill>
                  <a:srgbClr val="375D6A"/>
                </a:solidFill>
                <a:ea typeface="Calibri"/>
                <a:cs typeface="Arial"/>
              </a:rPr>
              <a:t>Elevernes læring</a:t>
            </a:r>
          </a:p>
          <a:p>
            <a:pPr marL="342900" lvl="1" indent="-342900">
              <a:spcBef>
                <a:spcPts val="1000"/>
              </a:spcBef>
            </a:pPr>
            <a:r>
              <a:rPr lang="da-DK" sz="1800">
                <a:solidFill>
                  <a:srgbClr val="375D6A"/>
                </a:solidFill>
                <a:ea typeface="Calibri"/>
                <a:cs typeface="Arial"/>
              </a:rPr>
              <a:t>De fagprofessionelles samarbejde</a:t>
            </a:r>
          </a:p>
          <a:p>
            <a:pPr marL="342900" lvl="1" indent="-342900">
              <a:spcBef>
                <a:spcPts val="1000"/>
              </a:spcBef>
            </a:pPr>
            <a:r>
              <a:rPr lang="da-DK" sz="1800">
                <a:solidFill>
                  <a:srgbClr val="375D6A"/>
                </a:solidFill>
                <a:ea typeface="Calibri"/>
                <a:cs typeface="Arial"/>
              </a:rPr>
              <a:t>Fremtidige justeringer </a:t>
            </a:r>
          </a:p>
          <a:p>
            <a:pPr marL="0" indent="0">
              <a:buNone/>
            </a:pPr>
            <a:endParaRPr lang="da-DK" b="0">
              <a:ea typeface="Calibri"/>
            </a:endParaRPr>
          </a:p>
          <a:p>
            <a:pPr marL="0" indent="0">
              <a:buNone/>
            </a:pPr>
            <a:r>
              <a:rPr lang="da-DK" b="0">
                <a:ea typeface="Calibri" panose="020F0502020204030204"/>
                <a:cs typeface="Arial"/>
              </a:rPr>
              <a:t>Beslut jer for hvordan, I vil bruge evalueringsskabelonen i jeres team.</a:t>
            </a:r>
            <a:endParaRPr lang="da-DK" b="0">
              <a:ea typeface="Calibri" panose="020F0502020204030204"/>
            </a:endParaRPr>
          </a:p>
          <a:p>
            <a:endParaRPr lang="en-US" sz="2400" b="0">
              <a:ea typeface="Calibri" panose="020F0502020204030204"/>
            </a:endParaRPr>
          </a:p>
          <a:p>
            <a:endParaRPr lang="en-US">
              <a:solidFill>
                <a:schemeClr val="tx1"/>
              </a:solidFill>
              <a:ea typeface="Calibri" panose="020F0502020204030204"/>
            </a:endParaRPr>
          </a:p>
          <a:p>
            <a:endParaRPr lang="en-US">
              <a:solidFill>
                <a:schemeClr val="tx1"/>
              </a:solidFill>
              <a:ea typeface="Calibri" panose="020F0502020204030204"/>
            </a:endParaRPr>
          </a:p>
        </p:txBody>
      </p:sp>
      <p:sp>
        <p:nvSpPr>
          <p:cNvPr id="5" name="Rektangel 4">
            <a:extLst>
              <a:ext uri="{FF2B5EF4-FFF2-40B4-BE49-F238E27FC236}">
                <a16:creationId xmlns:a16="http://schemas.microsoft.com/office/drawing/2014/main" id="{1126D3AA-D365-A8DB-7239-4F9BF64E8106}"/>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90D4F367-6F4B-C4B7-46E7-26886ADC73C7}"/>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hlinkClick r:id="rId3"/>
              </a:rPr>
              <a:t>Evalueringsskabelon</a:t>
            </a:r>
            <a:endParaRPr lang="da-DK" sz="1200" b="1">
              <a:solidFill>
                <a:srgbClr val="F0EBE5"/>
              </a:solidFill>
              <a:ea typeface="Calibri"/>
              <a:cs typeface="Calibri"/>
            </a:endParaRPr>
          </a:p>
        </p:txBody>
      </p:sp>
      <p:pic>
        <p:nvPicPr>
          <p:cNvPr id="2" name="Picture 1">
            <a:extLst>
              <a:ext uri="{FF2B5EF4-FFF2-40B4-BE49-F238E27FC236}">
                <a16:creationId xmlns:a16="http://schemas.microsoft.com/office/drawing/2014/main" id="{D4DE5F2F-1535-32A6-A600-BAC917BEEB94}"/>
              </a:ext>
            </a:extLst>
          </p:cNvPr>
          <p:cNvPicPr>
            <a:picLocks noChangeAspect="1"/>
          </p:cNvPicPr>
          <p:nvPr/>
        </p:nvPicPr>
        <p:blipFill>
          <a:blip r:embed="rId4"/>
          <a:stretch>
            <a:fillRect/>
          </a:stretch>
        </p:blipFill>
        <p:spPr>
          <a:xfrm>
            <a:off x="8392205" y="2173741"/>
            <a:ext cx="2769054" cy="3871233"/>
          </a:xfrm>
          <a:prstGeom prst="rect">
            <a:avLst/>
          </a:prstGeom>
        </p:spPr>
      </p:pic>
    </p:spTree>
    <p:extLst>
      <p:ext uri="{BB962C8B-B14F-4D97-AF65-F5344CB8AC3E}">
        <p14:creationId xmlns:p14="http://schemas.microsoft.com/office/powerpoint/2010/main" val="224396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A67EA32-A4D9-CB1A-3D7C-9E7CCACE7815}"/>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E0D6833F-3401-A92D-04F1-1DBC5FEA84DF}"/>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44913FE1-169D-7743-E7FC-FF437CFBDAE7}"/>
              </a:ext>
            </a:extLst>
          </p:cNvPr>
          <p:cNvSpPr txBox="1">
            <a:spLocks/>
          </p:cNvSpPr>
          <p:nvPr/>
        </p:nvSpPr>
        <p:spPr>
          <a:xfrm>
            <a:off x="1070810" y="3978000"/>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panose="020F0502020204030204"/>
                <a:cs typeface="Arial"/>
              </a:rPr>
              <a:t>Inddrag eleverne i evalueringen af undervisningen</a:t>
            </a:r>
          </a:p>
          <a:p>
            <a:pPr marL="0" indent="0">
              <a:buNone/>
            </a:pPr>
            <a:r>
              <a:rPr lang="da-DK" b="0">
                <a:ea typeface="Calibri" panose="020F0502020204030204"/>
                <a:cs typeface="Arial"/>
              </a:rPr>
              <a:t>Eksemplerne kan bruges i indskolingen.</a:t>
            </a:r>
          </a:p>
          <a:p>
            <a:endParaRPr lang="en-US" sz="2400" b="0">
              <a:ea typeface="Calibri" panose="020F0502020204030204"/>
            </a:endParaRPr>
          </a:p>
          <a:p>
            <a:endParaRPr lang="en-US">
              <a:solidFill>
                <a:schemeClr val="tx1"/>
              </a:solidFill>
              <a:ea typeface="Calibri" panose="020F0502020204030204"/>
            </a:endParaRPr>
          </a:p>
          <a:p>
            <a:endParaRPr lang="en-US">
              <a:solidFill>
                <a:schemeClr val="tx1"/>
              </a:solidFill>
              <a:ea typeface="Calibri" panose="020F0502020204030204"/>
            </a:endParaRPr>
          </a:p>
        </p:txBody>
      </p:sp>
      <p:pic>
        <p:nvPicPr>
          <p:cNvPr id="17" name="Grafik 16">
            <a:extLst>
              <a:ext uri="{FF2B5EF4-FFF2-40B4-BE49-F238E27FC236}">
                <a16:creationId xmlns:a16="http://schemas.microsoft.com/office/drawing/2014/main" id="{794FEC7D-D012-2222-EBB8-3A2B738893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045" y="4486979"/>
            <a:ext cx="4899106" cy="1651021"/>
          </a:xfrm>
          <a:prstGeom prst="rect">
            <a:avLst/>
          </a:prstGeom>
        </p:spPr>
      </p:pic>
      <p:pic>
        <p:nvPicPr>
          <p:cNvPr id="19" name="Grafik 18">
            <a:extLst>
              <a:ext uri="{FF2B5EF4-FFF2-40B4-BE49-F238E27FC236}">
                <a16:creationId xmlns:a16="http://schemas.microsoft.com/office/drawing/2014/main" id="{D1463264-7231-6521-D449-6D2FB54549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58276" y="2791991"/>
            <a:ext cx="5158220" cy="1274018"/>
          </a:xfrm>
          <a:prstGeom prst="rect">
            <a:avLst/>
          </a:prstGeom>
        </p:spPr>
      </p:pic>
    </p:spTree>
    <p:extLst>
      <p:ext uri="{BB962C8B-B14F-4D97-AF65-F5344CB8AC3E}">
        <p14:creationId xmlns:p14="http://schemas.microsoft.com/office/powerpoint/2010/main" val="3166729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FA2DFD1-25A4-17F8-D35C-FD3414D958DE}"/>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31B22CDD-6886-E3A7-33B6-D1AF076046B9}"/>
              </a:ext>
            </a:extLst>
          </p:cNvPr>
          <p:cNvSpPr>
            <a:spLocks noGrp="1"/>
          </p:cNvSpPr>
          <p:nvPr>
            <p:ph type="body" sz="quarter" idx="15"/>
          </p:nvPr>
        </p:nvSpPr>
        <p:spPr>
          <a:xfrm>
            <a:off x="1070809" y="720000"/>
            <a:ext cx="8941924" cy="1022491"/>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19F3ED74-5180-3132-30EC-E316B97DA11F}"/>
              </a:ext>
            </a:extLst>
          </p:cNvPr>
          <p:cNvSpPr txBox="1">
            <a:spLocks/>
          </p:cNvSpPr>
          <p:nvPr/>
        </p:nvSpPr>
        <p:spPr>
          <a:xfrm>
            <a:off x="1070810" y="3188060"/>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panose="020F0502020204030204"/>
                <a:cs typeface="Arial"/>
              </a:rPr>
              <a:t>Inddrag eleverne i evalueringen af undervisningen</a:t>
            </a:r>
            <a:endParaRPr lang="da-DK" b="0">
              <a:ea typeface="Calibri" panose="020F0502020204030204"/>
              <a:cs typeface="Arial"/>
            </a:endParaRPr>
          </a:p>
          <a:p>
            <a:pPr marL="0" indent="0">
              <a:buNone/>
            </a:pPr>
            <a:r>
              <a:rPr lang="da-DK" b="0">
                <a:ea typeface="Calibri" panose="020F0502020204030204"/>
                <a:cs typeface="Arial"/>
              </a:rPr>
              <a:t>Eksemplet kan anvendes på mellemtrinnet og i udskolingen.</a:t>
            </a:r>
          </a:p>
          <a:p>
            <a:pPr marL="0" indent="0">
              <a:buNone/>
            </a:pPr>
            <a:endParaRPr lang="da-DK" b="0">
              <a:ea typeface="Calibri" panose="020F0502020204030204"/>
              <a:cs typeface="Arial"/>
            </a:endParaRPr>
          </a:p>
          <a:p>
            <a:pPr marL="0" indent="0">
              <a:buNone/>
            </a:pPr>
            <a:r>
              <a:rPr lang="da-DK">
                <a:ea typeface="Calibri"/>
                <a:cs typeface="Arial"/>
              </a:rPr>
              <a:t>Drøft to og to:</a:t>
            </a:r>
          </a:p>
          <a:p>
            <a:pPr marL="0" indent="0">
              <a:buNone/>
            </a:pPr>
            <a:r>
              <a:rPr lang="da-DK" b="0">
                <a:ea typeface="Calibri" panose="020F0502020204030204"/>
                <a:cs typeface="Arial"/>
              </a:rPr>
              <a:t>Hvordan kan vi få elevernes stemme mere i spil i evalueringen af undervisningen?</a:t>
            </a:r>
          </a:p>
          <a:p>
            <a:endParaRPr lang="en-US">
              <a:solidFill>
                <a:schemeClr val="tx1"/>
              </a:solidFill>
              <a:ea typeface="Calibri" panose="020F0502020204030204"/>
            </a:endParaRPr>
          </a:p>
        </p:txBody>
      </p:sp>
      <p:sp>
        <p:nvSpPr>
          <p:cNvPr id="2" name="Rektangel 1">
            <a:extLst>
              <a:ext uri="{FF2B5EF4-FFF2-40B4-BE49-F238E27FC236}">
                <a16:creationId xmlns:a16="http://schemas.microsoft.com/office/drawing/2014/main" id="{A2DAE5D2-082B-EF49-8C38-9DB31B5A91ED}"/>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3">
            <a:extLst>
              <a:ext uri="{FF2B5EF4-FFF2-40B4-BE49-F238E27FC236}">
                <a16:creationId xmlns:a16="http://schemas.microsoft.com/office/drawing/2014/main" id="{B66ECFED-8B35-B30B-7E08-CED268E86D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7259" y="2147299"/>
            <a:ext cx="2913102" cy="4118704"/>
          </a:xfrm>
          <a:prstGeom prst="rect">
            <a:avLst/>
          </a:prstGeom>
        </p:spPr>
      </p:pic>
      <p:sp>
        <p:nvSpPr>
          <p:cNvPr id="10" name="Tekstfelt 9">
            <a:extLst>
              <a:ext uri="{FF2B5EF4-FFF2-40B4-BE49-F238E27FC236}">
                <a16:creationId xmlns:a16="http://schemas.microsoft.com/office/drawing/2014/main" id="{5CF745B8-4EB2-CF13-2785-8BDD39A40923}"/>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Elevspørgsmål</a:t>
            </a:r>
            <a:endParaRPr lang="da-DK" sz="1200" b="1">
              <a:solidFill>
                <a:srgbClr val="F0EBE5"/>
              </a:solidFill>
              <a:ea typeface="Calibri"/>
              <a:cs typeface="Calibri"/>
            </a:endParaRPr>
          </a:p>
        </p:txBody>
      </p:sp>
    </p:spTree>
    <p:extLst>
      <p:ext uri="{BB962C8B-B14F-4D97-AF65-F5344CB8AC3E}">
        <p14:creationId xmlns:p14="http://schemas.microsoft.com/office/powerpoint/2010/main" val="287128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4AD0-96B4-3079-E209-E4E114C99E3A}"/>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7102EBE-4015-588C-E7A5-49E6CAB298E6}"/>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37079EF3-8B29-7F72-625C-30B03D31D8FE}"/>
              </a:ext>
            </a:extLst>
          </p:cNvPr>
          <p:cNvSpPr>
            <a:spLocks noGrp="1"/>
          </p:cNvSpPr>
          <p:nvPr>
            <p:ph type="body" sz="quarter" idx="15"/>
          </p:nvPr>
        </p:nvSpPr>
        <p:spPr>
          <a:xfrm>
            <a:off x="1070809" y="476742"/>
            <a:ext cx="8640000" cy="1080000"/>
          </a:xfrm>
        </p:spPr>
        <p:txBody>
          <a:bodyPr/>
          <a:lstStyle/>
          <a:p>
            <a:r>
              <a:rPr lang="da-DK" sz="3200">
                <a:latin typeface="+mn-lt"/>
              </a:rPr>
              <a:t>Opsamling</a:t>
            </a:r>
          </a:p>
        </p:txBody>
      </p:sp>
      <p:sp>
        <p:nvSpPr>
          <p:cNvPr id="6" name="Pladsholder til tekst 1">
            <a:extLst>
              <a:ext uri="{FF2B5EF4-FFF2-40B4-BE49-F238E27FC236}">
                <a16:creationId xmlns:a16="http://schemas.microsoft.com/office/drawing/2014/main" id="{60E2145A-D29B-D2A1-1443-31EFE9075B7C}"/>
              </a:ext>
            </a:extLst>
          </p:cNvPr>
          <p:cNvSpPr txBox="1">
            <a:spLocks/>
          </p:cNvSpPr>
          <p:nvPr/>
        </p:nvSpPr>
        <p:spPr>
          <a:xfrm>
            <a:off x="1291658" y="3459604"/>
            <a:ext cx="4615435" cy="4320000"/>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a:t>I har været sammen om:</a:t>
            </a:r>
          </a:p>
          <a:p>
            <a:r>
              <a:rPr lang="da-DK" b="0"/>
              <a:t>Co-teaching som en metode til at skabe deltagelsesmuligheder for alle elever.</a:t>
            </a:r>
          </a:p>
          <a:p>
            <a:r>
              <a:rPr lang="da-DK" b="0"/>
              <a:t>Co-teaching som en metode til at udvikle samarbejdet mellem de fagprofessionelle. </a:t>
            </a:r>
          </a:p>
          <a:p>
            <a:r>
              <a:rPr lang="da-DK" b="0"/>
              <a:t>Fælles forberedelse, gennemførelse og evaluering.</a:t>
            </a:r>
          </a:p>
          <a:p>
            <a:pPr marL="0" indent="0">
              <a:buFont typeface="Arial" panose="020B0604020202020204" pitchFamily="34" charset="0"/>
              <a:buNone/>
            </a:pPr>
            <a:endParaRPr lang="da-DK"/>
          </a:p>
          <a:p>
            <a:pPr marL="0" indent="0">
              <a:buFont typeface="Arial" panose="020B0604020202020204" pitchFamily="34" charset="0"/>
              <a:buNone/>
            </a:pPr>
            <a:endParaRPr lang="da-DK"/>
          </a:p>
        </p:txBody>
      </p:sp>
      <p:sp>
        <p:nvSpPr>
          <p:cNvPr id="7" name="Tekstfelt 6">
            <a:extLst>
              <a:ext uri="{FF2B5EF4-FFF2-40B4-BE49-F238E27FC236}">
                <a16:creationId xmlns:a16="http://schemas.microsoft.com/office/drawing/2014/main" id="{4F25A918-54EA-6686-A81A-97B132E7BA17}"/>
              </a:ext>
            </a:extLst>
          </p:cNvPr>
          <p:cNvSpPr txBox="1"/>
          <p:nvPr/>
        </p:nvSpPr>
        <p:spPr>
          <a:xfrm>
            <a:off x="6677514" y="3388371"/>
            <a:ext cx="4407243" cy="2499146"/>
          </a:xfrm>
          <a:prstGeom prst="rect">
            <a:avLst/>
          </a:prstGeom>
          <a:noFill/>
        </p:spPr>
        <p:txBody>
          <a:bodyPr wrap="square">
            <a:spAutoFit/>
          </a:bodyPr>
          <a:lstStyle/>
          <a:p>
            <a:pPr marL="0" indent="0" algn="ctr">
              <a:buNone/>
            </a:pPr>
            <a:r>
              <a:rPr lang="da-DK" b="1">
                <a:solidFill>
                  <a:srgbClr val="375D6A"/>
                </a:solidFill>
                <a:cs typeface="Arial" panose="020B0604020202020204" pitchFamily="34" charset="0"/>
              </a:rPr>
              <a:t>Vi håber, at I går herfra med:</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En samarbejdsaftale </a:t>
            </a:r>
            <a:br>
              <a:rPr lang="da-DK">
                <a:solidFill>
                  <a:srgbClr val="375D6A"/>
                </a:solidFill>
                <a:cs typeface="Arial" panose="020B0604020202020204" pitchFamily="34" charset="0"/>
              </a:rPr>
            </a:br>
            <a:r>
              <a:rPr lang="da-DK">
                <a:solidFill>
                  <a:srgbClr val="375D6A"/>
                </a:solidFill>
                <a:cs typeface="Arial" panose="020B0604020202020204" pitchFamily="34" charset="0"/>
              </a:rPr>
              <a:t>– som et godt afsæt for samarbejdet.</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Ideer og skabeloner til forberedelse, gennemførelse og evaluering</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Perspektiver og refleksioner fra kollegaer til det fremadrettede arbejde med co-teaching.</a:t>
            </a:r>
          </a:p>
        </p:txBody>
      </p:sp>
      <p:cxnSp>
        <p:nvCxnSpPr>
          <p:cNvPr id="8" name="Lige forbindelse 7">
            <a:extLst>
              <a:ext uri="{FF2B5EF4-FFF2-40B4-BE49-F238E27FC236}">
                <a16:creationId xmlns:a16="http://schemas.microsoft.com/office/drawing/2014/main" id="{492C8DA5-F719-712E-4C90-53C099B66812}"/>
              </a:ext>
            </a:extLst>
          </p:cNvPr>
          <p:cNvCxnSpPr>
            <a:cxnSpLocks/>
          </p:cNvCxnSpPr>
          <p:nvPr/>
        </p:nvCxnSpPr>
        <p:spPr>
          <a:xfrm>
            <a:off x="1439376"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2929B186-50AB-340F-8C91-2545BB2E9A2A}"/>
              </a:ext>
            </a:extLst>
          </p:cNvPr>
          <p:cNvCxnSpPr>
            <a:cxnSpLocks/>
          </p:cNvCxnSpPr>
          <p:nvPr/>
        </p:nvCxnSpPr>
        <p:spPr>
          <a:xfrm>
            <a:off x="6677514"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pic>
        <p:nvPicPr>
          <p:cNvPr id="10" name="Grafik 9" descr="Kundeanmeldelse med massiv udfyldning">
            <a:extLst>
              <a:ext uri="{FF2B5EF4-FFF2-40B4-BE49-F238E27FC236}">
                <a16:creationId xmlns:a16="http://schemas.microsoft.com/office/drawing/2014/main" id="{4AF9D772-26E0-89C5-E240-0FFF224290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42176" y="2062800"/>
            <a:ext cx="914400" cy="914400"/>
          </a:xfrm>
          <a:prstGeom prst="rect">
            <a:avLst/>
          </a:prstGeom>
        </p:spPr>
      </p:pic>
      <p:pic>
        <p:nvPicPr>
          <p:cNvPr id="2" name="Grafik 1" descr="Rygsæk med massiv udfyldning">
            <a:extLst>
              <a:ext uri="{FF2B5EF4-FFF2-40B4-BE49-F238E27FC236}">
                <a16:creationId xmlns:a16="http://schemas.microsoft.com/office/drawing/2014/main" id="{E73CF644-69FA-B465-B406-B8FA7C3F6B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0314" y="2105696"/>
            <a:ext cx="914400" cy="914400"/>
          </a:xfrm>
          <a:prstGeom prst="rect">
            <a:avLst/>
          </a:prstGeom>
        </p:spPr>
      </p:pic>
    </p:spTree>
    <p:extLst>
      <p:ext uri="{BB962C8B-B14F-4D97-AF65-F5344CB8AC3E}">
        <p14:creationId xmlns:p14="http://schemas.microsoft.com/office/powerpoint/2010/main" val="2535340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4B2A9"/>
        </a:solidFill>
        <a:effectLst/>
      </p:bgPr>
    </p:bg>
    <p:spTree>
      <p:nvGrpSpPr>
        <p:cNvPr id="1" name="">
          <a:extLst>
            <a:ext uri="{FF2B5EF4-FFF2-40B4-BE49-F238E27FC236}">
              <a16:creationId xmlns:a16="http://schemas.microsoft.com/office/drawing/2014/main" id="{7BFE6B10-04D9-0E80-0769-7F107F6E33D8}"/>
            </a:ext>
          </a:extLst>
        </p:cNvPr>
        <p:cNvGrpSpPr/>
        <p:nvPr/>
      </p:nvGrpSpPr>
      <p:grpSpPr>
        <a:xfrm>
          <a:off x="0" y="0"/>
          <a:ext cx="0" cy="0"/>
          <a:chOff x="0" y="0"/>
          <a:chExt cx="0" cy="0"/>
        </a:xfrm>
      </p:grpSpPr>
      <p:sp>
        <p:nvSpPr>
          <p:cNvPr id="4" name="Rektangel: afrundede hjørner 3">
            <a:extLst>
              <a:ext uri="{FF2B5EF4-FFF2-40B4-BE49-F238E27FC236}">
                <a16:creationId xmlns:a16="http://schemas.microsoft.com/office/drawing/2014/main" id="{33DA2CB0-B787-7330-1475-F5463ACDE8D8}"/>
              </a:ext>
            </a:extLst>
          </p:cNvPr>
          <p:cNvSpPr/>
          <p:nvPr/>
        </p:nvSpPr>
        <p:spPr>
          <a:xfrm>
            <a:off x="3818966" y="4344686"/>
            <a:ext cx="4585446"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3BE83313-6EB9-9397-F1C2-E746AFF48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64" y="225877"/>
            <a:ext cx="4327650" cy="4118809"/>
          </a:xfrm>
          <a:prstGeom prst="rect">
            <a:avLst/>
          </a:prstGeom>
        </p:spPr>
      </p:pic>
      <p:sp>
        <p:nvSpPr>
          <p:cNvPr id="5" name="Pladsholder til tekst 1">
            <a:extLst>
              <a:ext uri="{FF2B5EF4-FFF2-40B4-BE49-F238E27FC236}">
                <a16:creationId xmlns:a16="http://schemas.microsoft.com/office/drawing/2014/main" id="{0EFD0025-2EA8-C544-E041-AD2D467F8969}"/>
              </a:ext>
            </a:extLst>
          </p:cNvPr>
          <p:cNvSpPr txBox="1">
            <a:spLocks/>
          </p:cNvSpPr>
          <p:nvPr/>
        </p:nvSpPr>
        <p:spPr>
          <a:xfrm>
            <a:off x="1775999" y="4371062"/>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Næste skridt</a:t>
            </a:r>
          </a:p>
        </p:txBody>
      </p:sp>
      <p:sp>
        <p:nvSpPr>
          <p:cNvPr id="9" name="Pladsholder til tekst 2">
            <a:extLst>
              <a:ext uri="{FF2B5EF4-FFF2-40B4-BE49-F238E27FC236}">
                <a16:creationId xmlns:a16="http://schemas.microsoft.com/office/drawing/2014/main" id="{8021F6E9-F816-5FE6-EF2C-748F02AE562C}"/>
              </a:ext>
            </a:extLst>
          </p:cNvPr>
          <p:cNvSpPr>
            <a:spLocks noGrp="1"/>
          </p:cNvSpPr>
          <p:nvPr>
            <p:ph type="body" sz="quarter" idx="16"/>
          </p:nvPr>
        </p:nvSpPr>
        <p:spPr>
          <a:xfrm>
            <a:off x="1784378" y="5424686"/>
            <a:ext cx="8640000" cy="1080000"/>
          </a:xfrm>
        </p:spPr>
        <p:txBody>
          <a:bodyPr/>
          <a:lstStyle/>
          <a:p>
            <a:r>
              <a:rPr lang="da-DK" noProof="0">
                <a:solidFill>
                  <a:srgbClr val="FCF3E6"/>
                </a:solidFill>
              </a:rPr>
              <a:t>[Skriv næste skridt ind]</a:t>
            </a:r>
          </a:p>
        </p:txBody>
      </p:sp>
    </p:spTree>
    <p:extLst>
      <p:ext uri="{BB962C8B-B14F-4D97-AF65-F5344CB8AC3E}">
        <p14:creationId xmlns:p14="http://schemas.microsoft.com/office/powerpoint/2010/main" val="86705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1E0CEC-6E01-4F81-B6AA-9A0D7BDE6FE9}"/>
              </a:ext>
            </a:extLst>
          </p:cNvPr>
          <p:cNvSpPr>
            <a:spLocks noGrp="1"/>
          </p:cNvSpPr>
          <p:nvPr>
            <p:ph type="body" sz="quarter" idx="15"/>
          </p:nvPr>
        </p:nvSpPr>
        <p:spPr/>
        <p:txBody>
          <a:bodyPr/>
          <a:lstStyle/>
          <a:p>
            <a:r>
              <a:rPr lang="da-DK"/>
              <a:t>Plan for arbejdet med co-teaching</a:t>
            </a:r>
          </a:p>
        </p:txBody>
      </p:sp>
      <p:sp>
        <p:nvSpPr>
          <p:cNvPr id="3" name="Pladsholder til tekst 2">
            <a:extLst>
              <a:ext uri="{FF2B5EF4-FFF2-40B4-BE49-F238E27FC236}">
                <a16:creationId xmlns:a16="http://schemas.microsoft.com/office/drawing/2014/main" id="{9B5E52FD-FC4C-E403-C486-E97F6B76F38A}"/>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02808353-1FD5-B2A0-676E-074A48DD7EE0}"/>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ABE1330F-4790-7F5A-7E76-A25DA65A490B}"/>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FD06771B-152B-1CBA-32EA-63DF673681F4}"/>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5C60DC29-DBF7-52FB-11AE-056B5FE56C3F}"/>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DF3D57FA-E4C3-5F26-4407-6AF071A29D30}"/>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119C3D78-FB72-7492-2D38-13648DF88332}"/>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FE767106-6E0E-3A56-93A4-F7F7570FCE93}"/>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6D3F3F1E-5A0F-150E-8D59-46C692B9824D}"/>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39B67060-FE61-B3D0-AF43-02968DA697E5}"/>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70D5AA6F-2154-BE53-DA67-4187DBAE9F02}"/>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0FF22034-9923-C424-30C7-98976590AECA}"/>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D0A75A0A-B687-7A55-CEBB-7988EE4CB63E}"/>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2267877C-43B9-B767-43B1-D9A36687F0E7}"/>
              </a:ext>
            </a:extLst>
          </p:cNvPr>
          <p:cNvSpPr>
            <a:spLocks noGrp="1"/>
          </p:cNvSpPr>
          <p:nvPr>
            <p:ph type="body" sz="quarter" idx="28"/>
          </p:nvPr>
        </p:nvSpPr>
        <p:spPr/>
        <p:txBody>
          <a:bodyPr/>
          <a:lstStyle/>
          <a:p>
            <a:endParaRPr lang="da-DK"/>
          </a:p>
        </p:txBody>
      </p:sp>
      <p:sp>
        <p:nvSpPr>
          <p:cNvPr id="17" name="Pladsholder til tekst 16">
            <a:extLst>
              <a:ext uri="{FF2B5EF4-FFF2-40B4-BE49-F238E27FC236}">
                <a16:creationId xmlns:a16="http://schemas.microsoft.com/office/drawing/2014/main" id="{7BEAF28F-0400-2BAC-C7A6-87BD203E5210}"/>
              </a:ext>
            </a:extLst>
          </p:cNvPr>
          <p:cNvSpPr>
            <a:spLocks noGrp="1"/>
          </p:cNvSpPr>
          <p:nvPr>
            <p:ph type="body" sz="quarter" idx="29"/>
          </p:nvPr>
        </p:nvSpPr>
        <p:spPr/>
        <p:txBody>
          <a:bodyPr/>
          <a:lstStyle/>
          <a:p>
            <a:endParaRPr lang="da-DK"/>
          </a:p>
        </p:txBody>
      </p:sp>
      <p:sp>
        <p:nvSpPr>
          <p:cNvPr id="18" name="Pladsholder til tekst 17">
            <a:extLst>
              <a:ext uri="{FF2B5EF4-FFF2-40B4-BE49-F238E27FC236}">
                <a16:creationId xmlns:a16="http://schemas.microsoft.com/office/drawing/2014/main" id="{659806C8-FD3C-4FC2-6638-3F58B4AB27EF}"/>
              </a:ext>
            </a:extLst>
          </p:cNvPr>
          <p:cNvSpPr>
            <a:spLocks noGrp="1"/>
          </p:cNvSpPr>
          <p:nvPr>
            <p:ph type="body" sz="quarter" idx="32"/>
          </p:nvPr>
        </p:nvSpPr>
        <p:spPr/>
        <p:txBody>
          <a:bodyPr/>
          <a:lstStyle/>
          <a:p>
            <a:endParaRPr lang="da-DK"/>
          </a:p>
        </p:txBody>
      </p:sp>
      <p:sp>
        <p:nvSpPr>
          <p:cNvPr id="19" name="Pladsholder til tekst 18">
            <a:extLst>
              <a:ext uri="{FF2B5EF4-FFF2-40B4-BE49-F238E27FC236}">
                <a16:creationId xmlns:a16="http://schemas.microsoft.com/office/drawing/2014/main" id="{55A4A6BE-8033-F17D-2EFC-21F71125457D}"/>
              </a:ext>
            </a:extLst>
          </p:cNvPr>
          <p:cNvSpPr>
            <a:spLocks noGrp="1"/>
          </p:cNvSpPr>
          <p:nvPr>
            <p:ph type="body" sz="quarter" idx="33"/>
          </p:nvPr>
        </p:nvSpPr>
        <p:spPr/>
        <p:txBody>
          <a:bodyPr/>
          <a:lstStyle/>
          <a:p>
            <a:endParaRPr lang="da-DK"/>
          </a:p>
        </p:txBody>
      </p:sp>
      <p:sp>
        <p:nvSpPr>
          <p:cNvPr id="20" name="Pladsholder til tekst 19">
            <a:extLst>
              <a:ext uri="{FF2B5EF4-FFF2-40B4-BE49-F238E27FC236}">
                <a16:creationId xmlns:a16="http://schemas.microsoft.com/office/drawing/2014/main" id="{DA1CF78B-C3CC-78E9-BD46-EEADE5C66971}"/>
              </a:ext>
            </a:extLst>
          </p:cNvPr>
          <p:cNvSpPr>
            <a:spLocks noGrp="1"/>
          </p:cNvSpPr>
          <p:nvPr>
            <p:ph type="body" sz="quarter" idx="34"/>
          </p:nvPr>
        </p:nvSpPr>
        <p:spPr/>
        <p:txBody>
          <a:bodyPr/>
          <a:lstStyle/>
          <a:p>
            <a:endParaRPr lang="da-DK"/>
          </a:p>
        </p:txBody>
      </p:sp>
    </p:spTree>
    <p:extLst>
      <p:ext uri="{BB962C8B-B14F-4D97-AF65-F5344CB8AC3E}">
        <p14:creationId xmlns:p14="http://schemas.microsoft.com/office/powerpoint/2010/main" val="1571106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dsholder til tekst 20">
            <a:extLst>
              <a:ext uri="{FF2B5EF4-FFF2-40B4-BE49-F238E27FC236}">
                <a16:creationId xmlns:a16="http://schemas.microsoft.com/office/drawing/2014/main" id="{3D0D0B9E-F2AD-7765-8F83-62C6D9FE7E22}"/>
              </a:ext>
            </a:extLst>
          </p:cNvPr>
          <p:cNvSpPr>
            <a:spLocks noGrp="1"/>
          </p:cNvSpPr>
          <p:nvPr>
            <p:ph type="body" sz="quarter" idx="13"/>
          </p:nvPr>
        </p:nvSpPr>
        <p:spPr>
          <a:xfrm>
            <a:off x="1070809" y="1800000"/>
            <a:ext cx="11346494" cy="4320000"/>
          </a:xfrm>
        </p:spPr>
        <p:txBody>
          <a:bodyPr lIns="0" tIns="0" rIns="0" bIns="0" anchor="t"/>
          <a:lstStyle/>
          <a:p>
            <a:r>
              <a:rPr lang="da-DK" sz="1800">
                <a:solidFill>
                  <a:srgbClr val="375D6A"/>
                </a:solidFill>
                <a:latin typeface="+mn-lt"/>
                <a:cs typeface="Times New Roman"/>
              </a:rPr>
              <a:t>EVA, 2023: </a:t>
            </a:r>
            <a:r>
              <a:rPr lang="da-DK" sz="1800" i="1">
                <a:solidFill>
                  <a:srgbClr val="375D6A"/>
                </a:solidFill>
                <a:latin typeface="+mn-lt"/>
                <a:cs typeface="Times New Roman"/>
              </a:rPr>
              <a:t>Evaluering af pilotforsøg med co-teaching </a:t>
            </a:r>
            <a:endParaRPr lang="da-DK" sz="1800">
              <a:solidFill>
                <a:srgbClr val="375D6A"/>
              </a:solidFill>
              <a:latin typeface="+mn-lt"/>
              <a:cs typeface="Times New Roman"/>
            </a:endParaRPr>
          </a:p>
          <a:p>
            <a:r>
              <a:rPr lang="da-DK" sz="1800" err="1">
                <a:solidFill>
                  <a:srgbClr val="375D6A"/>
                </a:solidFill>
                <a:latin typeface="+mn-lt"/>
                <a:cs typeface="Times New Roman"/>
              </a:rPr>
              <a:t>Freind</a:t>
            </a:r>
            <a:r>
              <a:rPr lang="da-DK" sz="1800">
                <a:solidFill>
                  <a:srgbClr val="375D6A"/>
                </a:solidFill>
                <a:latin typeface="+mn-lt"/>
                <a:cs typeface="Times New Roman"/>
              </a:rPr>
              <a:t>, </a:t>
            </a:r>
            <a:r>
              <a:rPr lang="da-DK" sz="1800" err="1">
                <a:solidFill>
                  <a:srgbClr val="375D6A"/>
                </a:solidFill>
                <a:latin typeface="+mn-lt"/>
                <a:cs typeface="Times New Roman"/>
              </a:rPr>
              <a:t>Marylin</a:t>
            </a:r>
            <a:r>
              <a:rPr lang="da-DK" sz="1800">
                <a:solidFill>
                  <a:srgbClr val="375D6A"/>
                </a:solidFill>
                <a:latin typeface="+mn-lt"/>
                <a:cs typeface="Times New Roman"/>
              </a:rPr>
              <a:t>, 2017: </a:t>
            </a:r>
            <a:r>
              <a:rPr lang="da-DK" sz="1800" i="1">
                <a:solidFill>
                  <a:srgbClr val="375D6A"/>
                </a:solidFill>
                <a:latin typeface="+mn-lt"/>
                <a:cs typeface="Times New Roman"/>
              </a:rPr>
              <a:t>Co-teaching i praksis</a:t>
            </a:r>
            <a:r>
              <a:rPr lang="da-DK" sz="1800">
                <a:solidFill>
                  <a:srgbClr val="375D6A"/>
                </a:solidFill>
                <a:latin typeface="+mn-lt"/>
                <a:cs typeface="Times New Roman"/>
              </a:rPr>
              <a:t>. Dafolo</a:t>
            </a:r>
          </a:p>
          <a:p>
            <a:r>
              <a:rPr lang="da-DK" sz="1800">
                <a:solidFill>
                  <a:srgbClr val="375D6A"/>
                </a:solidFill>
                <a:latin typeface="+mn-lt"/>
                <a:cs typeface="Times New Roman"/>
              </a:rPr>
              <a:t>Friend, Marilyn </a:t>
            </a:r>
            <a:r>
              <a:rPr lang="da-DK" sz="1800" err="1">
                <a:solidFill>
                  <a:srgbClr val="375D6A"/>
                </a:solidFill>
                <a:latin typeface="+mn-lt"/>
                <a:cs typeface="Times New Roman"/>
              </a:rPr>
              <a:t>m.fl</a:t>
            </a:r>
            <a:r>
              <a:rPr lang="da-DK" sz="1800">
                <a:solidFill>
                  <a:srgbClr val="375D6A"/>
                </a:solidFill>
                <a:latin typeface="+mn-lt"/>
                <a:cs typeface="Times New Roman"/>
              </a:rPr>
              <a:t>, 2018: </a:t>
            </a:r>
            <a:r>
              <a:rPr lang="da-DK" sz="1800" i="1">
                <a:solidFill>
                  <a:srgbClr val="375D6A"/>
                </a:solidFill>
                <a:latin typeface="+mn-lt"/>
                <a:cs typeface="Times New Roman"/>
              </a:rPr>
              <a:t>Godt i gang med co-teaching – sammen om alle elever</a:t>
            </a:r>
          </a:p>
          <a:p>
            <a:r>
              <a:rPr lang="da-DK" sz="1800">
                <a:solidFill>
                  <a:srgbClr val="375D6A"/>
                </a:solidFill>
                <a:latin typeface="+mn-lt"/>
                <a:cs typeface="Times New Roman"/>
              </a:rPr>
              <a:t>Højholdt, Andy, 2017: </a:t>
            </a:r>
            <a:r>
              <a:rPr lang="da-DK" sz="1800" i="1">
                <a:solidFill>
                  <a:srgbClr val="375D6A"/>
                </a:solidFill>
                <a:latin typeface="+mn-lt"/>
                <a:cs typeface="Times New Roman"/>
              </a:rPr>
              <a:t>Co-teaching samarbejde om praksis</a:t>
            </a:r>
            <a:r>
              <a:rPr lang="da-DK" sz="1800">
                <a:solidFill>
                  <a:srgbClr val="375D6A"/>
                </a:solidFill>
                <a:latin typeface="+mn-lt"/>
                <a:cs typeface="Times New Roman"/>
              </a:rPr>
              <a:t>. Hans Reitzels forlag</a:t>
            </a:r>
          </a:p>
          <a:p>
            <a:r>
              <a:rPr lang="da-DK" sz="1800">
                <a:solidFill>
                  <a:srgbClr val="375D6A"/>
                </a:solidFill>
                <a:latin typeface="+mn-lt"/>
                <a:cs typeface="Times New Roman"/>
              </a:rPr>
              <a:t>Højholdt, Andy, 2016: </a:t>
            </a:r>
            <a:r>
              <a:rPr lang="da-DK" sz="1800" i="1">
                <a:solidFill>
                  <a:srgbClr val="375D6A"/>
                </a:solidFill>
                <a:latin typeface="+mn-lt"/>
                <a:cs typeface="Times New Roman"/>
              </a:rPr>
              <a:t>Tværprofessionelt samarbejde i teori og praksis</a:t>
            </a:r>
          </a:p>
          <a:p>
            <a:r>
              <a:rPr lang="da-DK" sz="1800">
                <a:solidFill>
                  <a:srgbClr val="375D6A"/>
                </a:solidFill>
                <a:latin typeface="+mn-lt"/>
                <a:cs typeface="Times New Roman"/>
              </a:rPr>
              <a:t>Styrelsen for undervisning og kvalitet</a:t>
            </a:r>
          </a:p>
          <a:p>
            <a:r>
              <a:rPr lang="da-DK" sz="1800" err="1">
                <a:solidFill>
                  <a:srgbClr val="375D6A"/>
                </a:solidFill>
                <a:latin typeface="+mn-lt"/>
                <a:cs typeface="Arial"/>
              </a:rPr>
              <a:t>Murawski</a:t>
            </a:r>
            <a:r>
              <a:rPr lang="da-DK" sz="1800">
                <a:solidFill>
                  <a:srgbClr val="375D6A"/>
                </a:solidFill>
                <a:latin typeface="+mn-lt"/>
                <a:cs typeface="Arial"/>
              </a:rPr>
              <a:t> &amp; </a:t>
            </a:r>
            <a:r>
              <a:rPr lang="da-DK" sz="1800" err="1">
                <a:solidFill>
                  <a:srgbClr val="375D6A"/>
                </a:solidFill>
                <a:latin typeface="+mn-lt"/>
                <a:cs typeface="Arial"/>
              </a:rPr>
              <a:t>Dieker</a:t>
            </a:r>
            <a:r>
              <a:rPr lang="da-DK" sz="1800">
                <a:solidFill>
                  <a:srgbClr val="375D6A"/>
                </a:solidFill>
                <a:latin typeface="+mn-lt"/>
                <a:cs typeface="Arial"/>
              </a:rPr>
              <a:t>, 2021: </a:t>
            </a:r>
            <a:r>
              <a:rPr lang="da-DK" sz="1800" i="1">
                <a:solidFill>
                  <a:srgbClr val="375D6A"/>
                </a:solidFill>
                <a:latin typeface="+mn-lt"/>
                <a:cs typeface="Arial"/>
              </a:rPr>
              <a:t>Ledelse af co-teaching</a:t>
            </a:r>
          </a:p>
          <a:p>
            <a:r>
              <a:rPr lang="da-DK" sz="1800">
                <a:solidFill>
                  <a:srgbClr val="375D6A"/>
                </a:solidFill>
                <a:latin typeface="+mn-lt"/>
                <a:cs typeface="Arial"/>
              </a:rPr>
              <a:t>Sunesen, 2021: </a:t>
            </a:r>
            <a:r>
              <a:rPr lang="da-DK" sz="1800" i="1">
                <a:solidFill>
                  <a:srgbClr val="375D6A"/>
                </a:solidFill>
                <a:latin typeface="+mn-lt"/>
                <a:cs typeface="Arial"/>
              </a:rPr>
              <a:t>Co-teaching og mestring – Professionel samarbejde om inklusion og læring i skolen</a:t>
            </a:r>
          </a:p>
          <a:p>
            <a:r>
              <a:rPr lang="da-DK" sz="1800">
                <a:solidFill>
                  <a:srgbClr val="375D6A"/>
                </a:solidFill>
                <a:latin typeface="+mn-lt"/>
                <a:cs typeface="Arial"/>
              </a:rPr>
              <a:t>Bjerg og Bach, 2023: </a:t>
            </a:r>
            <a:r>
              <a:rPr lang="da-DK" sz="1800" i="1">
                <a:solidFill>
                  <a:srgbClr val="375D6A"/>
                </a:solidFill>
                <a:latin typeface="+mn-lt"/>
                <a:cs typeface="Arial"/>
              </a:rPr>
              <a:t>Fra en, til to, til Co-teaching- sådan kommer du i gang med at </a:t>
            </a:r>
            <a:r>
              <a:rPr lang="da-DK" sz="1800" i="1" err="1">
                <a:solidFill>
                  <a:srgbClr val="375D6A"/>
                </a:solidFill>
                <a:latin typeface="+mn-lt"/>
                <a:cs typeface="Arial"/>
              </a:rPr>
              <a:t>co-teache</a:t>
            </a:r>
            <a:endParaRPr lang="da-DK" sz="1800" i="1">
              <a:solidFill>
                <a:srgbClr val="375D6A"/>
              </a:solidFill>
              <a:latin typeface="+mn-lt"/>
            </a:endParaRPr>
          </a:p>
          <a:p>
            <a:r>
              <a:rPr lang="da-DK" sz="1800">
                <a:solidFill>
                  <a:srgbClr val="375D6A"/>
                </a:solidFill>
                <a:latin typeface="+mn-lt"/>
                <a:cs typeface="Arial"/>
              </a:rPr>
              <a:t>Hedegaard Hansen, Janne, 2019: </a:t>
            </a:r>
            <a:r>
              <a:rPr lang="da-DK" sz="1800" i="1">
                <a:solidFill>
                  <a:srgbClr val="375D6A"/>
                </a:solidFill>
                <a:latin typeface="+mn-lt"/>
                <a:cs typeface="Arial"/>
              </a:rPr>
              <a:t>Co-teaching. </a:t>
            </a:r>
            <a:r>
              <a:rPr lang="da-DK" sz="1800">
                <a:solidFill>
                  <a:srgbClr val="375D6A"/>
                </a:solidFill>
                <a:latin typeface="+mn-lt"/>
                <a:cs typeface="Arial"/>
              </a:rPr>
              <a:t>Hæfte</a:t>
            </a:r>
          </a:p>
          <a:p>
            <a:r>
              <a:rPr lang="da-DK" sz="1800">
                <a:solidFill>
                  <a:srgbClr val="375D6A"/>
                </a:solidFill>
                <a:latin typeface="+mn-lt"/>
                <a:cs typeface="Arial"/>
              </a:rPr>
              <a:t>Hedegaard Hansen, Janne m.fl., 2022: </a:t>
            </a:r>
            <a:r>
              <a:rPr lang="da-DK" sz="1800" i="1">
                <a:solidFill>
                  <a:srgbClr val="375D6A"/>
                </a:solidFill>
                <a:latin typeface="+mn-lt"/>
                <a:cs typeface="Arial"/>
              </a:rPr>
              <a:t>Samarbejde om den inkluderende skole</a:t>
            </a:r>
          </a:p>
          <a:p>
            <a:pPr algn="r"/>
            <a:endParaRPr lang="da-DK" sz="2000">
              <a:solidFill>
                <a:srgbClr val="375D6A"/>
              </a:solidFill>
            </a:endParaRPr>
          </a:p>
          <a:p>
            <a:endParaRPr lang="da-DK" sz="2000">
              <a:solidFill>
                <a:schemeClr val="tx1">
                  <a:lumMod val="85000"/>
                  <a:lumOff val="15000"/>
                </a:schemeClr>
              </a:solidFill>
              <a:latin typeface="Arial"/>
              <a:cs typeface="Times New Roman"/>
            </a:endParaRPr>
          </a:p>
          <a:p>
            <a:endParaRPr lang="da-DK">
              <a:solidFill>
                <a:srgbClr val="FFFFFF"/>
              </a:solidFill>
            </a:endParaRPr>
          </a:p>
        </p:txBody>
      </p:sp>
      <p:sp>
        <p:nvSpPr>
          <p:cNvPr id="22" name="Pladsholder til tekst 21">
            <a:extLst>
              <a:ext uri="{FF2B5EF4-FFF2-40B4-BE49-F238E27FC236}">
                <a16:creationId xmlns:a16="http://schemas.microsoft.com/office/drawing/2014/main" id="{A1B076E4-DF2E-389A-DDB4-36B88B06F134}"/>
              </a:ext>
            </a:extLst>
          </p:cNvPr>
          <p:cNvSpPr>
            <a:spLocks noGrp="1"/>
          </p:cNvSpPr>
          <p:nvPr>
            <p:ph type="body" sz="quarter" idx="15"/>
          </p:nvPr>
        </p:nvSpPr>
        <p:spPr>
          <a:xfrm>
            <a:off x="1070809" y="720000"/>
            <a:ext cx="8640000" cy="1080000"/>
          </a:xfrm>
        </p:spPr>
        <p:txBody>
          <a:bodyPr/>
          <a:lstStyle/>
          <a:p>
            <a:r>
              <a:rPr lang="da-DK" sz="3200">
                <a:solidFill>
                  <a:srgbClr val="FCF3E6"/>
                </a:solidFill>
                <a:latin typeface="+mn-lt"/>
              </a:rPr>
              <a:t>Litteraturliste</a:t>
            </a:r>
          </a:p>
        </p:txBody>
      </p:sp>
    </p:spTree>
    <p:extLst>
      <p:ext uri="{BB962C8B-B14F-4D97-AF65-F5344CB8AC3E}">
        <p14:creationId xmlns:p14="http://schemas.microsoft.com/office/powerpoint/2010/main" val="25219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CEC78B32-C7FA-881C-6154-78BA293BC810}"/>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CFE7EF-7B33-B9B8-107D-9EEAFCFEA2E4}"/>
              </a:ext>
            </a:extLst>
          </p:cNvPr>
          <p:cNvSpPr>
            <a:spLocks noGrp="1"/>
          </p:cNvSpPr>
          <p:nvPr>
            <p:ph type="body" sz="quarter" idx="13"/>
          </p:nvPr>
        </p:nvSpPr>
        <p:spPr>
          <a:xfrm>
            <a:off x="719999" y="1950334"/>
            <a:ext cx="11210743" cy="4626866"/>
          </a:xfrm>
        </p:spPr>
        <p:txBody>
          <a:bodyPr lIns="0" tIns="0" rIns="0" bIns="0" anchor="t"/>
          <a:lstStyle/>
          <a:p>
            <a:r>
              <a:rPr lang="da-DK" sz="2000">
                <a:solidFill>
                  <a:srgbClr val="375D6A"/>
                </a:solidFill>
                <a:ea typeface="Calibri"/>
                <a:cs typeface="Arial"/>
              </a:rPr>
              <a:t>Forslag til overvejelser, som ledelsen skal have gjort sig, inden videns- og praksispakken bliver introduceret:</a:t>
            </a:r>
          </a:p>
          <a:p>
            <a:endParaRPr lang="da-DK" sz="2000">
              <a:solidFill>
                <a:srgbClr val="375D6A"/>
              </a:solidFill>
              <a:ea typeface="Calibri"/>
            </a:endParaRPr>
          </a:p>
          <a:p>
            <a:pPr marL="342900" indent="-342900">
              <a:buChar char="•"/>
            </a:pPr>
            <a:r>
              <a:rPr lang="da-DK" sz="2000">
                <a:solidFill>
                  <a:srgbClr val="375D6A"/>
                </a:solidFill>
                <a:ea typeface="Calibri"/>
                <a:cs typeface="Arial"/>
              </a:rPr>
              <a:t>Er rammerne på plads?</a:t>
            </a:r>
            <a:endParaRPr lang="da-DK" sz="2000">
              <a:solidFill>
                <a:srgbClr val="375D6A"/>
              </a:solidFill>
              <a:ea typeface="Calibri"/>
            </a:endParaRPr>
          </a:p>
          <a:p>
            <a:pPr marL="1028700" lvl="1" indent="-342900">
              <a:buFont typeface="Courier New" panose="020B0604020202020204" pitchFamily="34" charset="0"/>
              <a:buChar char="o"/>
            </a:pPr>
            <a:r>
              <a:rPr lang="da-DK" sz="2000">
                <a:solidFill>
                  <a:srgbClr val="375D6A"/>
                </a:solidFill>
                <a:ea typeface="Calibri"/>
                <a:cs typeface="Calibri"/>
              </a:rPr>
              <a:t>Hvem, hvor, hvornår, hvor længe og hvordan?</a:t>
            </a:r>
          </a:p>
          <a:p>
            <a:pPr marL="1028700" lvl="1" indent="-342900">
              <a:buFont typeface="Courier New" panose="020B0604020202020204" pitchFamily="34" charset="0"/>
              <a:buChar char="o"/>
            </a:pPr>
            <a:r>
              <a:rPr lang="da-DK" sz="2000">
                <a:solidFill>
                  <a:srgbClr val="375D6A"/>
                </a:solidFill>
                <a:ea typeface="Calibri"/>
                <a:cs typeface="Calibri"/>
              </a:rPr>
              <a:t>Er der logistiske udfordringer, vi skal være opmærksomme på?</a:t>
            </a:r>
          </a:p>
          <a:p>
            <a:pPr lvl="1" indent="0">
              <a:buNone/>
            </a:pPr>
            <a:endParaRPr lang="da-DK" sz="2800">
              <a:solidFill>
                <a:srgbClr val="375D6A"/>
              </a:solidFill>
              <a:ea typeface="Calibri"/>
              <a:cs typeface="Arial"/>
            </a:endParaRPr>
          </a:p>
          <a:p>
            <a:pPr marL="342900" indent="-342900">
              <a:buFont typeface="Arial" panose="020B0604020202020204" pitchFamily="34" charset="0"/>
              <a:buChar char="•"/>
            </a:pPr>
            <a:r>
              <a:rPr lang="da-DK" sz="2000">
                <a:solidFill>
                  <a:srgbClr val="375D6A"/>
                </a:solidFill>
                <a:ea typeface="Calibri"/>
                <a:cs typeface="Arial"/>
              </a:rPr>
              <a:t>Hvordan er samarbejdsvilkårene?</a:t>
            </a:r>
            <a:endParaRPr lang="da-DK" sz="1400">
              <a:solidFill>
                <a:srgbClr val="375D6A"/>
              </a:solidFill>
              <a:ea typeface="Calibri"/>
              <a:cs typeface="Arial"/>
            </a:endParaRPr>
          </a:p>
          <a:p>
            <a:pPr marL="1028700" lvl="1" indent="-342900">
              <a:buFont typeface="Courier New" panose="020B0604020202020204" pitchFamily="34" charset="0"/>
              <a:buChar char="o"/>
            </a:pPr>
            <a:r>
              <a:rPr lang="da-DK" sz="2000">
                <a:solidFill>
                  <a:srgbClr val="375D6A"/>
                </a:solidFill>
                <a:ea typeface="Calibri"/>
                <a:cs typeface="Arial"/>
              </a:rPr>
              <a:t>Er der afsat tid til fællesplanlægning og evaluering i alle teams?</a:t>
            </a:r>
          </a:p>
          <a:p>
            <a:pPr marL="1028700" lvl="1" indent="-342900">
              <a:buFont typeface="Courier New" panose="020B0604020202020204" pitchFamily="34" charset="0"/>
              <a:buChar char="o"/>
            </a:pPr>
            <a:r>
              <a:rPr lang="da-DK" sz="2000">
                <a:solidFill>
                  <a:srgbClr val="375D6A"/>
                </a:solidFill>
                <a:ea typeface="Calibri"/>
                <a:cs typeface="Arial"/>
              </a:rPr>
              <a:t>Er det muligt for medarbejderne at evaluere samarbejdet undervejs i forløbene?</a:t>
            </a:r>
          </a:p>
          <a:p>
            <a:pPr marL="1028700" lvl="1" indent="-342900">
              <a:buFont typeface="Courier New" panose="020B0604020202020204" pitchFamily="34" charset="0"/>
              <a:buChar char="o"/>
            </a:pPr>
            <a:r>
              <a:rPr lang="da-DK" sz="2000">
                <a:solidFill>
                  <a:srgbClr val="375D6A"/>
                </a:solidFill>
                <a:ea typeface="Calibri"/>
                <a:cs typeface="Arial"/>
              </a:rPr>
              <a:t>Hvordan understøtter I (ledelse og vejledere) medarbejdernes samarbejde undervejs?</a:t>
            </a:r>
          </a:p>
          <a:p>
            <a:r>
              <a:rPr lang="da-DK" sz="2400">
                <a:solidFill>
                  <a:srgbClr val="375D6A"/>
                </a:solidFill>
                <a:ea typeface="Calibri"/>
                <a:cs typeface="Arial"/>
              </a:rPr>
              <a:t>   </a:t>
            </a:r>
          </a:p>
          <a:p>
            <a:pPr marL="1028700" lvl="1" indent="-342900">
              <a:buFont typeface="Courier New" panose="020B0604020202020204" pitchFamily="34" charset="0"/>
              <a:buChar char="o"/>
            </a:pPr>
            <a:endParaRPr lang="da-DK" b="1">
              <a:solidFill>
                <a:srgbClr val="375D6A"/>
              </a:solidFill>
              <a:latin typeface="Calibri" panose="020F0502020204030204"/>
              <a:ea typeface="Calibri"/>
              <a:cs typeface="Arial"/>
            </a:endParaRPr>
          </a:p>
          <a:p>
            <a:endParaRPr lang="en-US" sz="2800" b="1">
              <a:latin typeface="Calibri" panose="020F0502020204030204"/>
              <a:ea typeface="Calibri"/>
            </a:endParaRPr>
          </a:p>
          <a:p>
            <a:endParaRPr lang="da-DK">
              <a:solidFill>
                <a:srgbClr val="375D6A"/>
              </a:solidFill>
              <a:latin typeface="Arial" panose="020B0604020202020204" pitchFamily="34" charset="0"/>
              <a:ea typeface="Calibri"/>
            </a:endParaRPr>
          </a:p>
          <a:p>
            <a:endParaRPr lang="da-DK">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C1A5919-6901-7BFC-36F1-FACA396968CC}"/>
              </a:ext>
            </a:extLst>
          </p:cNvPr>
          <p:cNvSpPr>
            <a:spLocks noGrp="1"/>
          </p:cNvSpPr>
          <p:nvPr>
            <p:ph type="body" sz="quarter" idx="15"/>
          </p:nvPr>
        </p:nvSpPr>
        <p:spPr>
          <a:xfrm>
            <a:off x="720000" y="720000"/>
            <a:ext cx="8640000" cy="542743"/>
          </a:xfrm>
        </p:spPr>
        <p:txBody>
          <a:bodyPr/>
          <a:lstStyle/>
          <a:p>
            <a:r>
              <a:rPr lang="da-DK"/>
              <a:t>Introduktion til oplægsholder, fortsat</a:t>
            </a:r>
          </a:p>
        </p:txBody>
      </p:sp>
    </p:spTree>
    <p:extLst>
      <p:ext uri="{BB962C8B-B14F-4D97-AF65-F5344CB8AC3E}">
        <p14:creationId xmlns:p14="http://schemas.microsoft.com/office/powerpoint/2010/main" val="234459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9A4BE268-D041-0143-471B-877AE62AA867}"/>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29DF2B0-D0FF-45CB-AF6E-9394ED3FC07A}"/>
              </a:ext>
            </a:extLst>
          </p:cNvPr>
          <p:cNvSpPr>
            <a:spLocks noGrp="1"/>
          </p:cNvSpPr>
          <p:nvPr>
            <p:ph type="body" sz="quarter" idx="13"/>
          </p:nvPr>
        </p:nvSpPr>
        <p:spPr>
          <a:xfrm>
            <a:off x="720000" y="1493134"/>
            <a:ext cx="10764000" cy="4626866"/>
          </a:xfrm>
        </p:spPr>
        <p:txBody>
          <a:bodyPr lIns="0" tIns="0" rIns="0" bIns="0" anchor="t"/>
          <a:lstStyle/>
          <a:p>
            <a:r>
              <a:rPr lang="da-DK" sz="2000" b="1">
                <a:solidFill>
                  <a:srgbClr val="375D6A"/>
                </a:solidFill>
                <a:cs typeface="Arial"/>
              </a:rPr>
              <a:t>Mulige processer i praksispakken</a:t>
            </a:r>
            <a:r>
              <a:rPr lang="da-DK" sz="2000">
                <a:solidFill>
                  <a:srgbClr val="375D6A"/>
                </a:solidFill>
                <a:cs typeface="Arial"/>
              </a:rPr>
              <a:t>:</a:t>
            </a:r>
          </a:p>
          <a:p>
            <a:pPr marL="342900" indent="-342900">
              <a:lnSpc>
                <a:spcPct val="150000"/>
              </a:lnSpc>
              <a:buAutoNum type="arabicPeriod"/>
            </a:pPr>
            <a:r>
              <a:rPr lang="da-DK" sz="1800">
                <a:solidFill>
                  <a:srgbClr val="375D6A"/>
                </a:solidFill>
                <a:cs typeface="Arial"/>
              </a:rPr>
              <a:t>Kort reflektionsøvelse ift. ”Hvad er </a:t>
            </a:r>
            <a:r>
              <a:rPr lang="da-DK" sz="1800" err="1">
                <a:solidFill>
                  <a:srgbClr val="375D6A"/>
                </a:solidFill>
                <a:cs typeface="Arial"/>
              </a:rPr>
              <a:t>co-teaching</a:t>
            </a:r>
            <a:r>
              <a:rPr lang="da-DK" sz="1800">
                <a:solidFill>
                  <a:srgbClr val="375D6A"/>
                </a:solidFill>
                <a:cs typeface="Arial"/>
              </a:rPr>
              <a:t>?”: </a:t>
            </a:r>
            <a:r>
              <a:rPr lang="da-DK" sz="1800" i="1">
                <a:solidFill>
                  <a:srgbClr val="375D6A"/>
                </a:solidFill>
                <a:cs typeface="Arial"/>
              </a:rPr>
              <a:t>slide nr. 24</a:t>
            </a:r>
            <a:endParaRPr lang="da-DK" sz="1800">
              <a:solidFill>
                <a:srgbClr val="375D6A"/>
              </a:solidFill>
            </a:endParaRPr>
          </a:p>
          <a:p>
            <a:pPr marL="342900" indent="-342900">
              <a:lnSpc>
                <a:spcPct val="150000"/>
              </a:lnSpc>
              <a:buAutoNum type="arabicPeriod"/>
            </a:pPr>
            <a:r>
              <a:rPr lang="da-DK" sz="1800">
                <a:solidFill>
                  <a:srgbClr val="375D6A"/>
                </a:solidFill>
                <a:cs typeface="Arial"/>
              </a:rPr>
              <a:t>Reflektionsøvelse omkring samarbejdet mellem kollegaer, når man </a:t>
            </a:r>
            <a:r>
              <a:rPr lang="da-DK" sz="1800" err="1">
                <a:solidFill>
                  <a:srgbClr val="375D6A"/>
                </a:solidFill>
                <a:cs typeface="Arial"/>
              </a:rPr>
              <a:t>co-teacher</a:t>
            </a:r>
            <a:r>
              <a:rPr lang="da-DK" sz="1800">
                <a:solidFill>
                  <a:srgbClr val="375D6A"/>
                </a:solidFill>
                <a:cs typeface="Arial"/>
              </a:rPr>
              <a:t>: </a:t>
            </a:r>
            <a:r>
              <a:rPr lang="da-DK" sz="1800" i="1">
                <a:solidFill>
                  <a:srgbClr val="375D6A"/>
                </a:solidFill>
                <a:cs typeface="Arial"/>
              </a:rPr>
              <a:t>slide nr. 25</a:t>
            </a:r>
            <a:endParaRPr lang="da-DK" sz="1800" i="1">
              <a:solidFill>
                <a:srgbClr val="375D6A"/>
              </a:solidFill>
              <a:ea typeface="Calibri"/>
              <a:cs typeface="Arial"/>
            </a:endParaRPr>
          </a:p>
          <a:p>
            <a:pPr marL="342900" indent="-342900">
              <a:lnSpc>
                <a:spcPct val="150000"/>
              </a:lnSpc>
              <a:buAutoNum type="arabicPeriod"/>
            </a:pPr>
            <a:r>
              <a:rPr lang="da-DK" sz="1800">
                <a:solidFill>
                  <a:srgbClr val="375D6A"/>
                </a:solidFill>
                <a:cs typeface="Arial"/>
              </a:rPr>
              <a:t>Øvelse ift. samarbejdsaftale mellem to kollegaer, som skal </a:t>
            </a:r>
            <a:r>
              <a:rPr lang="da-DK" sz="1800" err="1">
                <a:solidFill>
                  <a:srgbClr val="375D6A"/>
                </a:solidFill>
                <a:cs typeface="Arial"/>
              </a:rPr>
              <a:t>co-teache</a:t>
            </a:r>
            <a:r>
              <a:rPr lang="da-DK" sz="1800">
                <a:solidFill>
                  <a:srgbClr val="375D6A"/>
                </a:solidFill>
                <a:cs typeface="Arial"/>
              </a:rPr>
              <a:t> sammen: </a:t>
            </a:r>
            <a:r>
              <a:rPr lang="da-DK" sz="1800" i="1">
                <a:solidFill>
                  <a:srgbClr val="375D6A"/>
                </a:solidFill>
                <a:cs typeface="Arial"/>
              </a:rPr>
              <a:t>slide nr. 26</a:t>
            </a:r>
            <a:endParaRPr lang="da-DK" sz="1800" i="1">
              <a:solidFill>
                <a:srgbClr val="375D6A"/>
              </a:solidFill>
              <a:ea typeface="Calibri"/>
              <a:cs typeface="Arial"/>
            </a:endParaRPr>
          </a:p>
          <a:p>
            <a:pPr marL="342900" indent="-342900">
              <a:lnSpc>
                <a:spcPct val="150000"/>
              </a:lnSpc>
              <a:buAutoNum type="arabicPeriod"/>
            </a:pPr>
            <a:r>
              <a:rPr lang="da-DK" sz="1800">
                <a:solidFill>
                  <a:srgbClr val="375D6A"/>
                </a:solidFill>
                <a:cs typeface="Arial"/>
              </a:rPr>
              <a:t>Kort reflektionsøvelse ift. emnet ”Forberedelse – undervisning – evaluering”:</a:t>
            </a:r>
            <a:r>
              <a:rPr lang="da-DK" sz="1800" i="1">
                <a:solidFill>
                  <a:srgbClr val="375D6A"/>
                </a:solidFill>
                <a:cs typeface="Arial"/>
              </a:rPr>
              <a:t> slide nr. 27</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Øvelse ift. at tilpasse et eksempel på et forberedelsesark til sit eget på skolen:</a:t>
            </a:r>
            <a:r>
              <a:rPr lang="da-DK" sz="1800" i="1">
                <a:solidFill>
                  <a:srgbClr val="375D6A"/>
                </a:solidFill>
                <a:cs typeface="Arial"/>
              </a:rPr>
              <a:t> slide nr. 30</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Vælg mellem ”Deltagelsesmuligheder for alle spillet” </a:t>
            </a:r>
            <a:r>
              <a:rPr lang="da-DK" sz="1800" b="1">
                <a:solidFill>
                  <a:srgbClr val="375D6A"/>
                </a:solidFill>
                <a:cs typeface="Arial"/>
              </a:rPr>
              <a:t>eller ”</a:t>
            </a:r>
            <a:r>
              <a:rPr lang="da-DK" sz="1800">
                <a:solidFill>
                  <a:srgbClr val="375D6A"/>
                </a:solidFill>
                <a:cs typeface="Arial"/>
              </a:rPr>
              <a:t>Forberedelses ud fra case”:</a:t>
            </a:r>
            <a:r>
              <a:rPr lang="da-DK" sz="1800" i="1">
                <a:solidFill>
                  <a:srgbClr val="375D6A"/>
                </a:solidFill>
                <a:cs typeface="Arial"/>
              </a:rPr>
              <a:t> slide nr. 32-34</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Øvelse ift. evalueringsark:</a:t>
            </a:r>
            <a:r>
              <a:rPr lang="da-DK" sz="1800" i="1">
                <a:solidFill>
                  <a:srgbClr val="375D6A"/>
                </a:solidFill>
                <a:cs typeface="Arial"/>
              </a:rPr>
              <a:t> slide nr.  36</a:t>
            </a:r>
            <a:endParaRPr lang="da-DK" sz="1800" i="1">
              <a:solidFill>
                <a:srgbClr val="375D6A"/>
              </a:solidFill>
            </a:endParaRPr>
          </a:p>
          <a:p>
            <a:pPr marL="342900" indent="-342900">
              <a:lnSpc>
                <a:spcPct val="150000"/>
              </a:lnSpc>
              <a:buAutoNum type="arabicPeriod"/>
            </a:pPr>
            <a:r>
              <a:rPr lang="da-DK" sz="1800">
                <a:solidFill>
                  <a:srgbClr val="375D6A"/>
                </a:solidFill>
                <a:ea typeface="Calibri"/>
                <a:cs typeface="Calibri"/>
              </a:rPr>
              <a:t>Drøftelse ift. elevinddragelse i evalueringen:</a:t>
            </a:r>
            <a:r>
              <a:rPr lang="da-DK" sz="1800" i="1">
                <a:solidFill>
                  <a:srgbClr val="375D6A"/>
                </a:solidFill>
                <a:ea typeface="Calibri"/>
                <a:cs typeface="Calibri"/>
              </a:rPr>
              <a:t> slide nr. 38</a:t>
            </a:r>
            <a:endParaRPr lang="da-DK" sz="1800" i="1">
              <a:solidFill>
                <a:srgbClr val="375D6A"/>
              </a:solidFill>
              <a:ea typeface="Calibri"/>
            </a:endParaRPr>
          </a:p>
          <a:p>
            <a:pPr marL="342900" indent="-342900">
              <a:lnSpc>
                <a:spcPct val="150000"/>
              </a:lnSpc>
              <a:buAutoNum type="arabicPeriod"/>
            </a:pPr>
            <a:endParaRPr lang="da-DK" i="1">
              <a:solidFill>
                <a:srgbClr val="375D6A"/>
              </a:solidFill>
              <a:latin typeface="Arial" panose="020B0604020202020204" pitchFamily="34" charset="0"/>
            </a:endParaRPr>
          </a:p>
          <a:p>
            <a:pPr marL="342900" indent="-342900">
              <a:buAutoNum type="arabicPeriod"/>
            </a:pPr>
            <a:endParaRPr lang="da-DK" i="1">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12E7089F-3024-1A1A-D056-74C21C62D3A6}"/>
              </a:ext>
            </a:extLst>
          </p:cNvPr>
          <p:cNvSpPr>
            <a:spLocks noGrp="1"/>
          </p:cNvSpPr>
          <p:nvPr>
            <p:ph type="body" sz="quarter" idx="15"/>
          </p:nvPr>
        </p:nvSpPr>
        <p:spPr>
          <a:xfrm>
            <a:off x="720000" y="720000"/>
            <a:ext cx="8640000" cy="540764"/>
          </a:xfrm>
        </p:spPr>
        <p:txBody>
          <a:bodyPr lIns="0" tIns="0" rIns="0" bIns="0" anchor="t"/>
          <a:lstStyle/>
          <a:p>
            <a:r>
              <a:rPr lang="da-DK">
                <a:latin typeface="Arial"/>
                <a:cs typeface="Arial"/>
              </a:rPr>
              <a:t>Introduktion til oplægsholder, fortsat</a:t>
            </a:r>
          </a:p>
        </p:txBody>
      </p:sp>
    </p:spTree>
    <p:extLst>
      <p:ext uri="{BB962C8B-B14F-4D97-AF65-F5344CB8AC3E}">
        <p14:creationId xmlns:p14="http://schemas.microsoft.com/office/powerpoint/2010/main" val="331471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8C678FE6-7A83-0CA2-DBBB-55771DDB270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54F5E23-06B8-C32B-BCE4-095A817DD5C2}"/>
              </a:ext>
            </a:extLst>
          </p:cNvPr>
          <p:cNvSpPr>
            <a:spLocks noGrp="1"/>
          </p:cNvSpPr>
          <p:nvPr>
            <p:ph type="body" sz="quarter" idx="13"/>
          </p:nvPr>
        </p:nvSpPr>
        <p:spPr>
          <a:xfrm>
            <a:off x="709114" y="1046820"/>
            <a:ext cx="10764000" cy="5157048"/>
          </a:xfrm>
        </p:spPr>
        <p:txBody>
          <a:bodyPr lIns="0" tIns="0" rIns="0" bIns="0" anchor="t"/>
          <a:lstStyle/>
          <a:p>
            <a:r>
              <a:rPr lang="da-DK" sz="2000" b="1">
                <a:solidFill>
                  <a:srgbClr val="375D6A"/>
                </a:solidFill>
                <a:ea typeface="Calibri"/>
                <a:cs typeface="Arial"/>
              </a:rPr>
              <a:t>Oversigt over de materialer der skal bruges til praksispakken</a:t>
            </a:r>
          </a:p>
          <a:p>
            <a:r>
              <a:rPr lang="da-DK" b="1">
                <a:solidFill>
                  <a:srgbClr val="375D6A"/>
                </a:solidFill>
                <a:ea typeface="Calibri"/>
                <a:cs typeface="Arial"/>
              </a:rPr>
              <a:t>Slide nr. 23:</a:t>
            </a:r>
          </a:p>
          <a:p>
            <a:r>
              <a:rPr lang="da-DK">
                <a:solidFill>
                  <a:srgbClr val="375D6A"/>
                </a:solidFill>
                <a:ea typeface="Calibri"/>
                <a:cs typeface="Arial"/>
              </a:rPr>
              <a:t>Refleksionskort – bilag 1:</a:t>
            </a:r>
            <a:r>
              <a:rPr lang="da-DK" b="1">
                <a:solidFill>
                  <a:srgbClr val="375D6A"/>
                </a:solidFill>
                <a:ea typeface="Calibri"/>
                <a:cs typeface="Arial"/>
              </a:rPr>
              <a:t>  </a:t>
            </a:r>
            <a:r>
              <a:rPr lang="da-DK">
                <a:solidFill>
                  <a:srgbClr val="375D6A"/>
                </a:solidFill>
                <a:ea typeface="Calibri"/>
                <a:cs typeface="Arial"/>
              </a:rPr>
              <a:t>Kortene klippes ud til hvert bord.</a:t>
            </a:r>
            <a:endParaRPr lang="da-DK">
              <a:solidFill>
                <a:srgbClr val="375D6A"/>
              </a:solidFill>
            </a:endParaRPr>
          </a:p>
          <a:p>
            <a:r>
              <a:rPr lang="da-DK" b="1">
                <a:solidFill>
                  <a:srgbClr val="375D6A"/>
                </a:solidFill>
                <a:ea typeface="Calibri"/>
                <a:cs typeface="Arial"/>
              </a:rPr>
              <a:t>Slide nr. 24:</a:t>
            </a:r>
          </a:p>
          <a:p>
            <a:r>
              <a:rPr lang="da-DK">
                <a:solidFill>
                  <a:srgbClr val="375D6A"/>
                </a:solidFill>
                <a:ea typeface="Calibri"/>
                <a:cs typeface="Arial"/>
              </a:rPr>
              <a:t>Samarbejdsaftalen – bilag 2: Skal være muligt at tilgå online for medarbejdere, når øvelsen laves.</a:t>
            </a:r>
          </a:p>
          <a:p>
            <a:r>
              <a:rPr lang="da-DK" b="1">
                <a:solidFill>
                  <a:srgbClr val="375D6A"/>
                </a:solidFill>
                <a:ea typeface="Calibri"/>
                <a:cs typeface="Arial"/>
              </a:rPr>
              <a:t>Slide nr. 27:</a:t>
            </a:r>
          </a:p>
          <a:p>
            <a:r>
              <a:rPr lang="da-DK">
                <a:solidFill>
                  <a:srgbClr val="375D6A"/>
                </a:solidFill>
                <a:ea typeface="Calibri"/>
                <a:cs typeface="Arial"/>
              </a:rPr>
              <a:t>Forberedelsesarket (side 1) - bilag 3: Skal være</a:t>
            </a:r>
            <a:r>
              <a:rPr lang="da-DK">
                <a:solidFill>
                  <a:srgbClr val="375D6A"/>
                </a:solidFill>
                <a:ea typeface="Calibri"/>
                <a:cs typeface="Calibri"/>
              </a:rPr>
              <a:t> muligt at tilgå online for medarbejdere, når øvelsen laves.</a:t>
            </a:r>
          </a:p>
          <a:p>
            <a:r>
              <a:rPr lang="da-DK" b="1">
                <a:solidFill>
                  <a:srgbClr val="375D6A"/>
                </a:solidFill>
                <a:ea typeface="Calibri"/>
                <a:cs typeface="Arial"/>
              </a:rPr>
              <a:t>Slide nr. 29 -31:</a:t>
            </a:r>
          </a:p>
          <a:p>
            <a:r>
              <a:rPr lang="da-DK" b="1">
                <a:solidFill>
                  <a:srgbClr val="375D6A"/>
                </a:solidFill>
                <a:ea typeface="Calibri"/>
                <a:cs typeface="Arial"/>
              </a:rPr>
              <a:t>Der vælges en af de to følgende øvelser:</a:t>
            </a:r>
          </a:p>
          <a:p>
            <a:pPr marL="285750" indent="-285750">
              <a:buFont typeface="Arial" panose="020B0604020202020204" pitchFamily="34" charset="0"/>
              <a:buChar char="•"/>
            </a:pPr>
            <a:r>
              <a:rPr lang="da-DK">
                <a:solidFill>
                  <a:srgbClr val="375D6A"/>
                </a:solidFill>
                <a:ea typeface="Calibri"/>
                <a:cs typeface="Arial"/>
              </a:rPr>
              <a:t>Deltagelsesmuligheder for alle spillet – bilag 4 - Print regler + en terning, så personalet kan side to og to.</a:t>
            </a:r>
          </a:p>
          <a:p>
            <a:pPr marL="285750" indent="-285750">
              <a:buFont typeface="Arial" panose="020B0604020202020204" pitchFamily="34" charset="0"/>
              <a:buChar char="•"/>
            </a:pPr>
            <a:r>
              <a:rPr lang="da-DK">
                <a:solidFill>
                  <a:srgbClr val="375D6A"/>
                </a:solidFill>
                <a:ea typeface="Calibri"/>
                <a:cs typeface="Arial"/>
              </a:rPr>
              <a:t>Cases bilag 5 </a:t>
            </a:r>
            <a:r>
              <a:rPr lang="da-DK" b="1">
                <a:solidFill>
                  <a:srgbClr val="375D6A"/>
                </a:solidFill>
                <a:ea typeface="Calibri"/>
                <a:cs typeface="Arial"/>
              </a:rPr>
              <a:t>– </a:t>
            </a:r>
            <a:r>
              <a:rPr lang="da-DK">
                <a:solidFill>
                  <a:srgbClr val="375D6A"/>
                </a:solidFill>
                <a:ea typeface="Calibri"/>
                <a:cs typeface="Arial"/>
              </a:rPr>
              <a:t>print sæt med 4 cases, så personalet kan sidde og "forberede" sammen to og to. </a:t>
            </a:r>
          </a:p>
          <a:p>
            <a:r>
              <a:rPr lang="da-DK">
                <a:solidFill>
                  <a:srgbClr val="375D6A"/>
                </a:solidFill>
                <a:ea typeface="Calibri"/>
                <a:cs typeface="Arial"/>
              </a:rPr>
              <a:t>Til begge øvelser skal der printes forberedelsesark ud, som de parvis kan skrive i.</a:t>
            </a:r>
          </a:p>
          <a:p>
            <a:r>
              <a:rPr lang="da-DK" b="1">
                <a:solidFill>
                  <a:srgbClr val="375D6A"/>
                </a:solidFill>
                <a:ea typeface="Calibri"/>
                <a:cs typeface="Arial"/>
              </a:rPr>
              <a:t>Slide nr. 36</a:t>
            </a:r>
          </a:p>
          <a:p>
            <a:r>
              <a:rPr lang="da-DK">
                <a:solidFill>
                  <a:srgbClr val="375D6A"/>
                </a:solidFill>
                <a:ea typeface="Calibri"/>
                <a:cs typeface="Arial"/>
              </a:rPr>
              <a:t>Forberedelsesarket (side 2) - bilag 3: Skal være</a:t>
            </a:r>
            <a:r>
              <a:rPr lang="da-DK">
                <a:solidFill>
                  <a:srgbClr val="375D6A"/>
                </a:solidFill>
                <a:ea typeface="Calibri"/>
                <a:cs typeface="Calibri"/>
              </a:rPr>
              <a:t> muligt at tilgå online for medarbejdere, når øvelsen laves.</a:t>
            </a:r>
          </a:p>
          <a:p>
            <a:r>
              <a:rPr lang="da-DK" b="1">
                <a:solidFill>
                  <a:srgbClr val="375D6A"/>
                </a:solidFill>
                <a:ea typeface="Calibri"/>
                <a:cs typeface="Calibri"/>
              </a:rPr>
              <a:t>Slide nr. 38</a:t>
            </a:r>
          </a:p>
          <a:p>
            <a:r>
              <a:rPr lang="da-DK">
                <a:solidFill>
                  <a:srgbClr val="375D6A"/>
                </a:solidFill>
                <a:ea typeface="Calibri"/>
                <a:cs typeface="Calibri"/>
              </a:rPr>
              <a:t>Elevspørgsmål til inddragelse af elever i evaluering på mellemtrinnet og i udskolingen.</a:t>
            </a:r>
          </a:p>
          <a:p>
            <a:r>
              <a:rPr lang="da-DK" b="1">
                <a:solidFill>
                  <a:srgbClr val="375D6A"/>
                </a:solidFill>
                <a:ea typeface="Calibri"/>
                <a:cs typeface="Arial"/>
              </a:rPr>
              <a:t> </a:t>
            </a:r>
          </a:p>
        </p:txBody>
      </p:sp>
      <p:sp>
        <p:nvSpPr>
          <p:cNvPr id="3" name="Pladsholder til tekst 2">
            <a:extLst>
              <a:ext uri="{FF2B5EF4-FFF2-40B4-BE49-F238E27FC236}">
                <a16:creationId xmlns:a16="http://schemas.microsoft.com/office/drawing/2014/main" id="{605E5C53-B3CE-45AA-A23E-E095B5B3CEDB}"/>
              </a:ext>
            </a:extLst>
          </p:cNvPr>
          <p:cNvSpPr>
            <a:spLocks noGrp="1"/>
          </p:cNvSpPr>
          <p:nvPr>
            <p:ph type="body" sz="quarter" idx="15"/>
          </p:nvPr>
        </p:nvSpPr>
        <p:spPr>
          <a:xfrm>
            <a:off x="720000" y="404314"/>
            <a:ext cx="8640000" cy="637745"/>
          </a:xfrm>
        </p:spPr>
        <p:txBody>
          <a:bodyPr lIns="0" tIns="0" rIns="0" bIns="0" anchor="t"/>
          <a:lstStyle/>
          <a:p>
            <a:r>
              <a:rPr lang="da-DK">
                <a:latin typeface="Arial"/>
                <a:cs typeface="Arial"/>
              </a:rPr>
              <a:t>Materialeliste</a:t>
            </a:r>
          </a:p>
        </p:txBody>
      </p:sp>
    </p:spTree>
    <p:extLst>
      <p:ext uri="{BB962C8B-B14F-4D97-AF65-F5344CB8AC3E}">
        <p14:creationId xmlns:p14="http://schemas.microsoft.com/office/powerpoint/2010/main" val="210617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FCF3E6">
            <a:alpha val="40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DC4E-2209-BC6B-4951-17C69BB22285}"/>
              </a:ext>
            </a:extLst>
          </p:cNvPr>
          <p:cNvSpPr>
            <a:spLocks noGrp="1"/>
          </p:cNvSpPr>
          <p:nvPr>
            <p:ph type="body" sz="quarter" idx="15"/>
          </p:nvPr>
        </p:nvSpPr>
        <p:spPr/>
        <p:txBody>
          <a:bodyPr/>
          <a:lstStyle/>
          <a:p>
            <a:r>
              <a:rPr lang="da-DK"/>
              <a:t>Ledelse/vejlederes handleplan for </a:t>
            </a:r>
          </a:p>
          <a:p>
            <a:r>
              <a:rPr lang="da-DK"/>
              <a:t>arbejdet med co-teaching</a:t>
            </a:r>
          </a:p>
        </p:txBody>
      </p:sp>
      <p:sp>
        <p:nvSpPr>
          <p:cNvPr id="3" name="Pladsholder til tekst 2">
            <a:extLst>
              <a:ext uri="{FF2B5EF4-FFF2-40B4-BE49-F238E27FC236}">
                <a16:creationId xmlns:a16="http://schemas.microsoft.com/office/drawing/2014/main" id="{C12E8519-418B-9813-B6FF-2B2DA4B18BFE}"/>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AC8D1717-382F-CEF5-0BF2-7F73A2E2CD09}"/>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4A20D8A1-986B-52FE-6F66-53D6533769F1}"/>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B2E8E401-D87C-D7E8-1801-8EDEF4065793}"/>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36D065FD-91C2-7270-310B-386D1452A131}"/>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F6E6778C-78E6-09F6-09FA-747CD90FA004}"/>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76F8FB82-2856-592D-4880-FD0DE0E8C464}"/>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5A7CB704-90B4-185F-9941-61DB81ABE4D1}"/>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E28B1942-5188-A5E5-DF2D-0755C9B58040}"/>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145DF072-9C57-E895-EE99-F54DBE29CA76}"/>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8FD70E0D-B9FB-7925-D170-C6C8C75F9487}"/>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CA4B2E97-E3AF-758D-4BF1-320603626F82}"/>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5DD14A68-D6EF-BBE0-F02B-DFD53E62257C}"/>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1559A9AB-A7A4-8820-4587-5BB3CAAB06FB}"/>
              </a:ext>
            </a:extLst>
          </p:cNvPr>
          <p:cNvSpPr>
            <a:spLocks noGrp="1"/>
          </p:cNvSpPr>
          <p:nvPr>
            <p:ph type="body" sz="quarter" idx="28"/>
          </p:nvPr>
        </p:nvSpPr>
        <p:spPr/>
        <p:txBody>
          <a:bodyPr/>
          <a:lstStyle/>
          <a:p>
            <a:endParaRPr lang="da-DK"/>
          </a:p>
        </p:txBody>
      </p:sp>
    </p:spTree>
    <p:extLst>
      <p:ext uri="{BB962C8B-B14F-4D97-AF65-F5344CB8AC3E}">
        <p14:creationId xmlns:p14="http://schemas.microsoft.com/office/powerpoint/2010/main" val="245558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4" name="Billede 3" descr="Et billede, der indeholder cirkel&#10;&#10;AI-genereret indhold kan være ukorrekt.">
            <a:extLst>
              <a:ext uri="{FF2B5EF4-FFF2-40B4-BE49-F238E27FC236}">
                <a16:creationId xmlns:a16="http://schemas.microsoft.com/office/drawing/2014/main" id="{F5450045-F80F-3C3F-8028-B263A990C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285" y="491311"/>
            <a:ext cx="4544291" cy="4685796"/>
          </a:xfrm>
          <a:prstGeom prst="rect">
            <a:avLst/>
          </a:prstGeom>
        </p:spPr>
      </p:pic>
      <p:pic>
        <p:nvPicPr>
          <p:cNvPr id="8" name="Billede 7">
            <a:extLst>
              <a:ext uri="{FF2B5EF4-FFF2-40B4-BE49-F238E27FC236}">
                <a16:creationId xmlns:a16="http://schemas.microsoft.com/office/drawing/2014/main" id="{478C3D2F-871D-EEC8-F72C-F2A7250F3052}"/>
              </a:ext>
            </a:extLst>
          </p:cNvPr>
          <p:cNvPicPr>
            <a:picLocks noChangeAspect="1"/>
          </p:cNvPicPr>
          <p:nvPr/>
        </p:nvPicPr>
        <p:blipFill>
          <a:blip r:embed="rId4"/>
          <a:srcRect/>
          <a:stretch/>
        </p:blipFill>
        <p:spPr>
          <a:xfrm>
            <a:off x="937153" y="-739307"/>
            <a:ext cx="9215609" cy="6858000"/>
          </a:xfrm>
          <a:prstGeom prst="rect">
            <a:avLst/>
          </a:prstGeom>
        </p:spPr>
      </p:pic>
      <p:pic>
        <p:nvPicPr>
          <p:cNvPr id="6" name="Billede 5" descr="Et billede, der indeholder tekst, Grafik, grafisk design, Font/skrifttype&#10;&#10;AI-genereret indhold kan være ukorrekt.">
            <a:extLst>
              <a:ext uri="{FF2B5EF4-FFF2-40B4-BE49-F238E27FC236}">
                <a16:creationId xmlns:a16="http://schemas.microsoft.com/office/drawing/2014/main" id="{74C34ADD-9B37-F520-5D6C-136BE9958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895" y="158876"/>
            <a:ext cx="1438659" cy="768098"/>
          </a:xfrm>
          <a:prstGeom prst="rect">
            <a:avLst/>
          </a:prstGeom>
        </p:spPr>
      </p:pic>
      <p:sp>
        <p:nvSpPr>
          <p:cNvPr id="2" name="Pladsholder til tekst 1">
            <a:extLst>
              <a:ext uri="{FF2B5EF4-FFF2-40B4-BE49-F238E27FC236}">
                <a16:creationId xmlns:a16="http://schemas.microsoft.com/office/drawing/2014/main" id="{B85AF3CE-A433-91E8-FC91-5D7CF4FDA006}"/>
              </a:ext>
            </a:extLst>
          </p:cNvPr>
          <p:cNvSpPr>
            <a:spLocks noGrp="1"/>
          </p:cNvSpPr>
          <p:nvPr>
            <p:ph type="body" sz="quarter" idx="16"/>
          </p:nvPr>
        </p:nvSpPr>
        <p:spPr>
          <a:xfrm>
            <a:off x="1770556" y="5456461"/>
            <a:ext cx="8640000" cy="1080000"/>
          </a:xfrm>
        </p:spPr>
        <p:txBody>
          <a:bodyPr lIns="0" tIns="0" rIns="0" bIns="0" anchor="t"/>
          <a:lstStyle/>
          <a:p>
            <a:r>
              <a:rPr lang="da-DK" b="1">
                <a:ea typeface="Calibri"/>
                <a:cs typeface="Arial"/>
              </a:rPr>
              <a:t>Co-</a:t>
            </a:r>
            <a:r>
              <a:rPr lang="da-DK" b="1" err="1">
                <a:ea typeface="Calibri"/>
                <a:cs typeface="Arial"/>
              </a:rPr>
              <a:t>teaching</a:t>
            </a:r>
            <a:endParaRPr lang="da-DK" b="1" noProof="0">
              <a:ea typeface="Calibri"/>
            </a:endParaRPr>
          </a:p>
        </p:txBody>
      </p:sp>
      <p:sp>
        <p:nvSpPr>
          <p:cNvPr id="16" name="Rektangel: afrundede hjørner 15">
            <a:extLst>
              <a:ext uri="{FF2B5EF4-FFF2-40B4-BE49-F238E27FC236}">
                <a16:creationId xmlns:a16="http://schemas.microsoft.com/office/drawing/2014/main" id="{8BF3E525-3DB4-F998-99D3-514D6C835368}"/>
              </a:ext>
            </a:extLst>
          </p:cNvPr>
          <p:cNvSpPr/>
          <p:nvPr/>
        </p:nvSpPr>
        <p:spPr>
          <a:xfrm>
            <a:off x="2613008" y="4418155"/>
            <a:ext cx="697687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3" name="Pladsholder til tekst 1">
            <a:extLst>
              <a:ext uri="{FF2B5EF4-FFF2-40B4-BE49-F238E27FC236}">
                <a16:creationId xmlns:a16="http://schemas.microsoft.com/office/drawing/2014/main" id="{A2A3811F-3ADE-CE38-BFEE-C5B5F423DAB0}"/>
              </a:ext>
            </a:extLst>
          </p:cNvPr>
          <p:cNvSpPr txBox="1">
            <a:spLocks/>
          </p:cNvSpPr>
          <p:nvPr/>
        </p:nvSpPr>
        <p:spPr>
          <a:xfrm>
            <a:off x="1781444" y="4429180"/>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Lokal praksisudvikling</a:t>
            </a:r>
          </a:p>
        </p:txBody>
      </p:sp>
    </p:spTree>
    <p:extLst>
      <p:ext uri="{BB962C8B-B14F-4D97-AF65-F5344CB8AC3E}">
        <p14:creationId xmlns:p14="http://schemas.microsoft.com/office/powerpoint/2010/main" val="189733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819885"/>
      </p:ext>
    </p:extLst>
  </p:cSld>
  <p:clrMapOvr>
    <a:masterClrMapping/>
  </p:clrMapOvr>
</p:sld>
</file>

<file path=ppt/theme/theme1.xml><?xml version="1.0" encoding="utf-8"?>
<a:theme xmlns:a="http://schemas.openxmlformats.org/drawingml/2006/main" name="Blå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ul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a6f0b1d-0da3-4ae9-86fe-afb69abba7fa">
      <Value>920</Value>
      <Value>931</Value>
    </TaxCatchAll>
    <lcf76f155ced4ddcb4097134ff3c332f xmlns="98788a29-d64a-4cf2-9b74-c8b6ee825c98">
      <Terms xmlns="http://schemas.microsoft.com/office/infopath/2007/PartnerControls"/>
    </lcf76f155ced4ddcb4097134ff3c332f>
    <Oprettet_x002d_kopi xmlns="98788a29-d64a-4cf2-9b74-c8b6ee825c98" xsi:nil="true"/>
    <j1f8826c3b5942ef992f64b5beeaff01 xmlns="98788a29-d64a-4cf2-9b74-c8b6ee825c98">
      <Terms xmlns="http://schemas.microsoft.com/office/infopath/2007/PartnerControls">
        <TermInfo xmlns="http://schemas.microsoft.com/office/infopath/2007/PartnerControls">
          <TermName xmlns="http://schemas.microsoft.com/office/infopath/2007/PartnerControls">Pædagogik, Undervisning og Friitid</TermName>
          <TermId xmlns="http://schemas.microsoft.com/office/infopath/2007/PartnerControls">7718501d-f7eb-4fd7-9e32-ea80b13d6130</TermId>
        </TermInfo>
      </Terms>
    </j1f8826c3b5942ef992f64b5beeaff01>
    <_dlc_DocIdUrl xmlns="6a6f0b1d-0da3-4ae9-86fe-afb69abba7fa">
      <Url>https://aarhuskommune.sharepoint.com/sites/IntranetDocumentSite/_layouts/15/DocIdRedir.aspx?ID=YM24YXMD6RU3-203400320-243797</Url>
      <Description>YM24YXMD6RU3-203400320-243797</Description>
    </_dlc_DocIdUrl>
    <j52e8dfcdcb0490daee5d12c0a655144 xmlns="98788a29-d64a-4cf2-9b74-c8b6ee825c98">
      <Terms xmlns="http://schemas.microsoft.com/office/infopath/2007/PartnerControls">
        <TermInfo xmlns="http://schemas.microsoft.com/office/infopath/2007/PartnerControls">
          <TermName xmlns="http://schemas.microsoft.com/office/infopath/2007/PartnerControls">AarhusIntra-grupper</TermName>
          <TermId xmlns="http://schemas.microsoft.com/office/infopath/2007/PartnerControls">59ce85fc-e250-4bfc-a4c6-e080862af6d1</TermId>
        </TermInfo>
      </Terms>
    </j52e8dfcdcb0490daee5d12c0a655144>
    <Ansvarlig xmlns="98788a29-d64a-4cf2-9b74-c8b6ee825c98">
      <UserInfo>
        <DisplayName>Patrick Larsen</DisplayName>
        <AccountId>18473</AccountId>
        <AccountType/>
      </UserInfo>
    </Ansvarlig>
    <_dlc_DocIdPersistId xmlns="6a6f0b1d-0da3-4ae9-86fe-afb69abba7fa" xsi:nil="true"/>
    <_dlc_DocId xmlns="6a6f0b1d-0da3-4ae9-86fe-afb69abba7fa">YM24YXMD6RU3-203400320-243797</_dlc_DocId>
    <Mappe xmlns="98788a29-d64a-4cf2-9b74-c8b6ee825c98">Lokal praksisudvikling</Mappe>
    <Forfatter xmlns="98788a29-d64a-4cf2-9b74-c8b6ee825c98">
      <UserInfo>
        <DisplayName/>
        <AccountId xsi:nil="true"/>
        <AccountType/>
      </UserInfo>
    </Forfatter>
    <_Flow_SignoffStatus xmlns="98788a29-d64a-4cf2-9b74-c8b6ee825c98" xsi:nil="true"/>
    <Beredskab xmlns="98788a29-d64a-4cf2-9b74-c8b6ee825c9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FF9155574FAF1046BD282EAA25FDFFFC" ma:contentTypeVersion="44" ma:contentTypeDescription="Opret et nyt dokument." ma:contentTypeScope="" ma:versionID="c9b5efd083ca6a38af5682e36c8f434c">
  <xsd:schema xmlns:xsd="http://www.w3.org/2001/XMLSchema" xmlns:xs="http://www.w3.org/2001/XMLSchema" xmlns:p="http://schemas.microsoft.com/office/2006/metadata/properties" xmlns:ns2="98788a29-d64a-4cf2-9b74-c8b6ee825c98" xmlns:ns3="6a6f0b1d-0da3-4ae9-86fe-afb69abba7fa" targetNamespace="http://schemas.microsoft.com/office/2006/metadata/properties" ma:root="true" ma:fieldsID="f47c39d50915ee75dbed9f1c46ba4237" ns2:_="" ns3:_="">
    <xsd:import namespace="98788a29-d64a-4cf2-9b74-c8b6ee825c98"/>
    <xsd:import namespace="6a6f0b1d-0da3-4ae9-86fe-afb69abba7fa"/>
    <xsd:element name="properties">
      <xsd:complexType>
        <xsd:sequence>
          <xsd:element name="documentManagement">
            <xsd:complexType>
              <xsd:all>
                <xsd:element ref="ns3:_dlc_DocIdUrl" minOccurs="0"/>
                <xsd:element ref="ns2:Forfatter" minOccurs="0"/>
                <xsd:element ref="ns3:_dlc_DocId" minOccurs="0"/>
                <xsd:element ref="ns3:_dlc_DocIdPersistId" minOccurs="0"/>
                <xsd:element ref="ns3:TaxCatchAll" minOccurs="0"/>
                <xsd:element ref="ns2:j1f8826c3b5942ef992f64b5beeaff01" minOccurs="0"/>
                <xsd:element ref="ns2:j52e8dfcdcb0490daee5d12c0a655144"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appe" minOccurs="0"/>
                <xsd:element ref="ns2:Ansvarlig" minOccurs="0"/>
                <xsd:element ref="ns2:Oprettet_x002d_kopi" minOccurs="0"/>
                <xsd:element ref="ns2:MediaServiceObjectDetectorVersions" minOccurs="0"/>
                <xsd:element ref="ns2:MediaServiceSearchProperties" minOccurs="0"/>
                <xsd:element ref="ns2:MediaServiceLocation" minOccurs="0"/>
                <xsd:element ref="ns2:MediaServiceBillingMetadata" minOccurs="0"/>
                <xsd:element ref="ns2:_Flow_SignoffStatus" minOccurs="0"/>
                <xsd:element ref="ns2:Beredska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a29-d64a-4cf2-9b74-c8b6ee825c98" elementFormDefault="qualified">
    <xsd:import namespace="http://schemas.microsoft.com/office/2006/documentManagement/types"/>
    <xsd:import namespace="http://schemas.microsoft.com/office/infopath/2007/PartnerControls"/>
    <xsd:element name="Forfatter" ma:index="5" nillable="true" ma:displayName="Forfatter" ma:list="UserInfo" ma:SharePointGroup="0" ma:internalName="Forfatt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1f8826c3b5942ef992f64b5beeaff01" ma:index="13" ma:taxonomy="true" ma:internalName="j1f8826c3b5942ef992f64b5beeaff01" ma:taxonomyFieldName="Ejer" ma:displayName="Ejer" ma:indexed="true" ma:default="" ma:fieldId="{31f8826c-3b59-42ef-992f-64b5beeaff01}" ma:sspId="3fe80aff-8094-4148-a725-0517f31fcd50" ma:termSetId="1e89a88d-0f1e-43d3-a0ec-bb10bd471b81" ma:anchorId="00000000-0000-0000-0000-000000000000" ma:open="false" ma:isKeyword="false">
      <xsd:complexType>
        <xsd:sequence>
          <xsd:element ref="pc:Terms" minOccurs="0" maxOccurs="1"/>
        </xsd:sequence>
      </xsd:complexType>
    </xsd:element>
    <xsd:element name="j52e8dfcdcb0490daee5d12c0a655144" ma:index="15" ma:taxonomy="true" ma:internalName="j52e8dfcdcb0490daee5d12c0a655144" ma:taxonomyFieldName="Emne" ma:displayName="Emne" ma:indexed="true" ma:default="" ma:fieldId="{352e8dfc-dcb0-490d-aee5-d12c0a655144}" ma:sspId="3fe80aff-8094-4148-a725-0517f31fcd50" ma:termSetId="b8bb3770-6d24-46ea-81bf-c9101c14f02b" ma:anchorId="00000000-0000-0000-0000-000000000000"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20" nillable="true" ma:displayName="MediaServiceAutoTags" ma:hidden="true"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MediaServiceOCR" ma:hidden="true" ma:internalName="MediaServiceOCR" ma:readOnly="true">
      <xsd:simpleType>
        <xsd:restriction base="dms:Note"/>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appe" ma:index="31" nillable="true" ma:displayName="Mappe" ma:format="Dropdown" ma:indexed="true" ma:internalName="Mappe">
      <xsd:simpleType>
        <xsd:restriction base="dms:Text">
          <xsd:maxLength value="255"/>
        </xsd:restriction>
      </xsd:simpleType>
    </xsd:element>
    <xsd:element name="Ansvarlig" ma:index="32" nillable="true" ma:displayName="Ansvarlig" ma:format="Dropdown" ma:list="UserInfo" ma:SharePointGroup="0" ma:internalName="Ansvarl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prettet_x002d_kopi" ma:index="33" nillable="true" ma:displayName="Oprindeligt oprettet" ma:format="DateOnly" ma:internalName="Oprettet_x002d_kopi">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Location" ma:index="36" nillable="true" ma:displayName="Location" ma:indexed="true" ma:internalName="MediaServiceLocation" ma:readOnly="true">
      <xsd:simpleType>
        <xsd:restriction base="dms:Text"/>
      </xsd:simpleType>
    </xsd:element>
    <xsd:element name="MediaServiceBillingMetadata" ma:index="37" nillable="true" ma:displayName="MediaServiceBillingMetadata" ma:hidden="true" ma:internalName="MediaServiceBillingMetadata" ma:readOnly="true">
      <xsd:simpleType>
        <xsd:restriction base="dms:Note"/>
      </xsd:simpleType>
    </xsd:element>
    <xsd:element name="_Flow_SignoffStatus" ma:index="38" nillable="true" ma:displayName="Godkendelsesstatus" ma:internalName="_x0024_Resources_x003a_core_x002c_Signoff_Status">
      <xsd:simpleType>
        <xsd:restriction base="dms:Text"/>
      </xsd:simpleType>
    </xsd:element>
    <xsd:element name="Beredskab" ma:index="39" nillable="true" ma:displayName="Beredskab" ma:internalName="Beredskab">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6f0b1d-0da3-4ae9-86fe-afb69abba7fa" elementFormDefault="qualified">
    <xsd:import namespace="http://schemas.microsoft.com/office/2006/documentManagement/types"/>
    <xsd:import namespace="http://schemas.microsoft.com/office/infopath/2007/PartnerControls"/>
    <xsd:element name="_dlc_DocIdUrl" ma:index="4" nillable="true" ma:displayName="Dokument-id" ma:description="Permanent link til dette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Værdi for dokument-id" ma:description="Værdien af det dokument-id, der er tildelt dette element."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TaxCatchAll" ma:index="11" nillable="true" ma:displayName="Taxonomy Catch All Column" ma:hidden="true" ma:list="{0a0275b9-79c0-4004-a254-98e6dec1acb0}" ma:internalName="TaxCatchAll" ma:readOnly="false" ma:showField="CatchAllData" ma:web="6a6f0b1d-0da3-4ae9-86fe-afb69abba7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8DA2FB-F563-4A6D-855B-59A47421F5E1}">
  <ds:schemaRefs>
    <ds:schemaRef ds:uri="http://schemas.microsoft.com/sharepoint/events"/>
  </ds:schemaRefs>
</ds:datastoreItem>
</file>

<file path=customXml/itemProps2.xml><?xml version="1.0" encoding="utf-8"?>
<ds:datastoreItem xmlns:ds="http://schemas.openxmlformats.org/officeDocument/2006/customXml" ds:itemID="{272D3F28-BE68-4A59-9113-D053845B7DAE}">
  <ds:schemaRefs>
    <ds:schemaRef ds:uri="http://schemas.microsoft.com/sharepoint/v3/contenttype/forms"/>
  </ds:schemaRefs>
</ds:datastoreItem>
</file>

<file path=customXml/itemProps3.xml><?xml version="1.0" encoding="utf-8"?>
<ds:datastoreItem xmlns:ds="http://schemas.openxmlformats.org/officeDocument/2006/customXml" ds:itemID="{ABC686B4-D16D-4B39-B8DB-1DA555A313A8}">
  <ds:schemaRefs>
    <ds:schemaRef ds:uri="http://purl.org/dc/terms/"/>
    <ds:schemaRef ds:uri="59be1607-4aa7-4325-a3d1-c866a0a30da2"/>
    <ds:schemaRef ds:uri="http://schemas.microsoft.com/office/2006/documentManagement/types"/>
    <ds:schemaRef ds:uri="http://schemas.openxmlformats.org/package/2006/metadata/core-properties"/>
    <ds:schemaRef ds:uri="http://purl.org/dc/elements/1.1/"/>
    <ds:schemaRef ds:uri="http://www.w3.org/XML/1998/namespace"/>
    <ds:schemaRef ds:uri="24ce9042-7a81-4f04-a96b-8663378eb0e1"/>
    <ds:schemaRef ds:uri="http://purl.org/dc/dcmitype/"/>
    <ds:schemaRef ds:uri="http://schemas.microsoft.com/office/infopath/2007/PartnerControls"/>
    <ds:schemaRef ds:uri="http://schemas.microsoft.com/office/2006/metadata/properties"/>
    <ds:schemaRef ds:uri="89238168-827d-4ca9-b122-e9901ce1bbb4"/>
    <ds:schemaRef ds:uri="929f8d7c-42db-4dd1-b52e-ea2e840aa518"/>
    <ds:schemaRef ds:uri="6a6f0b1d-0da3-4ae9-86fe-afb69abba7fa"/>
    <ds:schemaRef ds:uri="98788a29-d64a-4cf2-9b74-c8b6ee825c98"/>
  </ds:schemaRefs>
</ds:datastoreItem>
</file>

<file path=customXml/itemProps4.xml><?xml version="1.0" encoding="utf-8"?>
<ds:datastoreItem xmlns:ds="http://schemas.openxmlformats.org/officeDocument/2006/customXml" ds:itemID="{768A6072-E58E-4196-AD7F-28AA270E40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a29-d64a-4cf2-9b74-c8b6ee825c98"/>
    <ds:schemaRef ds:uri="6a6f0b1d-0da3-4ae9-86fe-afb69abba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7494</Words>
  <Application>Microsoft Office PowerPoint</Application>
  <PresentationFormat>Widescreen</PresentationFormat>
  <Paragraphs>743</Paragraphs>
  <Slides>39</Slides>
  <Notes>38</Notes>
  <HiddenSlides>7</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Blåt Tema</vt:lpstr>
      <vt:lpstr>Gult tema</vt:lpstr>
      <vt:lpstr>Grønt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Daniel Kristensen</dc:creator>
  <cp:lastModifiedBy>Tina Kornbeck Nielsen</cp:lastModifiedBy>
  <cp:revision>4</cp:revision>
  <cp:lastPrinted>2026-02-02T07:40:16Z</cp:lastPrinted>
  <dcterms:created xsi:type="dcterms:W3CDTF">2019-01-21T11:35:58Z</dcterms:created>
  <dcterms:modified xsi:type="dcterms:W3CDTF">2026-06-03T10:36:46Z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0x010100FF9155574FAF1046BD282EAA25FDFFFC</vt:lpwstr>
  </property>
  <property fmtid="{D5CDD505-2E9C-101B-9397-08002B2CF9AE}" pid="3" name="MediaServiceImageTags">
    <vt:lpwstr/>
  </property>
  <property fmtid="{D5CDD505-2E9C-101B-9397-08002B2CF9AE}" pid="4" name="Ejer">
    <vt:lpwstr>931;#Pædagogik, Undervisning og Friitid|7718501d-f7eb-4fd7-9e32-ea80b13d6130</vt:lpwstr>
  </property>
  <property fmtid="{D5CDD505-2E9C-101B-9397-08002B2CF9AE}" pid="5" name="_dlc_DocIdItemGuid">
    <vt:lpwstr>96d06326-df71-4faf-b324-97cee1c1be06</vt:lpwstr>
  </property>
  <property fmtid="{D5CDD505-2E9C-101B-9397-08002B2CF9AE}" pid="6" name="Emne">
    <vt:lpwstr>920;#AarhusIntra-grupper|59ce85fc-e250-4bfc-a4c6-e080862af6d1</vt:lpwstr>
  </property>
</Properties>
</file>