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809" r:id="rId6"/>
    <p:sldMasterId id="2147483817" r:id="rId7"/>
  </p:sldMasterIdLst>
  <p:notesMasterIdLst>
    <p:notesMasterId r:id="rId28"/>
  </p:notesMasterIdLst>
  <p:sldIdLst>
    <p:sldId id="1655" r:id="rId8"/>
    <p:sldId id="1651" r:id="rId9"/>
    <p:sldId id="1650" r:id="rId10"/>
    <p:sldId id="1654" r:id="rId11"/>
    <p:sldId id="1652" r:id="rId12"/>
    <p:sldId id="1658" r:id="rId13"/>
    <p:sldId id="256" r:id="rId14"/>
    <p:sldId id="1656" r:id="rId15"/>
    <p:sldId id="1653" r:id="rId16"/>
    <p:sldId id="1657" r:id="rId17"/>
    <p:sldId id="262" r:id="rId18"/>
    <p:sldId id="1641" r:id="rId19"/>
    <p:sldId id="1640" r:id="rId20"/>
    <p:sldId id="1639" r:id="rId21"/>
    <p:sldId id="1638" r:id="rId22"/>
    <p:sldId id="1637" r:id="rId23"/>
    <p:sldId id="1636" r:id="rId24"/>
    <p:sldId id="1635" r:id="rId25"/>
    <p:sldId id="1634" r:id="rId26"/>
    <p:sldId id="1633" r:id="rId27"/>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log om børne- og ungepolitikken for bestyrelser" id="{CA74A2A2-F32C-4137-ABDE-87AE0AEE7DEE}">
          <p14:sldIdLst>
            <p14:sldId id="1655"/>
            <p14:sldId id="1651"/>
            <p14:sldId id="1650"/>
            <p14:sldId id="1654"/>
            <p14:sldId id="1652"/>
            <p14:sldId id="1658"/>
            <p14:sldId id="256"/>
            <p14:sldId id="1656"/>
            <p14:sldId id="1653"/>
            <p14:sldId id="1657"/>
          </p14:sldIdLst>
        </p14:section>
        <p14:section name="Grundfortælling om Børne- og ungepolitikken" id="{ADE6CDAC-919F-4969-B684-338F0070720C}">
          <p14:sldIdLst>
            <p14:sldId id="262"/>
            <p14:sldId id="1641"/>
            <p14:sldId id="1640"/>
            <p14:sldId id="1639"/>
            <p14:sldId id="1638"/>
            <p14:sldId id="1637"/>
            <p14:sldId id="1636"/>
            <p14:sldId id="1635"/>
            <p14:sldId id="1634"/>
            <p14:sldId id="16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B4DA5A-6A3E-0ADC-5E38-4287489EF57A}" name="Andrea Rask-Bressum" initials="" userId="S::raand@aarhus.dk::af276f2d-1a18-44bf-ac23-02a76227b7aa" providerId="AD"/>
  <p188:author id="{B20EB9DD-C968-6A6A-0C2E-E58C5C604E53}" name="Rikke Slot" initials="RJ" userId="S::risl@aarhus.dk::7615b43f-c6f4-452b-bc87-91d40a7254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E455A"/>
    <a:srgbClr val="3A435A"/>
    <a:srgbClr val="CFD8DF"/>
    <a:srgbClr val="D5E1E0"/>
    <a:srgbClr val="EEDFDE"/>
    <a:srgbClr val="F1E4E3"/>
    <a:srgbClr val="86A9A5"/>
    <a:srgbClr val="F7E0DD"/>
    <a:srgbClr val="F9E9E7"/>
    <a:srgbClr val="EDC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78" autoAdjust="0"/>
  </p:normalViewPr>
  <p:slideViewPr>
    <p:cSldViewPr snapToGrid="0">
      <p:cViewPr varScale="1">
        <p:scale>
          <a:sx n="86" d="100"/>
          <a:sy n="86" d="100"/>
        </p:scale>
        <p:origin x="15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C72447FA-912B-4C7E-915A-8448D9B3186F}" type="datetimeFigureOut">
              <a:rPr lang="da-DK" smtClean="0"/>
              <a:t>07-04-2024</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EAFDFB7-DDB4-4D61-A83F-4EFADD4A70F8}" type="slidenum">
              <a:rPr lang="da-DK" smtClean="0"/>
              <a:t>‹nr.›</a:t>
            </a:fld>
            <a:endParaRPr lang="da-DK"/>
          </a:p>
        </p:txBody>
      </p:sp>
    </p:spTree>
    <p:extLst>
      <p:ext uri="{BB962C8B-B14F-4D97-AF65-F5344CB8AC3E}">
        <p14:creationId xmlns:p14="http://schemas.microsoft.com/office/powerpoint/2010/main" val="9266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1</a:t>
            </a:fld>
            <a:endParaRPr lang="da-DK"/>
          </a:p>
        </p:txBody>
      </p:sp>
    </p:spTree>
    <p:extLst>
      <p:ext uri="{BB962C8B-B14F-4D97-AF65-F5344CB8AC3E}">
        <p14:creationId xmlns:p14="http://schemas.microsoft.com/office/powerpoint/2010/main" val="352510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11</a:t>
            </a:fld>
            <a:endParaRPr lang="da-DK"/>
          </a:p>
        </p:txBody>
      </p:sp>
    </p:spTree>
    <p:extLst>
      <p:ext uri="{BB962C8B-B14F-4D97-AF65-F5344CB8AC3E}">
        <p14:creationId xmlns:p14="http://schemas.microsoft.com/office/powerpoint/2010/main" val="391507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børne- og ungepolitik i Aarhus Kommune er blevet fornyet.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Derfor får I her lige et hurtigt overblik, over den fornyede børne- og ungepolitik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Hvorfor vi har en børne- og ungepolitik og hvad det betyder for 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Alle børn og unge skal have et godt børneliv.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Det arbejder vi for hver eneste dag hos os i fællesskab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Børnene og de unge har forskellige behov, evner, interesser og drømme.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Fælles for dem er, at de har brug for voksne omkring sig, der hjælper med at skabe rammerne for det gode børneliv.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Børne- og ungepolitikken sætter rammerne for vores arbejde for og med børn og unge: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børn, unge og forældre beskriver politikken det børne- og ungesyn og de værdier, de skal møde i vores tilbud</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medarbejdere er politikken – vores  fælles børne- og ungesyn - retningsvisende og forpligtende</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den politiske og administrative ledelse sætter politikken retning for prioriteringer og samarbejde om opgaver og indsatser, der understøtter børne- og ungesynet</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civilsamfundet og andre vigtige aktører er politikken en opfordring og en invitation til et fortsat samarbejde om at skabe gode børne- og ungeliv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12</a:t>
            </a:fld>
            <a:endParaRPr lang="da-DK"/>
          </a:p>
        </p:txBody>
      </p:sp>
    </p:spTree>
    <p:extLst>
      <p:ext uri="{BB962C8B-B14F-4D97-AF65-F5344CB8AC3E}">
        <p14:creationId xmlns:p14="http://schemas.microsoft.com/office/powerpoint/2010/main" val="387021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Vores børne- og ungepolitik (fra 2015) er blevet fornyet og blev vedtaget af et enigt byråd 11. oktober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børne- og ungepolitik: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Tager afsæt i børn og unges perspektiver</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r>
              <a:rPr lang="da-DK" sz="1800" b="0" kern="100">
                <a:effectLst/>
                <a:latin typeface="Calibri" panose="020F0502020204030204" pitchFamily="34" charset="0"/>
                <a:ea typeface="Calibri" panose="020F0502020204030204" pitchFamily="34" charset="0"/>
                <a:cs typeface="Times New Roman" panose="02020603050405020304" pitchFamily="18" charset="0"/>
              </a:rPr>
              <a:t>- Der er gennemført en række samtaler med børn, unge og forældre for at få indblik i, hvad der er vigtigt i deres hverdag. </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r>
              <a:rPr lang="da-DK" sz="1800" b="0" kern="100">
                <a:effectLst/>
                <a:latin typeface="Calibri" panose="020F0502020204030204" pitchFamily="34" charset="0"/>
                <a:ea typeface="Calibri" panose="020F0502020204030204" pitchFamily="34" charset="0"/>
                <a:cs typeface="Times New Roman" panose="02020603050405020304" pitchFamily="18" charset="0"/>
              </a:rPr>
              <a:t>Medarbejdere har set på politikken med det faglige blik, så vi i fællesskab har fået: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fælles børne- og ungesyn - Vores fælles fundament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Politikken sætter retning for vores arbejde for og med børn og unge. Og for vores samarbejde med andre. </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Alt sammen for at vi i fællesskab kan skabe gode liv for børn og unge i Aarhus. </a:t>
            </a:r>
          </a:p>
          <a:p>
            <a:endParaRPr lang="da-DK" sz="1800"/>
          </a:p>
          <a:p>
            <a:r>
              <a:rPr lang="da-DK" sz="1800"/>
              <a:t>Hvad betyder det så helt konkret for os i </a:t>
            </a:r>
            <a:r>
              <a:rPr lang="da-DK" sz="1800" i="1"/>
              <a:t>[afdelingens navn]?</a:t>
            </a:r>
          </a:p>
        </p:txBody>
      </p:sp>
      <p:sp>
        <p:nvSpPr>
          <p:cNvPr id="4" name="Pladsholder til slidenummer 3"/>
          <p:cNvSpPr>
            <a:spLocks noGrp="1"/>
          </p:cNvSpPr>
          <p:nvPr>
            <p:ph type="sldNum" sz="quarter" idx="5"/>
          </p:nvPr>
        </p:nvSpPr>
        <p:spPr/>
        <p:txBody>
          <a:bodyPr/>
          <a:lstStyle/>
          <a:p>
            <a:fld id="{AADD3018-9901-4FCF-AA58-7E48C928296B}" type="slidenum">
              <a:rPr lang="da-DK" smtClean="0"/>
              <a:t>13</a:t>
            </a:fld>
            <a:endParaRPr lang="da-DK"/>
          </a:p>
        </p:txBody>
      </p:sp>
    </p:spTree>
    <p:extLst>
      <p:ext uri="{BB962C8B-B14F-4D97-AF65-F5344CB8AC3E}">
        <p14:creationId xmlns:p14="http://schemas.microsoft.com/office/powerpoint/2010/main" val="294730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De seks temaer i børne- og ungepolitikken udgør vores fælles børne- og ungesyn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indent="0">
              <a:buNone/>
            </a:pPr>
            <a:r>
              <a:rPr lang="da-DK" sz="1800">
                <a:ea typeface="Calibri" panose="020F0502020204030204"/>
                <a:cs typeface="Calibri" panose="020F0502020204030204"/>
              </a:rPr>
              <a:t>Det tager afsæt i børnenes og de unges perspektiv – så udsagnene ”Jeg har værdi som den, jeg er”, ”vi vil lære” osv. er en opsamling af børn og unges stemmer i processen</a:t>
            </a:r>
          </a:p>
          <a:p>
            <a:pPr marL="0" indent="0">
              <a:buNone/>
            </a:pPr>
            <a:endParaRPr lang="da-DK" sz="1800">
              <a:ea typeface="Calibri" panose="020F0502020204030204"/>
              <a:cs typeface="Calibri" panose="020F0502020204030204"/>
            </a:endParaRPr>
          </a:p>
          <a:p>
            <a:pPr marL="0" indent="0">
              <a:buNone/>
            </a:pPr>
            <a:r>
              <a:rPr lang="da-DK" sz="1800">
                <a:ea typeface="Calibri" panose="020F0502020204030204"/>
                <a:cs typeface="Calibri" panose="020F0502020204030204"/>
              </a:rPr>
              <a:t>Det er de temaer, der er vigtige i børn og unges hverdag for det gode børne- og ungeliv. </a:t>
            </a: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14</a:t>
            </a:fld>
            <a:endParaRPr lang="da-DK"/>
          </a:p>
        </p:txBody>
      </p:sp>
    </p:spTree>
    <p:extLst>
      <p:ext uri="{BB962C8B-B14F-4D97-AF65-F5344CB8AC3E}">
        <p14:creationId xmlns:p14="http://schemas.microsoft.com/office/powerpoint/2010/main" val="1949029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Hvad betyder det fælles børnesyn for os som voksne og for vores arbejde?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Børnesynets seks temaer bliver her foldet ud som vores syn på og tilgang til de børn og unge, vi arbejder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indent="0">
              <a:buNone/>
            </a:pPr>
            <a:endParaRPr lang="da-DK" sz="1800">
              <a:ea typeface="Calibri" panose="020F0502020204030204"/>
              <a:cs typeface="Calibri" panose="020F0502020204030204"/>
            </a:endParaRP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15</a:t>
            </a:fld>
            <a:endParaRPr lang="da-DK"/>
          </a:p>
        </p:txBody>
      </p:sp>
    </p:spTree>
    <p:extLst>
      <p:ext uri="{BB962C8B-B14F-4D97-AF65-F5344CB8AC3E}">
        <p14:creationId xmlns:p14="http://schemas.microsoft.com/office/powerpoint/2010/main" val="364362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For hvert af de seks temaer beskriver politikken også handlingsanvisninger, der sætter lidt flere ord på, hvad vi som voksne skal gøre.</a:t>
            </a:r>
            <a:r>
              <a:rPr lang="da-DK"/>
              <a:t>.</a:t>
            </a:r>
          </a:p>
          <a:p>
            <a:endParaRPr lang="da-DK"/>
          </a:p>
          <a:p>
            <a:r>
              <a:rPr lang="da-DK"/>
              <a:t>Som fagprofessionelle har vi en rolle og et ansvar for at vi lykkes med at skabe gode børne- og ungeliv. </a:t>
            </a:r>
          </a:p>
          <a:p>
            <a:endParaRPr lang="da-DK"/>
          </a:p>
          <a:p>
            <a:r>
              <a:rPr lang="da-DK"/>
              <a:t>Børnesynet er vores værdier og tilgang til børn og unge</a:t>
            </a:r>
            <a:br>
              <a:rPr lang="da-DK"/>
            </a:br>
            <a:r>
              <a:rPr lang="da-DK"/>
              <a:t>- her eksemplificeret med det første af de seks temaer ”Jeg har værdi som den, jeg er”</a:t>
            </a:r>
          </a:p>
          <a:p>
            <a:endParaRPr lang="da-DK"/>
          </a:p>
          <a:p>
            <a:r>
              <a:rPr lang="da-DK"/>
              <a:t>Vores rolle og ansvar er at skabe plads og tid til leg, kreativitet og til at være den, man er</a:t>
            </a:r>
          </a:p>
          <a:p>
            <a:endParaRPr lang="da-DK"/>
          </a:p>
          <a:p>
            <a:r>
              <a:rPr lang="da-DK"/>
              <a:t>Det gør vi fx ved at </a:t>
            </a:r>
          </a:p>
          <a:p>
            <a:r>
              <a:rPr lang="da-DK"/>
              <a:t>- se det hele menneske og have blik for det enkeltes barn potentialer</a:t>
            </a:r>
          </a:p>
          <a:p>
            <a:r>
              <a:rPr lang="da-DK"/>
              <a:t>- ved at give plads til den frie leg og skabe gode rammer for leg og kreativitet</a:t>
            </a:r>
          </a:p>
          <a:p>
            <a:r>
              <a:rPr lang="da-DK"/>
              <a:t>- ved at tage ansvar og sætte retning for fællesskab og rummelighed </a:t>
            </a:r>
          </a:p>
          <a:p>
            <a:endParaRPr lang="da-DK"/>
          </a:p>
          <a:p>
            <a:r>
              <a:rPr lang="da-DK"/>
              <a:t>Hvordan kan vi se, om vi er på rette vej i vores pædagogiske arbejde?</a:t>
            </a:r>
          </a:p>
          <a:p>
            <a:r>
              <a:rPr lang="da-DK"/>
              <a:t>Ved at se på de pejlemærker eller tegn hos børnene og de unge, som viser, at vi er på vej til at lykkes</a:t>
            </a:r>
          </a:p>
          <a:p>
            <a:endParaRPr lang="da-DK"/>
          </a:p>
          <a:p>
            <a:r>
              <a:rPr lang="da-DK"/>
              <a:t>Fx når alle børn og unge føler, at de kan være sig selv</a:t>
            </a:r>
          </a:p>
          <a:p>
            <a:endParaRPr lang="da-DK"/>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16</a:t>
            </a:fld>
            <a:endParaRPr lang="da-DK"/>
          </a:p>
        </p:txBody>
      </p:sp>
    </p:spTree>
    <p:extLst>
      <p:ext uri="{BB962C8B-B14F-4D97-AF65-F5344CB8AC3E}">
        <p14:creationId xmlns:p14="http://schemas.microsoft.com/office/powerpoint/2010/main" val="151071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a:cs typeface="Calibri"/>
              </a:rPr>
              <a:t>Seks pejlemærker sætter ord på det, vi gerne vil se ved børnene og de unge i hverdagen</a:t>
            </a:r>
          </a:p>
          <a:p>
            <a:pPr marL="0" indent="0">
              <a:buNone/>
            </a:pPr>
            <a:endParaRPr lang="da-DK">
              <a:cs typeface="Calibri"/>
            </a:endParaRPr>
          </a:p>
          <a:p>
            <a:pPr marL="0" indent="0">
              <a:buNone/>
            </a:pPr>
            <a:r>
              <a:rPr lang="da-DK">
                <a:cs typeface="Calibri"/>
              </a:rPr>
              <a:t>- At alle børn og unge føler, de kan være sig selv</a:t>
            </a:r>
          </a:p>
          <a:p>
            <a:pPr marL="0" indent="0">
              <a:buNone/>
            </a:pPr>
            <a:r>
              <a:rPr lang="da-DK">
                <a:cs typeface="Calibri"/>
              </a:rPr>
              <a:t>- At de bevarer deres nysgerrighed</a:t>
            </a:r>
          </a:p>
          <a:p>
            <a:pPr marL="0" indent="0">
              <a:buNone/>
            </a:pPr>
            <a:r>
              <a:rPr lang="da-DK">
                <a:cs typeface="Calibri"/>
              </a:rPr>
              <a:t>- at de alle føler sig som en del af et fællesskab</a:t>
            </a:r>
          </a:p>
          <a:p>
            <a:pPr marL="0" indent="0">
              <a:buNone/>
            </a:pPr>
            <a:r>
              <a:rPr lang="da-DK">
                <a:cs typeface="Calibri"/>
              </a:rPr>
              <a:t>- at de trives fysisk og mentalt</a:t>
            </a:r>
          </a:p>
          <a:p>
            <a:pPr marL="0" indent="0">
              <a:buNone/>
            </a:pPr>
            <a:r>
              <a:rPr lang="da-DK">
                <a:cs typeface="Calibri"/>
              </a:rPr>
              <a:t>- at de lytter hinanden</a:t>
            </a:r>
          </a:p>
          <a:p>
            <a:pPr marL="0" indent="0">
              <a:buNone/>
            </a:pPr>
            <a:r>
              <a:rPr lang="da-DK">
                <a:cs typeface="Calibri"/>
              </a:rPr>
              <a:t>- at de har mindst en voksen, de kan gå til</a:t>
            </a:r>
          </a:p>
          <a:p>
            <a:pPr marL="0" indent="0">
              <a:buNone/>
            </a:pPr>
            <a:r>
              <a:rPr lang="da-DK">
                <a:cs typeface="Calibri"/>
              </a:rPr>
              <a:t> </a:t>
            </a:r>
            <a:endParaRPr lang="da-DK" i="1">
              <a:cs typeface="Calibri"/>
            </a:endParaRPr>
          </a:p>
          <a:p>
            <a:endParaRPr lang="da-DK">
              <a:cs typeface="Calibri"/>
            </a:endParaRPr>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17</a:t>
            </a:fld>
            <a:endParaRPr lang="da-DK"/>
          </a:p>
        </p:txBody>
      </p:sp>
    </p:spTree>
    <p:extLst>
      <p:ext uri="{BB962C8B-B14F-4D97-AF65-F5344CB8AC3E}">
        <p14:creationId xmlns:p14="http://schemas.microsoft.com/office/powerpoint/2010/main" val="2488573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Men hvad skal vi med en ”ny” børne- og ungepolitik?</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havde jo allerede en politik – så den kunne vi vel bare have beholdt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bygger på værdier fra politikken fra 2015 og dem skal vi fortsat stå på. </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Det er stærke værdier, som lever både i dagtilbud, skoler, fritidstilbud og i forvaltningen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Samtidig har vi udviklet os som samfund, som organisationer, i vores måde at arbejde på, at tilgå børnene på, i måden at anskue de voksnes roller på.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sammen med et behov for at formulere vores fælles børnesyn kaldte det på en fornyelse af børne- og ungepolitikken fra 2015 </a:t>
            </a:r>
          </a:p>
          <a:p>
            <a:pPr marL="0" indent="0">
              <a:lnSpc>
                <a:spcPct val="114000"/>
              </a:lnSpc>
              <a:buNone/>
            </a:pPr>
            <a:endParaRPr lang="da-DK" sz="18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4000"/>
              </a:lnSpc>
              <a:buNone/>
            </a:pPr>
            <a:r>
              <a:rPr lang="da-DK" sz="1800" kern="100">
                <a:latin typeface="Calibri" panose="020F0502020204030204" pitchFamily="34" charset="0"/>
                <a:ea typeface="Calibri" panose="020F0502020204030204" pitchFamily="34" charset="0"/>
                <a:cs typeface="Times New Roman" panose="02020603050405020304" pitchFamily="18" charset="0"/>
              </a:rPr>
              <a:t>- og denne gang med afsæt i børnenes og de unges perspektiver for det er dem, det handler om</a:t>
            </a:r>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18</a:t>
            </a:fld>
            <a:endParaRPr lang="da-DK"/>
          </a:p>
        </p:txBody>
      </p:sp>
    </p:spTree>
    <p:extLst>
      <p:ext uri="{BB962C8B-B14F-4D97-AF65-F5344CB8AC3E}">
        <p14:creationId xmlns:p14="http://schemas.microsoft.com/office/powerpoint/2010/main" val="246056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 hvad tager vi med os fra børne- og ungepolitikken i 2015?</a:t>
            </a:r>
          </a:p>
          <a:p>
            <a:r>
              <a:rPr lang="da-DK"/>
              <a:t>og hvad er særligt i fokus i fornyelsen af politikken og det, der nu er vores nuværende børne- og ungesyn?</a:t>
            </a:r>
          </a:p>
          <a:p>
            <a:endParaRPr lang="da-DK"/>
          </a:p>
          <a:p>
            <a:r>
              <a:rPr lang="da-DK"/>
              <a:t>Når vi ser på de skrevne ord i vores børne- og ungepolitik fra 2015 og den fornyede børne- og ungepolitik (2023) så er der en del ord, som vi stadig tager med os – ord, som vi står på og har i fokus: </a:t>
            </a:r>
          </a:p>
          <a:p>
            <a:endParaRPr lang="da-DK"/>
          </a:p>
          <a:p>
            <a:r>
              <a:rPr lang="da-DK"/>
              <a:t>Ordene med den største font er særligt i fokus (og er nye i vores børne- og ungepolitik)</a:t>
            </a:r>
          </a:p>
          <a:p>
            <a:r>
              <a:rPr lang="da-DK"/>
              <a:t>- mental sundhed</a:t>
            </a:r>
          </a:p>
          <a:p>
            <a:r>
              <a:rPr lang="da-DK"/>
              <a:t>- voksne</a:t>
            </a:r>
          </a:p>
          <a:p>
            <a:r>
              <a:rPr lang="da-DK"/>
              <a:t>- mening</a:t>
            </a:r>
          </a:p>
          <a:p>
            <a:r>
              <a:rPr lang="da-DK"/>
              <a:t>- balance</a:t>
            </a:r>
          </a:p>
          <a:p>
            <a:r>
              <a:rPr lang="da-DK"/>
              <a:t>- lytte</a:t>
            </a:r>
          </a:p>
          <a:p>
            <a:r>
              <a:rPr lang="da-DK"/>
              <a:t>- digitalt liv</a:t>
            </a:r>
          </a:p>
          <a:p>
            <a:r>
              <a:rPr lang="da-DK"/>
              <a:t>- medansvar</a:t>
            </a:r>
          </a:p>
          <a:p>
            <a:r>
              <a:rPr lang="da-DK"/>
              <a:t>- relationer</a:t>
            </a:r>
          </a:p>
          <a:p>
            <a:r>
              <a:rPr lang="da-DK"/>
              <a:t>- tryghed</a:t>
            </a:r>
          </a:p>
          <a:p>
            <a:endParaRPr lang="da-DK"/>
          </a:p>
          <a:p>
            <a:r>
              <a:rPr lang="da-DK"/>
              <a:t>Ordene med den mindre font stammer fra politikken fra 2015 – og dem har vi stadig i fokus: </a:t>
            </a:r>
          </a:p>
          <a:p>
            <a:r>
              <a:rPr lang="da-DK"/>
              <a:t>- værdi</a:t>
            </a:r>
          </a:p>
          <a:p>
            <a:r>
              <a:rPr lang="da-DK"/>
              <a:t>- læring</a:t>
            </a:r>
          </a:p>
          <a:p>
            <a:r>
              <a:rPr lang="da-DK"/>
              <a:t>- ansvar</a:t>
            </a:r>
          </a:p>
          <a:p>
            <a:r>
              <a:rPr lang="da-DK"/>
              <a:t>- samarbejde</a:t>
            </a:r>
          </a:p>
          <a:p>
            <a:r>
              <a:rPr lang="da-DK"/>
              <a:t>- trivsel</a:t>
            </a:r>
          </a:p>
          <a:p>
            <a:r>
              <a:rPr lang="da-DK"/>
              <a:t>- udvikling</a:t>
            </a:r>
          </a:p>
          <a:p>
            <a:r>
              <a:rPr lang="da-DK"/>
              <a:t>- fællesskab</a:t>
            </a:r>
          </a:p>
          <a:p>
            <a:r>
              <a:rPr lang="da-DK"/>
              <a:t>- ambitioner</a:t>
            </a:r>
          </a:p>
          <a:p>
            <a:r>
              <a:rPr lang="da-DK"/>
              <a:t>- dannelse</a:t>
            </a:r>
          </a:p>
          <a:p>
            <a:r>
              <a:rPr lang="da-DK"/>
              <a:t>- støtte</a:t>
            </a:r>
          </a:p>
          <a:p>
            <a:endParaRPr lang="da-DK"/>
          </a:p>
          <a:p>
            <a:r>
              <a:rPr lang="da-DK"/>
              <a:t>Som I kan se, er der masser af ord – og dermed værdier – som stadigt er i fokus – som betyder noget for os i dagligdagen – som betyder noget for børnene og de unge</a:t>
            </a:r>
          </a:p>
          <a:p>
            <a:r>
              <a:rPr lang="da-DK"/>
              <a:t>Mens der naturligvis også er ord, som er nye i denne sammenhæng – ord som er vigtige og som er med til at sætte retning for vores arbejde i dagligdagen</a:t>
            </a:r>
          </a:p>
        </p:txBody>
      </p:sp>
      <p:sp>
        <p:nvSpPr>
          <p:cNvPr id="4" name="Pladsholder til slidenummer 3"/>
          <p:cNvSpPr>
            <a:spLocks noGrp="1"/>
          </p:cNvSpPr>
          <p:nvPr>
            <p:ph type="sldNum" sz="quarter" idx="5"/>
          </p:nvPr>
        </p:nvSpPr>
        <p:spPr/>
        <p:txBody>
          <a:bodyPr/>
          <a:lstStyle/>
          <a:p>
            <a:fld id="{AADD3018-9901-4FCF-AA58-7E48C928296B}" type="slidenum">
              <a:rPr lang="da-DK" smtClean="0"/>
              <a:t>19</a:t>
            </a:fld>
            <a:endParaRPr lang="da-DK"/>
          </a:p>
        </p:txBody>
      </p:sp>
    </p:spTree>
    <p:extLst>
      <p:ext uri="{BB962C8B-B14F-4D97-AF65-F5344CB8AC3E}">
        <p14:creationId xmlns:p14="http://schemas.microsoft.com/office/powerpoint/2010/main" val="4234768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For vores fælles børne- og ungepolitik er en ramme og et redskab for jer som medarbejdere – og for alle ledere og ledelsesteams</a:t>
            </a:r>
          </a:p>
          <a:p>
            <a:endParaRPr lang="da-DK"/>
          </a:p>
          <a:p>
            <a:r>
              <a:rPr lang="da-DK"/>
              <a:t>Det er børnene, de unge, forældre, medarbejdere og ledere i Børn og Unge, som har bidraget til denne ramme</a:t>
            </a:r>
          </a:p>
          <a:p>
            <a:r>
              <a:rPr lang="da-DK"/>
              <a:t>- sammen med alle interesserede, som undervejs har givet deres mening til kende</a:t>
            </a:r>
          </a:p>
          <a:p>
            <a:endParaRPr lang="da-DK"/>
          </a:p>
          <a:p>
            <a:r>
              <a:rPr lang="da-DK"/>
              <a:t>(</a:t>
            </a:r>
            <a:r>
              <a:rPr lang="da-DK" i="1"/>
              <a:t>For nogle af jer vil I kunne nikke genkendende til ”Samtalen om det gode børneliv”, der var et værktøj til at tage de lokale samtaler på baggrund af de temaer, der kom fra samtaler med børn, unge og forældre)</a:t>
            </a:r>
          </a:p>
          <a:p>
            <a:endParaRPr lang="da-DK" i="1"/>
          </a:p>
          <a:p>
            <a:r>
              <a:rPr lang="da-DK" i="0"/>
              <a:t>Det er fundamentet for vores arbejde med børnene og de unge</a:t>
            </a:r>
          </a:p>
          <a:p>
            <a:r>
              <a:rPr lang="da-DK"/>
              <a:t>Den skal rammesætte dialoger om, hvordan vores pædagogik, didaktik og tilgang ser ud lokalt her hos os </a:t>
            </a:r>
          </a:p>
          <a:p>
            <a:endParaRPr lang="da-DK"/>
          </a:p>
          <a:p>
            <a:r>
              <a:rPr lang="da-DK"/>
              <a:t>Lige nu har I fået et kort indblik i, hvordan vores børne- og ungepolitik 2023 ser ud. </a:t>
            </a:r>
          </a:p>
          <a:p>
            <a:endParaRPr lang="da-DK"/>
          </a:p>
          <a:p>
            <a:r>
              <a:rPr lang="da-DK"/>
              <a:t>Næste skridt tager vi i begyndelsen af 2024</a:t>
            </a:r>
          </a:p>
          <a:p>
            <a:r>
              <a:rPr lang="da-DK"/>
              <a:t>Her får vi et dialogværktøj til lokale samtaler</a:t>
            </a:r>
          </a:p>
          <a:p>
            <a:endParaRPr lang="da-DK"/>
          </a:p>
          <a:p>
            <a:r>
              <a:rPr lang="da-DK"/>
              <a:t>Samtaler om, hvad vi allerede gør her hos os – og hvordan vi omsætter værdierne i politikken i vores praksis i hverdagen</a:t>
            </a:r>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20</a:t>
            </a:fld>
            <a:endParaRPr lang="da-DK"/>
          </a:p>
        </p:txBody>
      </p:sp>
    </p:spTree>
    <p:extLst>
      <p:ext uri="{BB962C8B-B14F-4D97-AF65-F5344CB8AC3E}">
        <p14:creationId xmlns:p14="http://schemas.microsoft.com/office/powerpoint/2010/main" val="40664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cs typeface="Calibri"/>
            </a:endParaRPr>
          </a:p>
        </p:txBody>
      </p:sp>
      <p:sp>
        <p:nvSpPr>
          <p:cNvPr id="4" name="Slide Number Placeholder 3"/>
          <p:cNvSpPr>
            <a:spLocks noGrp="1"/>
          </p:cNvSpPr>
          <p:nvPr>
            <p:ph type="sldNum" sz="quarter" idx="5"/>
          </p:nvPr>
        </p:nvSpPr>
        <p:spPr/>
        <p:txBody>
          <a:bodyPr/>
          <a:lstStyle/>
          <a:p>
            <a:fld id="{4EAFDFB7-DDB4-4D61-A83F-4EFADD4A70F8}" type="slidenum">
              <a:rPr lang="da-DK" smtClean="0"/>
              <a:t>2</a:t>
            </a:fld>
            <a:endParaRPr lang="da-DK"/>
          </a:p>
        </p:txBody>
      </p:sp>
    </p:spTree>
    <p:extLst>
      <p:ext uri="{BB962C8B-B14F-4D97-AF65-F5344CB8AC3E}">
        <p14:creationId xmlns:p14="http://schemas.microsoft.com/office/powerpoint/2010/main" val="425043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a:t>
            </a:r>
            <a:r>
              <a:rPr lang="da-DK" dirty="0"/>
              <a:t>: </a:t>
            </a:r>
            <a:r>
              <a:rPr lang="da-DK" sz="1800" b="0" i="0" u="none" strike="noStrike" dirty="0">
                <a:solidFill>
                  <a:srgbClr val="3A435A"/>
                </a:solidFill>
                <a:effectLst/>
                <a:latin typeface="Calibri Light" panose="020F0302020204030204" pitchFamily="34" charset="0"/>
              </a:rPr>
              <a:t>I kan sammensætte processen ud fra den tid, du har til rådighed og/eller jeres behov. </a:t>
            </a:r>
            <a:r>
              <a:rPr lang="da-DK" sz="1800" b="0" i="0" dirty="0">
                <a:solidFill>
                  <a:srgbClr val="000000"/>
                </a:solidFill>
                <a:effectLst/>
                <a:latin typeface="Calibri Light" panose="020F0302020204030204" pitchFamily="34" charset="0"/>
              </a:rPr>
              <a:t>​</a:t>
            </a:r>
            <a:endParaRPr lang="da-DK" b="0" dirty="0"/>
          </a:p>
        </p:txBody>
      </p:sp>
      <p:sp>
        <p:nvSpPr>
          <p:cNvPr id="4" name="Pladsholder til slidenummer 3"/>
          <p:cNvSpPr>
            <a:spLocks noGrp="1"/>
          </p:cNvSpPr>
          <p:nvPr>
            <p:ph type="sldNum" sz="quarter" idx="5"/>
          </p:nvPr>
        </p:nvSpPr>
        <p:spPr/>
        <p:txBody>
          <a:bodyPr/>
          <a:lstStyle/>
          <a:p>
            <a:fld id="{4EAFDFB7-DDB4-4D61-A83F-4EFADD4A70F8}" type="slidenum">
              <a:rPr lang="da-DK" smtClean="0"/>
              <a:t>3</a:t>
            </a:fld>
            <a:endParaRPr lang="da-DK"/>
          </a:p>
        </p:txBody>
      </p:sp>
    </p:spTree>
    <p:extLst>
      <p:ext uri="{BB962C8B-B14F-4D97-AF65-F5344CB8AC3E}">
        <p14:creationId xmlns:p14="http://schemas.microsoft.com/office/powerpoint/2010/main" val="57574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da-DK" b="1" i="0" u="none" strike="noStrike" dirty="0">
                <a:solidFill>
                  <a:srgbClr val="000000"/>
                </a:solidFill>
                <a:effectLst/>
                <a:latin typeface="Calibri" panose="020F0502020204030204" pitchFamily="34" charset="0"/>
              </a:rPr>
              <a:t>Formål: </a:t>
            </a:r>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Dette slide fortæller kort om børne- og ungepolitikken inden I skal til jeres drøftelser. </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Facilitering: </a:t>
            </a:r>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Læs højt eller fortæl pointer med dine egne ord.​</a:t>
            </a:r>
            <a:endParaRPr lang="da-DK"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EAFDFB7-DDB4-4D61-A83F-4EFADD4A70F8}" type="slidenum">
              <a:rPr lang="da-DK" smtClean="0"/>
              <a:t>4</a:t>
            </a:fld>
            <a:endParaRPr lang="da-DK"/>
          </a:p>
        </p:txBody>
      </p:sp>
    </p:spTree>
    <p:extLst>
      <p:ext uri="{BB962C8B-B14F-4D97-AF65-F5344CB8AC3E}">
        <p14:creationId xmlns:p14="http://schemas.microsoft.com/office/powerpoint/2010/main" val="4247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da-DK" b="1" i="0" u="none" strike="noStrike" dirty="0">
                <a:solidFill>
                  <a:srgbClr val="000000"/>
                </a:solidFill>
                <a:effectLst/>
                <a:latin typeface="Calibri" panose="020F0502020204030204" pitchFamily="34" charset="0"/>
              </a:rPr>
              <a:t>Formål: </a:t>
            </a:r>
            <a:r>
              <a:rPr lang="en-US"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Dette slide fortæller om, hvad formålet med drøftelserne er. </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Facilitering: </a:t>
            </a:r>
            <a:r>
              <a:rPr lang="en-US"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Læs formålene højt. </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Talenote: </a:t>
            </a:r>
            <a:r>
              <a:rPr lang="en-US"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Her ser I målene med de drøftelser, som vi skal igennem. </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Det handler </a:t>
            </a:r>
            <a:r>
              <a:rPr lang="en-US" b="0" i="0" dirty="0" err="1">
                <a:solidFill>
                  <a:srgbClr val="444444"/>
                </a:solidFill>
                <a:effectLst/>
                <a:latin typeface="Calibri" panose="020F0502020204030204" pitchFamily="34" charset="0"/>
              </a:rPr>
              <a:t>både</a:t>
            </a:r>
            <a:r>
              <a:rPr lang="en-US" b="0" i="0" dirty="0">
                <a:solidFill>
                  <a:srgbClr val="444444"/>
                </a:solidFill>
                <a:effectLst/>
                <a:latin typeface="Calibri" panose="020F0502020204030204" pitchFamily="34" charset="0"/>
              </a:rPr>
              <a:t> om, at vi </a:t>
            </a:r>
            <a:r>
              <a:rPr lang="en-US" b="0" i="0" dirty="0" err="1">
                <a:solidFill>
                  <a:srgbClr val="444444"/>
                </a:solidFill>
                <a:effectLst/>
                <a:latin typeface="Calibri" panose="020F0502020204030204" pitchFamily="34" charset="0"/>
              </a:rPr>
              <a:t>sammen</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får</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kendskab</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til</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hvad</a:t>
            </a:r>
            <a:r>
              <a:rPr lang="en-US" b="0" i="0" dirty="0">
                <a:solidFill>
                  <a:srgbClr val="444444"/>
                </a:solidFill>
                <a:effectLst/>
                <a:latin typeface="Calibri" panose="020F0502020204030204" pitchFamily="34" charset="0"/>
              </a:rPr>
              <a:t> der </a:t>
            </a:r>
            <a:r>
              <a:rPr lang="en-US" b="0" i="0" dirty="0" err="1">
                <a:solidFill>
                  <a:srgbClr val="444444"/>
                </a:solidFill>
                <a:effectLst/>
                <a:latin typeface="Calibri" panose="020F0502020204030204" pitchFamily="34" charset="0"/>
              </a:rPr>
              <a:t>står</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i</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børne</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og</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ungepolitikken</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og</a:t>
            </a:r>
            <a:r>
              <a:rPr lang="en-US" b="0" i="0" dirty="0">
                <a:solidFill>
                  <a:srgbClr val="444444"/>
                </a:solidFill>
                <a:effectLst/>
                <a:latin typeface="Calibri" panose="020F0502020204030204" pitchFamily="34" charset="0"/>
              </a:rPr>
              <a:t> at vi </a:t>
            </a:r>
            <a:r>
              <a:rPr lang="en-US" b="0" i="0" dirty="0" err="1">
                <a:solidFill>
                  <a:srgbClr val="444444"/>
                </a:solidFill>
                <a:effectLst/>
                <a:latin typeface="Calibri" panose="020F0502020204030204" pitchFamily="34" charset="0"/>
              </a:rPr>
              <a:t>får</a:t>
            </a:r>
            <a:r>
              <a:rPr lang="en-US" b="0" i="0" dirty="0">
                <a:solidFill>
                  <a:srgbClr val="444444"/>
                </a:solidFill>
                <a:effectLst/>
                <a:latin typeface="Calibri" panose="020F0502020204030204" pitchFamily="34" charset="0"/>
              </a:rPr>
              <a:t> sat </a:t>
            </a:r>
            <a:r>
              <a:rPr lang="en-US" b="0" i="0" dirty="0" err="1">
                <a:solidFill>
                  <a:srgbClr val="444444"/>
                </a:solidFill>
                <a:effectLst/>
                <a:latin typeface="Calibri" panose="020F0502020204030204" pitchFamily="34" charset="0"/>
              </a:rPr>
              <a:t>ord</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på</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hvad</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værdierne</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i</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politikken</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kunne</a:t>
            </a:r>
            <a:r>
              <a:rPr lang="en-US" b="0" i="0" dirty="0">
                <a:solidFill>
                  <a:srgbClr val="444444"/>
                </a:solidFill>
                <a:effectLst/>
                <a:latin typeface="Calibri" panose="020F0502020204030204" pitchFamily="34" charset="0"/>
              </a:rPr>
              <a:t> give </a:t>
            </a:r>
            <a:r>
              <a:rPr lang="en-US" b="0" i="0" dirty="0" err="1">
                <a:solidFill>
                  <a:srgbClr val="444444"/>
                </a:solidFill>
                <a:effectLst/>
                <a:latin typeface="Calibri" panose="020F0502020204030204" pitchFamily="34" charset="0"/>
              </a:rPr>
              <a:t>anledning</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til</a:t>
            </a:r>
            <a:r>
              <a:rPr lang="en-US" b="0" i="0" dirty="0">
                <a:solidFill>
                  <a:srgbClr val="444444"/>
                </a:solidFill>
                <a:effectLst/>
                <a:latin typeface="Calibri" panose="020F0502020204030204" pitchFamily="34" charset="0"/>
              </a:rPr>
              <a:t> for </a:t>
            </a:r>
            <a:r>
              <a:rPr lang="en-US" b="0" i="0" dirty="0" err="1">
                <a:solidFill>
                  <a:srgbClr val="444444"/>
                </a:solidFill>
                <a:effectLst/>
                <a:latin typeface="Calibri" panose="020F0502020204030204" pitchFamily="34" charset="0"/>
              </a:rPr>
              <a:t>bestyrelsens</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arbejde</a:t>
            </a:r>
            <a:r>
              <a:rPr lang="en-US"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endParaRPr lang="da-DK" noProof="0" dirty="0">
              <a:cs typeface="Calibri"/>
            </a:endParaRPr>
          </a:p>
        </p:txBody>
      </p:sp>
      <p:sp>
        <p:nvSpPr>
          <p:cNvPr id="4" name="Slide Number Placeholder 3"/>
          <p:cNvSpPr>
            <a:spLocks noGrp="1"/>
          </p:cNvSpPr>
          <p:nvPr>
            <p:ph type="sldNum" sz="quarter" idx="5"/>
          </p:nvPr>
        </p:nvSpPr>
        <p:spPr/>
        <p:txBody>
          <a:bodyPr/>
          <a:lstStyle/>
          <a:p>
            <a:fld id="{4EAFDFB7-DDB4-4D61-A83F-4EFADD4A70F8}" type="slidenum">
              <a:rPr lang="da-DK" smtClean="0"/>
              <a:t>5</a:t>
            </a:fld>
            <a:endParaRPr lang="da-DK"/>
          </a:p>
        </p:txBody>
      </p:sp>
    </p:spTree>
    <p:extLst>
      <p:ext uri="{BB962C8B-B14F-4D97-AF65-F5344CB8AC3E}">
        <p14:creationId xmlns:p14="http://schemas.microsoft.com/office/powerpoint/2010/main" val="338007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2800" b="1" i="0" u="none" strike="noStrike" dirty="0">
                <a:solidFill>
                  <a:srgbClr val="000000"/>
                </a:solidFill>
                <a:effectLst/>
                <a:latin typeface="Calibri" panose="020F0502020204030204" pitchFamily="34" charset="0"/>
              </a:rPr>
              <a:t>Formål: </a:t>
            </a:r>
            <a:r>
              <a:rPr lang="en-US" sz="2800" b="0" i="0" dirty="0">
                <a:solidFill>
                  <a:srgbClr val="444444"/>
                </a:solidFill>
                <a:effectLst/>
                <a:latin typeface="Calibri" panose="020F0502020204030204" pitchFamily="34" charset="0"/>
              </a:rPr>
              <a:t>​</a:t>
            </a:r>
          </a:p>
          <a:p>
            <a:pPr algn="l" rtl="0" fontAlgn="base"/>
            <a:r>
              <a:rPr lang="da-DK" sz="2800" b="0" i="0" u="none" strike="noStrike" dirty="0">
                <a:solidFill>
                  <a:srgbClr val="000000"/>
                </a:solidFill>
                <a:effectLst/>
                <a:latin typeface="Calibri" panose="020F0502020204030204" pitchFamily="34" charset="0"/>
              </a:rPr>
              <a:t>Dette slide viser de seks temaer i børne- og ungepolitikken, som tilsammen udtrykker vores fælles børne- og ungesyn. </a:t>
            </a:r>
            <a:r>
              <a:rPr lang="en-US" sz="2800" b="0" i="0" dirty="0">
                <a:solidFill>
                  <a:srgbClr val="444444"/>
                </a:solidFill>
                <a:effectLst/>
                <a:latin typeface="Calibri" panose="020F0502020204030204" pitchFamily="34" charset="0"/>
              </a:rPr>
              <a:t>​</a:t>
            </a:r>
          </a:p>
          <a:p>
            <a:pPr algn="l" rtl="0" fontAlgn="base"/>
            <a:r>
              <a:rPr lang="da-DK" sz="2800" b="0" i="0" dirty="0">
                <a:solidFill>
                  <a:srgbClr val="444444"/>
                </a:solidFill>
                <a:effectLst/>
                <a:latin typeface="Calibri" panose="020F0502020204030204" pitchFamily="34" charset="0"/>
              </a:rPr>
              <a:t>​</a:t>
            </a:r>
          </a:p>
          <a:p>
            <a:pPr algn="l" rtl="0" fontAlgn="base"/>
            <a:r>
              <a:rPr lang="da-DK" sz="2800" b="1" i="0" u="none" strike="noStrike" dirty="0">
                <a:solidFill>
                  <a:srgbClr val="000000"/>
                </a:solidFill>
                <a:effectLst/>
                <a:latin typeface="Calibri" panose="020F0502020204030204" pitchFamily="34" charset="0"/>
              </a:rPr>
              <a:t>Facilitering: </a:t>
            </a:r>
            <a:r>
              <a:rPr lang="en-US" sz="2800" b="0" i="0" dirty="0">
                <a:solidFill>
                  <a:srgbClr val="444444"/>
                </a:solidFill>
                <a:effectLst/>
                <a:latin typeface="Calibri" panose="020F0502020204030204" pitchFamily="34" charset="0"/>
              </a:rPr>
              <a:t>​</a:t>
            </a:r>
          </a:p>
          <a:p>
            <a:pPr algn="l" rtl="0" fontAlgn="base"/>
            <a:r>
              <a:rPr lang="da-DK" sz="2800" b="0" i="0" u="none" strike="noStrike" dirty="0">
                <a:solidFill>
                  <a:srgbClr val="000000"/>
                </a:solidFill>
                <a:effectLst/>
                <a:latin typeface="Calibri" panose="020F0502020204030204" pitchFamily="34" charset="0"/>
              </a:rPr>
              <a:t>Præsenter de seks temaer. Du kan evt. læse hvert tema højt og derefter tage udgangspunkt i </a:t>
            </a:r>
            <a:r>
              <a:rPr lang="da-DK" sz="2800" b="0" i="0" u="none" strike="noStrike" dirty="0" err="1">
                <a:solidFill>
                  <a:srgbClr val="000000"/>
                </a:solidFill>
                <a:effectLst/>
                <a:latin typeface="Calibri" panose="020F0502020204030204" pitchFamily="34" charset="0"/>
              </a:rPr>
              <a:t>talenoterne</a:t>
            </a:r>
            <a:r>
              <a:rPr lang="da-DK" sz="2800" b="0" i="0" u="none" strike="noStrike" dirty="0">
                <a:solidFill>
                  <a:srgbClr val="000000"/>
                </a:solidFill>
                <a:effectLst/>
                <a:latin typeface="Calibri" panose="020F0502020204030204" pitchFamily="34" charset="0"/>
              </a:rPr>
              <a:t>.</a:t>
            </a:r>
            <a:r>
              <a:rPr lang="en-US" sz="2800" b="0" i="0" dirty="0">
                <a:solidFill>
                  <a:srgbClr val="444444"/>
                </a:solidFill>
                <a:effectLst/>
                <a:latin typeface="Calibri" panose="020F0502020204030204" pitchFamily="34" charset="0"/>
              </a:rPr>
              <a:t>​</a:t>
            </a:r>
          </a:p>
          <a:p>
            <a:pPr algn="l" rtl="0" fontAlgn="base"/>
            <a:r>
              <a:rPr lang="da-DK" sz="2800" b="0" i="0" dirty="0">
                <a:solidFill>
                  <a:srgbClr val="444444"/>
                </a:solidFill>
                <a:effectLst/>
                <a:latin typeface="Calibri" panose="020F0502020204030204" pitchFamily="34" charset="0"/>
              </a:rPr>
              <a:t>​</a:t>
            </a:r>
          </a:p>
          <a:p>
            <a:pPr algn="l" rtl="0" fontAlgn="base"/>
            <a:r>
              <a:rPr lang="da-DK" sz="2800" b="1" i="0" u="none" strike="noStrike" dirty="0">
                <a:solidFill>
                  <a:srgbClr val="000000"/>
                </a:solidFill>
                <a:effectLst/>
                <a:latin typeface="Calibri" panose="020F0502020204030204" pitchFamily="34" charset="0"/>
              </a:rPr>
              <a:t>Talenote:</a:t>
            </a:r>
            <a:r>
              <a:rPr lang="da-DK" sz="2800" b="0" i="0" dirty="0">
                <a:solidFill>
                  <a:srgbClr val="444444"/>
                </a:solidFill>
                <a:effectLst/>
                <a:latin typeface="Calibri" panose="020F0502020204030204" pitchFamily="34" charset="0"/>
              </a:rPr>
              <a:t>​</a:t>
            </a:r>
          </a:p>
          <a:p>
            <a:pPr algn="l" rtl="0" fontAlgn="base"/>
            <a:r>
              <a:rPr lang="da-DK" sz="2800" b="0" i="0" u="none" strike="noStrike" dirty="0">
                <a:solidFill>
                  <a:srgbClr val="000000"/>
                </a:solidFill>
                <a:effectLst/>
                <a:latin typeface="Calibri" panose="020F0502020204030204" pitchFamily="34" charset="0"/>
              </a:rPr>
              <a:t>De seks temaer i børne- og ungepolitikken udtrykker vores fælles børne- og ungesyn. </a:t>
            </a:r>
            <a:r>
              <a:rPr lang="en-US" sz="2800" b="0" i="0" dirty="0">
                <a:solidFill>
                  <a:srgbClr val="444444"/>
                </a:solidFill>
                <a:effectLst/>
                <a:latin typeface="Calibri" panose="020F0502020204030204" pitchFamily="34" charset="0"/>
              </a:rPr>
              <a:t>​</a:t>
            </a:r>
          </a:p>
          <a:p>
            <a:pPr algn="l" rtl="0" fontAlgn="base"/>
            <a:r>
              <a:rPr lang="da-DK" sz="2800" b="0" i="0" dirty="0">
                <a:solidFill>
                  <a:srgbClr val="444444"/>
                </a:solidFill>
                <a:effectLst/>
                <a:latin typeface="Calibri" panose="020F0502020204030204" pitchFamily="34" charset="0"/>
              </a:rPr>
              <a:t>​</a:t>
            </a:r>
          </a:p>
          <a:p>
            <a:pPr algn="l" rtl="0" fontAlgn="base"/>
            <a:r>
              <a:rPr lang="da-DK" sz="2800" b="0" i="0" u="none" strike="noStrike" dirty="0">
                <a:solidFill>
                  <a:srgbClr val="000000"/>
                </a:solidFill>
                <a:effectLst/>
                <a:latin typeface="Calibri" panose="020F0502020204030204" pitchFamily="34" charset="0"/>
              </a:rPr>
              <a:t>Det tager afsæt i børnenes og de unges perspektiv – så udsagnene ”Jeg har værdi som den, jeg er”, ”vi vil lære” osv. er en opsamling af børn og unges stemmer i processen da børne- og ungepolitikken blev til. </a:t>
            </a:r>
            <a:r>
              <a:rPr lang="en-US" sz="2800" b="0" i="0" dirty="0">
                <a:solidFill>
                  <a:srgbClr val="444444"/>
                </a:solidFill>
                <a:effectLst/>
                <a:latin typeface="Calibri" panose="020F0502020204030204" pitchFamily="34" charset="0"/>
              </a:rPr>
              <a:t>​</a:t>
            </a:r>
          </a:p>
          <a:p>
            <a:pPr algn="l" rtl="0" fontAlgn="base"/>
            <a:r>
              <a:rPr lang="da-DK" sz="2800" b="0" i="0" dirty="0">
                <a:solidFill>
                  <a:srgbClr val="444444"/>
                </a:solidFill>
                <a:effectLst/>
                <a:latin typeface="Calibri" panose="020F0502020204030204" pitchFamily="34" charset="0"/>
              </a:rPr>
              <a:t>​</a:t>
            </a:r>
          </a:p>
          <a:p>
            <a:pPr algn="l" rtl="0" fontAlgn="base"/>
            <a:r>
              <a:rPr lang="da-DK" sz="2800" b="0" i="0" u="none" strike="noStrike" dirty="0">
                <a:solidFill>
                  <a:srgbClr val="000000"/>
                </a:solidFill>
                <a:effectLst/>
                <a:latin typeface="Calibri" panose="020F0502020204030204" pitchFamily="34" charset="0"/>
              </a:rPr>
              <a:t>Det er de temaer, der er vigtige i børn og unges hverdag. </a:t>
            </a:r>
            <a:r>
              <a:rPr lang="da-DK" sz="2800" b="0" i="0" dirty="0">
                <a:solidFill>
                  <a:srgbClr val="444444"/>
                </a:solidFill>
                <a:effectLst/>
                <a:latin typeface="Calibri" panose="020F0502020204030204" pitchFamily="34" charset="0"/>
              </a:rPr>
              <a:t>​</a:t>
            </a:r>
          </a:p>
          <a:p>
            <a:pPr algn="l" rtl="0" fontAlgn="base"/>
            <a:r>
              <a:rPr lang="da-DK" sz="2800"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a typeface="Calibri" panose="020F0502020204030204"/>
              <a:cs typeface="Calibri" panose="020F0502020204030204"/>
            </a:endParaRPr>
          </a:p>
          <a:p>
            <a:pPr marL="0" indent="0">
              <a:buNone/>
            </a:pPr>
            <a:endParaRPr lang="da-DK" sz="1800" dirty="0">
              <a:ea typeface="Calibri" panose="020F0502020204030204"/>
              <a:cs typeface="Calibri" panose="020F0502020204030204"/>
            </a:endParaRPr>
          </a:p>
          <a:p>
            <a:pPr marL="0" indent="0">
              <a:buNone/>
            </a:pPr>
            <a:endParaRPr lang="da-DK" sz="1000" i="1" dirty="0">
              <a:ea typeface="Calibri" panose="020F0502020204030204"/>
              <a:cs typeface="Calibri" panose="020F0502020204030204"/>
            </a:endParaRPr>
          </a:p>
          <a:p>
            <a:endParaRPr lang="da-DK" sz="1800" dirty="0"/>
          </a:p>
          <a:p>
            <a:endParaRPr lang="da-DK" sz="1800" dirty="0"/>
          </a:p>
        </p:txBody>
      </p:sp>
      <p:sp>
        <p:nvSpPr>
          <p:cNvPr id="4" name="Pladsholder til slidenummer 3"/>
          <p:cNvSpPr>
            <a:spLocks noGrp="1"/>
          </p:cNvSpPr>
          <p:nvPr>
            <p:ph type="sldNum" sz="quarter" idx="5"/>
          </p:nvPr>
        </p:nvSpPr>
        <p:spPr/>
        <p:txBody>
          <a:bodyPr/>
          <a:lstStyle/>
          <a:p>
            <a:fld id="{AADD3018-9901-4FCF-AA58-7E48C928296B}" type="slidenum">
              <a:rPr lang="da-DK" smtClean="0"/>
              <a:t>6</a:t>
            </a:fld>
            <a:endParaRPr lang="da-DK"/>
          </a:p>
        </p:txBody>
      </p:sp>
    </p:spTree>
    <p:extLst>
      <p:ext uri="{BB962C8B-B14F-4D97-AF65-F5344CB8AC3E}">
        <p14:creationId xmlns:p14="http://schemas.microsoft.com/office/powerpoint/2010/main" val="216704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da-DK" b="1" i="0" u="none" strike="noStrike" dirty="0">
                <a:solidFill>
                  <a:srgbClr val="000000"/>
                </a:solidFill>
                <a:effectLst/>
                <a:latin typeface="Calibri" panose="020F0502020204030204" pitchFamily="34" charset="0"/>
              </a:rPr>
              <a:t>Formål: </a:t>
            </a:r>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Dette slide viser de spørgsmål, som bestyrelsen kan drøfte</a:t>
            </a:r>
            <a:r>
              <a:rPr lang="da-DK"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Facilitering: </a:t>
            </a:r>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Introducer spørgsmålene på </a:t>
            </a:r>
            <a:r>
              <a:rPr lang="da-DK" b="0" i="0" u="none" strike="noStrike" dirty="0" err="1">
                <a:solidFill>
                  <a:srgbClr val="000000"/>
                </a:solidFill>
                <a:effectLst/>
                <a:latin typeface="Calibri" panose="020F0502020204030204" pitchFamily="34" charset="0"/>
              </a:rPr>
              <a:t>slidet</a:t>
            </a:r>
            <a:r>
              <a:rPr lang="da-DK" b="0" i="0" u="none" strike="noStrike" dirty="0">
                <a:solidFill>
                  <a:srgbClr val="000000"/>
                </a:solidFill>
                <a:effectLst/>
                <a:latin typeface="Calibri" panose="020F0502020204030204" pitchFamily="34" charset="0"/>
              </a:rPr>
              <a:t>. Fastsæt </a:t>
            </a:r>
            <a:r>
              <a:rPr lang="da-DK" b="0" i="0" dirty="0">
                <a:solidFill>
                  <a:srgbClr val="000000"/>
                </a:solidFill>
                <a:effectLst/>
                <a:latin typeface="Calibri" panose="020F0502020204030204" pitchFamily="34" charset="0"/>
              </a:rPr>
              <a:t>tid</a:t>
            </a:r>
            <a:r>
              <a:rPr lang="da-DK" b="0" i="0" u="none" strike="noStrike" dirty="0">
                <a:solidFill>
                  <a:srgbClr val="000000"/>
                </a:solidFill>
                <a:effectLst/>
                <a:latin typeface="Calibri" panose="020F0502020204030204" pitchFamily="34" charset="0"/>
              </a:rPr>
              <a:t> og </a:t>
            </a:r>
            <a:r>
              <a:rPr lang="da-DK" b="0" i="0" dirty="0">
                <a:solidFill>
                  <a:srgbClr val="000000"/>
                </a:solidFill>
                <a:effectLst/>
                <a:latin typeface="Calibri" panose="020F0502020204030204" pitchFamily="34" charset="0"/>
              </a:rPr>
              <a:t>gruppestørrelser</a:t>
            </a:r>
            <a:r>
              <a:rPr lang="da-DK" b="0" i="0" u="none" strike="noStrike" dirty="0">
                <a:solidFill>
                  <a:srgbClr val="000000"/>
                </a:solidFill>
                <a:effectLst/>
                <a:latin typeface="Calibri" panose="020F0502020204030204" pitchFamily="34" charset="0"/>
              </a:rPr>
              <a:t> for hver af de tre spørgsmål alt efter, hvad der giver mening hos jer. I kan både vælge at have en mere åben drøftelse, eller at strukturere drøftelserne efter dette forslag: </a:t>
            </a:r>
            <a:r>
              <a:rPr lang="da-DK"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Forslag til proces og tid:</a:t>
            </a:r>
            <a:r>
              <a:rPr lang="da-DK"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Spørgsmål 1.</a:t>
            </a:r>
            <a:r>
              <a:rPr lang="en-US"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Light" panose="020F0302020204030204" pitchFamily="34" charset="0"/>
              </a:rPr>
              <a:t>5 min - Læs de seks temaer i børne- og ungepolitikken i form af de seks temaer. Hvis I allerede har gjort dette, kan I springe denne del over.</a:t>
            </a:r>
            <a:r>
              <a:rPr lang="en-US" b="0" i="0" dirty="0">
                <a:solidFill>
                  <a:srgbClr val="444444"/>
                </a:solidFill>
                <a:effectLst/>
                <a:latin typeface="Calibri Light" panose="020F0302020204030204" pitchFamily="34" charset="0"/>
              </a:rPr>
              <a:t>​</a:t>
            </a:r>
            <a:endParaRPr lang="en-US" b="0" i="0" dirty="0">
              <a:solidFill>
                <a:srgbClr val="444444"/>
              </a:solidFill>
              <a:effectLst/>
              <a:latin typeface="Calibri" panose="020F0502020204030204" pitchFamily="34" charset="0"/>
            </a:endParaRPr>
          </a:p>
          <a:p>
            <a:pPr algn="l" rtl="0" fontAlgn="base"/>
            <a:r>
              <a:rPr lang="da-DK" b="0" i="0" dirty="0">
                <a:solidFill>
                  <a:srgbClr val="444444"/>
                </a:solidFill>
                <a:effectLst/>
                <a:latin typeface="Calibri Light" panose="020F0302020204030204" pitchFamily="34" charset="0"/>
              </a:rPr>
              <a:t>​</a:t>
            </a:r>
            <a:endParaRPr lang="da-DK" b="0" i="0" dirty="0">
              <a:solidFill>
                <a:srgbClr val="444444"/>
              </a:solidFill>
              <a:effectLst/>
              <a:latin typeface="Calibri" panose="020F0502020204030204" pitchFamily="34" charset="0"/>
            </a:endParaRPr>
          </a:p>
          <a:p>
            <a:pPr algn="l" rtl="0" fontAlgn="base"/>
            <a:r>
              <a:rPr lang="da-DK" b="0" i="0" u="none" strike="noStrike" dirty="0">
                <a:solidFill>
                  <a:srgbClr val="000000"/>
                </a:solidFill>
                <a:effectLst/>
                <a:latin typeface="Calibri" panose="020F0502020204030204" pitchFamily="34" charset="0"/>
              </a:rPr>
              <a:t>10 min – Drøft hvad I bliver særligt optaget af to og to. Er der noget, som vækker genklang, undrer eller provokerer? </a:t>
            </a:r>
            <a:r>
              <a:rPr lang="da-DK"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p>
          <a:p>
            <a:pPr algn="l" rtl="0" fontAlgn="base"/>
            <a:r>
              <a:rPr lang="da-DK" b="1" i="0" u="none" strike="noStrike" dirty="0">
                <a:solidFill>
                  <a:srgbClr val="000000"/>
                </a:solidFill>
                <a:effectLst/>
                <a:latin typeface="Calibri" panose="020F0502020204030204" pitchFamily="34" charset="0"/>
              </a:rPr>
              <a:t>Spørgsmål 2.</a:t>
            </a:r>
            <a:r>
              <a:rPr lang="en-US"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20 min – Drøft om og hvordan værdierne i den nye børne- og ungepolitik giver anledning til at formulere nye principper eller justere jeres principper (denne gang i en gruppe af 3-4 personer).</a:t>
            </a:r>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Arbejder I ud fra værdierne i de seks temaer? Og hvordan ser det konkret ud, når man arbejder ud fra den tilgang?</a:t>
            </a:r>
            <a:r>
              <a:rPr lang="da-DK" b="0" i="0" dirty="0">
                <a:solidFill>
                  <a:srgbClr val="444444"/>
                </a:solidFill>
                <a:effectLst/>
                <a:latin typeface="Calibri" panose="020F0502020204030204" pitchFamily="34" charset="0"/>
              </a:rPr>
              <a:t>​</a:t>
            </a:r>
          </a:p>
          <a:p>
            <a:pPr algn="l" rtl="0" fontAlgn="base"/>
            <a:r>
              <a:rPr lang="da-DK" b="0" i="0" dirty="0">
                <a:solidFill>
                  <a:srgbClr val="444444"/>
                </a:solidFill>
                <a:effectLst/>
                <a:latin typeface="Calibri" panose="020F0502020204030204" pitchFamily="34" charset="0"/>
              </a:rPr>
              <a:t>​</a:t>
            </a:r>
          </a:p>
          <a:p>
            <a:pPr algn="l" rtl="0" fontAlgn="base"/>
            <a:r>
              <a:rPr lang="da-DK" b="0" i="0" u="none" strike="noStrike" dirty="0">
                <a:solidFill>
                  <a:srgbClr val="000000"/>
                </a:solidFill>
                <a:effectLst/>
                <a:latin typeface="Calibri" panose="020F0502020204030204" pitchFamily="34" charset="0"/>
              </a:rPr>
              <a:t>Opsamling i plenum: Grupperne vælger én, som melder tilbage i plenum. Gå bordet rundt.</a:t>
            </a:r>
            <a:endParaRPr lang="da-DK" b="0" i="0" dirty="0">
              <a:solidFill>
                <a:srgbClr val="444444"/>
              </a:solidFill>
              <a:effectLst/>
              <a:latin typeface="Calibri" panose="020F0502020204030204" pitchFamily="34"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i="0" u="none" strike="noStrike" dirty="0">
                <a:solidFill>
                  <a:srgbClr val="000000"/>
                </a:solidFill>
                <a:effectLst/>
                <a:latin typeface="Calibri" panose="020F0502020204030204" pitchFamily="34" charset="0"/>
              </a:rPr>
              <a:t>Spørgsmål 3.</a:t>
            </a:r>
            <a:r>
              <a:rPr lang="en-US" b="0" i="0" dirty="0">
                <a:solidFill>
                  <a:srgbClr val="444444"/>
                </a:solidFill>
                <a:effectLst/>
                <a:latin typeface="Calibri" panose="020F0502020204030204" pitchFamily="34" charset="0"/>
              </a:rPr>
              <a:t>​</a:t>
            </a:r>
          </a:p>
          <a:p>
            <a:r>
              <a:rPr lang="da-DK" dirty="0"/>
              <a:t>10 min – Drøft hvordan bestyrelsen i højere grad kan inddrage børn og unges stemme i sit arbejde to og to. Det kan fx være, at bestyrelsen skal have et tættere samarbejde med elevrådet. </a:t>
            </a:r>
          </a:p>
          <a:p>
            <a:endParaRPr lang="da-DK" dirty="0"/>
          </a:p>
          <a:p>
            <a:r>
              <a:rPr lang="da-DK" dirty="0"/>
              <a:t>Lav en opsamling, hvor I går bordet rundt og deler jeres tanker.</a:t>
            </a:r>
          </a:p>
          <a:p>
            <a:endParaRPr lang="da-DK" dirty="0"/>
          </a:p>
        </p:txBody>
      </p:sp>
      <p:sp>
        <p:nvSpPr>
          <p:cNvPr id="4" name="Slide Number Placeholder 3"/>
          <p:cNvSpPr>
            <a:spLocks noGrp="1"/>
          </p:cNvSpPr>
          <p:nvPr>
            <p:ph type="sldNum" sz="quarter" idx="5"/>
          </p:nvPr>
        </p:nvSpPr>
        <p:spPr/>
        <p:txBody>
          <a:bodyPr/>
          <a:lstStyle/>
          <a:p>
            <a:fld id="{4EAFDFB7-DDB4-4D61-A83F-4EFADD4A70F8}" type="slidenum">
              <a:rPr lang="da-DK" smtClean="0"/>
              <a:t>7</a:t>
            </a:fld>
            <a:endParaRPr lang="da-DK"/>
          </a:p>
        </p:txBody>
      </p:sp>
    </p:spTree>
    <p:extLst>
      <p:ext uri="{BB962C8B-B14F-4D97-AF65-F5344CB8AC3E}">
        <p14:creationId xmlns:p14="http://schemas.microsoft.com/office/powerpoint/2010/main" val="346728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cs typeface="Calibri"/>
              </a:rPr>
              <a:t>Dette slide henvender sig til </a:t>
            </a:r>
            <a:r>
              <a:rPr lang="da-DK" b="1" err="1">
                <a:cs typeface="Calibri"/>
              </a:rPr>
              <a:t>UngiAarhus</a:t>
            </a:r>
            <a:r>
              <a:rPr lang="da-DK" b="1">
                <a:cs typeface="Calibri"/>
              </a:rPr>
              <a:t>. </a:t>
            </a:r>
            <a:r>
              <a:rPr lang="da-DK" b="1" err="1">
                <a:cs typeface="Calibri"/>
              </a:rPr>
              <a:t>Slidet</a:t>
            </a:r>
            <a:r>
              <a:rPr lang="da-DK" b="1">
                <a:cs typeface="Calibri"/>
              </a:rPr>
              <a:t> er skjult i det almindelige slideshow. Hvis I vil bruge dette slide, kan i højreklikke på </a:t>
            </a:r>
            <a:r>
              <a:rPr lang="da-DK" b="1" err="1">
                <a:cs typeface="Calibri"/>
              </a:rPr>
              <a:t>slidet</a:t>
            </a:r>
            <a:r>
              <a:rPr lang="da-DK" b="1">
                <a:cs typeface="Calibri"/>
              </a:rPr>
              <a:t> i venstre side og vælge ”Vis slide”. </a:t>
            </a:r>
            <a:endParaRPr lang="da-DK" b="1" i="1"/>
          </a:p>
          <a:p>
            <a:endParaRPr lang="da-DK" b="1" i="1"/>
          </a:p>
          <a:p>
            <a:r>
              <a:rPr lang="da-DK" b="0" i="0"/>
              <a:t>Tag udgangspunkt i noterne til forrige slide, når I præsenterer dette slide. </a:t>
            </a:r>
          </a:p>
        </p:txBody>
      </p:sp>
      <p:sp>
        <p:nvSpPr>
          <p:cNvPr id="4" name="Slide Number Placeholder 3"/>
          <p:cNvSpPr>
            <a:spLocks noGrp="1"/>
          </p:cNvSpPr>
          <p:nvPr>
            <p:ph type="sldNum" sz="quarter" idx="5"/>
          </p:nvPr>
        </p:nvSpPr>
        <p:spPr/>
        <p:txBody>
          <a:bodyPr/>
          <a:lstStyle/>
          <a:p>
            <a:fld id="{4EAFDFB7-DDB4-4D61-A83F-4EFADD4A70F8}" type="slidenum">
              <a:rPr lang="da-DK" smtClean="0"/>
              <a:t>8</a:t>
            </a:fld>
            <a:endParaRPr lang="da-DK"/>
          </a:p>
        </p:txBody>
      </p:sp>
    </p:spTree>
    <p:extLst>
      <p:ext uri="{BB962C8B-B14F-4D97-AF65-F5344CB8AC3E}">
        <p14:creationId xmlns:p14="http://schemas.microsoft.com/office/powerpoint/2010/main" val="183118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noProof="0" dirty="0">
                <a:cs typeface="Calibri"/>
              </a:rPr>
              <a:t>Noter</a:t>
            </a:r>
            <a:r>
              <a:rPr lang="da-DK" noProof="0" dirty="0">
                <a:cs typeface="Calibri"/>
              </a:rPr>
              <a:t>: </a:t>
            </a:r>
          </a:p>
          <a:p>
            <a:r>
              <a:rPr lang="da-DK" noProof="0" dirty="0">
                <a:cs typeface="Calibri"/>
              </a:rPr>
              <a:t>Overskrifterne “Vi vil være sammen” og “Vi vil være i balance” refererer til to af temaerne i politikken.</a:t>
            </a:r>
          </a:p>
          <a:p>
            <a:endParaRPr lang="da-DK" noProof="0" dirty="0">
              <a:cs typeface="Calibri"/>
            </a:endParaRPr>
          </a:p>
          <a:p>
            <a:pPr algn="l" rtl="0" fontAlgn="base"/>
            <a:r>
              <a:rPr lang="da-DK" b="0" i="0" u="none" strike="noStrike" dirty="0">
                <a:solidFill>
                  <a:srgbClr val="3A435A"/>
                </a:solidFill>
                <a:effectLst/>
                <a:latin typeface="Calibri Light" panose="020F0302020204030204" pitchFamily="34" charset="0"/>
              </a:rPr>
              <a:t>Pejlemærkerne i børne- og ungepolitikken sætter ord på, hvad vi ser hos børn og unge, når vi på er på vej til at lykkes. Vi er på vej til at lykkes når…</a:t>
            </a:r>
            <a:r>
              <a:rPr lang="en-US" b="0" i="0" dirty="0">
                <a:solidFill>
                  <a:srgbClr val="444444"/>
                </a:solidFill>
                <a:effectLst/>
                <a:latin typeface="Calibri Light" panose="020F0302020204030204" pitchFamily="34" charset="0"/>
              </a:rPr>
              <a:t>​</a:t>
            </a:r>
            <a:endParaRPr lang="en-US" b="0" i="0" dirty="0">
              <a:solidFill>
                <a:srgbClr val="444444"/>
              </a:solidFill>
              <a:effectLst/>
              <a:latin typeface="Calibri" panose="020F050202020403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Alle børn og unge føler de kan være sig selv </a:t>
            </a:r>
            <a:r>
              <a:rPr lang="da-DK" sz="1800" b="0" i="0" dirty="0">
                <a:solidFill>
                  <a:srgbClr val="444444"/>
                </a:solidFill>
                <a:effectLst/>
                <a:latin typeface="Calibri Light" panose="020F0302020204030204" pitchFamily="34" charset="0"/>
              </a:rPr>
              <a:t>​</a:t>
            </a:r>
            <a:endParaRPr lang="da-DK"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Børn og unge bevarer deres nysgerrighed</a:t>
            </a:r>
            <a:r>
              <a:rPr lang="en-US" sz="1800" b="0" i="0" dirty="0">
                <a:solidFill>
                  <a:srgbClr val="444444"/>
                </a:solidFill>
                <a:effectLst/>
                <a:latin typeface="Calibri Light" panose="020F030202020403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Alle børn og unge føler sig som en del af et fællesskab </a:t>
            </a:r>
            <a:r>
              <a:rPr lang="en-US" sz="1800" b="0" i="0" dirty="0">
                <a:solidFill>
                  <a:srgbClr val="444444"/>
                </a:solidFill>
                <a:effectLst/>
                <a:latin typeface="Calibri Light" panose="020F030202020403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Børn og unge trives fysisk og mentalt</a:t>
            </a:r>
            <a:r>
              <a:rPr lang="en-US" sz="1800" b="0" i="0" dirty="0">
                <a:solidFill>
                  <a:srgbClr val="444444"/>
                </a:solidFill>
                <a:effectLst/>
                <a:latin typeface="Calibri Light" panose="020F030202020403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Børn og unge lytter til hinanden</a:t>
            </a:r>
            <a:r>
              <a:rPr lang="en-US" sz="1800" b="0" i="0" dirty="0">
                <a:solidFill>
                  <a:srgbClr val="444444"/>
                </a:solidFill>
                <a:effectLst/>
                <a:latin typeface="Calibri Light" panose="020F030202020403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dirty="0">
                <a:solidFill>
                  <a:srgbClr val="3A435A"/>
                </a:solidFill>
                <a:effectLst/>
                <a:latin typeface="Calibri Light" panose="020F0302020204030204" pitchFamily="34" charset="0"/>
              </a:rPr>
              <a:t>Alle bør og unge har mindst en voksen, de kan gå til</a:t>
            </a:r>
            <a:endParaRPr lang="da-DK" sz="1800" b="0" i="0" dirty="0">
              <a:solidFill>
                <a:srgbClr val="444444"/>
              </a:solidFill>
              <a:effectLst/>
              <a:latin typeface="Arial" panose="020B0604020202020204" pitchFamily="34" charset="0"/>
            </a:endParaRPr>
          </a:p>
          <a:p>
            <a:endParaRPr lang="da-DK" noProof="0" dirty="0">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9</a:t>
            </a:fld>
            <a:endParaRPr lang="da-DK"/>
          </a:p>
        </p:txBody>
      </p:sp>
    </p:spTree>
    <p:extLst>
      <p:ext uri="{BB962C8B-B14F-4D97-AF65-F5344CB8AC3E}">
        <p14:creationId xmlns:p14="http://schemas.microsoft.com/office/powerpoint/2010/main" val="25223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00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11214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23BBD81-92FA-2553-E445-E79B52BDDF1F}"/>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25883311-2E0F-BA57-812A-E49A48F7794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277764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663121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A376A19-EE8C-C102-357A-D5E0C818B08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7ACC90C1-9BE4-0EA7-A5BE-E08EC2D4C4F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433377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AC07F505-3CD1-D994-264F-C3CF93BC7BC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0279556C-0CE9-4A0D-7641-E78E4D18D71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541430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63725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FF79619-5E54-021A-8F4E-8DDA7788D3D2}"/>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4D5E5287-1E4C-F16E-C1E5-C10C119F7F35}"/>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914681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16D8A43-DA90-DAFA-DDEE-9D32BDBC412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32D643-7050-D32B-2DB8-D7314E0EC17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493451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1513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BE96CA58-F15C-91CD-599C-8E8401BB447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E5C2016B-2ED5-5B72-53C4-90F7E432F86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898020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63721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038868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813120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5D1E61BB-123F-BD9D-317C-08A4F7C22DC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217F59C-76E6-2A2F-FC75-EB967F035D5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876144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970669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198091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E71D46A-1DDB-5E38-E744-BC96AE60F54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6D64302-A7AE-A16D-A3F2-B1F955D53F4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834869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F7455EB-27D6-A2E9-DEE8-EC6C57B9862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BB46924E-6A38-4A9F-CCB8-60BF291F666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4214080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5DD0D22-BEA0-A81F-D1A5-7DD4F461871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20C7B829-BF55-3FFF-707E-B36B8C708D6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9850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93703B1-98EF-B34D-48C1-AE79501F1CA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0AFBD2C-061C-D227-D576-C996881D684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435573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379609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03AB66E-3776-FBAC-9962-65068E3BA29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811253E-4B08-4DB1-0EFB-0731A1B831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6339349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457C701-FCA4-0657-6FAA-46A29FF48CE6}"/>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63B45E3B-3C3E-D9E7-1C17-A3A8F1CACA9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6442096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4A340D83-0900-D6C0-EC7A-72A6E91FA22E}"/>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D35A64E-2B45-444B-E26B-55ACAD5821A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241332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61253AE9-36FB-AE23-CC88-DCF9E3AF168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799398E-0F98-C353-00D9-C690AE4668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488244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16C15377-5339-42A1-52AE-ADAD7CB7A75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D7AF45CB-2099-B033-7D1D-8B68FD5BF7D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5671013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5273637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FB7D6B25-B1BE-4BF1-B5E6-B42C08B3FA31}"/>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BA06AEA-2DBE-E25D-CDAD-1C4EE6A06ADA}"/>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423458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6966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Titel og indholdsobjekt">
    <p:bg>
      <p:bgPr>
        <a:solidFill>
          <a:srgbClr val="D6E2E0"/>
        </a:solidFill>
        <a:effectLst/>
      </p:bgPr>
    </p:bg>
    <p:spTree>
      <p:nvGrpSpPr>
        <p:cNvPr id="1" name=""/>
        <p:cNvGrpSpPr/>
        <p:nvPr/>
      </p:nvGrpSpPr>
      <p:grpSpPr>
        <a:xfrm>
          <a:off x="0" y="0"/>
          <a:ext cx="0" cy="0"/>
          <a:chOff x="0" y="0"/>
          <a:chExt cx="0" cy="0"/>
        </a:xfrm>
      </p:grpSpPr>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32DD9C6A-B24C-812A-AB16-3F43C9F4FFF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BB6F0DDA-5FFC-3B95-FE90-12CA8D6C41D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146996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C738422-52EE-24FB-3BCC-23BE594282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Billede 4" descr="Et billede, der indeholder tekst, Grafik, grafisk design, Font/skrifttype&#10;&#10;Automatisk genereret beskrivelse">
            <a:extLst>
              <a:ext uri="{FF2B5EF4-FFF2-40B4-BE49-F238E27FC236}">
                <a16:creationId xmlns:a16="http://schemas.microsoft.com/office/drawing/2014/main" id="{39E16730-1729-8DDE-9772-E805B6B23C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4436920C-2BD3-4A44-F077-B54AEAA1BD0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78D52956-1F27-6299-8CD9-F91C302548B9}"/>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210933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8391639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el og indholdsobjekt">
    <p:bg>
      <p:bgPr>
        <a:solidFill>
          <a:srgbClr val="D6DEE5"/>
        </a:solidFill>
        <a:effectLst/>
      </p:bgPr>
    </p:bg>
    <p:spTree>
      <p:nvGrpSpPr>
        <p:cNvPr id="1" name=""/>
        <p:cNvGrpSpPr/>
        <p:nvPr/>
      </p:nvGrpSpPr>
      <p:grpSpPr>
        <a:xfrm>
          <a:off x="0" y="0"/>
          <a:ext cx="0" cy="0"/>
          <a:chOff x="0" y="0"/>
          <a:chExt cx="0" cy="0"/>
        </a:xfrm>
      </p:grpSpPr>
      <p:pic>
        <p:nvPicPr>
          <p:cNvPr id="5" name="Billede 4" descr="Et billede, der indeholder tekst, Grafik, grafisk design, Font/skrifttype&#10;&#10;Automatisk genereret beskrivelse">
            <a:extLst>
              <a:ext uri="{FF2B5EF4-FFF2-40B4-BE49-F238E27FC236}">
                <a16:creationId xmlns:a16="http://schemas.microsoft.com/office/drawing/2014/main" id="{39E16730-1729-8DDE-9772-E805B6B23C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8BD84EC7-F89E-3A0C-87EF-6BA6F1E16E5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B2BDFEDB-B372-429F-EE16-AAE011A1DE96}"/>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288596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rgbClr val="EAE3DB"/>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FCEE38F-D146-EF01-8D2D-BA34C73487E1}"/>
              </a:ext>
            </a:extLst>
          </p:cNvPr>
          <p:cNvSpPr/>
          <p:nvPr userDrawn="1"/>
        </p:nvSpPr>
        <p:spPr>
          <a:xfrm>
            <a:off x="5957888" y="0"/>
            <a:ext cx="6234112" cy="6858000"/>
          </a:xfrm>
          <a:prstGeom prst="rect">
            <a:avLst/>
          </a:prstGeom>
          <a:solidFill>
            <a:srgbClr val="C1C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tekst 7">
            <a:extLst>
              <a:ext uri="{FF2B5EF4-FFF2-40B4-BE49-F238E27FC236}">
                <a16:creationId xmlns:a16="http://schemas.microsoft.com/office/drawing/2014/main" id="{7AA36082-E81C-3EA3-B511-88C6866A4694}"/>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ctr">
              <a:buNone/>
              <a:defRPr sz="3000" b="1">
                <a:solidFill>
                  <a:srgbClr val="394258"/>
                </a:solidFill>
                <a:latin typeface="+mn-lt"/>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F375EB80-8790-78BF-F06B-BD1008D63F2C}"/>
              </a:ext>
            </a:extLst>
          </p:cNvPr>
          <p:cNvSpPr>
            <a:spLocks noGrp="1"/>
          </p:cNvSpPr>
          <p:nvPr>
            <p:ph type="body" sz="quarter" idx="13"/>
          </p:nvPr>
        </p:nvSpPr>
        <p:spPr>
          <a:xfrm>
            <a:off x="720000"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2" name="Pladsholder til tekst 6">
            <a:extLst>
              <a:ext uri="{FF2B5EF4-FFF2-40B4-BE49-F238E27FC236}">
                <a16:creationId xmlns:a16="http://schemas.microsoft.com/office/drawing/2014/main" id="{2CCEAC2B-7BC9-937A-39C9-D27629BB7833}"/>
              </a:ext>
            </a:extLst>
          </p:cNvPr>
          <p:cNvSpPr>
            <a:spLocks noGrp="1"/>
          </p:cNvSpPr>
          <p:nvPr>
            <p:ph type="body" sz="quarter" idx="16"/>
          </p:nvPr>
        </p:nvSpPr>
        <p:spPr>
          <a:xfrm>
            <a:off x="6954112"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9517776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14C972A-8EAE-AC04-1AC9-8B087C69B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AC9CFFD5-A464-43F5-C4A6-F016F05EE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263BDD7D-7377-CD33-2153-6D93F8233534}"/>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605FE22D-411A-F2A6-8DC2-5B14D91FC054}"/>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34444170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el og indholdsobjekt">
    <p:bg>
      <p:bgPr>
        <a:solidFill>
          <a:srgbClr val="F8E6E3"/>
        </a:solidFill>
        <a:effectLst/>
      </p:bgPr>
    </p:bg>
    <p:spTree>
      <p:nvGrpSpPr>
        <p:cNvPr id="1" name=""/>
        <p:cNvGrpSpPr/>
        <p:nvPr/>
      </p:nvGrpSpPr>
      <p:grpSpPr>
        <a:xfrm>
          <a:off x="0" y="0"/>
          <a:ext cx="0" cy="0"/>
          <a:chOff x="0" y="0"/>
          <a:chExt cx="0" cy="0"/>
        </a:xfrm>
      </p:grpSpPr>
      <p:pic>
        <p:nvPicPr>
          <p:cNvPr id="5" name="Billede 4" descr="Et billede, der indeholder tekst, Grafik, grafisk design, Font/skrifttype&#10;&#10;Automatisk genereret beskrivelse">
            <a:extLst>
              <a:ext uri="{FF2B5EF4-FFF2-40B4-BE49-F238E27FC236}">
                <a16:creationId xmlns:a16="http://schemas.microsoft.com/office/drawing/2014/main" id="{39E16730-1729-8DDE-9772-E805B6B23C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2" name="Pladsholder til tekst 6">
            <a:extLst>
              <a:ext uri="{FF2B5EF4-FFF2-40B4-BE49-F238E27FC236}">
                <a16:creationId xmlns:a16="http://schemas.microsoft.com/office/drawing/2014/main" id="{C7A07558-F79D-CAE9-2ED2-2E8F6ACB119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3" name="Pladsholder til tekst 7">
            <a:extLst>
              <a:ext uri="{FF2B5EF4-FFF2-40B4-BE49-F238E27FC236}">
                <a16:creationId xmlns:a16="http://schemas.microsoft.com/office/drawing/2014/main" id="{65BBE1F7-B311-4617-58F2-74C551A118A5}"/>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690732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rgbClr val="EAE3DB"/>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FCEE38F-D146-EF01-8D2D-BA34C73487E1}"/>
              </a:ext>
            </a:extLst>
          </p:cNvPr>
          <p:cNvSpPr/>
          <p:nvPr userDrawn="1"/>
        </p:nvSpPr>
        <p:spPr>
          <a:xfrm>
            <a:off x="5957888" y="0"/>
            <a:ext cx="6234112" cy="6858000"/>
          </a:xfrm>
          <a:prstGeom prst="rect">
            <a:avLst/>
          </a:prstGeom>
          <a:solidFill>
            <a:srgbClr val="F4D9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7">
            <a:extLst>
              <a:ext uri="{FF2B5EF4-FFF2-40B4-BE49-F238E27FC236}">
                <a16:creationId xmlns:a16="http://schemas.microsoft.com/office/drawing/2014/main" id="{9E463906-19EE-8298-A226-7C3E8E74872B}"/>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ctr">
              <a:buNone/>
              <a:defRPr sz="3000" b="1">
                <a:solidFill>
                  <a:srgbClr val="394258"/>
                </a:solidFill>
                <a:latin typeface="+mn-lt"/>
                <a:cs typeface="Arial" panose="020B0604020202020204" pitchFamily="34" charset="0"/>
              </a:defRPr>
            </a:lvl1pPr>
          </a:lstStyle>
          <a:p>
            <a:endParaRPr lang="da-DK"/>
          </a:p>
        </p:txBody>
      </p:sp>
      <p:sp>
        <p:nvSpPr>
          <p:cNvPr id="6" name="Pladsholder til tekst 6">
            <a:extLst>
              <a:ext uri="{FF2B5EF4-FFF2-40B4-BE49-F238E27FC236}">
                <a16:creationId xmlns:a16="http://schemas.microsoft.com/office/drawing/2014/main" id="{411C0698-7FFE-70F5-6BF5-8F3D267A8565}"/>
              </a:ext>
            </a:extLst>
          </p:cNvPr>
          <p:cNvSpPr>
            <a:spLocks noGrp="1"/>
          </p:cNvSpPr>
          <p:nvPr>
            <p:ph type="body" sz="quarter" idx="13"/>
          </p:nvPr>
        </p:nvSpPr>
        <p:spPr>
          <a:xfrm>
            <a:off x="720000"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6">
            <a:extLst>
              <a:ext uri="{FF2B5EF4-FFF2-40B4-BE49-F238E27FC236}">
                <a16:creationId xmlns:a16="http://schemas.microsoft.com/office/drawing/2014/main" id="{21C18C3F-53CF-F8D9-FE75-F64EF15D47EA}"/>
              </a:ext>
            </a:extLst>
          </p:cNvPr>
          <p:cNvSpPr>
            <a:spLocks noGrp="1"/>
          </p:cNvSpPr>
          <p:nvPr>
            <p:ph type="body" sz="quarter" idx="16"/>
          </p:nvPr>
        </p:nvSpPr>
        <p:spPr>
          <a:xfrm>
            <a:off x="6954112"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789546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DFC661D-6A11-33AC-EEF8-4C43723DEF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7398E654-EF17-BDA6-83EF-7C70F571E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B0852E40-3A4E-4383-418C-18BE550DE7E1}"/>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7E3FC971-3E95-FD47-AABC-BFC165E784C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460713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rugerdefineret layout">
    <p:bg>
      <p:bgPr>
        <a:solidFill>
          <a:srgbClr val="E4D9CD"/>
        </a:solidFill>
        <a:effectLst/>
      </p:bgPr>
    </p:bg>
    <p:spTree>
      <p:nvGrpSpPr>
        <p:cNvPr id="1" name=""/>
        <p:cNvGrpSpPr/>
        <p:nvPr/>
      </p:nvGrpSpPr>
      <p:grpSpPr>
        <a:xfrm>
          <a:off x="0" y="0"/>
          <a:ext cx="0" cy="0"/>
          <a:chOff x="0" y="0"/>
          <a:chExt cx="0" cy="0"/>
        </a:xfrm>
      </p:grpSpPr>
      <p:sp>
        <p:nvSpPr>
          <p:cNvPr id="3" name="Pladsholder til tekst 6">
            <a:extLst>
              <a:ext uri="{FF2B5EF4-FFF2-40B4-BE49-F238E27FC236}">
                <a16:creationId xmlns:a16="http://schemas.microsoft.com/office/drawing/2014/main" id="{2EB7292D-6E59-8D7F-DDE1-C78CBD796A3A}"/>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Arial" panose="020B0604020202020204" pitchFamily="34" charset="0"/>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EBEBD046-077A-7F75-4695-F1CE24F60E02}"/>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611575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rgbClr val="EAE3DB"/>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FCEE38F-D146-EF01-8D2D-BA34C73487E1}"/>
              </a:ext>
            </a:extLst>
          </p:cNvPr>
          <p:cNvSpPr/>
          <p:nvPr userDrawn="1"/>
        </p:nvSpPr>
        <p:spPr>
          <a:xfrm>
            <a:off x="5957888" y="0"/>
            <a:ext cx="6234112" cy="6858000"/>
          </a:xfrm>
          <a:prstGeom prst="rect">
            <a:avLst/>
          </a:prstGeom>
          <a:solidFill>
            <a:srgbClr val="D2C0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7">
            <a:extLst>
              <a:ext uri="{FF2B5EF4-FFF2-40B4-BE49-F238E27FC236}">
                <a16:creationId xmlns:a16="http://schemas.microsoft.com/office/drawing/2014/main" id="{9110F5EA-2F92-6BAF-A545-C2ECDCFA91FE}"/>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ctr">
              <a:buNone/>
              <a:defRPr sz="3000" b="1">
                <a:solidFill>
                  <a:srgbClr val="394258"/>
                </a:solidFill>
                <a:latin typeface="+mn-lt"/>
                <a:cs typeface="Arial" panose="020B0604020202020204" pitchFamily="34" charset="0"/>
              </a:defRPr>
            </a:lvl1pPr>
          </a:lstStyle>
          <a:p>
            <a:endParaRPr lang="da-DK"/>
          </a:p>
        </p:txBody>
      </p:sp>
      <p:sp>
        <p:nvSpPr>
          <p:cNvPr id="6" name="Pladsholder til tekst 6">
            <a:extLst>
              <a:ext uri="{FF2B5EF4-FFF2-40B4-BE49-F238E27FC236}">
                <a16:creationId xmlns:a16="http://schemas.microsoft.com/office/drawing/2014/main" id="{6E520167-4CF6-E96A-3045-B058C9CC79A9}"/>
              </a:ext>
            </a:extLst>
          </p:cNvPr>
          <p:cNvSpPr>
            <a:spLocks noGrp="1"/>
          </p:cNvSpPr>
          <p:nvPr>
            <p:ph type="body" sz="quarter" idx="13"/>
          </p:nvPr>
        </p:nvSpPr>
        <p:spPr>
          <a:xfrm>
            <a:off x="720000"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6">
            <a:extLst>
              <a:ext uri="{FF2B5EF4-FFF2-40B4-BE49-F238E27FC236}">
                <a16:creationId xmlns:a16="http://schemas.microsoft.com/office/drawing/2014/main" id="{8B1145A5-3245-D143-51D4-D96364668535}"/>
              </a:ext>
            </a:extLst>
          </p:cNvPr>
          <p:cNvSpPr>
            <a:spLocks noGrp="1"/>
          </p:cNvSpPr>
          <p:nvPr>
            <p:ph type="body" sz="quarter" idx="16"/>
          </p:nvPr>
        </p:nvSpPr>
        <p:spPr>
          <a:xfrm>
            <a:off x="6954112"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9691513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8967B7FA-50F0-B293-A6F5-07B142777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1C1FB4A9-3810-E8A0-19AE-93BF8837D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03A0B8DD-F898-3476-7A65-2A64C33DB3E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E5230EE-A810-339A-CE5B-9956905D8CD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3212533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Titel og indholdsobjekt">
    <p:bg>
      <p:bgPr>
        <a:solidFill>
          <a:srgbClr val="D6E2E0"/>
        </a:solidFill>
        <a:effectLst/>
      </p:bgPr>
    </p:bg>
    <p:spTree>
      <p:nvGrpSpPr>
        <p:cNvPr id="1" name=""/>
        <p:cNvGrpSpPr/>
        <p:nvPr/>
      </p:nvGrpSpPr>
      <p:grpSpPr>
        <a:xfrm>
          <a:off x="0" y="0"/>
          <a:ext cx="0" cy="0"/>
          <a:chOff x="0" y="0"/>
          <a:chExt cx="0" cy="0"/>
        </a:xfrm>
      </p:grpSpPr>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32DD9C6A-B24C-812A-AB16-3F43C9F4FFF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BB6F0DDA-5FFC-3B95-FE90-12CA8D6C41D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96204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977400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rgbClr val="EAE3DB"/>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FCEE38F-D146-EF01-8D2D-BA34C73487E1}"/>
              </a:ext>
            </a:extLst>
          </p:cNvPr>
          <p:cNvSpPr/>
          <p:nvPr userDrawn="1"/>
        </p:nvSpPr>
        <p:spPr>
          <a:xfrm>
            <a:off x="5957888" y="0"/>
            <a:ext cx="6234112" cy="6858000"/>
          </a:xfrm>
          <a:prstGeom prst="rect">
            <a:avLst/>
          </a:prstGeom>
          <a:solidFill>
            <a:srgbClr val="CFD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7">
            <a:extLst>
              <a:ext uri="{FF2B5EF4-FFF2-40B4-BE49-F238E27FC236}">
                <a16:creationId xmlns:a16="http://schemas.microsoft.com/office/drawing/2014/main" id="{A841AFE8-5D26-A767-7CFF-EA93A9A67235}"/>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ctr">
              <a:buNone/>
              <a:defRPr sz="3000" b="1">
                <a:solidFill>
                  <a:srgbClr val="394258"/>
                </a:solidFill>
                <a:latin typeface="+mn-lt"/>
                <a:cs typeface="Arial" panose="020B0604020202020204" pitchFamily="34" charset="0"/>
              </a:defRPr>
            </a:lvl1pPr>
          </a:lstStyle>
          <a:p>
            <a:endParaRPr lang="da-DK"/>
          </a:p>
        </p:txBody>
      </p:sp>
      <p:sp>
        <p:nvSpPr>
          <p:cNvPr id="6" name="Pladsholder til tekst 6">
            <a:extLst>
              <a:ext uri="{FF2B5EF4-FFF2-40B4-BE49-F238E27FC236}">
                <a16:creationId xmlns:a16="http://schemas.microsoft.com/office/drawing/2014/main" id="{2906D1EC-A7E8-1F14-40F8-167534CFC6E3}"/>
              </a:ext>
            </a:extLst>
          </p:cNvPr>
          <p:cNvSpPr>
            <a:spLocks noGrp="1"/>
          </p:cNvSpPr>
          <p:nvPr>
            <p:ph type="body" sz="quarter" idx="13"/>
          </p:nvPr>
        </p:nvSpPr>
        <p:spPr>
          <a:xfrm>
            <a:off x="720000"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6">
            <a:extLst>
              <a:ext uri="{FF2B5EF4-FFF2-40B4-BE49-F238E27FC236}">
                <a16:creationId xmlns:a16="http://schemas.microsoft.com/office/drawing/2014/main" id="{15EA0577-8116-DCA3-1FB3-07DA8241D0AE}"/>
              </a:ext>
            </a:extLst>
          </p:cNvPr>
          <p:cNvSpPr>
            <a:spLocks noGrp="1"/>
          </p:cNvSpPr>
          <p:nvPr>
            <p:ph type="body" sz="quarter" idx="16"/>
          </p:nvPr>
        </p:nvSpPr>
        <p:spPr>
          <a:xfrm>
            <a:off x="6954112"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2266942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A02C9C3-F45F-1D04-382D-3D1334F5B6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A5AC38B-8391-BC3D-507F-101695BBEE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34511733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rgbClr val="EAE3DB"/>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FCEE38F-D146-EF01-8D2D-BA34C73487E1}"/>
              </a:ext>
            </a:extLst>
          </p:cNvPr>
          <p:cNvSpPr/>
          <p:nvPr userDrawn="1"/>
        </p:nvSpPr>
        <p:spPr>
          <a:xfrm>
            <a:off x="5957888" y="0"/>
            <a:ext cx="6234112" cy="6858000"/>
          </a:xfrm>
          <a:prstGeom prst="rect">
            <a:avLst/>
          </a:prstGeom>
          <a:solidFill>
            <a:srgbClr val="E9C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7">
            <a:extLst>
              <a:ext uri="{FF2B5EF4-FFF2-40B4-BE49-F238E27FC236}">
                <a16:creationId xmlns:a16="http://schemas.microsoft.com/office/drawing/2014/main" id="{6B3FE5B3-1438-AFC3-05DC-6CEF38B74C8A}"/>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ctr">
              <a:buNone/>
              <a:defRPr sz="3000" b="1">
                <a:solidFill>
                  <a:srgbClr val="394258"/>
                </a:solidFill>
                <a:latin typeface="+mn-lt"/>
                <a:cs typeface="Arial" panose="020B0604020202020204" pitchFamily="34" charset="0"/>
              </a:defRPr>
            </a:lvl1pPr>
          </a:lstStyle>
          <a:p>
            <a:endParaRPr lang="da-DK"/>
          </a:p>
        </p:txBody>
      </p:sp>
      <p:sp>
        <p:nvSpPr>
          <p:cNvPr id="6" name="Pladsholder til tekst 6">
            <a:extLst>
              <a:ext uri="{FF2B5EF4-FFF2-40B4-BE49-F238E27FC236}">
                <a16:creationId xmlns:a16="http://schemas.microsoft.com/office/drawing/2014/main" id="{FCDB87FF-AEA0-AEBA-9D78-5793DE331219}"/>
              </a:ext>
            </a:extLst>
          </p:cNvPr>
          <p:cNvSpPr>
            <a:spLocks noGrp="1"/>
          </p:cNvSpPr>
          <p:nvPr>
            <p:ph type="body" sz="quarter" idx="13"/>
          </p:nvPr>
        </p:nvSpPr>
        <p:spPr>
          <a:xfrm>
            <a:off x="720000"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6">
            <a:extLst>
              <a:ext uri="{FF2B5EF4-FFF2-40B4-BE49-F238E27FC236}">
                <a16:creationId xmlns:a16="http://schemas.microsoft.com/office/drawing/2014/main" id="{7804A5E6-B550-A300-B803-7378125D5931}"/>
              </a:ext>
            </a:extLst>
          </p:cNvPr>
          <p:cNvSpPr>
            <a:spLocks noGrp="1"/>
          </p:cNvSpPr>
          <p:nvPr>
            <p:ph type="body" sz="quarter" idx="16"/>
          </p:nvPr>
        </p:nvSpPr>
        <p:spPr>
          <a:xfrm>
            <a:off x="6954112" y="1800000"/>
            <a:ext cx="5237888"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7148920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Titel og indholdsobjekt">
    <p:bg>
      <p:bgPr>
        <a:solidFill>
          <a:srgbClr val="ECDDDC"/>
        </a:solidFill>
        <a:effectLst/>
      </p:bgPr>
    </p:bg>
    <p:spTree>
      <p:nvGrpSpPr>
        <p:cNvPr id="1" name=""/>
        <p:cNvGrpSpPr/>
        <p:nvPr/>
      </p:nvGrpSpPr>
      <p:grpSpPr>
        <a:xfrm>
          <a:off x="0" y="0"/>
          <a:ext cx="0" cy="0"/>
          <a:chOff x="0" y="0"/>
          <a:chExt cx="0" cy="0"/>
        </a:xfrm>
      </p:grpSpPr>
      <p:pic>
        <p:nvPicPr>
          <p:cNvPr id="4" name="Billede 3" descr="Et billede, der indeholder tekst, Grafik, grafisk design, Font/skrifttype&#10;&#10;Automatisk genereret beskrivelse">
            <a:extLst>
              <a:ext uri="{FF2B5EF4-FFF2-40B4-BE49-F238E27FC236}">
                <a16:creationId xmlns:a16="http://schemas.microsoft.com/office/drawing/2014/main" id="{4BE2BA59-9A68-BE0C-0DCD-47DA7768AE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
        <p:nvSpPr>
          <p:cNvPr id="3" name="Pladsholder til tekst 6">
            <a:extLst>
              <a:ext uri="{FF2B5EF4-FFF2-40B4-BE49-F238E27FC236}">
                <a16:creationId xmlns:a16="http://schemas.microsoft.com/office/drawing/2014/main" id="{2DD2908E-364E-4922-5BB3-F6906D07DFE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D72B18C-C95F-4E13-2D6E-77E05BFBBD45}"/>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479515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37246595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698108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999154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3E134750-F030-2937-5684-900A0A5FFE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B1C7B34B-7F38-FC46-1FA9-A1E65088065F}"/>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3495360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4393421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393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0468566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DAF54E24-C4BC-D83A-0E97-C16A8959AA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DD85BF-2D4F-2806-5CF6-3F42AC22BF4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25733244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23BBD81-92FA-2553-E445-E79B52BDDF1F}"/>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25883311-2E0F-BA57-812A-E49A48F7794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079254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94003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A376A19-EE8C-C102-357A-D5E0C818B08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7ACC90C1-9BE4-0EA7-A5BE-E08EC2D4C4F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054597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AC07F505-3CD1-D994-264F-C3CF93BC7BC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0279556C-0CE9-4A0D-7641-E78E4D18D71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6953079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958799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FF79619-5E54-021A-8F4E-8DDA7788D3D2}"/>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4D5E5287-1E4C-F16E-C1E5-C10C119F7F35}"/>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236253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16D8A43-DA90-DAFA-DDEE-9D32BDBC412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32D643-7050-D32B-2DB8-D7314E0EC17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1601645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217068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BE96CA58-F15C-91CD-599C-8E8401BB447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E5C2016B-2ED5-5B72-53C4-90F7E432F86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80540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198091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5523968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756173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5D1E61BB-123F-BD9D-317C-08A4F7C22DC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217F59C-76E6-2A2F-FC75-EB967F035D5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21712088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0758166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716982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9916956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E71D46A-1DDB-5E38-E744-BC96AE60F54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6D64302-A7AE-A16D-A3F2-B1F955D53F4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5322912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877945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F7455EB-27D6-A2E9-DEE8-EC6C57B9862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BB46924E-6A38-4A9F-CCB8-60BF291F666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149320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5DD0D22-BEA0-A81F-D1A5-7DD4F461871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20C7B829-BF55-3FFF-707E-B36B8C708D6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3109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785937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93703B1-98EF-B34D-48C1-AE79501F1CA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0AFBD2C-061C-D227-D576-C996881D684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5832196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03AB66E-3776-FBAC-9962-65068E3BA29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811253E-4B08-4DB1-0EFB-0731A1B831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42923235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457C701-FCA4-0657-6FAA-46A29FF48CE6}"/>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63B45E3B-3C3E-D9E7-1C17-A3A8F1CACA9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769468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4A340D83-0900-D6C0-EC7A-72A6E91FA22E}"/>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D35A64E-2B45-444B-E26B-55ACAD5821A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876730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61253AE9-36FB-AE23-CC88-DCF9E3AF168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799398E-0F98-C353-00D9-C690AE4668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7146384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16C15377-5339-42A1-52AE-ADAD7CB7A75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D7AF45CB-2099-B033-7D1D-8B68FD5BF7D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8112797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3076489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FB7D6B25-B1BE-4BF1-B5E6-B42C08B3FA31}"/>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BA06AEA-2DBE-E25D-CDAD-1C4EE6A06ADA}"/>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3105887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9585188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9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C57D-BD3A-4F60-BE95-FA89C7D1604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44C17FD-A62E-4BC6-AEE0-A837C1E0C02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302671-E592-4EAD-BDBC-576E60A0451A}"/>
              </a:ext>
            </a:extLst>
          </p:cNvPr>
          <p:cNvSpPr>
            <a:spLocks noGrp="1"/>
          </p:cNvSpPr>
          <p:nvPr>
            <p:ph type="dt" sz="half" idx="10"/>
          </p:nvPr>
        </p:nvSpPr>
        <p:spPr/>
        <p:txBody>
          <a:bodyPr/>
          <a:lstStyle/>
          <a:p>
            <a:fld id="{6A812BE1-4182-4DC5-9744-C9DCF123643C}" type="datetimeFigureOut">
              <a:rPr lang="da-DK" smtClean="0"/>
              <a:t>07-04-2024</a:t>
            </a:fld>
            <a:endParaRPr lang="da-DK"/>
          </a:p>
        </p:txBody>
      </p:sp>
      <p:sp>
        <p:nvSpPr>
          <p:cNvPr id="5" name="Pladsholder til sidefod 4">
            <a:extLst>
              <a:ext uri="{FF2B5EF4-FFF2-40B4-BE49-F238E27FC236}">
                <a16:creationId xmlns:a16="http://schemas.microsoft.com/office/drawing/2014/main" id="{AB4DFA84-BA5D-4BBF-B34D-64964E7ACCF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4AD92F5-0B72-4DA3-90BD-32104667ED56}"/>
              </a:ext>
            </a:extLst>
          </p:cNvPr>
          <p:cNvSpPr>
            <a:spLocks noGrp="1"/>
          </p:cNvSpPr>
          <p:nvPr>
            <p:ph type="sldNum" sz="quarter" idx="12"/>
          </p:nvPr>
        </p:nvSpPr>
        <p:spPr/>
        <p:txBody>
          <a:bodyPr/>
          <a:lstStyle/>
          <a:p>
            <a:fld id="{49C16A65-8715-4DFD-8AED-05B6D92E8096}" type="slidenum">
              <a:rPr lang="da-DK" smtClean="0"/>
              <a:t>‹nr.›</a:t>
            </a:fld>
            <a:endParaRPr lang="da-DK"/>
          </a:p>
        </p:txBody>
      </p:sp>
    </p:spTree>
    <p:extLst>
      <p:ext uri="{BB962C8B-B14F-4D97-AF65-F5344CB8AC3E}">
        <p14:creationId xmlns:p14="http://schemas.microsoft.com/office/powerpoint/2010/main" val="275371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79195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81071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662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422435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194144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5713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406641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95415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369858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45549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07306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317209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928611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0819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80463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74195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99035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92974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5350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417918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518718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363702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1284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167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2599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50045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809960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ACB4805-2082-4CC4-B1E5-FE43DEE3857B}"/>
              </a:ext>
            </a:extLst>
          </p:cNvPr>
          <p:cNvSpPr>
            <a:spLocks noGrp="1"/>
          </p:cNvSpPr>
          <p:nvPr>
            <p:ph type="body" sz="quarter" idx="13"/>
          </p:nvPr>
        </p:nvSpPr>
        <p:spPr>
          <a:xfrm>
            <a:off x="720000" y="4320000"/>
            <a:ext cx="10764000" cy="198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10D08CA4-34B9-4366-89AD-F048BF7422FD}"/>
              </a:ext>
            </a:extLst>
          </p:cNvPr>
          <p:cNvSpPr>
            <a:spLocks noGrp="1"/>
          </p:cNvSpPr>
          <p:nvPr>
            <p:ph type="body" sz="quarter" idx="15"/>
          </p:nvPr>
        </p:nvSpPr>
        <p:spPr>
          <a:xfrm>
            <a:off x="719999" y="324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47628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11EF088-73C1-428F-807E-4F627873C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6">
            <a:extLst>
              <a:ext uri="{FF2B5EF4-FFF2-40B4-BE49-F238E27FC236}">
                <a16:creationId xmlns:a16="http://schemas.microsoft.com/office/drawing/2014/main" id="{A4436A18-6A3F-45B3-BA0D-C297F163699E}"/>
              </a:ext>
            </a:extLst>
          </p:cNvPr>
          <p:cNvSpPr>
            <a:spLocks noGrp="1"/>
          </p:cNvSpPr>
          <p:nvPr>
            <p:ph type="body" sz="quarter" idx="13"/>
          </p:nvPr>
        </p:nvSpPr>
        <p:spPr>
          <a:xfrm>
            <a:off x="720000" y="4320000"/>
            <a:ext cx="10764000" cy="198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7">
            <a:extLst>
              <a:ext uri="{FF2B5EF4-FFF2-40B4-BE49-F238E27FC236}">
                <a16:creationId xmlns:a16="http://schemas.microsoft.com/office/drawing/2014/main" id="{8914E453-C042-492B-9E26-35766CE9E55C}"/>
              </a:ext>
            </a:extLst>
          </p:cNvPr>
          <p:cNvSpPr>
            <a:spLocks noGrp="1"/>
          </p:cNvSpPr>
          <p:nvPr>
            <p:ph type="body" sz="quarter" idx="15"/>
          </p:nvPr>
        </p:nvSpPr>
        <p:spPr>
          <a:xfrm>
            <a:off x="719999" y="324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16680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8C24FF5-7243-478A-9CAB-D9A5BC881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9897742B-CEFC-4C7F-91DC-0AFA6814BB6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tekst 7">
            <a:extLst>
              <a:ext uri="{FF2B5EF4-FFF2-40B4-BE49-F238E27FC236}">
                <a16:creationId xmlns:a16="http://schemas.microsoft.com/office/drawing/2014/main" id="{C128B6A0-B692-47E9-826A-DDC964AD6B98}"/>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69387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9856095E-8B6A-4138-B429-20CFBC40B2D2}"/>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97CAB6AB-DB73-48F9-B2BC-6DC0C7ADC984}"/>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240133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ECE3297-1A12-47FF-8BA4-2A056B27672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2720CB17-55C2-45CC-9D82-593455BFB1FC}"/>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789404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8C24FF5-7243-478A-9CAB-D9A5BC881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6">
            <a:extLst>
              <a:ext uri="{FF2B5EF4-FFF2-40B4-BE49-F238E27FC236}">
                <a16:creationId xmlns:a16="http://schemas.microsoft.com/office/drawing/2014/main" id="{D5D03F06-03FE-4CCB-AA47-BAB1C7D6265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7">
            <a:extLst>
              <a:ext uri="{FF2B5EF4-FFF2-40B4-BE49-F238E27FC236}">
                <a16:creationId xmlns:a16="http://schemas.microsoft.com/office/drawing/2014/main" id="{0F004FF5-66A1-4564-A2DC-BFB587CD178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9" name="Pladsholder til billede 11">
            <a:extLst>
              <a:ext uri="{FF2B5EF4-FFF2-40B4-BE49-F238E27FC236}">
                <a16:creationId xmlns:a16="http://schemas.microsoft.com/office/drawing/2014/main" id="{C97EAE86-8E78-4401-BAA5-C94FD9F61517}"/>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45294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dsholder til tekst 6">
            <a:extLst>
              <a:ext uri="{FF2B5EF4-FFF2-40B4-BE49-F238E27FC236}">
                <a16:creationId xmlns:a16="http://schemas.microsoft.com/office/drawing/2014/main" id="{DDBE929C-95F8-465E-9D94-CAFDF1F7E3D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7" name="Pladsholder til tekst 7">
            <a:extLst>
              <a:ext uri="{FF2B5EF4-FFF2-40B4-BE49-F238E27FC236}">
                <a16:creationId xmlns:a16="http://schemas.microsoft.com/office/drawing/2014/main" id="{AEE51097-8225-4857-B1C7-72DF823E872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billede 11">
            <a:extLst>
              <a:ext uri="{FF2B5EF4-FFF2-40B4-BE49-F238E27FC236}">
                <a16:creationId xmlns:a16="http://schemas.microsoft.com/office/drawing/2014/main" id="{1D9966AB-253E-4C20-8321-9080B8C019E4}"/>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065609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dsholder til tekst 6">
            <a:extLst>
              <a:ext uri="{FF2B5EF4-FFF2-40B4-BE49-F238E27FC236}">
                <a16:creationId xmlns:a16="http://schemas.microsoft.com/office/drawing/2014/main" id="{120C0D63-42A0-48A9-9A3E-6A203D1A8F0A}"/>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7" name="Pladsholder til tekst 7">
            <a:extLst>
              <a:ext uri="{FF2B5EF4-FFF2-40B4-BE49-F238E27FC236}">
                <a16:creationId xmlns:a16="http://schemas.microsoft.com/office/drawing/2014/main" id="{855BE72A-91F8-4D1F-8382-02D94C07EEAA}"/>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billede 11">
            <a:extLst>
              <a:ext uri="{FF2B5EF4-FFF2-40B4-BE49-F238E27FC236}">
                <a16:creationId xmlns:a16="http://schemas.microsoft.com/office/drawing/2014/main" id="{21A07FCE-868E-469E-9843-FA0404B784FA}"/>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49819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7">
            <a:extLst>
              <a:ext uri="{FF2B5EF4-FFF2-40B4-BE49-F238E27FC236}">
                <a16:creationId xmlns:a16="http://schemas.microsoft.com/office/drawing/2014/main" id="{F9B71CB7-4470-4206-827D-51DF1E506D4B}"/>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213274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236266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55487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67018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06598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57869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81760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640392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592154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20517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24670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6E33ADD4-0153-4194-B614-C2E0142BCE86}"/>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022052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757349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13946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187997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124961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0832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24049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278286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39992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662297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29278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dsholder til tekst 7">
            <a:extLst>
              <a:ext uri="{FF2B5EF4-FFF2-40B4-BE49-F238E27FC236}">
                <a16:creationId xmlns:a16="http://schemas.microsoft.com/office/drawing/2014/main" id="{F9B71CB7-4470-4206-827D-51DF1E506D4B}"/>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19732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958730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399063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21973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94046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760828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519728D9-E838-4574-80C3-3169D2013C20}"/>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319555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34105E1-2140-4A62-90D4-DAA3C4CC8B2B}"/>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91519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4649D2DB-20C3-4C2B-A735-08A03B541823}"/>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50570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649EF47E-F849-47B7-906B-718FB074936E}"/>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71193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DB0DC2F-D9C8-4EFB-B2A7-B373EA456541}"/>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4297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6E33ADD4-0153-4194-B614-C2E0142BCE86}"/>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157687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A72CF92B-4057-49AE-ADC3-666F3EBDFA64}"/>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668117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77DA694-CD4F-48D0-9E38-B29ADFCA83A6}"/>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4398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9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C57D-BD3A-4F60-BE95-FA89C7D1604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44C17FD-A62E-4BC6-AEE0-A837C1E0C02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302671-E592-4EAD-BDBC-576E60A0451A}"/>
              </a:ext>
            </a:extLst>
          </p:cNvPr>
          <p:cNvSpPr>
            <a:spLocks noGrp="1"/>
          </p:cNvSpPr>
          <p:nvPr>
            <p:ph type="dt" sz="half" idx="10"/>
          </p:nvPr>
        </p:nvSpPr>
        <p:spPr/>
        <p:txBody>
          <a:bodyPr/>
          <a:lstStyle/>
          <a:p>
            <a:fld id="{6A812BE1-4182-4DC5-9744-C9DCF123643C}" type="datetimeFigureOut">
              <a:rPr lang="da-DK" smtClean="0"/>
              <a:t>07-04-2024</a:t>
            </a:fld>
            <a:endParaRPr lang="da-DK"/>
          </a:p>
        </p:txBody>
      </p:sp>
      <p:sp>
        <p:nvSpPr>
          <p:cNvPr id="5" name="Pladsholder til sidefod 4">
            <a:extLst>
              <a:ext uri="{FF2B5EF4-FFF2-40B4-BE49-F238E27FC236}">
                <a16:creationId xmlns:a16="http://schemas.microsoft.com/office/drawing/2014/main" id="{AB4DFA84-BA5D-4BBF-B34D-64964E7ACCF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4AD92F5-0B72-4DA3-90BD-32104667ED56}"/>
              </a:ext>
            </a:extLst>
          </p:cNvPr>
          <p:cNvSpPr>
            <a:spLocks noGrp="1"/>
          </p:cNvSpPr>
          <p:nvPr>
            <p:ph type="sldNum" sz="quarter" idx="12"/>
          </p:nvPr>
        </p:nvSpPr>
        <p:spPr/>
        <p:txBody>
          <a:bodyPr/>
          <a:lstStyle/>
          <a:p>
            <a:fld id="{49C16A65-8715-4DFD-8AED-05B6D92E8096}" type="slidenum">
              <a:rPr lang="da-DK" smtClean="0"/>
              <a:t>‹nr.›</a:t>
            </a:fld>
            <a:endParaRPr lang="da-DK"/>
          </a:p>
        </p:txBody>
      </p:sp>
    </p:spTree>
    <p:extLst>
      <p:ext uri="{BB962C8B-B14F-4D97-AF65-F5344CB8AC3E}">
        <p14:creationId xmlns:p14="http://schemas.microsoft.com/office/powerpoint/2010/main" val="823289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66069DA-82D9-B7BB-6DCC-AC6EBF258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4BE2BA59-9A68-BE0C-0DCD-47DA7768A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959175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3136A64-9E7F-F8A7-AEBE-3B4523EDB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530028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14C972A-8EAE-AC04-1AC9-8B087C69B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AC9CFFD5-A464-43F5-C4A6-F016F05EE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3411150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C738422-52EE-24FB-3BCC-23BE594282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Billede 4" descr="Et billede, der indeholder tekst, Grafik, grafisk design, Font/skrifttype&#10;&#10;Automatisk genereret beskrivelse">
            <a:extLst>
              <a:ext uri="{FF2B5EF4-FFF2-40B4-BE49-F238E27FC236}">
                <a16:creationId xmlns:a16="http://schemas.microsoft.com/office/drawing/2014/main" id="{39E16730-1729-8DDE-9772-E805B6B23C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137007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14C972A-8EAE-AC04-1AC9-8B087C69B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AC9CFFD5-A464-43F5-C4A6-F016F05EE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546557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DFC661D-6A11-33AC-EEF8-4C43723DEF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7398E654-EF17-BDA6-83EF-7C70F571E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1716623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8967B7FA-50F0-B293-A6F5-07B142777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1C1FB4A9-3810-E8A0-19AE-93BF8837D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126081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E06C248-EE5B-4CEA-B6DA-02667D805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dsholder til tekst 7">
            <a:extLst>
              <a:ext uri="{FF2B5EF4-FFF2-40B4-BE49-F238E27FC236}">
                <a16:creationId xmlns:a16="http://schemas.microsoft.com/office/drawing/2014/main" id="{5B08F720-4CBE-488B-9BEF-0D12E22FF737}"/>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92588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A02C9C3-F45F-1D04-382D-3D1334F5B6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A5AC38B-8391-BC3D-507F-101695BBEE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402599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3136A64-9E7F-F8A7-AEBE-3B4523EDB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032961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66069DA-82D9-B7BB-6DCC-AC6EBF258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4BE2BA59-9A68-BE0C-0DCD-47DA7768A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3062684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97740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674651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0587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3E134750-F030-2937-5684-900A0A5FFE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B1C7B34B-7F38-FC46-1FA9-A1E65088065F}"/>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18291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DAF54E24-C4BC-D83A-0E97-C16A8959AA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DD85BF-2D4F-2806-5CF6-3F42AC22BF4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97604164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theme" Target="../theme/theme2.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50" Type="http://schemas.openxmlformats.org/officeDocument/2006/relationships/slideLayout" Target="../slideLayouts/slideLayout178.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theme" Target="../theme/theme3.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8" Type="http://schemas.openxmlformats.org/officeDocument/2006/relationships/slideLayout" Target="../slideLayouts/slideLayout136.xml"/><Relationship Id="rId51" Type="http://schemas.openxmlformats.org/officeDocument/2006/relationships/slideLayout" Target="../slideLayouts/slideLayout179.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1" Type="http://schemas.openxmlformats.org/officeDocument/2006/relationships/slideLayout" Target="../slideLayouts/slideLayout129.xml"/><Relationship Id="rId6"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650" r:id="rId1"/>
    <p:sldLayoutId id="2147483737" r:id="rId2"/>
    <p:sldLayoutId id="2147483664" r:id="rId3"/>
    <p:sldLayoutId id="2147483738" r:id="rId4"/>
    <p:sldLayoutId id="2147483739" r:id="rId5"/>
    <p:sldLayoutId id="2147483740" r:id="rId6"/>
    <p:sldLayoutId id="2147483741" r:id="rId7"/>
    <p:sldLayoutId id="2147483742" r:id="rId8"/>
    <p:sldLayoutId id="2147483649" r:id="rId9"/>
    <p:sldLayoutId id="2147483651" r:id="rId10"/>
    <p:sldLayoutId id="2147483743" r:id="rId11"/>
    <p:sldLayoutId id="2147483745" r:id="rId12"/>
    <p:sldLayoutId id="2147483744" r:id="rId13"/>
    <p:sldLayoutId id="2147483656" r:id="rId14"/>
    <p:sldLayoutId id="2147483665" r:id="rId15"/>
    <p:sldLayoutId id="2147483667" r:id="rId16"/>
    <p:sldLayoutId id="2147483666" r:id="rId17"/>
    <p:sldLayoutId id="2147483668" r:id="rId18"/>
    <p:sldLayoutId id="2147483669" r:id="rId19"/>
    <p:sldLayoutId id="2147483670" r:id="rId20"/>
    <p:sldLayoutId id="2147483671" r:id="rId21"/>
    <p:sldLayoutId id="2147483717" r:id="rId22"/>
    <p:sldLayoutId id="2147483718" r:id="rId23"/>
    <p:sldLayoutId id="2147483719" r:id="rId24"/>
    <p:sldLayoutId id="2147483720" r:id="rId25"/>
    <p:sldLayoutId id="2147483672" r:id="rId26"/>
    <p:sldLayoutId id="2147483673" r:id="rId27"/>
    <p:sldLayoutId id="2147483674" r:id="rId28"/>
    <p:sldLayoutId id="2147483675"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33" r:id="rId38"/>
    <p:sldLayoutId id="2147483734" r:id="rId39"/>
    <p:sldLayoutId id="2147483735" r:id="rId40"/>
    <p:sldLayoutId id="2147483736" r:id="rId41"/>
    <p:sldLayoutId id="2147483659" r:id="rId42"/>
    <p:sldLayoutId id="2147483655" r:id="rId43"/>
    <p:sldLayoutId id="2147483652" r:id="rId44"/>
    <p:sldLayoutId id="2147483653" r:id="rId45"/>
    <p:sldLayoutId id="2147483660" r:id="rId46"/>
    <p:sldLayoutId id="2147483676" r:id="rId47"/>
    <p:sldLayoutId id="2147483677" r:id="rId48"/>
    <p:sldLayoutId id="2147483678" r:id="rId49"/>
    <p:sldLayoutId id="2147483661" r:id="rId50"/>
    <p:sldLayoutId id="2147483662" r:id="rId51"/>
    <p:sldLayoutId id="2147483688" r:id="rId52"/>
    <p:sldLayoutId id="2147483663" r:id="rId53"/>
    <p:sldLayoutId id="2147483679" r:id="rId54"/>
    <p:sldLayoutId id="2147483680" r:id="rId55"/>
    <p:sldLayoutId id="2147483689" r:id="rId56"/>
    <p:sldLayoutId id="2147483681" r:id="rId57"/>
    <p:sldLayoutId id="2147483697" r:id="rId58"/>
    <p:sldLayoutId id="2147483698" r:id="rId59"/>
    <p:sldLayoutId id="2147483699" r:id="rId60"/>
    <p:sldLayoutId id="2147483700" r:id="rId61"/>
    <p:sldLayoutId id="2147483705" r:id="rId62"/>
    <p:sldLayoutId id="2147483706" r:id="rId63"/>
    <p:sldLayoutId id="2147483707" r:id="rId64"/>
    <p:sldLayoutId id="2147483708" r:id="rId65"/>
    <p:sldLayoutId id="2147483690" r:id="rId66"/>
    <p:sldLayoutId id="2147483691" r:id="rId67"/>
    <p:sldLayoutId id="2147483692" r:id="rId68"/>
    <p:sldLayoutId id="2147483684" r:id="rId69"/>
    <p:sldLayoutId id="2147483693" r:id="rId70"/>
    <p:sldLayoutId id="2147483694" r:id="rId71"/>
    <p:sldLayoutId id="2147483695" r:id="rId72"/>
    <p:sldLayoutId id="2147483696" r:id="rId73"/>
    <p:sldLayoutId id="2147483709" r:id="rId74"/>
    <p:sldLayoutId id="2147483710" r:id="rId75"/>
    <p:sldLayoutId id="2147483711" r:id="rId76"/>
    <p:sldLayoutId id="2147483712" r:id="rId77"/>
    <p:sldLayoutId id="2147483713" r:id="rId78"/>
    <p:sldLayoutId id="2147483714" r:id="rId79"/>
    <p:sldLayoutId id="2147483715" r:id="rId80"/>
    <p:sldLayoutId id="2147483716" r:id="rId81"/>
    <p:sldLayoutId id="2147483746" r:id="rId82"/>
    <p:sldLayoutId id="2147483747" r:id="rId83"/>
    <p:sldLayoutId id="2147483748" r:id="rId84"/>
    <p:sldLayoutId id="2147483749" r:id="rId85"/>
  </p:sldLayoutIdLst>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810" r:id="rId1"/>
    <p:sldLayoutId id="2147483773" r:id="rId2"/>
    <p:sldLayoutId id="2147483811" r:id="rId3"/>
    <p:sldLayoutId id="2147483812" r:id="rId4"/>
    <p:sldLayoutId id="2147483813" r:id="rId5"/>
    <p:sldLayoutId id="2147483774" r:id="rId6"/>
    <p:sldLayoutId id="2147483775" r:id="rId7"/>
    <p:sldLayoutId id="2147483814" r:id="rId8"/>
    <p:sldLayoutId id="2147483788" r:id="rId9"/>
    <p:sldLayoutId id="2147483802" r:id="rId10"/>
    <p:sldLayoutId id="2147483776" r:id="rId11"/>
    <p:sldLayoutId id="2147483789" r:id="rId12"/>
    <p:sldLayoutId id="2147483803" r:id="rId13"/>
    <p:sldLayoutId id="2147483777" r:id="rId14"/>
    <p:sldLayoutId id="2147483790" r:id="rId15"/>
    <p:sldLayoutId id="2147483804" r:id="rId16"/>
    <p:sldLayoutId id="2147483778" r:id="rId17"/>
    <p:sldLayoutId id="2147483791" r:id="rId18"/>
    <p:sldLayoutId id="2147483805" r:id="rId19"/>
    <p:sldLayoutId id="2147483779" r:id="rId20"/>
    <p:sldLayoutId id="2147483792" r:id="rId21"/>
    <p:sldLayoutId id="2147483806" r:id="rId22"/>
    <p:sldLayoutId id="2147483780" r:id="rId23"/>
    <p:sldLayoutId id="2147483793" r:id="rId24"/>
    <p:sldLayoutId id="2147483807" r:id="rId25"/>
    <p:sldLayoutId id="2147483781" r:id="rId26"/>
    <p:sldLayoutId id="2147483794" r:id="rId27"/>
    <p:sldLayoutId id="2147483808" r:id="rId28"/>
    <p:sldLayoutId id="2147483815" r:id="rId29"/>
    <p:sldLayoutId id="2147483795" r:id="rId30"/>
    <p:sldLayoutId id="2147483782" r:id="rId31"/>
    <p:sldLayoutId id="2147483796" r:id="rId32"/>
    <p:sldLayoutId id="2147483783" r:id="rId33"/>
    <p:sldLayoutId id="2147483797" r:id="rId34"/>
    <p:sldLayoutId id="2147483784" r:id="rId35"/>
    <p:sldLayoutId id="2147483798" r:id="rId36"/>
    <p:sldLayoutId id="2147483785" r:id="rId37"/>
    <p:sldLayoutId id="2147483799" r:id="rId38"/>
    <p:sldLayoutId id="2147483786" r:id="rId39"/>
    <p:sldLayoutId id="2147483800" r:id="rId40"/>
    <p:sldLayoutId id="2147483787" r:id="rId41"/>
    <p:sldLayoutId id="2147483801" r:id="rId42"/>
    <p:sldLayoutId id="2147483816" r:id="rId43"/>
  </p:sldLayoutIdLst>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616071"/>
      </p:ext>
    </p:extLst>
  </p:cSld>
  <p:clrMap bg1="lt1" tx1="dk1" bg2="lt2" tx2="dk2" accent1="accent1" accent2="accent2" accent3="accent3" accent4="accent4" accent5="accent5" accent6="accent6" hlink="hlink" folHlink="folHlink"/>
  <p:sldLayoutIdLst>
    <p:sldLayoutId id="2147483818"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Lst>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28.xml"/><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36.xml"/><Relationship Id="rId4" Type="http://schemas.openxmlformats.org/officeDocument/2006/relationships/image" Target="../media/image69.svg"/></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hyperlink" Target="https://intranet.aarhuskommune.dk/documents/86705" TargetMode="External"/><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30.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5.xml"/><Relationship Id="rId1" Type="http://schemas.openxmlformats.org/officeDocument/2006/relationships/slideLayout" Target="../slideLayouts/slideLayout13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86A1EB1E-EE7C-BF5A-6FBD-1F27EA8B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74" y="811106"/>
            <a:ext cx="7249554" cy="5830329"/>
          </a:xfrm>
          <a:prstGeom prst="rect">
            <a:avLst/>
          </a:prstGeom>
        </p:spPr>
      </p:pic>
      <p:sp>
        <p:nvSpPr>
          <p:cNvPr id="5" name="Tekstfelt 4">
            <a:extLst>
              <a:ext uri="{FF2B5EF4-FFF2-40B4-BE49-F238E27FC236}">
                <a16:creationId xmlns:a16="http://schemas.microsoft.com/office/drawing/2014/main" id="{8B791F35-A908-1DEB-8E43-DBF8A345BDBC}"/>
              </a:ext>
            </a:extLst>
          </p:cNvPr>
          <p:cNvSpPr txBox="1"/>
          <p:nvPr/>
        </p:nvSpPr>
        <p:spPr>
          <a:xfrm>
            <a:off x="2574874" y="1837712"/>
            <a:ext cx="7249554"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a:ln>
                  <a:noFill/>
                </a:ln>
                <a:solidFill>
                  <a:srgbClr val="6A7185"/>
                </a:solidFill>
                <a:effectLst/>
                <a:uLnTx/>
                <a:uFillTx/>
                <a:latin typeface="Aptos Black"/>
              </a:rPr>
              <a:t>BØRNE- OG UNGEPOLITIKKEN</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2800">
                <a:latin typeface="Calibri Light"/>
                <a:cs typeface="Calibri Light"/>
              </a:rPr>
              <a:t>Dialog for bestyrelser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3">
            <a:extLst>
              <a:ext uri="{FF2B5EF4-FFF2-40B4-BE49-F238E27FC236}">
                <a16:creationId xmlns:a16="http://schemas.microsoft.com/office/drawing/2014/main" id="{16F6FB29-323E-2E97-8A46-866F8EE0D7DC}"/>
              </a:ext>
            </a:extLst>
          </p:cNvPr>
          <p:cNvPicPr>
            <a:picLocks noChangeAspect="1"/>
          </p:cNvPicPr>
          <p:nvPr/>
        </p:nvPicPr>
        <p:blipFill>
          <a:blip r:embed="rId4"/>
          <a:stretch>
            <a:fillRect/>
          </a:stretch>
        </p:blipFill>
        <p:spPr>
          <a:xfrm>
            <a:off x="4418849" y="2692858"/>
            <a:ext cx="3561604" cy="2518914"/>
          </a:xfrm>
          <a:prstGeom prst="rect">
            <a:avLst/>
          </a:prstGeom>
        </p:spPr>
      </p:pic>
    </p:spTree>
    <p:extLst>
      <p:ext uri="{BB962C8B-B14F-4D97-AF65-F5344CB8AC3E}">
        <p14:creationId xmlns:p14="http://schemas.microsoft.com/office/powerpoint/2010/main" val="2663725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0AC81E99-4518-7E21-233A-4C1142F50CE2}"/>
              </a:ext>
            </a:extLst>
          </p:cNvPr>
          <p:cNvSpPr>
            <a:spLocks noGrp="1"/>
          </p:cNvSpPr>
          <p:nvPr>
            <p:ph type="body" sz="quarter" idx="13"/>
          </p:nvPr>
        </p:nvSpPr>
        <p:spPr>
          <a:xfrm>
            <a:off x="714000" y="2133600"/>
            <a:ext cx="10764000" cy="3237100"/>
          </a:xfrm>
        </p:spPr>
        <p:txBody>
          <a:bodyPr/>
          <a:lstStyle/>
          <a:p>
            <a:pPr algn="ctr"/>
            <a:r>
              <a:rPr lang="da-DK" sz="2800" i="1" dirty="0"/>
              <a:t>De næste slides omhandler grundfortællingen om børne- og ungepolitikken. </a:t>
            </a:r>
          </a:p>
          <a:p>
            <a:pPr algn="ctr"/>
            <a:endParaRPr lang="da-DK" sz="2800" i="1" dirty="0"/>
          </a:p>
          <a:p>
            <a:pPr algn="ctr"/>
            <a:r>
              <a:rPr lang="da-DK" sz="2800" i="1" dirty="0"/>
              <a:t>Hvis I ønsker at præsentere grundfortællingen, kan I rykke de næste slides op øverst i slideshowet. </a:t>
            </a:r>
          </a:p>
          <a:p>
            <a:endParaRPr lang="da-DK" dirty="0"/>
          </a:p>
        </p:txBody>
      </p:sp>
    </p:spTree>
    <p:extLst>
      <p:ext uri="{BB962C8B-B14F-4D97-AF65-F5344CB8AC3E}">
        <p14:creationId xmlns:p14="http://schemas.microsoft.com/office/powerpoint/2010/main" val="220859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F1A574CC-CE35-92FB-E5AB-1F007DE915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29"/>
            <a:ext cx="12191998" cy="6857141"/>
          </a:xfrm>
          <a:prstGeom prst="rect">
            <a:avLst/>
          </a:prstGeom>
        </p:spPr>
      </p:pic>
      <p:sp>
        <p:nvSpPr>
          <p:cNvPr id="2" name="Titel 1">
            <a:extLst>
              <a:ext uri="{FF2B5EF4-FFF2-40B4-BE49-F238E27FC236}">
                <a16:creationId xmlns:a16="http://schemas.microsoft.com/office/drawing/2014/main" id="{0ACE0B98-BEA9-4DF3-A0F3-6C4402A20058}"/>
              </a:ext>
            </a:extLst>
          </p:cNvPr>
          <p:cNvSpPr>
            <a:spLocks noGrp="1"/>
          </p:cNvSpPr>
          <p:nvPr>
            <p:ph type="title"/>
          </p:nvPr>
        </p:nvSpPr>
        <p:spPr>
          <a:xfrm>
            <a:off x="775529" y="600984"/>
            <a:ext cx="7755467" cy="1325563"/>
          </a:xfrm>
        </p:spPr>
        <p:txBody>
          <a:bodyPr>
            <a:normAutofit/>
          </a:bodyPr>
          <a:lstStyle/>
          <a:p>
            <a:r>
              <a:rPr lang="da-DK" b="1" i="1">
                <a:solidFill>
                  <a:srgbClr val="434E69"/>
                </a:solidFill>
                <a:latin typeface="+mn-lt"/>
                <a:ea typeface="Calibri Light"/>
                <a:cs typeface="Calibri Light"/>
              </a:rPr>
              <a:t> </a:t>
            </a:r>
            <a:r>
              <a:rPr lang="da-DK" b="1">
                <a:solidFill>
                  <a:srgbClr val="434E69"/>
                </a:solidFill>
                <a:latin typeface="+mn-lt"/>
                <a:ea typeface="Calibri Light"/>
                <a:cs typeface="Calibri Light"/>
              </a:rPr>
              <a:t>INTRODUKTION TIL LEDERE</a:t>
            </a:r>
            <a:endParaRPr lang="da-DK" b="1">
              <a:solidFill>
                <a:srgbClr val="434E69"/>
              </a:solidFill>
              <a:latin typeface="+mn-lt"/>
            </a:endParaRPr>
          </a:p>
        </p:txBody>
      </p:sp>
      <p:sp>
        <p:nvSpPr>
          <p:cNvPr id="3" name="Pladsholder til indhold 2">
            <a:extLst>
              <a:ext uri="{FF2B5EF4-FFF2-40B4-BE49-F238E27FC236}">
                <a16:creationId xmlns:a16="http://schemas.microsoft.com/office/drawing/2014/main" id="{FFF2F97A-F9C9-EB4E-6FF6-728EF93B3565}"/>
              </a:ext>
            </a:extLst>
          </p:cNvPr>
          <p:cNvSpPr>
            <a:spLocks noGrp="1"/>
          </p:cNvSpPr>
          <p:nvPr>
            <p:ph idx="1"/>
          </p:nvPr>
        </p:nvSpPr>
        <p:spPr>
          <a:xfrm>
            <a:off x="859811" y="1748397"/>
            <a:ext cx="2442949" cy="3285699"/>
          </a:xfrm>
        </p:spPr>
        <p:txBody>
          <a:bodyPr vert="horz" lIns="91440" tIns="45720" rIns="91440" bIns="45720" rtlCol="0" anchor="t">
            <a:noAutofit/>
          </a:bodyPr>
          <a:lstStyle/>
          <a:p>
            <a:pPr marL="0" indent="0">
              <a:lnSpc>
                <a:spcPts val="2100"/>
              </a:lnSpc>
              <a:buNone/>
            </a:pPr>
            <a:r>
              <a:rPr lang="da-DK" sz="1600">
                <a:solidFill>
                  <a:srgbClr val="434E69"/>
                </a:solidFill>
                <a:ea typeface="Calibri"/>
                <a:cs typeface="Calibri"/>
              </a:rPr>
              <a:t>Børne- og ungepolitikken blev vedtaget af et enigt byråd d. 11. oktober 2023. </a:t>
            </a:r>
            <a:br>
              <a:rPr lang="da-DK" sz="1600">
                <a:solidFill>
                  <a:srgbClr val="434E69"/>
                </a:solidFill>
                <a:ea typeface="Calibri"/>
                <a:cs typeface="Calibri"/>
              </a:rPr>
            </a:br>
            <a:r>
              <a:rPr lang="da-DK" sz="1600">
                <a:solidFill>
                  <a:srgbClr val="434E69"/>
                </a:solidFill>
                <a:ea typeface="Calibri"/>
                <a:cs typeface="Calibri"/>
              </a:rPr>
              <a:t>Den bygger på børne- og ungepolitikken fra 2015, på viden og praksis, der er kommet til siden samt stemmer fra børn, unge, samarbejdspartnere og medarbejdere. </a:t>
            </a:r>
            <a:endParaRPr lang="da-DK" sz="1600" i="1">
              <a:solidFill>
                <a:srgbClr val="434E69"/>
              </a:solidFill>
              <a:ea typeface="Calibri"/>
              <a:cs typeface="Calibri"/>
            </a:endParaRPr>
          </a:p>
        </p:txBody>
      </p:sp>
      <p:sp>
        <p:nvSpPr>
          <p:cNvPr id="7" name="Tekstfelt 6">
            <a:extLst>
              <a:ext uri="{FF2B5EF4-FFF2-40B4-BE49-F238E27FC236}">
                <a16:creationId xmlns:a16="http://schemas.microsoft.com/office/drawing/2014/main" id="{E42A0710-1968-8293-2739-044CFB18E227}"/>
              </a:ext>
            </a:extLst>
          </p:cNvPr>
          <p:cNvSpPr txBox="1"/>
          <p:nvPr/>
        </p:nvSpPr>
        <p:spPr>
          <a:xfrm>
            <a:off x="3411944" y="1764132"/>
            <a:ext cx="7230910" cy="3123932"/>
          </a:xfrm>
          <a:prstGeom prst="rect">
            <a:avLst/>
          </a:prstGeom>
          <a:noFill/>
        </p:spPr>
        <p:txBody>
          <a:bodyPr wrap="square">
            <a:spAutoFit/>
          </a:bodyPr>
          <a:lstStyle/>
          <a:p>
            <a:pPr marL="0" indent="0">
              <a:lnSpc>
                <a:spcPct val="100000"/>
              </a:lnSpc>
              <a:spcAft>
                <a:spcPts val="600"/>
              </a:spcAft>
              <a:buNone/>
            </a:pPr>
            <a:r>
              <a:rPr lang="da-DK" sz="1600" b="1">
                <a:solidFill>
                  <a:srgbClr val="434E69"/>
                </a:solidFill>
                <a:ea typeface="Calibri"/>
                <a:cs typeface="Calibri"/>
              </a:rPr>
              <a:t>Skab kendskab til vores fælles fundament</a:t>
            </a:r>
          </a:p>
          <a:p>
            <a:pPr marL="285750" indent="-285750">
              <a:lnSpc>
                <a:spcPct val="100000"/>
              </a:lnSpc>
              <a:buFont typeface="Arial" panose="020B0604020202020204" pitchFamily="34" charset="0"/>
              <a:buChar char="•"/>
            </a:pPr>
            <a:r>
              <a:rPr lang="da-DK" sz="1600">
                <a:solidFill>
                  <a:srgbClr val="434E69"/>
                </a:solidFill>
                <a:ea typeface="Calibri"/>
                <a:cs typeface="Calibri"/>
              </a:rPr>
              <a:t>Børne- og ungepolitikken sætter retning for vores arbejde for og med børn og unge. Derfor skal alle medarbejdere i Børn og Unge kende til børne- og ungepolitikken. </a:t>
            </a:r>
          </a:p>
          <a:p>
            <a:pPr marL="285750" indent="-285750">
              <a:lnSpc>
                <a:spcPct val="100000"/>
              </a:lnSpc>
              <a:buFont typeface="Arial" panose="020B0604020202020204" pitchFamily="34" charset="0"/>
              <a:buChar char="•"/>
            </a:pPr>
            <a:r>
              <a:rPr lang="da-DK" sz="1600">
                <a:solidFill>
                  <a:srgbClr val="434E69"/>
                </a:solidFill>
                <a:ea typeface="Calibri"/>
                <a:cs typeface="Calibri"/>
              </a:rPr>
              <a:t>Disse slides er en kort præsentation af børne- og ungepolitikken, som vi håber, du vil bruge nu og præsentere for dine medarbejdere – så vi alle har samme afsæt, når medarbejderne møder den fornyede børne- og ungepolitik. </a:t>
            </a:r>
          </a:p>
          <a:p>
            <a:pPr marL="285750" indent="-285750">
              <a:lnSpc>
                <a:spcPct val="100000"/>
              </a:lnSpc>
              <a:buFont typeface="Arial" panose="020B0604020202020204" pitchFamily="34" charset="0"/>
              <a:buChar char="•"/>
            </a:pPr>
            <a:r>
              <a:rPr lang="da-DK" sz="1600">
                <a:solidFill>
                  <a:srgbClr val="434E69"/>
                </a:solidFill>
                <a:ea typeface="Calibri"/>
                <a:cs typeface="Calibri"/>
              </a:rPr>
              <a:t>Brug slides på personalemøder eller andre anledninger. </a:t>
            </a:r>
            <a:br>
              <a:rPr lang="da-DK" sz="1600">
                <a:solidFill>
                  <a:srgbClr val="434E69"/>
                </a:solidFill>
                <a:ea typeface="Calibri"/>
                <a:cs typeface="Calibri"/>
              </a:rPr>
            </a:br>
            <a:r>
              <a:rPr lang="da-DK" sz="1600">
                <a:solidFill>
                  <a:srgbClr val="434E69"/>
                </a:solidFill>
                <a:ea typeface="Calibri"/>
                <a:cs typeface="Calibri"/>
              </a:rPr>
              <a:t>Bemærk at præsentationen indeholder noter, som du kan bruge i præsentationen. </a:t>
            </a:r>
          </a:p>
          <a:p>
            <a:pPr marL="285750" indent="-285750">
              <a:lnSpc>
                <a:spcPct val="100000"/>
              </a:lnSpc>
              <a:buFont typeface="Arial" panose="020B0604020202020204" pitchFamily="34" charset="0"/>
              <a:buChar char="•"/>
            </a:pPr>
            <a:r>
              <a:rPr lang="da-DK" sz="1600">
                <a:solidFill>
                  <a:srgbClr val="434E69"/>
                </a:solidFill>
                <a:ea typeface="Calibri"/>
                <a:cs typeface="Calibri"/>
              </a:rPr>
              <a:t>Primo 2024 får alle afdelinger et dialogværktøj, som I kan bruge som </a:t>
            </a:r>
            <a:br>
              <a:rPr lang="da-DK" sz="1600">
                <a:solidFill>
                  <a:srgbClr val="434E69"/>
                </a:solidFill>
                <a:ea typeface="Calibri"/>
                <a:cs typeface="Calibri"/>
              </a:rPr>
            </a:br>
            <a:r>
              <a:rPr lang="da-DK" sz="1600">
                <a:solidFill>
                  <a:srgbClr val="434E69"/>
                </a:solidFill>
                <a:ea typeface="Calibri"/>
                <a:cs typeface="Calibri"/>
              </a:rPr>
              <a:t>inspiration til at omsætte politikken til lokal praksis.</a:t>
            </a:r>
          </a:p>
        </p:txBody>
      </p:sp>
    </p:spTree>
    <p:extLst>
      <p:ext uri="{BB962C8B-B14F-4D97-AF65-F5344CB8AC3E}">
        <p14:creationId xmlns:p14="http://schemas.microsoft.com/office/powerpoint/2010/main" val="18569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816ABD12-3C4F-285B-4434-401905F4BC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8"/>
          </a:xfrm>
          <a:prstGeom prst="rect">
            <a:avLst/>
          </a:prstGeom>
        </p:spPr>
      </p:pic>
      <p:sp>
        <p:nvSpPr>
          <p:cNvPr id="13" name="Titel 1">
            <a:extLst>
              <a:ext uri="{FF2B5EF4-FFF2-40B4-BE49-F238E27FC236}">
                <a16:creationId xmlns:a16="http://schemas.microsoft.com/office/drawing/2014/main" id="{50AC5DB0-EF22-0439-270F-9DAB700A7473}"/>
              </a:ext>
            </a:extLst>
          </p:cNvPr>
          <p:cNvSpPr>
            <a:spLocks noGrp="1"/>
          </p:cNvSpPr>
          <p:nvPr/>
        </p:nvSpPr>
        <p:spPr>
          <a:xfrm>
            <a:off x="637273" y="181103"/>
            <a:ext cx="6142834" cy="195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a:solidFill>
                  <a:srgbClr val="434E69"/>
                </a:solidFill>
                <a:latin typeface="+mn-lt"/>
                <a:ea typeface="Calibri Light"/>
                <a:cs typeface="Calibri Light"/>
              </a:rPr>
              <a:t>ALLE BØRN OG UNGE SKAL HAVE ET GODT BØRNELIV</a:t>
            </a:r>
            <a:endParaRPr lang="da-DK" sz="3600" b="1" i="1">
              <a:solidFill>
                <a:srgbClr val="434E69"/>
              </a:solidFill>
              <a:latin typeface="+mn-lt"/>
            </a:endParaRPr>
          </a:p>
        </p:txBody>
      </p:sp>
      <p:sp>
        <p:nvSpPr>
          <p:cNvPr id="14" name="Pladsholder til indhold 2">
            <a:extLst>
              <a:ext uri="{FF2B5EF4-FFF2-40B4-BE49-F238E27FC236}">
                <a16:creationId xmlns:a16="http://schemas.microsoft.com/office/drawing/2014/main" id="{2D5A19C8-A87C-891B-7CAD-0DBE4CD3FFB1}"/>
              </a:ext>
            </a:extLst>
          </p:cNvPr>
          <p:cNvSpPr>
            <a:spLocks noGrp="1"/>
          </p:cNvSpPr>
          <p:nvPr/>
        </p:nvSpPr>
        <p:spPr>
          <a:xfrm>
            <a:off x="637273" y="1787263"/>
            <a:ext cx="8891738" cy="3688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1200"/>
              </a:spcAft>
              <a:buClrTx/>
              <a:buSzTx/>
              <a:buFontTx/>
              <a:buNone/>
              <a:tabLst/>
              <a:defRPr/>
            </a:pPr>
            <a:r>
              <a:rPr lang="da-DK" sz="2000" kern="100">
                <a:solidFill>
                  <a:srgbClr val="434E69"/>
                </a:solidFill>
                <a:ea typeface="Calibri" panose="020F0502020204030204" pitchFamily="34" charset="0"/>
                <a:cs typeface="Times New Roman" panose="02020603050405020304" pitchFamily="18" charset="0"/>
              </a:rPr>
              <a:t>Børn og unge</a:t>
            </a:r>
            <a:r>
              <a:rPr lang="da-DK" sz="2000" kern="100">
                <a:solidFill>
                  <a:srgbClr val="434E69"/>
                </a:solidFill>
                <a:effectLst/>
                <a:ea typeface="Calibri" panose="020F0502020204030204" pitchFamily="34" charset="0"/>
                <a:cs typeface="Times New Roman" panose="02020603050405020304" pitchFamily="18" charset="0"/>
              </a:rPr>
              <a:t> har forskellige behov, evner, interesser og drømme. </a:t>
            </a:r>
          </a:p>
          <a:p>
            <a:pPr marL="0" marR="0" lvl="0" indent="0" algn="l" defTabSz="914400" rtl="0" eaLnBrk="1" fontAlgn="auto" latinLnBrk="0" hangingPunct="1">
              <a:lnSpc>
                <a:spcPts val="2300"/>
              </a:lnSpc>
              <a:spcBef>
                <a:spcPts val="0"/>
              </a:spcBef>
              <a:spcAft>
                <a:spcPts val="1200"/>
              </a:spcAft>
              <a:buClrTx/>
              <a:buSzTx/>
              <a:buFontTx/>
              <a:buNone/>
              <a:tabLst/>
              <a:defRPr/>
            </a:pPr>
            <a:r>
              <a:rPr lang="da-DK" sz="2000" kern="100">
                <a:solidFill>
                  <a:srgbClr val="434E69"/>
                </a:solidFill>
                <a:effectLst/>
                <a:ea typeface="Calibri" panose="020F0502020204030204" pitchFamily="34" charset="0"/>
                <a:cs typeface="Times New Roman" panose="02020603050405020304" pitchFamily="18" charset="0"/>
              </a:rPr>
              <a:t>Fælles for dem er, at de har brug for voksne omkring sig, </a:t>
            </a:r>
            <a:br>
              <a:rPr lang="da-DK" sz="2000" kern="100">
                <a:solidFill>
                  <a:srgbClr val="434E69"/>
                </a:solidFill>
                <a:effectLst/>
                <a:ea typeface="Calibri" panose="020F0502020204030204" pitchFamily="34" charset="0"/>
                <a:cs typeface="Times New Roman" panose="02020603050405020304" pitchFamily="18" charset="0"/>
              </a:rPr>
            </a:br>
            <a:r>
              <a:rPr lang="da-DK" sz="2000" kern="100">
                <a:solidFill>
                  <a:srgbClr val="434E69"/>
                </a:solidFill>
                <a:effectLst/>
                <a:ea typeface="Calibri" panose="020F0502020204030204" pitchFamily="34" charset="0"/>
                <a:cs typeface="Times New Roman" panose="02020603050405020304" pitchFamily="18" charset="0"/>
              </a:rPr>
              <a:t>der hjælper med at skabe rammerne for det </a:t>
            </a:r>
            <a:br>
              <a:rPr lang="da-DK" sz="2000" kern="100">
                <a:solidFill>
                  <a:srgbClr val="434E69"/>
                </a:solidFill>
                <a:effectLst/>
                <a:ea typeface="Calibri" panose="020F0502020204030204" pitchFamily="34" charset="0"/>
                <a:cs typeface="Times New Roman" panose="02020603050405020304" pitchFamily="18" charset="0"/>
              </a:rPr>
            </a:br>
            <a:r>
              <a:rPr lang="da-DK" sz="2000" kern="100">
                <a:solidFill>
                  <a:srgbClr val="434E69"/>
                </a:solidFill>
                <a:effectLst/>
                <a:ea typeface="Calibri" panose="020F0502020204030204" pitchFamily="34" charset="0"/>
                <a:cs typeface="Times New Roman" panose="02020603050405020304" pitchFamily="18" charset="0"/>
              </a:rPr>
              <a:t>gode børne og ungeliv. </a:t>
            </a:r>
          </a:p>
          <a:p>
            <a:pPr marL="0" indent="0">
              <a:lnSpc>
                <a:spcPts val="2300"/>
              </a:lnSpc>
              <a:spcBef>
                <a:spcPts val="0"/>
              </a:spcBef>
              <a:spcAft>
                <a:spcPts val="1200"/>
              </a:spcAft>
              <a:buNone/>
              <a:defRPr/>
            </a:pPr>
            <a:r>
              <a:rPr lang="da-DK" sz="2000">
                <a:solidFill>
                  <a:srgbClr val="434E69"/>
                </a:solidFill>
              </a:rPr>
              <a:t>Børne- og ungepolitikken sætter rammerne for </a:t>
            </a:r>
            <a:br>
              <a:rPr lang="da-DK" sz="2000">
                <a:solidFill>
                  <a:srgbClr val="434E69"/>
                </a:solidFill>
              </a:rPr>
            </a:br>
            <a:r>
              <a:rPr lang="da-DK" sz="2000">
                <a:solidFill>
                  <a:srgbClr val="434E69"/>
                </a:solidFill>
              </a:rPr>
              <a:t>vores arbejde for og med børn og unge.</a:t>
            </a: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indent="0">
              <a:spcAft>
                <a:spcPts val="1200"/>
              </a:spcAft>
              <a:buNone/>
            </a:pPr>
            <a:endParaRPr lang="da-DK" sz="2400">
              <a:solidFill>
                <a:srgbClr val="434E69"/>
              </a:solidFill>
              <a:latin typeface="ScalaSansOT-Bold" panose="020B0804020101020102" pitchFamily="34" charset="0"/>
              <a:ea typeface="Calibri"/>
              <a:cs typeface="Calibri"/>
            </a:endParaRPr>
          </a:p>
        </p:txBody>
      </p:sp>
    </p:spTree>
    <p:extLst>
      <p:ext uri="{BB962C8B-B14F-4D97-AF65-F5344CB8AC3E}">
        <p14:creationId xmlns:p14="http://schemas.microsoft.com/office/powerpoint/2010/main" val="424936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62EBF7B-0C1A-2D9A-1997-154FBFB7C4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429"/>
            <a:ext cx="12191996" cy="6857141"/>
          </a:xfrm>
          <a:prstGeom prst="rect">
            <a:avLst/>
          </a:prstGeom>
        </p:spPr>
      </p:pic>
      <p:sp>
        <p:nvSpPr>
          <p:cNvPr id="2" name="Titel 1">
            <a:extLst>
              <a:ext uri="{FF2B5EF4-FFF2-40B4-BE49-F238E27FC236}">
                <a16:creationId xmlns:a16="http://schemas.microsoft.com/office/drawing/2014/main" id="{59C7F7ED-B56B-7616-65CA-ED9FBFBFCDFD}"/>
              </a:ext>
            </a:extLst>
          </p:cNvPr>
          <p:cNvSpPr>
            <a:spLocks noGrp="1"/>
          </p:cNvSpPr>
          <p:nvPr>
            <p:ph type="title"/>
          </p:nvPr>
        </p:nvSpPr>
        <p:spPr>
          <a:xfrm>
            <a:off x="950493" y="2268264"/>
            <a:ext cx="10086475" cy="2033165"/>
          </a:xfrm>
        </p:spPr>
        <p:txBody>
          <a:bodyPr>
            <a:normAutofit/>
          </a:bodyPr>
          <a:lstStyle/>
          <a:p>
            <a:r>
              <a:rPr lang="da-DK" sz="4000" b="1" spc="100">
                <a:solidFill>
                  <a:srgbClr val="FBECEC"/>
                </a:solidFill>
                <a:latin typeface="+mn-lt"/>
                <a:cs typeface="Calibri Light"/>
              </a:rPr>
              <a:t>VORES FÆLLES BØRNE- OG UNGEPOLITIK</a:t>
            </a:r>
            <a:endParaRPr lang="da-DK" sz="4000" b="1" spc="100">
              <a:solidFill>
                <a:srgbClr val="FBECEC"/>
              </a:solidFill>
              <a:latin typeface="+mn-lt"/>
            </a:endParaRPr>
          </a:p>
        </p:txBody>
      </p:sp>
      <p:sp>
        <p:nvSpPr>
          <p:cNvPr id="3" name="Pladsholder til indhold 2">
            <a:extLst>
              <a:ext uri="{FF2B5EF4-FFF2-40B4-BE49-F238E27FC236}">
                <a16:creationId xmlns:a16="http://schemas.microsoft.com/office/drawing/2014/main" id="{861FF6BC-C2AE-BD63-F69E-A689492E43E2}"/>
              </a:ext>
            </a:extLst>
          </p:cNvPr>
          <p:cNvSpPr>
            <a:spLocks noGrp="1"/>
          </p:cNvSpPr>
          <p:nvPr>
            <p:ph idx="1"/>
          </p:nvPr>
        </p:nvSpPr>
        <p:spPr>
          <a:xfrm>
            <a:off x="950495" y="3733799"/>
            <a:ext cx="8305799" cy="4358436"/>
          </a:xfrm>
        </p:spPr>
        <p:txBody>
          <a:bodyPr vert="horz" lIns="91440" tIns="45720" rIns="91440" bIns="45720" rtlCol="0" anchor="t">
            <a:normAutofit/>
          </a:bodyPr>
          <a:lstStyle/>
          <a:p>
            <a:pPr>
              <a:lnSpc>
                <a:spcPts val="3200"/>
              </a:lnSpc>
              <a:spcBef>
                <a:spcPts val="0"/>
              </a:spcBef>
              <a:spcAft>
                <a:spcPts val="1200"/>
              </a:spcAft>
              <a:defRPr/>
            </a:pPr>
            <a:r>
              <a:rPr lang="da-DK" sz="2400" kern="100">
                <a:solidFill>
                  <a:schemeClr val="bg1"/>
                </a:solidFill>
                <a:ea typeface="Calibri"/>
                <a:cs typeface="Times New Roman" panose="02020603050405020304" pitchFamily="18" charset="0"/>
              </a:rPr>
              <a:t>Tager afsæt i børn og unges perspektiver</a:t>
            </a:r>
            <a:endParaRPr lang="da-DK" sz="2400">
              <a:solidFill>
                <a:schemeClr val="bg1"/>
              </a:solidFill>
              <a:ea typeface="Calibri"/>
              <a:cs typeface="Calibri"/>
            </a:endParaRPr>
          </a:p>
          <a:p>
            <a:pPr>
              <a:lnSpc>
                <a:spcPts val="3200"/>
              </a:lnSpc>
              <a:spcBef>
                <a:spcPts val="0"/>
              </a:spcBef>
              <a:spcAft>
                <a:spcPts val="1200"/>
              </a:spcAft>
              <a:defRPr/>
            </a:pPr>
            <a:r>
              <a:rPr lang="da-DK" sz="2400" kern="100">
                <a:solidFill>
                  <a:schemeClr val="bg1"/>
                </a:solidFill>
                <a:ea typeface="Calibri"/>
                <a:cs typeface="Times New Roman" panose="02020603050405020304" pitchFamily="18" charset="0"/>
              </a:rPr>
              <a:t>Er vores fælles børne- og ungesyn og vores fælles fundament</a:t>
            </a:r>
          </a:p>
          <a:p>
            <a:pPr>
              <a:lnSpc>
                <a:spcPts val="3200"/>
              </a:lnSpc>
              <a:spcBef>
                <a:spcPts val="0"/>
              </a:spcBef>
              <a:spcAft>
                <a:spcPts val="1200"/>
              </a:spcAft>
              <a:defRPr/>
            </a:pPr>
            <a:r>
              <a:rPr lang="da-DK" sz="2400" kern="100">
                <a:solidFill>
                  <a:schemeClr val="bg1"/>
                </a:solidFill>
                <a:effectLst/>
                <a:ea typeface="Calibri" panose="020F0502020204030204" pitchFamily="34" charset="0"/>
                <a:cs typeface="Times New Roman" panose="02020603050405020304" pitchFamily="18" charset="0"/>
              </a:rPr>
              <a:t>Sætter retning for vores arbejde for og med børn og unge i Aarhus Kommune </a:t>
            </a:r>
            <a:r>
              <a:rPr lang="da-DK" sz="2400" kern="100">
                <a:solidFill>
                  <a:schemeClr val="bg1"/>
                </a:solidFill>
                <a:ea typeface="Calibri" panose="020F0502020204030204" pitchFamily="34" charset="0"/>
                <a:cs typeface="Times New Roman" panose="02020603050405020304" pitchFamily="18" charset="0"/>
              </a:rPr>
              <a:t>og </a:t>
            </a:r>
            <a:r>
              <a:rPr lang="da-DK" sz="2400" kern="100">
                <a:solidFill>
                  <a:schemeClr val="bg1"/>
                </a:solidFill>
                <a:effectLst/>
                <a:ea typeface="Calibri" panose="020F0502020204030204" pitchFamily="34" charset="0"/>
                <a:cs typeface="Times New Roman" panose="02020603050405020304" pitchFamily="18" charset="0"/>
              </a:rPr>
              <a:t>for vores samarbejde med andre</a:t>
            </a:r>
          </a:p>
          <a:p>
            <a:pPr marL="0" indent="0">
              <a:lnSpc>
                <a:spcPts val="3200"/>
              </a:lnSpc>
              <a:spcBef>
                <a:spcPts val="0"/>
              </a:spcBef>
              <a:spcAft>
                <a:spcPts val="1200"/>
              </a:spcAft>
              <a:buNone/>
              <a:defRPr/>
            </a:pPr>
            <a:endParaRPr lang="da-DK" sz="2400" i="1">
              <a:solidFill>
                <a:schemeClr val="bg1"/>
              </a:solidFill>
              <a:latin typeface="ScalaSansOT" panose="020B0504030101020102" pitchFamily="34" charset="0"/>
              <a:ea typeface="Calibri"/>
              <a:cs typeface="Calibri"/>
            </a:endParaRPr>
          </a:p>
          <a:p>
            <a:pPr marL="0" indent="0">
              <a:lnSpc>
                <a:spcPts val="3200"/>
              </a:lnSpc>
              <a:spcAft>
                <a:spcPts val="1200"/>
              </a:spcAft>
              <a:buNone/>
            </a:pPr>
            <a:endParaRPr lang="da-DK" sz="2400">
              <a:solidFill>
                <a:schemeClr val="bg1"/>
              </a:solidFill>
              <a:latin typeface="ScalaSansOT" panose="020B0504030101020102" pitchFamily="34" charset="0"/>
              <a:ea typeface="Calibri"/>
              <a:cs typeface="Calibri"/>
            </a:endParaRPr>
          </a:p>
        </p:txBody>
      </p:sp>
    </p:spTree>
    <p:extLst>
      <p:ext uri="{BB962C8B-B14F-4D97-AF65-F5344CB8AC3E}">
        <p14:creationId xmlns:p14="http://schemas.microsoft.com/office/powerpoint/2010/main" val="239769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visitkort, Font/skrifttype, logo&#10;&#10;Automatisk genereret beskrivelse">
            <a:extLst>
              <a:ext uri="{FF2B5EF4-FFF2-40B4-BE49-F238E27FC236}">
                <a16:creationId xmlns:a16="http://schemas.microsoft.com/office/drawing/2014/main" id="{8CDA555E-BCF2-E15D-D691-941DFA813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419100" y="365125"/>
            <a:ext cx="11353800" cy="1325563"/>
          </a:xfrm>
        </p:spPr>
        <p:txBody>
          <a:bodyPr>
            <a:normAutofit/>
          </a:bodyPr>
          <a:lstStyle/>
          <a:p>
            <a:r>
              <a:rPr lang="da-DK" sz="3600" b="1" spc="100">
                <a:solidFill>
                  <a:srgbClr val="434E69"/>
                </a:solidFill>
                <a:latin typeface="+mn-lt"/>
              </a:rPr>
              <a:t>VORES FÆLLES BØRNE- OG UNGESYN</a:t>
            </a:r>
            <a:br>
              <a:rPr lang="da-DK" sz="4000">
                <a:solidFill>
                  <a:srgbClr val="434E69"/>
                </a:solidFill>
              </a:rPr>
            </a:br>
            <a:r>
              <a:rPr lang="da-DK" sz="2000">
                <a:solidFill>
                  <a:srgbClr val="434E69"/>
                </a:solidFill>
                <a:latin typeface="+mn-lt"/>
              </a:rPr>
              <a:t>- tager udgangspunkt i børnenes og de unges stemmer</a:t>
            </a:r>
          </a:p>
        </p:txBody>
      </p:sp>
    </p:spTree>
    <p:extLst>
      <p:ext uri="{BB962C8B-B14F-4D97-AF65-F5344CB8AC3E}">
        <p14:creationId xmlns:p14="http://schemas.microsoft.com/office/powerpoint/2010/main" val="139385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4E3301-8ACF-3AB0-1226-5EE734581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419100" y="288925"/>
            <a:ext cx="11085576" cy="1325563"/>
          </a:xfrm>
        </p:spPr>
        <p:txBody>
          <a:bodyPr>
            <a:normAutofit/>
          </a:bodyPr>
          <a:lstStyle/>
          <a:p>
            <a:r>
              <a:rPr lang="da-DK" sz="3200" b="1" spc="100">
                <a:solidFill>
                  <a:srgbClr val="434E69"/>
                </a:solidFill>
                <a:latin typeface="+mn-lt"/>
              </a:rPr>
              <a:t>HVAD BETYDER DET FÆLLES BØRNE- OG UNGESYN FOR OS? </a:t>
            </a:r>
            <a:r>
              <a:rPr lang="da-DK" sz="2000">
                <a:solidFill>
                  <a:srgbClr val="434E69"/>
                </a:solidFill>
                <a:latin typeface="+mn-lt"/>
              </a:rPr>
              <a:t>Børnesynet udtrykker i seks temaer vores syn på og tilgang til alle børn og unge</a:t>
            </a:r>
          </a:p>
        </p:txBody>
      </p:sp>
    </p:spTree>
    <p:extLst>
      <p:ext uri="{BB962C8B-B14F-4D97-AF65-F5344CB8AC3E}">
        <p14:creationId xmlns:p14="http://schemas.microsoft.com/office/powerpoint/2010/main" val="175607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4A63327-0EEB-5C6D-D572-14A03CF42E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9"/>
            <a:ext cx="12192000" cy="6857142"/>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838199" y="156577"/>
            <a:ext cx="8794173" cy="1325563"/>
          </a:xfrm>
        </p:spPr>
        <p:txBody>
          <a:bodyPr>
            <a:normAutofit/>
          </a:bodyPr>
          <a:lstStyle/>
          <a:p>
            <a:r>
              <a:rPr lang="da-DK" b="1">
                <a:solidFill>
                  <a:srgbClr val="434E69"/>
                </a:solidFill>
                <a:latin typeface="+mn-lt"/>
                <a:ea typeface="Calibri Light"/>
                <a:cs typeface="Calibri Light"/>
              </a:rPr>
              <a:t>DE VOKSNES ROLLE OG ANSVAR</a:t>
            </a:r>
            <a:br>
              <a:rPr lang="da-DK" spc="100">
                <a:solidFill>
                  <a:srgbClr val="434E69"/>
                </a:solidFill>
                <a:latin typeface="Volante Heavy" panose="00000A00000000000000" pitchFamily="50" charset="0"/>
                <a:ea typeface="Calibri Light"/>
                <a:cs typeface="Calibri Light"/>
              </a:rPr>
            </a:br>
            <a:r>
              <a:rPr lang="da-DK" sz="2000">
                <a:solidFill>
                  <a:srgbClr val="434E69"/>
                </a:solidFill>
                <a:latin typeface="+mn-lt"/>
                <a:ea typeface="Calibri Light"/>
                <a:cs typeface="Calibri Light"/>
              </a:rPr>
              <a:t>- Det ses ved, at de voksne, som arbejder med børn og unge…</a:t>
            </a:r>
            <a:endParaRPr lang="da-DK" sz="2000">
              <a:solidFill>
                <a:srgbClr val="434E69"/>
              </a:solidFill>
              <a:latin typeface="+mn-lt"/>
            </a:endParaRPr>
          </a:p>
        </p:txBody>
      </p:sp>
    </p:spTree>
    <p:extLst>
      <p:ext uri="{BB962C8B-B14F-4D97-AF65-F5344CB8AC3E}">
        <p14:creationId xmlns:p14="http://schemas.microsoft.com/office/powerpoint/2010/main" val="40513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7ABE5C6-5644-8DCC-9621-F69FD6721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7"/>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189653" y="358567"/>
            <a:ext cx="11816299" cy="1325563"/>
          </a:xfrm>
        </p:spPr>
        <p:txBody>
          <a:bodyPr>
            <a:normAutofit/>
          </a:bodyPr>
          <a:lstStyle/>
          <a:p>
            <a:pPr algn="ctr"/>
            <a:r>
              <a:rPr lang="da-DK" sz="3200" b="1">
                <a:solidFill>
                  <a:srgbClr val="434E69"/>
                </a:solidFill>
                <a:latin typeface="+mn-lt"/>
                <a:ea typeface="Calibri Light"/>
                <a:cs typeface="Calibri Light"/>
              </a:rPr>
              <a:t>SEKS PEJLEMÆRKER SÆTTER ORD PÅ DET, </a:t>
            </a:r>
            <a:br>
              <a:rPr lang="da-DK" sz="3200" b="1">
                <a:solidFill>
                  <a:srgbClr val="434E69"/>
                </a:solidFill>
                <a:latin typeface="+mn-lt"/>
                <a:ea typeface="Calibri Light"/>
                <a:cs typeface="Calibri Light"/>
              </a:rPr>
            </a:br>
            <a:r>
              <a:rPr lang="da-DK" sz="3200" b="1">
                <a:solidFill>
                  <a:srgbClr val="434E69"/>
                </a:solidFill>
                <a:latin typeface="+mn-lt"/>
                <a:ea typeface="Calibri Light"/>
                <a:cs typeface="Calibri Light"/>
              </a:rPr>
              <a:t>VI GERNE VIL SE</a:t>
            </a:r>
            <a:endParaRPr lang="da-DK" sz="3200" b="1">
              <a:solidFill>
                <a:srgbClr val="434E69"/>
              </a:solidFill>
              <a:latin typeface="+mn-lt"/>
            </a:endParaRPr>
          </a:p>
        </p:txBody>
      </p:sp>
    </p:spTree>
    <p:extLst>
      <p:ext uri="{BB962C8B-B14F-4D97-AF65-F5344CB8AC3E}">
        <p14:creationId xmlns:p14="http://schemas.microsoft.com/office/powerpoint/2010/main" val="335944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483824E-2E82-5DE2-2441-15DD711F99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50"/>
            <a:ext cx="12192000" cy="6857250"/>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632801" y="365125"/>
            <a:ext cx="5767999" cy="1578822"/>
          </a:xfrm>
        </p:spPr>
        <p:txBody>
          <a:bodyPr>
            <a:normAutofit/>
          </a:bodyPr>
          <a:lstStyle/>
          <a:p>
            <a:r>
              <a:rPr lang="da-DK" sz="3200" b="1" spc="100">
                <a:solidFill>
                  <a:srgbClr val="434E69"/>
                </a:solidFill>
                <a:latin typeface="+mn-lt"/>
              </a:rPr>
              <a:t>HVORFOR HAR VI FORNYET BØRNE- OG UNGEPOLITIKKEN?</a:t>
            </a:r>
          </a:p>
        </p:txBody>
      </p:sp>
      <p:sp>
        <p:nvSpPr>
          <p:cNvPr id="3" name="Pladsholder til indhold 2">
            <a:extLst>
              <a:ext uri="{FF2B5EF4-FFF2-40B4-BE49-F238E27FC236}">
                <a16:creationId xmlns:a16="http://schemas.microsoft.com/office/drawing/2014/main" id="{8AEA3322-59C2-DF03-F888-3EBB9CD7CFE8}"/>
              </a:ext>
            </a:extLst>
          </p:cNvPr>
          <p:cNvSpPr>
            <a:spLocks noGrp="1"/>
          </p:cNvSpPr>
          <p:nvPr>
            <p:ph idx="1"/>
          </p:nvPr>
        </p:nvSpPr>
        <p:spPr>
          <a:xfrm>
            <a:off x="632800" y="1811243"/>
            <a:ext cx="8754980" cy="4351338"/>
          </a:xfrm>
        </p:spPr>
        <p:txBody>
          <a:bodyPr>
            <a:normAutofit/>
          </a:bodyPr>
          <a:lstStyle/>
          <a:p>
            <a:pPr marL="0" indent="0">
              <a:lnSpc>
                <a:spcPts val="2600"/>
              </a:lnSpc>
              <a:buNone/>
            </a:pPr>
            <a:r>
              <a:rPr lang="da-DK" sz="2300" kern="100">
                <a:solidFill>
                  <a:srgbClr val="434E69"/>
                </a:solidFill>
                <a:effectLst/>
                <a:ea typeface="Calibri" panose="020F0502020204030204" pitchFamily="34" charset="0"/>
                <a:cs typeface="Times New Roman" panose="02020603050405020304" pitchFamily="18" charset="0"/>
              </a:rPr>
              <a:t>Vi står på stærke værdier, mens vi udvikler os – i samfundet,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i organisationen, i vores syn på og tilgang til børn og unge,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a typeface="Calibri" panose="020F0502020204030204" pitchFamily="34" charset="0"/>
                <a:cs typeface="Times New Roman" panose="02020603050405020304" pitchFamily="18" charset="0"/>
              </a:rPr>
              <a:t>i vores måde at arbejde på. </a:t>
            </a:r>
          </a:p>
          <a:p>
            <a:pPr marL="0" indent="0">
              <a:lnSpc>
                <a:spcPts val="2600"/>
              </a:lnSpc>
              <a:buNone/>
            </a:pPr>
            <a:r>
              <a:rPr lang="da-DK" sz="2300" kern="100">
                <a:solidFill>
                  <a:srgbClr val="434E69"/>
                </a:solidFill>
                <a:effectLst/>
                <a:ea typeface="Calibri" panose="020F0502020204030204" pitchFamily="34" charset="0"/>
                <a:cs typeface="Times New Roman" panose="02020603050405020304" pitchFamily="18" charset="0"/>
              </a:rPr>
              <a:t>Sammen med et behov for at formulere vores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fælles børnesyn kalder det på en fornyelse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af børne- og ungepolitikken fra 2015 </a:t>
            </a:r>
          </a:p>
          <a:p>
            <a:pPr marL="0" indent="0">
              <a:lnSpc>
                <a:spcPts val="2600"/>
              </a:lnSpc>
              <a:buNone/>
            </a:pPr>
            <a:r>
              <a:rPr lang="da-DK" sz="2300" kern="100">
                <a:solidFill>
                  <a:srgbClr val="434E69"/>
                </a:solidFill>
                <a:ea typeface="Calibri" panose="020F0502020204030204" pitchFamily="34" charset="0"/>
                <a:cs typeface="Times New Roman" panose="02020603050405020304" pitchFamily="18" charset="0"/>
              </a:rPr>
              <a:t>… </a:t>
            </a:r>
            <a:r>
              <a:rPr lang="da-DK" sz="2300" kern="100">
                <a:solidFill>
                  <a:srgbClr val="434E69"/>
                </a:solidFill>
                <a:effectLst/>
                <a:ea typeface="Calibri" panose="020F0502020204030204" pitchFamily="34" charset="0"/>
                <a:cs typeface="Times New Roman" panose="02020603050405020304" pitchFamily="18" charset="0"/>
              </a:rPr>
              <a:t>m</a:t>
            </a:r>
            <a:r>
              <a:rPr lang="da-DK" sz="2300" kern="100">
                <a:solidFill>
                  <a:srgbClr val="434E69"/>
                </a:solidFill>
                <a:ea typeface="Calibri" panose="020F0502020204030204" pitchFamily="34" charset="0"/>
                <a:cs typeface="Times New Roman" panose="02020603050405020304" pitchFamily="18" charset="0"/>
              </a:rPr>
              <a:t>ed afsæt i børnenes og de </a:t>
            </a:r>
            <a:br>
              <a:rPr lang="da-DK" sz="2300" kern="100">
                <a:solidFill>
                  <a:srgbClr val="434E69"/>
                </a:solidFill>
                <a:ea typeface="Calibri" panose="020F0502020204030204" pitchFamily="34" charset="0"/>
                <a:cs typeface="Times New Roman" panose="02020603050405020304" pitchFamily="18" charset="0"/>
              </a:rPr>
            </a:br>
            <a:r>
              <a:rPr lang="da-DK" sz="2300" kern="100">
                <a:solidFill>
                  <a:srgbClr val="434E69"/>
                </a:solidFill>
                <a:ea typeface="Calibri" panose="020F0502020204030204" pitchFamily="34" charset="0"/>
                <a:cs typeface="Times New Roman" panose="02020603050405020304" pitchFamily="18" charset="0"/>
              </a:rPr>
              <a:t>unges perspektiver</a:t>
            </a:r>
            <a:endParaRPr lang="da-DK" sz="2300" kern="100">
              <a:solidFill>
                <a:srgbClr val="434E69"/>
              </a:solidFill>
              <a:effectLst/>
              <a:ea typeface="Calibri" panose="020F0502020204030204" pitchFamily="34" charset="0"/>
              <a:cs typeface="Times New Roman" panose="02020603050405020304" pitchFamily="18" charset="0"/>
            </a:endParaRPr>
          </a:p>
          <a:p>
            <a:pPr marL="0" indent="0">
              <a:buNone/>
            </a:pPr>
            <a:endParaRPr lang="da-DK" sz="2400">
              <a:solidFill>
                <a:srgbClr val="434E69"/>
              </a:solidFill>
              <a:latin typeface="ScalaSansOT-Bold" panose="020B0804020101020102" pitchFamily="34" charset="0"/>
            </a:endParaRPr>
          </a:p>
          <a:p>
            <a:pPr marL="0" indent="0">
              <a:buNone/>
            </a:pPr>
            <a:endParaRPr lang="da-DK" sz="2400">
              <a:solidFill>
                <a:srgbClr val="434E69"/>
              </a:solidFill>
              <a:latin typeface="ScalaSansOT-Bold" panose="020B0804020101020102" pitchFamily="34" charset="0"/>
            </a:endParaRPr>
          </a:p>
        </p:txBody>
      </p:sp>
    </p:spTree>
    <p:extLst>
      <p:ext uri="{BB962C8B-B14F-4D97-AF65-F5344CB8AC3E}">
        <p14:creationId xmlns:p14="http://schemas.microsoft.com/office/powerpoint/2010/main" val="3168739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83B6952-FCAC-054F-62C8-5D425B1358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24887" y="1483568"/>
            <a:ext cx="5970520" cy="4338455"/>
          </a:xfrm>
          <a:prstGeom prst="rect">
            <a:avLst/>
          </a:prstGeom>
        </p:spPr>
      </p:pic>
      <p:sp>
        <p:nvSpPr>
          <p:cNvPr id="2" name="Titel 1">
            <a:extLst>
              <a:ext uri="{FF2B5EF4-FFF2-40B4-BE49-F238E27FC236}">
                <a16:creationId xmlns:a16="http://schemas.microsoft.com/office/drawing/2014/main" id="{D699A611-C8D4-7CAB-43CE-59395557D564}"/>
              </a:ext>
            </a:extLst>
          </p:cNvPr>
          <p:cNvSpPr>
            <a:spLocks noGrp="1"/>
          </p:cNvSpPr>
          <p:nvPr>
            <p:ph type="title"/>
          </p:nvPr>
        </p:nvSpPr>
        <p:spPr>
          <a:xfrm>
            <a:off x="838200" y="459503"/>
            <a:ext cx="10515600" cy="1325563"/>
          </a:xfrm>
        </p:spPr>
        <p:txBody>
          <a:bodyPr>
            <a:normAutofit/>
          </a:bodyPr>
          <a:lstStyle/>
          <a:p>
            <a:pPr algn="ctr"/>
            <a:r>
              <a:rPr lang="da-DK" sz="3600" b="1" spc="100">
                <a:solidFill>
                  <a:srgbClr val="434E69"/>
                </a:solidFill>
                <a:latin typeface="+mn-lt"/>
                <a:ea typeface="Calibri Light"/>
                <a:cs typeface="Calibri Light"/>
              </a:rPr>
              <a:t>HVAD ER SÆRLIGT I FOKUS?</a:t>
            </a:r>
            <a:endParaRPr lang="da-DK" sz="3600" b="1" spc="100">
              <a:solidFill>
                <a:srgbClr val="434E69"/>
              </a:solidFill>
              <a:latin typeface="+mn-lt"/>
            </a:endParaRPr>
          </a:p>
        </p:txBody>
      </p:sp>
    </p:spTree>
    <p:extLst>
      <p:ext uri="{BB962C8B-B14F-4D97-AF65-F5344CB8AC3E}">
        <p14:creationId xmlns:p14="http://schemas.microsoft.com/office/powerpoint/2010/main" val="324816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9C028777-EF34-B446-D172-032BD3DB5680}"/>
              </a:ext>
            </a:extLst>
          </p:cNvPr>
          <p:cNvSpPr txBox="1"/>
          <p:nvPr/>
        </p:nvSpPr>
        <p:spPr>
          <a:xfrm>
            <a:off x="594178" y="538450"/>
            <a:ext cx="10538279" cy="769441"/>
          </a:xfrm>
          <a:prstGeom prst="rect">
            <a:avLst/>
          </a:prstGeom>
          <a:noFill/>
        </p:spPr>
        <p:txBody>
          <a:bodyPr wrap="square" lIns="91440" tIns="45720" rIns="91440" bIns="45720" rtlCol="0" anchor="t">
            <a:spAutoFit/>
          </a:bodyPr>
          <a:lstStyle/>
          <a:p>
            <a:r>
              <a:rPr lang="da-DK" sz="4400" b="1" dirty="0">
                <a:solidFill>
                  <a:srgbClr val="3A435A"/>
                </a:solidFill>
                <a:latin typeface="Calibri"/>
                <a:cs typeface="Arial"/>
              </a:rPr>
              <a:t>INTRODUKTION TIL LEDELSEN</a:t>
            </a:r>
            <a:endParaRPr lang="da-DK" dirty="0"/>
          </a:p>
        </p:txBody>
      </p:sp>
      <p:sp>
        <p:nvSpPr>
          <p:cNvPr id="8" name="Tekstfelt 2">
            <a:extLst>
              <a:ext uri="{FF2B5EF4-FFF2-40B4-BE49-F238E27FC236}">
                <a16:creationId xmlns:a16="http://schemas.microsoft.com/office/drawing/2014/main" id="{EE6DD836-1BA6-74C6-E1C8-4441A687B59E}"/>
              </a:ext>
            </a:extLst>
          </p:cNvPr>
          <p:cNvSpPr txBox="1"/>
          <p:nvPr/>
        </p:nvSpPr>
        <p:spPr>
          <a:xfrm>
            <a:off x="594178" y="1866606"/>
            <a:ext cx="9776280" cy="1077218"/>
          </a:xfrm>
          <a:prstGeom prst="rect">
            <a:avLst/>
          </a:prstGeom>
          <a:noFill/>
        </p:spPr>
        <p:txBody>
          <a:bodyPr wrap="square" lIns="91440" tIns="45720" rIns="91440" bIns="45720" rtlCol="0" anchor="t">
            <a:spAutoFit/>
          </a:bodyPr>
          <a:lstStyle/>
          <a:p>
            <a:pPr marL="457200"/>
            <a:endParaRPr lang="da-DK" sz="1600" b="1">
              <a:latin typeface="Calibri Light"/>
              <a:cs typeface="Segoe UI"/>
            </a:endParaRPr>
          </a:p>
          <a:p>
            <a:pPr marL="457200"/>
            <a:endParaRPr lang="da-DK" sz="1600" b="1">
              <a:latin typeface="Calibri Light"/>
              <a:cs typeface="Segoe UI"/>
            </a:endParaRPr>
          </a:p>
          <a:p>
            <a:pPr marL="457200"/>
            <a:endParaRPr lang="da-DK" sz="1600">
              <a:solidFill>
                <a:srgbClr val="2F2F2F"/>
              </a:solidFill>
              <a:latin typeface="Calibri Light"/>
              <a:cs typeface="Calibri" panose="020F0502020204030204"/>
            </a:endParaRPr>
          </a:p>
          <a:p>
            <a:pPr marL="457200"/>
            <a:endParaRPr lang="da-DK" sz="1600">
              <a:solidFill>
                <a:srgbClr val="000000"/>
              </a:solidFill>
              <a:latin typeface="Calibri" panose="020F0502020204030204"/>
              <a:cs typeface="Calibri" panose="020F0502020204030204"/>
            </a:endParaRPr>
          </a:p>
        </p:txBody>
      </p:sp>
      <p:sp>
        <p:nvSpPr>
          <p:cNvPr id="5" name="Tekstfelt 2">
            <a:extLst>
              <a:ext uri="{FF2B5EF4-FFF2-40B4-BE49-F238E27FC236}">
                <a16:creationId xmlns:a16="http://schemas.microsoft.com/office/drawing/2014/main" id="{1295382C-5C7B-9898-4335-BDE4EBCEC7EE}"/>
              </a:ext>
            </a:extLst>
          </p:cNvPr>
          <p:cNvSpPr txBox="1"/>
          <p:nvPr/>
        </p:nvSpPr>
        <p:spPr>
          <a:xfrm>
            <a:off x="196744" y="1670170"/>
            <a:ext cx="10983977" cy="4708981"/>
          </a:xfrm>
          <a:prstGeom prst="rect">
            <a:avLst/>
          </a:prstGeom>
          <a:noFill/>
        </p:spPr>
        <p:txBody>
          <a:bodyPr wrap="square" lIns="91440" tIns="45720" rIns="91440" bIns="45720" rtlCol="0" anchor="t">
            <a:spAutoFit/>
          </a:bodyPr>
          <a:lstStyle/>
          <a:p>
            <a:pPr marL="457200"/>
            <a:r>
              <a:rPr lang="da-DK" sz="2000" dirty="0">
                <a:solidFill>
                  <a:srgbClr val="3A435A"/>
                </a:solidFill>
                <a:effectLst/>
                <a:latin typeface="+mj-lt"/>
                <a:ea typeface="Calibri" panose="020F0502020204030204" pitchFamily="34" charset="0"/>
                <a:cs typeface="Calibri Light"/>
              </a:rPr>
              <a:t>I det følgende finder </a:t>
            </a:r>
            <a:r>
              <a:rPr lang="da-DK" sz="2000" dirty="0">
                <a:solidFill>
                  <a:srgbClr val="3A435A"/>
                </a:solidFill>
                <a:latin typeface="+mj-lt"/>
                <a:ea typeface="Calibri" panose="020F0502020204030204" pitchFamily="34" charset="0"/>
                <a:cs typeface="Calibri Light"/>
              </a:rPr>
              <a:t>I dialogspørgsmål om børne- og ungepolitikken til brug i jeres bestyrelse. </a:t>
            </a:r>
          </a:p>
          <a:p>
            <a:pPr marL="457200"/>
            <a:endParaRPr lang="da-DK" sz="2000" dirty="0">
              <a:solidFill>
                <a:srgbClr val="3A435A"/>
              </a:solidFill>
              <a:latin typeface="+mj-lt"/>
              <a:ea typeface="+mn-lt"/>
              <a:cs typeface="Calibri Light"/>
            </a:endParaRPr>
          </a:p>
          <a:p>
            <a:pPr marL="457200"/>
            <a:r>
              <a:rPr lang="da-DK" sz="2000" dirty="0">
                <a:solidFill>
                  <a:srgbClr val="3A435A"/>
                </a:solidFill>
                <a:latin typeface="+mj-lt"/>
                <a:ea typeface="+mn-lt"/>
                <a:cs typeface="+mn-lt"/>
              </a:rPr>
              <a:t>Børne- og ungepolitikken sætter retning for arbejdet for og med børn og unge i Aarhus Kommune. Derfor er det vigtigt for bestyrelsen at kende til politikken og det fælles børne- og ungesyn, som kommer til udtryk her. </a:t>
            </a:r>
          </a:p>
          <a:p>
            <a:pPr marL="457200"/>
            <a:endParaRPr lang="da-DK" sz="2000" dirty="0">
              <a:solidFill>
                <a:srgbClr val="3A435A"/>
              </a:solidFill>
              <a:latin typeface="+mj-lt"/>
              <a:ea typeface="+mn-lt"/>
              <a:cs typeface="+mn-lt"/>
            </a:endParaRPr>
          </a:p>
          <a:p>
            <a:pPr marL="457200"/>
            <a:r>
              <a:rPr lang="da-DK" sz="2000" dirty="0">
                <a:solidFill>
                  <a:srgbClr val="3A435A"/>
                </a:solidFill>
                <a:latin typeface="+mj-lt"/>
                <a:ea typeface="+mn-lt"/>
                <a:cs typeface="+mn-lt"/>
              </a:rPr>
              <a:t>Derudover kan drøftelser om politikken være med til at understøtte bestyrelsens arbejde og skabe et fælles sprog mellem ledelsen, medarbejderne og bestyrelsen. </a:t>
            </a:r>
          </a:p>
          <a:p>
            <a:pPr marL="457200"/>
            <a:endParaRPr lang="da-DK" sz="2000" dirty="0">
              <a:solidFill>
                <a:srgbClr val="3A435A"/>
              </a:solidFill>
              <a:latin typeface="+mj-lt"/>
              <a:ea typeface="+mn-lt"/>
              <a:cs typeface="+mn-lt"/>
            </a:endParaRPr>
          </a:p>
          <a:p>
            <a:pPr marL="457200"/>
            <a:r>
              <a:rPr lang="da-DK" sz="2000" b="1" dirty="0">
                <a:solidFill>
                  <a:srgbClr val="3A435A"/>
                </a:solidFill>
                <a:latin typeface="+mj-lt"/>
                <a:ea typeface="+mn-lt"/>
                <a:cs typeface="+mn-lt"/>
              </a:rPr>
              <a:t>Formålet med dialogspørgsmålene til bestyrelsen er derfor: </a:t>
            </a:r>
          </a:p>
          <a:p>
            <a:pPr marL="457200"/>
            <a:endParaRPr lang="da-DK" sz="2000" b="1" dirty="0">
              <a:solidFill>
                <a:srgbClr val="3A435A"/>
              </a:solidFill>
              <a:latin typeface="+mj-lt"/>
              <a:ea typeface="+mn-lt"/>
              <a:cs typeface="+mn-lt"/>
            </a:endParaRPr>
          </a:p>
          <a:p>
            <a:pPr marL="742950" lvl="1" indent="-285750">
              <a:buFont typeface="Wingdings" panose="05000000000000000000" pitchFamily="2" charset="2"/>
              <a:buChar char="q"/>
            </a:pPr>
            <a:r>
              <a:rPr lang="da-DK" sz="2000" b="1" dirty="0">
                <a:solidFill>
                  <a:srgbClr val="3A435A"/>
                </a:solidFill>
                <a:latin typeface="+mj-lt"/>
                <a:cs typeface="calibri light"/>
              </a:rPr>
              <a:t>At få viden om Aarhus Kommunes børne- og ungepolitik og det fælles børne- og ungesyn udtrykt i politikken</a:t>
            </a:r>
            <a:endParaRPr lang="en-US" sz="2000" b="1" dirty="0">
              <a:solidFill>
                <a:srgbClr val="3A435A"/>
              </a:solidFill>
              <a:latin typeface="+mj-lt"/>
              <a:cs typeface="calibri light"/>
            </a:endParaRPr>
          </a:p>
          <a:p>
            <a:pPr marL="742950" lvl="1" indent="-285750">
              <a:buFont typeface="Wingdings" panose="05000000000000000000" pitchFamily="2" charset="2"/>
              <a:buChar char="q"/>
            </a:pPr>
            <a:endParaRPr lang="da-DK" sz="2000" b="1" dirty="0">
              <a:solidFill>
                <a:srgbClr val="3A435A"/>
              </a:solidFill>
              <a:latin typeface="+mj-lt"/>
              <a:cs typeface="calibri light"/>
            </a:endParaRPr>
          </a:p>
          <a:p>
            <a:pPr marL="742950" lvl="1" indent="-285750">
              <a:buFont typeface="Wingdings" panose="05000000000000000000" pitchFamily="2" charset="2"/>
              <a:buChar char="q"/>
            </a:pPr>
            <a:r>
              <a:rPr lang="da-DK" sz="2000" b="1" dirty="0">
                <a:solidFill>
                  <a:srgbClr val="3A435A"/>
                </a:solidFill>
                <a:latin typeface="+mj-lt"/>
                <a:cs typeface="calibri light"/>
              </a:rPr>
              <a:t>At få sat ord på, hvad børne- og ungepolitikken giver anledning til for bestyrelsen</a:t>
            </a:r>
            <a:endParaRPr lang="da-DK" sz="2000" b="1" dirty="0">
              <a:solidFill>
                <a:srgbClr val="3A435A"/>
              </a:solidFill>
              <a:latin typeface="+mj-lt"/>
              <a:cs typeface="Calibri"/>
            </a:endParaRPr>
          </a:p>
        </p:txBody>
      </p:sp>
      <p:pic>
        <p:nvPicPr>
          <p:cNvPr id="7" name="Grafik 38" descr="Oplysninger med massiv udfyldning">
            <a:extLst>
              <a:ext uri="{FF2B5EF4-FFF2-40B4-BE49-F238E27FC236}">
                <a16:creationId xmlns:a16="http://schemas.microsoft.com/office/drawing/2014/main" id="{618099BD-C0A7-5FE8-F99F-D40DD9C806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293" y="1414698"/>
            <a:ext cx="473570" cy="463866"/>
          </a:xfrm>
          <a:prstGeom prst="rect">
            <a:avLst/>
          </a:prstGeom>
        </p:spPr>
      </p:pic>
    </p:spTree>
    <p:extLst>
      <p:ext uri="{BB962C8B-B14F-4D97-AF65-F5344CB8AC3E}">
        <p14:creationId xmlns:p14="http://schemas.microsoft.com/office/powerpoint/2010/main" val="305858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20E5326-D31A-242F-129F-8216B1CAF7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 y="429"/>
            <a:ext cx="12190474" cy="6857142"/>
          </a:xfrm>
          <a:prstGeom prst="rect">
            <a:avLst/>
          </a:prstGeom>
        </p:spPr>
      </p:pic>
      <p:sp>
        <p:nvSpPr>
          <p:cNvPr id="2" name="Titel 1">
            <a:extLst>
              <a:ext uri="{FF2B5EF4-FFF2-40B4-BE49-F238E27FC236}">
                <a16:creationId xmlns:a16="http://schemas.microsoft.com/office/drawing/2014/main" id="{427288B8-8B31-2617-2F84-1829AEC0D8A5}"/>
              </a:ext>
            </a:extLst>
          </p:cNvPr>
          <p:cNvSpPr>
            <a:spLocks noGrp="1"/>
          </p:cNvSpPr>
          <p:nvPr>
            <p:ph type="title"/>
          </p:nvPr>
        </p:nvSpPr>
        <p:spPr>
          <a:xfrm>
            <a:off x="838200" y="373817"/>
            <a:ext cx="10515600" cy="1086684"/>
          </a:xfrm>
        </p:spPr>
        <p:txBody>
          <a:bodyPr/>
          <a:lstStyle/>
          <a:p>
            <a:r>
              <a:rPr lang="da-DK" sz="4000" b="1" spc="100" dirty="0">
                <a:solidFill>
                  <a:srgbClr val="FBECEC"/>
                </a:solidFill>
                <a:latin typeface="+mn-lt"/>
              </a:rPr>
              <a:t>INVOLVERING</a:t>
            </a:r>
            <a:r>
              <a:rPr lang="da-DK" spc="100" dirty="0">
                <a:solidFill>
                  <a:srgbClr val="FBECEC"/>
                </a:solidFill>
                <a:latin typeface="+mn-lt"/>
              </a:rPr>
              <a:t> </a:t>
            </a:r>
            <a:br>
              <a:rPr lang="da-DK" spc="100" dirty="0">
                <a:solidFill>
                  <a:srgbClr val="FBECEC"/>
                </a:solidFill>
                <a:latin typeface="+mn-lt"/>
              </a:rPr>
            </a:br>
            <a:r>
              <a:rPr lang="da-DK" sz="2000" spc="100" dirty="0">
                <a:solidFill>
                  <a:srgbClr val="FBECEC"/>
                </a:solidFill>
                <a:latin typeface="+mn-lt"/>
              </a:rPr>
              <a:t>- fra tanke til fornyet politik</a:t>
            </a:r>
          </a:p>
        </p:txBody>
      </p:sp>
      <p:sp>
        <p:nvSpPr>
          <p:cNvPr id="7" name="Tekstfelt 6">
            <a:extLst>
              <a:ext uri="{FF2B5EF4-FFF2-40B4-BE49-F238E27FC236}">
                <a16:creationId xmlns:a16="http://schemas.microsoft.com/office/drawing/2014/main" id="{E7A723BF-FABB-C854-35A0-E2A0A4127343}"/>
              </a:ext>
            </a:extLst>
          </p:cNvPr>
          <p:cNvSpPr txBox="1"/>
          <p:nvPr/>
        </p:nvSpPr>
        <p:spPr>
          <a:xfrm>
            <a:off x="838199" y="1686679"/>
            <a:ext cx="5029863" cy="2000548"/>
          </a:xfrm>
          <a:prstGeom prst="rect">
            <a:avLst/>
          </a:prstGeom>
          <a:noFill/>
        </p:spPr>
        <p:txBody>
          <a:bodyPr wrap="square">
            <a:spAutoFit/>
          </a:bodyPr>
          <a:lstStyle/>
          <a:p>
            <a:pPr algn="l"/>
            <a:r>
              <a:rPr lang="da-DK" sz="1600" b="0" i="0" u="none" strike="noStrike" baseline="0" dirty="0">
                <a:solidFill>
                  <a:schemeClr val="bg1"/>
                </a:solidFill>
              </a:rPr>
              <a:t>Fornyelsen af børne- og ungepolitikken bygger på børnenes, de unges og forældrenes stemme. </a:t>
            </a:r>
          </a:p>
          <a:p>
            <a:pPr algn="l"/>
            <a:endParaRPr lang="da-DK" sz="1600" dirty="0">
              <a:solidFill>
                <a:schemeClr val="bg1"/>
              </a:solidFill>
            </a:endParaRPr>
          </a:p>
          <a:p>
            <a:pPr algn="l"/>
            <a:r>
              <a:rPr lang="da-DK" sz="1600" b="0" i="0" u="none" strike="noStrike" baseline="0" dirty="0">
                <a:solidFill>
                  <a:schemeClr val="bg1"/>
                </a:solidFill>
              </a:rPr>
              <a:t>Perspektiverne blev samlet i ”Samtalen om det gode børneliv” til lokale dialoger i dagtilbud, skoler, fritidstilbud og med chefgrupper i alle magistratsafdelinger. </a:t>
            </a:r>
            <a:endParaRPr lang="da-DK" sz="1600" dirty="0">
              <a:solidFill>
                <a:schemeClr val="bg1"/>
              </a:solidFill>
            </a:endParaRPr>
          </a:p>
          <a:p>
            <a:pPr algn="l"/>
            <a:endParaRPr lang="da-DK" sz="1400" dirty="0">
              <a:solidFill>
                <a:schemeClr val="bg1"/>
              </a:solidFill>
              <a:latin typeface="ScalaSansOT"/>
            </a:endParaRPr>
          </a:p>
          <a:p>
            <a:pPr algn="l"/>
            <a:r>
              <a:rPr lang="da-DK" sz="1400" b="0" i="0" u="none" strike="noStrike" baseline="0" dirty="0">
                <a:solidFill>
                  <a:schemeClr val="bg1"/>
                </a:solidFill>
                <a:latin typeface="ScalaSansOT"/>
              </a:rPr>
              <a:t> </a:t>
            </a:r>
            <a:endParaRPr lang="da-DK" sz="1400" dirty="0">
              <a:solidFill>
                <a:schemeClr val="bg1"/>
              </a:solidFill>
            </a:endParaRPr>
          </a:p>
        </p:txBody>
      </p:sp>
      <p:pic>
        <p:nvPicPr>
          <p:cNvPr id="13" name="Billede 12" descr="Et billede, der indeholder tekst, tegning, skitse, illustration/afbildning&#10;&#10;Automatisk genereret beskrivelse">
            <a:extLst>
              <a:ext uri="{FF2B5EF4-FFF2-40B4-BE49-F238E27FC236}">
                <a16:creationId xmlns:a16="http://schemas.microsoft.com/office/drawing/2014/main" id="{4B03A8C5-0075-737F-7753-B1644EA80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47781">
            <a:off x="11029447" y="4927946"/>
            <a:ext cx="503044" cy="696659"/>
          </a:xfrm>
          <a:prstGeom prst="rect">
            <a:avLst/>
          </a:prstGeom>
          <a:ln>
            <a:noFill/>
          </a:ln>
          <a:effectLst>
            <a:outerShdw blurRad="292100" dist="139700" dir="2700000" algn="tl" rotWithShape="0">
              <a:srgbClr val="333333">
                <a:alpha val="65000"/>
              </a:srgbClr>
            </a:outerShdw>
          </a:effectLst>
        </p:spPr>
      </p:pic>
      <p:sp>
        <p:nvSpPr>
          <p:cNvPr id="5" name="Tekstfelt 4">
            <a:extLst>
              <a:ext uri="{FF2B5EF4-FFF2-40B4-BE49-F238E27FC236}">
                <a16:creationId xmlns:a16="http://schemas.microsoft.com/office/drawing/2014/main" id="{FA739F7D-D000-B430-891A-C0EB506BB415}"/>
              </a:ext>
            </a:extLst>
          </p:cNvPr>
          <p:cNvSpPr txBox="1"/>
          <p:nvPr/>
        </p:nvSpPr>
        <p:spPr>
          <a:xfrm>
            <a:off x="5933983" y="1658791"/>
            <a:ext cx="5737317" cy="1569660"/>
          </a:xfrm>
          <a:prstGeom prst="rect">
            <a:avLst/>
          </a:prstGeom>
          <a:noFill/>
        </p:spPr>
        <p:txBody>
          <a:bodyPr wrap="square">
            <a:spAutoFit/>
          </a:bodyPr>
          <a:lstStyle/>
          <a:p>
            <a:r>
              <a:rPr lang="da-DK" sz="1600" b="0" i="0" u="none" strike="noStrike" baseline="0" dirty="0">
                <a:solidFill>
                  <a:schemeClr val="bg1"/>
                </a:solidFill>
              </a:rPr>
              <a:t>Alle interesserede har også haft mulighed for at give deres mening til kende online. I alt har over 350 personer bidraget med input.</a:t>
            </a:r>
          </a:p>
          <a:p>
            <a:endParaRPr lang="da-DK" sz="1600" dirty="0">
              <a:solidFill>
                <a:schemeClr val="bg1"/>
              </a:solidFill>
            </a:endParaRPr>
          </a:p>
          <a:p>
            <a:r>
              <a:rPr lang="da-DK" sz="1600" dirty="0">
                <a:solidFill>
                  <a:schemeClr val="bg1"/>
                </a:solidFill>
              </a:rPr>
              <a:t>Alle dagtilbud, skoler og fritidstilbud får i begyndelsen af 2024 et dialogværktøj til lokale samtaler om, hvordan vi omsætter værdierne i politikken i vores praksis i hverdagen</a:t>
            </a:r>
          </a:p>
        </p:txBody>
      </p:sp>
    </p:spTree>
    <p:extLst>
      <p:ext uri="{BB962C8B-B14F-4D97-AF65-F5344CB8AC3E}">
        <p14:creationId xmlns:p14="http://schemas.microsoft.com/office/powerpoint/2010/main" val="362798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82902E88-83DC-93BD-11FC-1E1474190403}"/>
              </a:ext>
            </a:extLst>
          </p:cNvPr>
          <p:cNvSpPr txBox="1"/>
          <p:nvPr/>
        </p:nvSpPr>
        <p:spPr>
          <a:xfrm>
            <a:off x="551313" y="370999"/>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PLANLÆGNING OG FACILITERING</a:t>
            </a:r>
            <a:endParaRPr lang="da-DK" sz="4400" b="1">
              <a:solidFill>
                <a:srgbClr val="3A435A"/>
              </a:solidFill>
              <a:cs typeface="Arial"/>
            </a:endParaRPr>
          </a:p>
        </p:txBody>
      </p:sp>
      <p:sp>
        <p:nvSpPr>
          <p:cNvPr id="6" name="Rektangel: afrundede hjørner 1">
            <a:extLst>
              <a:ext uri="{FF2B5EF4-FFF2-40B4-BE49-F238E27FC236}">
                <a16:creationId xmlns:a16="http://schemas.microsoft.com/office/drawing/2014/main" id="{CC3FF075-C11D-8238-05DB-9F7586380B73}"/>
              </a:ext>
            </a:extLst>
          </p:cNvPr>
          <p:cNvSpPr/>
          <p:nvPr/>
        </p:nvSpPr>
        <p:spPr>
          <a:xfrm>
            <a:off x="551314" y="1258917"/>
            <a:ext cx="11089371" cy="5468454"/>
          </a:xfrm>
          <a:prstGeom prst="roundRect">
            <a:avLst/>
          </a:prstGeom>
          <a:solidFill>
            <a:srgbClr val="F3F0EB"/>
          </a:solidFill>
          <a:ln>
            <a:solidFill>
              <a:srgbClr val="97A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2">
            <a:extLst>
              <a:ext uri="{FF2B5EF4-FFF2-40B4-BE49-F238E27FC236}">
                <a16:creationId xmlns:a16="http://schemas.microsoft.com/office/drawing/2014/main" id="{39ECC1EC-3562-E93B-31DC-093112FEB799}"/>
              </a:ext>
            </a:extLst>
          </p:cNvPr>
          <p:cNvSpPr txBox="1"/>
          <p:nvPr/>
        </p:nvSpPr>
        <p:spPr>
          <a:xfrm>
            <a:off x="551313" y="1495871"/>
            <a:ext cx="10892542" cy="6647974"/>
          </a:xfrm>
          <a:prstGeom prst="rect">
            <a:avLst/>
          </a:prstGeom>
          <a:noFill/>
        </p:spPr>
        <p:txBody>
          <a:bodyPr wrap="square" lIns="91440" tIns="45720" rIns="91440" bIns="45720" rtlCol="0" anchor="t">
            <a:spAutoFit/>
          </a:bodyPr>
          <a:lstStyle/>
          <a:p>
            <a:pPr marL="457200"/>
            <a:r>
              <a:rPr lang="da-DK" b="1" dirty="0">
                <a:solidFill>
                  <a:srgbClr val="3A435A"/>
                </a:solidFill>
                <a:latin typeface="Calibri"/>
                <a:ea typeface="+mn-lt"/>
                <a:cs typeface="+mn-lt"/>
              </a:rPr>
              <a:t>Før</a:t>
            </a:r>
          </a:p>
          <a:p>
            <a:pPr marL="742950" indent="-285750">
              <a:buFont typeface="Wingdings" panose="05000000000000000000" pitchFamily="2" charset="2"/>
              <a:buChar char="q"/>
            </a:pPr>
            <a:r>
              <a:rPr lang="da-DK" sz="1600" dirty="0">
                <a:solidFill>
                  <a:srgbClr val="3A435A"/>
                </a:solidFill>
                <a:latin typeface="Calibri"/>
                <a:ea typeface="+mn-lt"/>
                <a:cs typeface="+mn-lt"/>
              </a:rPr>
              <a:t>Læs børne- og ungepolitikken, og tag stilling til, om mødedeltagerne skal læse politikken inden eller have den udleveret på mødet.</a:t>
            </a:r>
          </a:p>
          <a:p>
            <a:pPr marL="742950" indent="-285750">
              <a:buFont typeface="Wingdings"/>
              <a:buChar char="q"/>
            </a:pPr>
            <a:r>
              <a:rPr lang="da-DK" sz="1600" dirty="0">
                <a:solidFill>
                  <a:srgbClr val="3A435A"/>
                </a:solidFill>
                <a:latin typeface="Calibri"/>
                <a:cs typeface="Calibri"/>
              </a:rPr>
              <a:t>Medbring fysiske eksemplarer af politikken til bestyrelsen eller find politikken digitalt her: </a:t>
            </a:r>
            <a:r>
              <a:rPr lang="da-DK" sz="1600" dirty="0">
                <a:hlinkClick r:id="rId3"/>
              </a:rPr>
              <a:t>Børne- og ungepolitikken - </a:t>
            </a:r>
            <a:r>
              <a:rPr lang="da-DK" sz="1600" dirty="0" err="1">
                <a:hlinkClick r:id="rId3"/>
              </a:rPr>
              <a:t>AarhusIntra</a:t>
            </a:r>
            <a:r>
              <a:rPr lang="da-DK" sz="1600" dirty="0">
                <a:hlinkClick r:id="rId3"/>
              </a:rPr>
              <a:t> (aarhuskommune.dk)</a:t>
            </a:r>
            <a:endParaRPr lang="da-DK" sz="1600" dirty="0"/>
          </a:p>
          <a:p>
            <a:pPr marL="742950" indent="-285750">
              <a:buFont typeface="Wingdings"/>
              <a:buChar char="q"/>
            </a:pPr>
            <a:r>
              <a:rPr lang="da-DK" sz="1600" dirty="0">
                <a:solidFill>
                  <a:srgbClr val="3E455A"/>
                </a:solidFill>
                <a:latin typeface="Calibri"/>
                <a:cs typeface="Calibri"/>
              </a:rPr>
              <a:t>Overvej, om I vil præsentere grundfortællingen om børne- og ungepolitikken (find slides sidst i slideshow)</a:t>
            </a:r>
            <a:endParaRPr lang="da-DK" sz="1600" dirty="0">
              <a:solidFill>
                <a:srgbClr val="FF0000"/>
              </a:solidFill>
              <a:latin typeface="Calibri"/>
              <a:cs typeface="Calibri"/>
            </a:endParaRPr>
          </a:p>
          <a:p>
            <a:pPr marL="457200"/>
            <a:endParaRPr lang="da-DK" sz="1600" dirty="0">
              <a:solidFill>
                <a:srgbClr val="3A435A"/>
              </a:solidFill>
              <a:latin typeface="Calibri"/>
              <a:ea typeface="+mn-lt"/>
              <a:cs typeface="+mn-lt"/>
            </a:endParaRPr>
          </a:p>
          <a:p>
            <a:pPr marL="457200"/>
            <a:r>
              <a:rPr lang="da-DK" b="1" dirty="0">
                <a:solidFill>
                  <a:srgbClr val="3A435A"/>
                </a:solidFill>
                <a:latin typeface="Calibri"/>
                <a:ea typeface="+mn-lt"/>
                <a:cs typeface="+mn-lt"/>
              </a:rPr>
              <a:t>Under</a:t>
            </a:r>
            <a:r>
              <a:rPr lang="da-DK" dirty="0">
                <a:solidFill>
                  <a:srgbClr val="3A435A"/>
                </a:solidFill>
                <a:latin typeface="Calibri"/>
                <a:ea typeface="+mn-lt"/>
                <a:cs typeface="+mn-lt"/>
              </a:rPr>
              <a:t> </a:t>
            </a:r>
          </a:p>
          <a:p>
            <a:pPr marL="742950" indent="-285750">
              <a:buFont typeface="Wingdings" panose="05000000000000000000" pitchFamily="2" charset="2"/>
              <a:buChar char="q"/>
            </a:pPr>
            <a:r>
              <a:rPr lang="da-DK" sz="1600" dirty="0">
                <a:solidFill>
                  <a:srgbClr val="3A435A"/>
                </a:solidFill>
                <a:latin typeface="Calibri"/>
                <a:cs typeface="Calibri"/>
              </a:rPr>
              <a:t>Brug dette slideshow til at facilitere drøftelserne. </a:t>
            </a:r>
          </a:p>
          <a:p>
            <a:pPr marL="457200"/>
            <a:r>
              <a:rPr lang="da-DK" sz="1600" dirty="0">
                <a:solidFill>
                  <a:srgbClr val="3A435A"/>
                </a:solidFill>
                <a:latin typeface="Calibri"/>
                <a:cs typeface="Calibri"/>
              </a:rPr>
              <a:t>	</a:t>
            </a:r>
            <a:r>
              <a:rPr lang="da-DK" sz="1600" i="1" dirty="0">
                <a:solidFill>
                  <a:srgbClr val="3A435A"/>
                </a:solidFill>
                <a:latin typeface="+mj-lt"/>
                <a:cs typeface="Calibri"/>
              </a:rPr>
              <a:t>Introduktion til ledelsen og planlægning og facilitering vil være skjult, når slideshowet vises. </a:t>
            </a:r>
          </a:p>
          <a:p>
            <a:pPr marL="457200"/>
            <a:r>
              <a:rPr lang="da-DK" sz="1600" i="1" dirty="0">
                <a:solidFill>
                  <a:srgbClr val="3A435A"/>
                </a:solidFill>
                <a:latin typeface="+mj-lt"/>
                <a:cs typeface="Calibri"/>
              </a:rPr>
              <a:t>	I finder </a:t>
            </a:r>
            <a:r>
              <a:rPr lang="da-DK" sz="1600" i="1" dirty="0" err="1">
                <a:solidFill>
                  <a:srgbClr val="3A435A"/>
                </a:solidFill>
                <a:latin typeface="+mj-lt"/>
                <a:cs typeface="Calibri"/>
              </a:rPr>
              <a:t>talenoter</a:t>
            </a:r>
            <a:r>
              <a:rPr lang="da-DK" sz="1600" i="1" dirty="0">
                <a:solidFill>
                  <a:srgbClr val="3A435A"/>
                </a:solidFill>
                <a:latin typeface="+mj-lt"/>
                <a:cs typeface="Calibri"/>
              </a:rPr>
              <a:t> i notesektionen i hvert slide. </a:t>
            </a:r>
          </a:p>
          <a:p>
            <a:pPr marL="742950" indent="-285750">
              <a:buFont typeface="Wingdings" panose="05000000000000000000" pitchFamily="2" charset="2"/>
              <a:buChar char="q"/>
            </a:pPr>
            <a:r>
              <a:rPr lang="da-DK" sz="1600" dirty="0">
                <a:solidFill>
                  <a:srgbClr val="3A435A"/>
                </a:solidFill>
                <a:latin typeface="Calibri"/>
                <a:cs typeface="Calibri"/>
              </a:rPr>
              <a:t>Noter i fællesskab pointer undervejs.</a:t>
            </a:r>
          </a:p>
          <a:p>
            <a:pPr marL="457200"/>
            <a:endParaRPr lang="da-DK" sz="1600" dirty="0">
              <a:solidFill>
                <a:srgbClr val="3A435A"/>
              </a:solidFill>
              <a:latin typeface="Calibri"/>
              <a:ea typeface="+mn-lt"/>
              <a:cs typeface="+mn-lt"/>
            </a:endParaRPr>
          </a:p>
          <a:p>
            <a:pPr marL="457200"/>
            <a:r>
              <a:rPr lang="da-DK" b="1" dirty="0">
                <a:solidFill>
                  <a:srgbClr val="3A435A"/>
                </a:solidFill>
                <a:latin typeface="Calibri"/>
                <a:ea typeface="+mn-lt"/>
                <a:cs typeface="+mn-lt"/>
              </a:rPr>
              <a:t>Efter</a:t>
            </a:r>
          </a:p>
          <a:p>
            <a:pPr marL="742950" indent="-285750">
              <a:buFont typeface="Wingdings" panose="05000000000000000000" pitchFamily="2" charset="2"/>
              <a:buChar char="q"/>
            </a:pPr>
            <a:r>
              <a:rPr lang="da-DK" sz="1600" dirty="0">
                <a:solidFill>
                  <a:srgbClr val="3A435A"/>
                </a:solidFill>
                <a:latin typeface="Calibri"/>
                <a:cs typeface="Calibri"/>
              </a:rPr>
              <a:t>Evaluer mødet: Hvad skete der, og hvad kan I – både ledelse og bestyrelse – tage med derfra? </a:t>
            </a:r>
          </a:p>
          <a:p>
            <a:pPr marL="742950" indent="-285750">
              <a:buFont typeface="Wingdings" panose="05000000000000000000" pitchFamily="2" charset="2"/>
              <a:buChar char="q"/>
            </a:pPr>
            <a:r>
              <a:rPr lang="da-DK" sz="1600" dirty="0">
                <a:solidFill>
                  <a:srgbClr val="3A435A"/>
                </a:solidFill>
                <a:latin typeface="Calibri"/>
                <a:cs typeface="Calibri"/>
              </a:rPr>
              <a:t>Overvej, hvordan I vil samle op</a:t>
            </a:r>
          </a:p>
          <a:p>
            <a:pPr marL="1200150" lvl="1" indent="-285750">
              <a:buFont typeface="Arial" panose="020B0604020202020204" pitchFamily="34" charset="0"/>
              <a:buChar char="•"/>
            </a:pPr>
            <a:r>
              <a:rPr lang="da-DK" sz="1600" dirty="0">
                <a:solidFill>
                  <a:srgbClr val="3A435A"/>
                </a:solidFill>
                <a:latin typeface="Calibri"/>
                <a:cs typeface="Calibri"/>
              </a:rPr>
              <a:t>Hvad giver drøftelserne anledning til? </a:t>
            </a:r>
            <a:r>
              <a:rPr lang="da-DK" sz="1600" i="1" dirty="0">
                <a:solidFill>
                  <a:srgbClr val="3A435A"/>
                </a:solidFill>
                <a:effectLst/>
                <a:latin typeface="+mj-lt"/>
                <a:cs typeface="Calibri"/>
              </a:rPr>
              <a:t>Husk at orientere bestyrelsen, hvis jeres drøftelser fører til en konkret ændring</a:t>
            </a:r>
            <a:endParaRPr lang="da-DK" sz="1600" i="1" dirty="0">
              <a:solidFill>
                <a:srgbClr val="3A435A"/>
              </a:solidFill>
              <a:latin typeface="+mj-lt"/>
              <a:cs typeface="Calibri"/>
            </a:endParaRPr>
          </a:p>
          <a:p>
            <a:pPr marL="1200150" lvl="1" indent="-285750">
              <a:buFont typeface="Arial" panose="020B0604020202020204" pitchFamily="34" charset="0"/>
              <a:buChar char="•"/>
            </a:pPr>
            <a:endParaRPr lang="da-DK" sz="1600" dirty="0">
              <a:solidFill>
                <a:srgbClr val="3A435A"/>
              </a:solidFill>
              <a:latin typeface="Calibri"/>
              <a:cs typeface="Calibri"/>
            </a:endParaRPr>
          </a:p>
          <a:p>
            <a:pPr marL="742950" indent="-285750">
              <a:buFont typeface="Wingdings" panose="05000000000000000000" pitchFamily="2" charset="2"/>
              <a:buChar char="q"/>
            </a:pPr>
            <a:r>
              <a:rPr lang="da-DK" sz="1600" dirty="0">
                <a:solidFill>
                  <a:srgbClr val="3A435A"/>
                </a:solidFill>
                <a:latin typeface="Calibri"/>
                <a:cs typeface="Calibri"/>
              </a:rPr>
              <a:t>Lav aftaler for næste skridt: </a:t>
            </a:r>
          </a:p>
          <a:p>
            <a:pPr marL="1200150" lvl="1" indent="-285750">
              <a:buFont typeface="Arial" panose="020B0604020202020204" pitchFamily="34" charset="0"/>
              <a:buChar char="•"/>
            </a:pPr>
            <a:r>
              <a:rPr lang="da-DK" sz="1600" dirty="0">
                <a:solidFill>
                  <a:srgbClr val="3A435A"/>
                </a:solidFill>
                <a:latin typeface="Calibri"/>
                <a:cs typeface="Calibri"/>
              </a:rPr>
              <a:t>Hvornår og hvordan følger I op? </a:t>
            </a:r>
          </a:p>
          <a:p>
            <a:pPr marL="1200150" lvl="1" indent="-285750">
              <a:buFont typeface="Arial" panose="020B0604020202020204" pitchFamily="34" charset="0"/>
              <a:buChar char="•"/>
            </a:pPr>
            <a:r>
              <a:rPr lang="da-DK" sz="1600" dirty="0">
                <a:solidFill>
                  <a:srgbClr val="3A435A"/>
                </a:solidFill>
                <a:latin typeface="Calibri"/>
                <a:cs typeface="Calibri"/>
              </a:rPr>
              <a:t>Hvem gør hvad?</a:t>
            </a:r>
          </a:p>
          <a:p>
            <a:pPr marL="457200" algn="just"/>
            <a:endParaRPr lang="da-DK" dirty="0">
              <a:solidFill>
                <a:srgbClr val="3A435A"/>
              </a:solidFill>
              <a:latin typeface="Calibri"/>
              <a:cs typeface="Calibri"/>
            </a:endParaRPr>
          </a:p>
          <a:p>
            <a:pPr marL="457200" algn="just"/>
            <a:endParaRPr lang="da-DK" dirty="0">
              <a:solidFill>
                <a:srgbClr val="3A435A"/>
              </a:solidFill>
              <a:latin typeface="Calibri"/>
              <a:cs typeface="Calibri"/>
            </a:endParaRPr>
          </a:p>
          <a:p>
            <a:pPr marL="457200"/>
            <a:endParaRPr lang="da-DK" sz="1600" dirty="0">
              <a:solidFill>
                <a:srgbClr val="000000"/>
              </a:solidFill>
              <a:latin typeface="Abadi Extra Light" panose="020B0204020104020204" pitchFamily="34" charset="0"/>
              <a:cs typeface="Calibri" panose="020F0502020204030204"/>
            </a:endParaRPr>
          </a:p>
          <a:p>
            <a:pPr marL="457200"/>
            <a:endParaRPr lang="da-DK" sz="1600" dirty="0">
              <a:solidFill>
                <a:srgbClr val="2F2F2F"/>
              </a:solidFill>
              <a:latin typeface="Abadi Extra Light" panose="020B0204020104020204" pitchFamily="34" charset="0"/>
              <a:cs typeface="Calibri" panose="020F0502020204030204"/>
            </a:endParaRPr>
          </a:p>
          <a:p>
            <a:pPr marL="457200"/>
            <a:endParaRPr lang="da-DK" sz="1600" dirty="0">
              <a:solidFill>
                <a:srgbClr val="000000"/>
              </a:solidFill>
              <a:latin typeface="Calibri" panose="020F0502020204030204"/>
              <a:cs typeface="Calibri" panose="020F0502020204030204"/>
            </a:endParaRPr>
          </a:p>
        </p:txBody>
      </p:sp>
      <p:sp>
        <p:nvSpPr>
          <p:cNvPr id="5" name="Tekstfelt 4">
            <a:extLst>
              <a:ext uri="{FF2B5EF4-FFF2-40B4-BE49-F238E27FC236}">
                <a16:creationId xmlns:a16="http://schemas.microsoft.com/office/drawing/2014/main" id="{3EA9C8B6-7369-E808-AEDA-18AAF17D7342}"/>
              </a:ext>
            </a:extLst>
          </p:cNvPr>
          <p:cNvSpPr txBox="1"/>
          <p:nvPr/>
        </p:nvSpPr>
        <p:spPr>
          <a:xfrm>
            <a:off x="3046912" y="4328551"/>
            <a:ext cx="6093822" cy="369332"/>
          </a:xfrm>
          <a:prstGeom prst="rect">
            <a:avLst/>
          </a:prstGeom>
          <a:noFill/>
        </p:spPr>
        <p:txBody>
          <a:bodyPr wrap="square">
            <a:spAutoFit/>
          </a:bodyPr>
          <a:lstStyle/>
          <a:p>
            <a:r>
              <a:rPr lang="da-DK"/>
              <a:t> </a:t>
            </a:r>
          </a:p>
        </p:txBody>
      </p:sp>
    </p:spTree>
    <p:extLst>
      <p:ext uri="{BB962C8B-B14F-4D97-AF65-F5344CB8AC3E}">
        <p14:creationId xmlns:p14="http://schemas.microsoft.com/office/powerpoint/2010/main" val="188677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9C028777-EF34-B446-D172-032BD3DB5680}"/>
              </a:ext>
            </a:extLst>
          </p:cNvPr>
          <p:cNvSpPr txBox="1"/>
          <p:nvPr/>
        </p:nvSpPr>
        <p:spPr>
          <a:xfrm>
            <a:off x="862488" y="163964"/>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HVAD SKAL VI TALE OM</a:t>
            </a:r>
            <a:endParaRPr lang="en-US"/>
          </a:p>
        </p:txBody>
      </p:sp>
      <p:pic>
        <p:nvPicPr>
          <p:cNvPr id="4" name="Picture 3" descr="Et billede, der indeholder hvid, skitse, sort-hvid&#10;&#10;Automatisk genereret beskrivelse">
            <a:extLst>
              <a:ext uri="{FF2B5EF4-FFF2-40B4-BE49-F238E27FC236}">
                <a16:creationId xmlns:a16="http://schemas.microsoft.com/office/drawing/2014/main" id="{42B2084B-2C58-4A71-24FF-ACEB79A245E2}"/>
              </a:ext>
            </a:extLst>
          </p:cNvPr>
          <p:cNvPicPr>
            <a:picLocks noChangeAspect="1"/>
          </p:cNvPicPr>
          <p:nvPr/>
        </p:nvPicPr>
        <p:blipFill>
          <a:blip r:embed="rId3"/>
          <a:stretch>
            <a:fillRect/>
          </a:stretch>
        </p:blipFill>
        <p:spPr>
          <a:xfrm>
            <a:off x="391580" y="933405"/>
            <a:ext cx="11296746" cy="6338883"/>
          </a:xfrm>
          <a:prstGeom prst="rect">
            <a:avLst/>
          </a:prstGeom>
        </p:spPr>
      </p:pic>
      <p:sp>
        <p:nvSpPr>
          <p:cNvPr id="8" name="Tekstfelt 2">
            <a:extLst>
              <a:ext uri="{FF2B5EF4-FFF2-40B4-BE49-F238E27FC236}">
                <a16:creationId xmlns:a16="http://schemas.microsoft.com/office/drawing/2014/main" id="{EE6DD836-1BA6-74C6-E1C8-4441A687B59E}"/>
              </a:ext>
            </a:extLst>
          </p:cNvPr>
          <p:cNvSpPr txBox="1"/>
          <p:nvPr/>
        </p:nvSpPr>
        <p:spPr>
          <a:xfrm>
            <a:off x="594178" y="1314393"/>
            <a:ext cx="10806589" cy="5216813"/>
          </a:xfrm>
          <a:prstGeom prst="rect">
            <a:avLst/>
          </a:prstGeom>
          <a:noFill/>
        </p:spPr>
        <p:txBody>
          <a:bodyPr wrap="square" lIns="91440" tIns="45720" rIns="91440" bIns="45720" rtlCol="0" anchor="t">
            <a:spAutoFit/>
          </a:bodyPr>
          <a:lstStyle/>
          <a:p>
            <a:pPr marL="457200"/>
            <a:r>
              <a:rPr lang="da-DK" sz="1900" b="1">
                <a:solidFill>
                  <a:srgbClr val="000000"/>
                </a:solidFill>
                <a:latin typeface="Calibri Light"/>
                <a:cs typeface="Segoe UI"/>
              </a:rPr>
              <a:t>Om børne- og ungepolitikken:</a:t>
            </a:r>
            <a:endParaRPr lang="en-US" sz="1900">
              <a:solidFill>
                <a:srgbClr val="000000"/>
              </a:solidFill>
              <a:latin typeface="Calibri Light"/>
              <a:cs typeface="Segoe UI"/>
            </a:endParaRPr>
          </a:p>
          <a:p>
            <a:pPr marL="457200"/>
            <a:r>
              <a:rPr lang="da-DK" sz="1900">
                <a:solidFill>
                  <a:srgbClr val="2F2F2F"/>
                </a:solidFill>
                <a:latin typeface="Calibri Light"/>
                <a:cs typeface="Segoe UI"/>
              </a:rPr>
              <a:t>Alle børn og unge skal have et godt børne- og ungeliv. Derfor har de brug for voksne omkring sig, der hjælper med at skabe gode rammer for hverdagen. </a:t>
            </a:r>
          </a:p>
          <a:p>
            <a:pPr marL="457200"/>
            <a:endParaRPr lang="da-DK" sz="1900">
              <a:solidFill>
                <a:srgbClr val="2F2F2F"/>
              </a:solidFill>
              <a:latin typeface="Calibri Light"/>
              <a:cs typeface="Segoe UI"/>
            </a:endParaRPr>
          </a:p>
          <a:p>
            <a:pPr marL="457200"/>
            <a:r>
              <a:rPr lang="da-DK" sz="1900">
                <a:solidFill>
                  <a:srgbClr val="2F2F2F"/>
                </a:solidFill>
                <a:latin typeface="Calibri Light"/>
                <a:cs typeface="Segoe UI"/>
              </a:rPr>
              <a:t>Børne- og ungepolitikken sætter ord på vores værdier og er rammen for arbejdet for og med børn og unge i Aarhus Kommune. For alle medarbejdere i Børn og Unge er politikken retningsvisende og forpligtende</a:t>
            </a:r>
            <a:r>
              <a:rPr lang="en-US" sz="1900">
                <a:solidFill>
                  <a:srgbClr val="2F2F2F"/>
                </a:solidFill>
                <a:latin typeface="Calibri Light"/>
                <a:cs typeface="Segoe UI"/>
              </a:rPr>
              <a:t>.</a:t>
            </a:r>
            <a:endParaRPr lang="da-DK" sz="1900">
              <a:solidFill>
                <a:srgbClr val="000000"/>
              </a:solidFill>
              <a:latin typeface="Calibri Light"/>
              <a:cs typeface="Calibri"/>
            </a:endParaRPr>
          </a:p>
          <a:p>
            <a:pPr marL="457200"/>
            <a:endParaRPr lang="da-DK" sz="1900">
              <a:solidFill>
                <a:srgbClr val="2F2F2F"/>
              </a:solidFill>
              <a:latin typeface="Calibri Light"/>
              <a:cs typeface="Segoe UI"/>
            </a:endParaRPr>
          </a:p>
          <a:p>
            <a:pPr marL="457200"/>
            <a:r>
              <a:rPr lang="da-DK" sz="1900">
                <a:solidFill>
                  <a:srgbClr val="2F2F2F"/>
                </a:solidFill>
                <a:latin typeface="Calibri Light"/>
                <a:cs typeface="Segoe UI"/>
              </a:rPr>
              <a:t>Børne- og ungepolitikken udtrykker i seks temaer vores fælles børne- og ungesyn. Børne- og ungesynet er med til at give et fælles sprog og en fælles tilgang i samarbejdet mellem forskellige parter i en tid, hvor der i høj grad er brug for at finde løsninger i fællesskab.</a:t>
            </a:r>
          </a:p>
          <a:p>
            <a:pPr marL="457200"/>
            <a:endParaRPr lang="da-DK" sz="1900">
              <a:solidFill>
                <a:srgbClr val="2F2F2F"/>
              </a:solidFill>
              <a:latin typeface="Calibri Light"/>
              <a:cs typeface="Segoe UI"/>
            </a:endParaRPr>
          </a:p>
          <a:p>
            <a:pPr marL="457200"/>
            <a:r>
              <a:rPr lang="da-DK" sz="1900">
                <a:solidFill>
                  <a:srgbClr val="2F2F2F"/>
                </a:solidFill>
                <a:latin typeface="Calibri Light"/>
                <a:cs typeface="Segoe UI"/>
              </a:rPr>
              <a:t>Børne- og ungepolitikken tager afsæt i børnenes, de unges og forældres perspektiver, strategier i Aarhus Kommune, og de værdier, der lever og udleves hver dag i dagtilbud, skoler og fritidstilbud for at skabe gode børne- og ungeliv. </a:t>
            </a:r>
          </a:p>
          <a:p>
            <a:pPr marL="457200"/>
            <a:endParaRPr lang="da-DK" sz="1600">
              <a:solidFill>
                <a:srgbClr val="2F2F2F"/>
              </a:solidFill>
              <a:latin typeface="Calibri Light"/>
              <a:cs typeface="Segoe UI"/>
            </a:endParaRPr>
          </a:p>
          <a:p>
            <a:pPr marL="457200"/>
            <a:endParaRPr lang="da-DK" sz="1600">
              <a:solidFill>
                <a:srgbClr val="2F2F2F"/>
              </a:solidFill>
              <a:latin typeface="Calibri Light"/>
              <a:cs typeface="Calibri"/>
            </a:endParaRPr>
          </a:p>
          <a:p>
            <a:pPr marL="457200"/>
            <a:endParaRPr lang="da-DK" sz="1600">
              <a:solidFill>
                <a:srgbClr val="000000"/>
              </a:solidFill>
              <a:latin typeface="Calibri" panose="020F0502020204030204"/>
              <a:cs typeface="Calibri" panose="020F0502020204030204"/>
            </a:endParaRPr>
          </a:p>
        </p:txBody>
      </p:sp>
      <p:pic>
        <p:nvPicPr>
          <p:cNvPr id="9" name="Picture 8">
            <a:extLst>
              <a:ext uri="{FF2B5EF4-FFF2-40B4-BE49-F238E27FC236}">
                <a16:creationId xmlns:a16="http://schemas.microsoft.com/office/drawing/2014/main" id="{B430A9CC-BACB-1399-9670-87DF6D967416}"/>
              </a:ext>
            </a:extLst>
          </p:cNvPr>
          <p:cNvPicPr>
            <a:picLocks noChangeAspect="1"/>
          </p:cNvPicPr>
          <p:nvPr/>
        </p:nvPicPr>
        <p:blipFill>
          <a:blip r:embed="rId4"/>
          <a:stretch>
            <a:fillRect/>
          </a:stretch>
        </p:blipFill>
        <p:spPr>
          <a:xfrm>
            <a:off x="9562320" y="5112921"/>
            <a:ext cx="2623364" cy="1846910"/>
          </a:xfrm>
          <a:prstGeom prst="rect">
            <a:avLst/>
          </a:prstGeom>
        </p:spPr>
      </p:pic>
    </p:spTree>
    <p:extLst>
      <p:ext uri="{BB962C8B-B14F-4D97-AF65-F5344CB8AC3E}">
        <p14:creationId xmlns:p14="http://schemas.microsoft.com/office/powerpoint/2010/main" val="178237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B15C9DB6-4C01-4A9F-8E4D-386427D803FA}"/>
              </a:ext>
            </a:extLst>
          </p:cNvPr>
          <p:cNvSpPr txBox="1"/>
          <p:nvPr/>
        </p:nvSpPr>
        <p:spPr>
          <a:xfrm>
            <a:off x="594178" y="614650"/>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FORMÅL MED DRØFTELSERNE </a:t>
            </a:r>
            <a:endParaRPr lang="en-US"/>
          </a:p>
        </p:txBody>
      </p:sp>
      <p:pic>
        <p:nvPicPr>
          <p:cNvPr id="117" name="Picture 116">
            <a:extLst>
              <a:ext uri="{FF2B5EF4-FFF2-40B4-BE49-F238E27FC236}">
                <a16:creationId xmlns:a16="http://schemas.microsoft.com/office/drawing/2014/main" id="{C5DAFA53-84E3-4C16-9029-A73E2510238F}"/>
              </a:ext>
            </a:extLst>
          </p:cNvPr>
          <p:cNvPicPr>
            <a:picLocks noChangeAspect="1"/>
          </p:cNvPicPr>
          <p:nvPr/>
        </p:nvPicPr>
        <p:blipFill>
          <a:blip r:embed="rId3"/>
          <a:stretch>
            <a:fillRect/>
          </a:stretch>
        </p:blipFill>
        <p:spPr>
          <a:xfrm>
            <a:off x="9164153" y="1330360"/>
            <a:ext cx="1968304" cy="2346385"/>
          </a:xfrm>
          <a:prstGeom prst="rect">
            <a:avLst/>
          </a:prstGeom>
        </p:spPr>
      </p:pic>
      <p:sp>
        <p:nvSpPr>
          <p:cNvPr id="3" name="Pladsholder til tekst 4">
            <a:extLst>
              <a:ext uri="{FF2B5EF4-FFF2-40B4-BE49-F238E27FC236}">
                <a16:creationId xmlns:a16="http://schemas.microsoft.com/office/drawing/2014/main" id="{8105CC39-C532-38E6-D5CA-FC782754B6AC}"/>
              </a:ext>
            </a:extLst>
          </p:cNvPr>
          <p:cNvSpPr txBox="1">
            <a:spLocks/>
          </p:cNvSpPr>
          <p:nvPr/>
        </p:nvSpPr>
        <p:spPr>
          <a:xfrm>
            <a:off x="1775783" y="2073219"/>
            <a:ext cx="8175068" cy="34544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da-DK" b="1" dirty="0">
                <a:solidFill>
                  <a:srgbClr val="3A435A"/>
                </a:solidFill>
                <a:latin typeface="Calibri Light"/>
                <a:cs typeface="Calibri Light"/>
              </a:rPr>
              <a:t>At få viden om Aarhus Kommunes børne- og ungepolitik og det fælles børne- og ungesyn udtrykt i politikken</a:t>
            </a:r>
          </a:p>
          <a:p>
            <a:pPr marL="0" indent="0">
              <a:lnSpc>
                <a:spcPct val="100000"/>
              </a:lnSpc>
              <a:spcBef>
                <a:spcPts val="0"/>
              </a:spcBef>
              <a:buNone/>
              <a:defRPr/>
            </a:pPr>
            <a:endParaRPr lang="da-DK" b="1" dirty="0">
              <a:solidFill>
                <a:srgbClr val="3A435A"/>
              </a:solidFill>
              <a:latin typeface="Calibri Light"/>
              <a:cs typeface="Calibri Light"/>
            </a:endParaRPr>
          </a:p>
          <a:p>
            <a:pPr marL="0" indent="0">
              <a:lnSpc>
                <a:spcPct val="100000"/>
              </a:lnSpc>
              <a:spcBef>
                <a:spcPts val="0"/>
              </a:spcBef>
              <a:buNone/>
              <a:defRPr/>
            </a:pPr>
            <a:endParaRPr lang="da-DK" b="1" dirty="0">
              <a:solidFill>
                <a:srgbClr val="3A435A"/>
              </a:solidFill>
              <a:latin typeface="Calibri Light"/>
              <a:cs typeface="Calibri Light"/>
            </a:endParaRPr>
          </a:p>
          <a:p>
            <a:pPr marL="0" indent="0">
              <a:lnSpc>
                <a:spcPct val="100000"/>
              </a:lnSpc>
              <a:spcBef>
                <a:spcPts val="0"/>
              </a:spcBef>
              <a:buNone/>
              <a:defRPr/>
            </a:pPr>
            <a:r>
              <a:rPr lang="da-DK" b="1" dirty="0">
                <a:solidFill>
                  <a:srgbClr val="3A435A"/>
                </a:solidFill>
                <a:latin typeface="Calibri Light"/>
                <a:cs typeface="Calibri Light"/>
              </a:rPr>
              <a:t>At få sat ord på, hvad børne- og ungepolitikken giver anledning til for bestyrelsen</a:t>
            </a:r>
          </a:p>
        </p:txBody>
      </p:sp>
      <p:pic>
        <p:nvPicPr>
          <p:cNvPr id="7" name="Grafik 6" descr="Tankeboble med massiv udfyldning">
            <a:extLst>
              <a:ext uri="{FF2B5EF4-FFF2-40B4-BE49-F238E27FC236}">
                <a16:creationId xmlns:a16="http://schemas.microsoft.com/office/drawing/2014/main" id="{B8F51C51-85A8-0287-C146-8FAB665560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583" y="2022418"/>
            <a:ext cx="914400" cy="914400"/>
          </a:xfrm>
          <a:prstGeom prst="rect">
            <a:avLst/>
          </a:prstGeom>
        </p:spPr>
      </p:pic>
      <p:pic>
        <p:nvPicPr>
          <p:cNvPr id="13" name="Grafik 12" descr="Møde med massiv udfyldning">
            <a:extLst>
              <a:ext uri="{FF2B5EF4-FFF2-40B4-BE49-F238E27FC236}">
                <a16:creationId xmlns:a16="http://schemas.microsoft.com/office/drawing/2014/main" id="{BBE400DF-56A7-DB73-E3FD-E4CCCBE613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3583" y="3617438"/>
            <a:ext cx="914400" cy="914400"/>
          </a:xfrm>
          <a:prstGeom prst="rect">
            <a:avLst/>
          </a:prstGeom>
        </p:spPr>
      </p:pic>
    </p:spTree>
    <p:extLst>
      <p:ext uri="{BB962C8B-B14F-4D97-AF65-F5344CB8AC3E}">
        <p14:creationId xmlns:p14="http://schemas.microsoft.com/office/powerpoint/2010/main" val="130420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4E3301-8ACF-3AB0-1226-5EE734581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419100" y="581025"/>
            <a:ext cx="11085576" cy="879475"/>
          </a:xfrm>
        </p:spPr>
        <p:txBody>
          <a:bodyPr>
            <a:normAutofit/>
          </a:bodyPr>
          <a:lstStyle/>
          <a:p>
            <a:r>
              <a:rPr lang="da-DK" sz="3000" b="1" spc="100" dirty="0">
                <a:solidFill>
                  <a:srgbClr val="434E69"/>
                </a:solidFill>
                <a:latin typeface="+mn-lt"/>
              </a:rPr>
              <a:t>VORES FÆLLES BØRNE- OG UNGESYN UDTRYKT I SEKS TEMAER</a:t>
            </a:r>
            <a:endParaRPr lang="da-DK" sz="3000" dirty="0">
              <a:solidFill>
                <a:srgbClr val="434E69"/>
              </a:solidFill>
              <a:latin typeface="+mn-lt"/>
            </a:endParaRPr>
          </a:p>
        </p:txBody>
      </p:sp>
    </p:spTree>
    <p:extLst>
      <p:ext uri="{BB962C8B-B14F-4D97-AF65-F5344CB8AC3E}">
        <p14:creationId xmlns:p14="http://schemas.microsoft.com/office/powerpoint/2010/main" val="83905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D8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EE2E3-914B-6386-0330-5E89F8C27E91}"/>
              </a:ext>
            </a:extLst>
          </p:cNvPr>
          <p:cNvPicPr>
            <a:picLocks noChangeAspect="1"/>
          </p:cNvPicPr>
          <p:nvPr/>
        </p:nvPicPr>
        <p:blipFill>
          <a:blip r:embed="rId3"/>
          <a:stretch>
            <a:fillRect/>
          </a:stretch>
        </p:blipFill>
        <p:spPr>
          <a:xfrm>
            <a:off x="10404061" y="4089400"/>
            <a:ext cx="1909573" cy="2858707"/>
          </a:xfrm>
          <a:prstGeom prst="rect">
            <a:avLst/>
          </a:prstGeom>
        </p:spPr>
      </p:pic>
      <p:sp>
        <p:nvSpPr>
          <p:cNvPr id="9" name="Rektangel: afrundede hjørner 3">
            <a:extLst>
              <a:ext uri="{FF2B5EF4-FFF2-40B4-BE49-F238E27FC236}">
                <a16:creationId xmlns:a16="http://schemas.microsoft.com/office/drawing/2014/main" id="{374DA6DC-2960-DC73-CE92-81476D1A439C}"/>
              </a:ext>
            </a:extLst>
          </p:cNvPr>
          <p:cNvSpPr/>
          <p:nvPr/>
        </p:nvSpPr>
        <p:spPr>
          <a:xfrm>
            <a:off x="726686" y="626492"/>
            <a:ext cx="10738625"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a-DK" sz="3200" b="1">
                <a:solidFill>
                  <a:srgbClr val="3A435A"/>
                </a:solidFill>
                <a:cs typeface="Calibri"/>
              </a:rPr>
              <a:t>Hvad betyder børne- og ungepolitikken for os som bestyrelse? </a:t>
            </a:r>
            <a:endParaRPr lang="en-US" sz="3200">
              <a:solidFill>
                <a:srgbClr val="3A435A"/>
              </a:solidFill>
              <a:cs typeface="Calibri"/>
            </a:endParaRPr>
          </a:p>
        </p:txBody>
      </p:sp>
      <p:sp>
        <p:nvSpPr>
          <p:cNvPr id="11" name="Pladsholder til tekst 4">
            <a:extLst>
              <a:ext uri="{FF2B5EF4-FFF2-40B4-BE49-F238E27FC236}">
                <a16:creationId xmlns:a16="http://schemas.microsoft.com/office/drawing/2014/main" id="{B350276E-BC94-A653-B529-5207F3F53680}"/>
              </a:ext>
            </a:extLst>
          </p:cNvPr>
          <p:cNvSpPr txBox="1">
            <a:spLocks/>
          </p:cNvSpPr>
          <p:nvPr/>
        </p:nvSpPr>
        <p:spPr>
          <a:xfrm>
            <a:off x="833152" y="1671368"/>
            <a:ext cx="9803006" cy="491724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400" i="1" dirty="0">
                <a:solidFill>
                  <a:srgbClr val="3A435A"/>
                </a:solidFill>
                <a:latin typeface="Calibri Light"/>
                <a:cs typeface="Calibri Light"/>
              </a:rPr>
              <a:t>Læs de seks temaer i børne- og ungepolitikken, som opsummerer vores værdier og tilgange i arbejdet med børn og unge. </a:t>
            </a:r>
          </a:p>
          <a:p>
            <a:pPr marL="0" indent="0">
              <a:lnSpc>
                <a:spcPct val="100000"/>
              </a:lnSpc>
              <a:buNone/>
            </a:pPr>
            <a:endParaRPr lang="da-DK" sz="2400" b="1" dirty="0">
              <a:solidFill>
                <a:srgbClr val="FF0000"/>
              </a:solidFill>
              <a:latin typeface="Calibri Light"/>
              <a:cs typeface="Calibri Light"/>
            </a:endParaRPr>
          </a:p>
          <a:p>
            <a:pPr marL="457200" lvl="1" indent="0">
              <a:lnSpc>
                <a:spcPct val="100000"/>
              </a:lnSpc>
              <a:buNone/>
            </a:pPr>
            <a:r>
              <a:rPr lang="da-DK" b="1" dirty="0">
                <a:solidFill>
                  <a:srgbClr val="3A435A"/>
                </a:solidFill>
                <a:latin typeface="Calibri Light"/>
                <a:cs typeface="Times New Roman"/>
              </a:rPr>
              <a:t>Hvad bliver I særligt optaget af, når I læser de seks temaer i politikken? </a:t>
            </a:r>
          </a:p>
          <a:p>
            <a:pPr marL="0" indent="0">
              <a:lnSpc>
                <a:spcPct val="100000"/>
              </a:lnSpc>
              <a:buNone/>
            </a:pPr>
            <a:endParaRPr lang="da-DK" sz="2400" b="1" dirty="0">
              <a:solidFill>
                <a:srgbClr val="3A435A"/>
              </a:solidFill>
              <a:latin typeface="Calibri Light"/>
              <a:cs typeface="Times New Roman"/>
            </a:endParaRPr>
          </a:p>
          <a:p>
            <a:pPr marL="457200" lvl="1" indent="0">
              <a:lnSpc>
                <a:spcPct val="100000"/>
              </a:lnSpc>
              <a:buNone/>
            </a:pPr>
            <a:r>
              <a:rPr lang="da-DK" b="1" dirty="0">
                <a:solidFill>
                  <a:srgbClr val="3A435A"/>
                </a:solidFill>
                <a:latin typeface="Calibri Light"/>
                <a:cs typeface="Times New Roman"/>
              </a:rPr>
              <a:t>Giver værdierne i den nye børne- og ungepolitik anledning til at formulere nye principper eller justere jeres principper?</a:t>
            </a:r>
          </a:p>
          <a:p>
            <a:pPr marL="0" indent="0">
              <a:lnSpc>
                <a:spcPct val="100000"/>
              </a:lnSpc>
              <a:buNone/>
            </a:pPr>
            <a:endParaRPr lang="da-DK" sz="1800" i="1" dirty="0">
              <a:solidFill>
                <a:srgbClr val="FF0000"/>
              </a:solidFill>
              <a:latin typeface="Calibri"/>
              <a:cs typeface="Calibri"/>
            </a:endParaRPr>
          </a:p>
          <a:p>
            <a:pPr marL="457200" lvl="1" indent="0">
              <a:lnSpc>
                <a:spcPct val="100000"/>
              </a:lnSpc>
              <a:buNone/>
            </a:pPr>
            <a:r>
              <a:rPr lang="da-DK" b="1" dirty="0">
                <a:solidFill>
                  <a:srgbClr val="3A435A"/>
                </a:solidFill>
                <a:latin typeface="Calibri Light"/>
                <a:cs typeface="Times New Roman"/>
              </a:rPr>
              <a:t>Hvordan kan bestyrelsen i højere grad inddrage børn og unges stemme i sit arbejde, sådan som politikken lægger op til?</a:t>
            </a:r>
          </a:p>
          <a:p>
            <a:pPr marL="0" indent="0">
              <a:lnSpc>
                <a:spcPct val="100000"/>
              </a:lnSpc>
              <a:spcBef>
                <a:spcPts val="0"/>
              </a:spcBef>
              <a:buNone/>
              <a:defRPr/>
            </a:pPr>
            <a:endParaRPr lang="da-DK" sz="2400" b="1" u="sng" dirty="0">
              <a:solidFill>
                <a:srgbClr val="3A435A"/>
              </a:solidFill>
              <a:latin typeface="Calibri Light"/>
              <a:cs typeface="Calibri Light"/>
            </a:endParaRPr>
          </a:p>
          <a:p>
            <a:pPr marL="0" indent="0">
              <a:lnSpc>
                <a:spcPct val="100000"/>
              </a:lnSpc>
              <a:spcBef>
                <a:spcPts val="0"/>
              </a:spcBef>
              <a:buNone/>
              <a:defRPr/>
            </a:pPr>
            <a:endParaRPr lang="da-DK" sz="2400" b="1" dirty="0">
              <a:solidFill>
                <a:srgbClr val="FF0000"/>
              </a:solidFill>
              <a:latin typeface="Calibri Light"/>
              <a:cs typeface="Times New Roman"/>
            </a:endParaRPr>
          </a:p>
          <a:p>
            <a:pPr marL="0" indent="0">
              <a:lnSpc>
                <a:spcPct val="100000"/>
              </a:lnSpc>
              <a:spcBef>
                <a:spcPts val="0"/>
              </a:spcBef>
              <a:buNone/>
              <a:defRPr/>
            </a:pPr>
            <a:endParaRPr lang="da-DK" sz="1800" dirty="0">
              <a:solidFill>
                <a:srgbClr val="3A435A"/>
              </a:solidFill>
              <a:latin typeface="Calibri Light"/>
              <a:cs typeface="Calibri Light"/>
            </a:endParaRPr>
          </a:p>
        </p:txBody>
      </p:sp>
      <p:pic>
        <p:nvPicPr>
          <p:cNvPr id="13" name="Grafik 8" descr="Badge 1 med massiv udfyldning">
            <a:extLst>
              <a:ext uri="{FF2B5EF4-FFF2-40B4-BE49-F238E27FC236}">
                <a16:creationId xmlns:a16="http://schemas.microsoft.com/office/drawing/2014/main" id="{943748F8-0E4C-1671-47DB-2CED35B838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52" y="2896662"/>
            <a:ext cx="588277" cy="588277"/>
          </a:xfrm>
          <a:prstGeom prst="rect">
            <a:avLst/>
          </a:prstGeom>
        </p:spPr>
      </p:pic>
      <p:pic>
        <p:nvPicPr>
          <p:cNvPr id="15" name="Grafik 9" descr="Badge med massiv udfyldning">
            <a:extLst>
              <a:ext uri="{FF2B5EF4-FFF2-40B4-BE49-F238E27FC236}">
                <a16:creationId xmlns:a16="http://schemas.microsoft.com/office/drawing/2014/main" id="{44389803-7E01-7F15-5AFC-78D9B54855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0351" y="3835849"/>
            <a:ext cx="588277" cy="588277"/>
          </a:xfrm>
          <a:prstGeom prst="rect">
            <a:avLst/>
          </a:prstGeom>
        </p:spPr>
      </p:pic>
      <p:pic>
        <p:nvPicPr>
          <p:cNvPr id="17" name="Grafik 1" descr="Badge 3 med massiv udfyldning">
            <a:extLst>
              <a:ext uri="{FF2B5EF4-FFF2-40B4-BE49-F238E27FC236}">
                <a16:creationId xmlns:a16="http://schemas.microsoft.com/office/drawing/2014/main" id="{9FF34D8E-098F-9735-F358-DE0640BB3C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350" y="5059555"/>
            <a:ext cx="588277" cy="588277"/>
          </a:xfrm>
          <a:prstGeom prst="rect">
            <a:avLst/>
          </a:prstGeom>
        </p:spPr>
      </p:pic>
      <p:sp>
        <p:nvSpPr>
          <p:cNvPr id="6" name="Titel 5">
            <a:extLst>
              <a:ext uri="{FF2B5EF4-FFF2-40B4-BE49-F238E27FC236}">
                <a16:creationId xmlns:a16="http://schemas.microsoft.com/office/drawing/2014/main" id="{0C3589B8-32F3-A010-A78A-DD71539079DD}"/>
              </a:ext>
            </a:extLst>
          </p:cNvPr>
          <p:cNvSpPr>
            <a:spLocks noGrp="1"/>
          </p:cNvSpPr>
          <p:nvPr>
            <p:ph type="title" idx="4294967295"/>
          </p:nvPr>
        </p:nvSpPr>
        <p:spPr>
          <a:xfrm>
            <a:off x="0" y="0"/>
            <a:ext cx="0" cy="0"/>
          </a:xfrm>
        </p:spPr>
        <p:txBody>
          <a:bodyPr/>
          <a:lstStyle/>
          <a:p>
            <a:r>
              <a:rPr lang="da-DK">
                <a:solidFill>
                  <a:srgbClr val="CFD8DF"/>
                </a:solidFill>
              </a:rPr>
              <a:t>.</a:t>
            </a:r>
          </a:p>
        </p:txBody>
      </p:sp>
      <p:sp>
        <p:nvSpPr>
          <p:cNvPr id="7" name="Pladsholder til indhold 6">
            <a:extLst>
              <a:ext uri="{FF2B5EF4-FFF2-40B4-BE49-F238E27FC236}">
                <a16:creationId xmlns:a16="http://schemas.microsoft.com/office/drawing/2014/main" id="{4B83BE11-7FE0-C64E-EE7B-D341CAF4C697}"/>
              </a:ext>
            </a:extLst>
          </p:cNvPr>
          <p:cNvSpPr>
            <a:spLocks noGrp="1"/>
          </p:cNvSpPr>
          <p:nvPr>
            <p:ph idx="4294967295"/>
          </p:nvPr>
        </p:nvSpPr>
        <p:spPr>
          <a:xfrm>
            <a:off x="0" y="0"/>
            <a:ext cx="0" cy="0"/>
          </a:xfrm>
        </p:spPr>
        <p:txBody>
          <a:bodyPr/>
          <a:lstStyle/>
          <a:p>
            <a:pPr marL="0" indent="0">
              <a:buNone/>
            </a:pPr>
            <a:r>
              <a:rPr lang="da-DK">
                <a:solidFill>
                  <a:srgbClr val="CFD8DF"/>
                </a:solidFill>
              </a:rPr>
              <a:t>.</a:t>
            </a:r>
          </a:p>
        </p:txBody>
      </p:sp>
    </p:spTree>
    <p:extLst>
      <p:ext uri="{BB962C8B-B14F-4D97-AF65-F5344CB8AC3E}">
        <p14:creationId xmlns:p14="http://schemas.microsoft.com/office/powerpoint/2010/main" val="258574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CFD8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EE2E3-914B-6386-0330-5E89F8C27E91}"/>
              </a:ext>
            </a:extLst>
          </p:cNvPr>
          <p:cNvPicPr>
            <a:picLocks noChangeAspect="1"/>
          </p:cNvPicPr>
          <p:nvPr/>
        </p:nvPicPr>
        <p:blipFill>
          <a:blip r:embed="rId3"/>
          <a:stretch>
            <a:fillRect/>
          </a:stretch>
        </p:blipFill>
        <p:spPr>
          <a:xfrm>
            <a:off x="10636158" y="4292295"/>
            <a:ext cx="1816459" cy="2719312"/>
          </a:xfrm>
          <a:prstGeom prst="rect">
            <a:avLst/>
          </a:prstGeom>
        </p:spPr>
      </p:pic>
      <p:sp>
        <p:nvSpPr>
          <p:cNvPr id="9" name="Rektangel: afrundede hjørner 3">
            <a:extLst>
              <a:ext uri="{FF2B5EF4-FFF2-40B4-BE49-F238E27FC236}">
                <a16:creationId xmlns:a16="http://schemas.microsoft.com/office/drawing/2014/main" id="{374DA6DC-2960-DC73-CE92-81476D1A439C}"/>
              </a:ext>
            </a:extLst>
          </p:cNvPr>
          <p:cNvSpPr/>
          <p:nvPr/>
        </p:nvSpPr>
        <p:spPr>
          <a:xfrm>
            <a:off x="726687" y="488426"/>
            <a:ext cx="10738625"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a-DK" sz="3200" b="1">
                <a:solidFill>
                  <a:srgbClr val="3A435A"/>
                </a:solidFill>
                <a:cs typeface="Calibri"/>
              </a:rPr>
              <a:t>Hvad betyder børne- og ungepolitikken for os som bestyrelse? </a:t>
            </a:r>
            <a:endParaRPr lang="en-US" sz="3200">
              <a:solidFill>
                <a:srgbClr val="3A435A"/>
              </a:solidFill>
              <a:cs typeface="Calibri"/>
            </a:endParaRPr>
          </a:p>
        </p:txBody>
      </p:sp>
      <p:sp>
        <p:nvSpPr>
          <p:cNvPr id="11" name="Pladsholder til tekst 4">
            <a:extLst>
              <a:ext uri="{FF2B5EF4-FFF2-40B4-BE49-F238E27FC236}">
                <a16:creationId xmlns:a16="http://schemas.microsoft.com/office/drawing/2014/main" id="{B350276E-BC94-A653-B529-5207F3F53680}"/>
              </a:ext>
            </a:extLst>
          </p:cNvPr>
          <p:cNvSpPr txBox="1">
            <a:spLocks/>
          </p:cNvSpPr>
          <p:nvPr/>
        </p:nvSpPr>
        <p:spPr>
          <a:xfrm>
            <a:off x="1194496" y="1671370"/>
            <a:ext cx="9803006" cy="491724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400" i="1">
                <a:solidFill>
                  <a:srgbClr val="3A435A"/>
                </a:solidFill>
                <a:latin typeface="Calibri Light"/>
                <a:cs typeface="Calibri Light"/>
              </a:rPr>
              <a:t>Læs de seks temaer i børne- og ungepolitikken, som opsummerer vores værdier og tilgange i arbejdet med børn og unge. </a:t>
            </a:r>
          </a:p>
          <a:p>
            <a:pPr marL="0" indent="0">
              <a:lnSpc>
                <a:spcPct val="100000"/>
              </a:lnSpc>
              <a:buNone/>
            </a:pPr>
            <a:endParaRPr lang="da-DK" sz="2400" b="1">
              <a:solidFill>
                <a:srgbClr val="FF0000"/>
              </a:solidFill>
              <a:latin typeface="Calibri Light"/>
              <a:cs typeface="Calibri Light"/>
            </a:endParaRPr>
          </a:p>
          <a:p>
            <a:pPr marL="457200" lvl="1" indent="0">
              <a:lnSpc>
                <a:spcPct val="100000"/>
              </a:lnSpc>
              <a:buNone/>
            </a:pPr>
            <a:r>
              <a:rPr lang="da-DK" b="1">
                <a:solidFill>
                  <a:srgbClr val="3A435A"/>
                </a:solidFill>
                <a:latin typeface="Calibri Light"/>
                <a:cs typeface="Times New Roman"/>
              </a:rPr>
              <a:t>Hvad bliver I særligt optaget af, når I læser politikken? </a:t>
            </a:r>
          </a:p>
          <a:p>
            <a:pPr marL="0" indent="0">
              <a:lnSpc>
                <a:spcPct val="100000"/>
              </a:lnSpc>
              <a:buNone/>
            </a:pPr>
            <a:endParaRPr lang="da-DK" sz="2400" b="1">
              <a:solidFill>
                <a:srgbClr val="3A435A"/>
              </a:solidFill>
              <a:latin typeface="Calibri Light"/>
              <a:cs typeface="Times New Roman"/>
            </a:endParaRPr>
          </a:p>
          <a:p>
            <a:pPr marL="457200" lvl="1" indent="0">
              <a:lnSpc>
                <a:spcPct val="100000"/>
              </a:lnSpc>
              <a:buNone/>
            </a:pPr>
            <a:r>
              <a:rPr lang="da-DK" b="1">
                <a:solidFill>
                  <a:srgbClr val="3A435A"/>
                </a:solidFill>
                <a:latin typeface="Calibri Light"/>
                <a:cs typeface="Times New Roman"/>
              </a:rPr>
              <a:t>Giver værdierne i børne- og ungepolitikken – og udsagnene fra børn og unge –  anledning til en justering af jeres tilbud? </a:t>
            </a:r>
          </a:p>
          <a:p>
            <a:pPr marL="0" indent="0">
              <a:lnSpc>
                <a:spcPct val="100000"/>
              </a:lnSpc>
              <a:buNone/>
            </a:pPr>
            <a:endParaRPr lang="da-DK" sz="1800" i="1">
              <a:solidFill>
                <a:srgbClr val="FF0000"/>
              </a:solidFill>
              <a:latin typeface="Calibri"/>
              <a:cs typeface="Calibri"/>
            </a:endParaRPr>
          </a:p>
          <a:p>
            <a:pPr marL="457200" lvl="1" indent="0">
              <a:lnSpc>
                <a:spcPct val="100000"/>
              </a:lnSpc>
              <a:buNone/>
            </a:pPr>
            <a:r>
              <a:rPr lang="da-DK" b="1">
                <a:solidFill>
                  <a:srgbClr val="3A435A"/>
                </a:solidFill>
                <a:latin typeface="Calibri Light"/>
                <a:cs typeface="Times New Roman"/>
              </a:rPr>
              <a:t>Hvordan kan I i højere grad inddrage børn og unges stemme i jeres arbejde sådan som politikken lægger op til?</a:t>
            </a:r>
          </a:p>
          <a:p>
            <a:pPr marL="0" indent="0">
              <a:lnSpc>
                <a:spcPct val="100000"/>
              </a:lnSpc>
              <a:spcBef>
                <a:spcPts val="0"/>
              </a:spcBef>
              <a:buNone/>
              <a:defRPr/>
            </a:pPr>
            <a:endParaRPr lang="da-DK" sz="2400" b="1" u="sng">
              <a:solidFill>
                <a:srgbClr val="3A435A"/>
              </a:solidFill>
              <a:latin typeface="Calibri Light"/>
              <a:cs typeface="Calibri Light"/>
            </a:endParaRPr>
          </a:p>
          <a:p>
            <a:pPr marL="0" indent="0">
              <a:lnSpc>
                <a:spcPct val="100000"/>
              </a:lnSpc>
              <a:spcBef>
                <a:spcPts val="0"/>
              </a:spcBef>
              <a:buNone/>
              <a:defRPr/>
            </a:pPr>
            <a:endParaRPr lang="da-DK" sz="2400" b="1">
              <a:solidFill>
                <a:srgbClr val="FF0000"/>
              </a:solidFill>
              <a:latin typeface="Calibri Light"/>
              <a:cs typeface="Times New Roman"/>
            </a:endParaRPr>
          </a:p>
          <a:p>
            <a:pPr marL="0" indent="0">
              <a:lnSpc>
                <a:spcPct val="100000"/>
              </a:lnSpc>
              <a:spcBef>
                <a:spcPts val="0"/>
              </a:spcBef>
              <a:buNone/>
              <a:defRPr/>
            </a:pPr>
            <a:endParaRPr lang="da-DK" sz="1800">
              <a:solidFill>
                <a:srgbClr val="3A435A"/>
              </a:solidFill>
              <a:latin typeface="Calibri Light"/>
              <a:cs typeface="Calibri Light"/>
            </a:endParaRPr>
          </a:p>
        </p:txBody>
      </p:sp>
      <p:pic>
        <p:nvPicPr>
          <p:cNvPr id="13" name="Grafik 8" descr="Badge 1 med massiv udfyldning">
            <a:extLst>
              <a:ext uri="{FF2B5EF4-FFF2-40B4-BE49-F238E27FC236}">
                <a16:creationId xmlns:a16="http://schemas.microsoft.com/office/drawing/2014/main" id="{943748F8-0E4C-1671-47DB-2CED35B838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491" y="2890531"/>
            <a:ext cx="588277" cy="588277"/>
          </a:xfrm>
          <a:prstGeom prst="rect">
            <a:avLst/>
          </a:prstGeom>
        </p:spPr>
      </p:pic>
      <p:pic>
        <p:nvPicPr>
          <p:cNvPr id="15" name="Grafik 9" descr="Badge med massiv udfyldning">
            <a:extLst>
              <a:ext uri="{FF2B5EF4-FFF2-40B4-BE49-F238E27FC236}">
                <a16:creationId xmlns:a16="http://schemas.microsoft.com/office/drawing/2014/main" id="{44389803-7E01-7F15-5AFC-78D9B54855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4491" y="3835851"/>
            <a:ext cx="588277" cy="588277"/>
          </a:xfrm>
          <a:prstGeom prst="rect">
            <a:avLst/>
          </a:prstGeom>
        </p:spPr>
      </p:pic>
      <p:pic>
        <p:nvPicPr>
          <p:cNvPr id="17" name="Grafik 1" descr="Badge 3 med massiv udfyldning">
            <a:extLst>
              <a:ext uri="{FF2B5EF4-FFF2-40B4-BE49-F238E27FC236}">
                <a16:creationId xmlns:a16="http://schemas.microsoft.com/office/drawing/2014/main" id="{9FF34D8E-098F-9735-F358-DE0640BB3C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4491" y="5061143"/>
            <a:ext cx="588277" cy="588277"/>
          </a:xfrm>
          <a:prstGeom prst="rect">
            <a:avLst/>
          </a:prstGeom>
        </p:spPr>
      </p:pic>
      <p:sp>
        <p:nvSpPr>
          <p:cNvPr id="6" name="Titel 5">
            <a:extLst>
              <a:ext uri="{FF2B5EF4-FFF2-40B4-BE49-F238E27FC236}">
                <a16:creationId xmlns:a16="http://schemas.microsoft.com/office/drawing/2014/main" id="{0C3589B8-32F3-A010-A78A-DD71539079DD}"/>
              </a:ext>
            </a:extLst>
          </p:cNvPr>
          <p:cNvSpPr>
            <a:spLocks noGrp="1"/>
          </p:cNvSpPr>
          <p:nvPr>
            <p:ph type="title" idx="4294967295"/>
          </p:nvPr>
        </p:nvSpPr>
        <p:spPr>
          <a:xfrm>
            <a:off x="0" y="0"/>
            <a:ext cx="0" cy="0"/>
          </a:xfrm>
        </p:spPr>
        <p:txBody>
          <a:bodyPr/>
          <a:lstStyle/>
          <a:p>
            <a:r>
              <a:rPr lang="da-DK">
                <a:solidFill>
                  <a:srgbClr val="CFD8DF"/>
                </a:solidFill>
              </a:rPr>
              <a:t>.</a:t>
            </a:r>
          </a:p>
        </p:txBody>
      </p:sp>
      <p:sp>
        <p:nvSpPr>
          <p:cNvPr id="7" name="Pladsholder til indhold 6">
            <a:extLst>
              <a:ext uri="{FF2B5EF4-FFF2-40B4-BE49-F238E27FC236}">
                <a16:creationId xmlns:a16="http://schemas.microsoft.com/office/drawing/2014/main" id="{4B83BE11-7FE0-C64E-EE7B-D341CAF4C697}"/>
              </a:ext>
            </a:extLst>
          </p:cNvPr>
          <p:cNvSpPr>
            <a:spLocks noGrp="1"/>
          </p:cNvSpPr>
          <p:nvPr>
            <p:ph idx="4294967295"/>
          </p:nvPr>
        </p:nvSpPr>
        <p:spPr>
          <a:xfrm>
            <a:off x="0" y="0"/>
            <a:ext cx="0" cy="0"/>
          </a:xfrm>
        </p:spPr>
        <p:txBody>
          <a:bodyPr/>
          <a:lstStyle/>
          <a:p>
            <a:pPr marL="0" indent="0">
              <a:buNone/>
            </a:pPr>
            <a:r>
              <a:rPr lang="da-DK">
                <a:solidFill>
                  <a:srgbClr val="CFD8DF"/>
                </a:solidFill>
              </a:rPr>
              <a:t>.</a:t>
            </a:r>
          </a:p>
        </p:txBody>
      </p:sp>
    </p:spTree>
    <p:extLst>
      <p:ext uri="{BB962C8B-B14F-4D97-AF65-F5344CB8AC3E}">
        <p14:creationId xmlns:p14="http://schemas.microsoft.com/office/powerpoint/2010/main" val="3817517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1E59A0C-5BA3-39EF-DBD1-8CB3DB0BC4FE}"/>
              </a:ext>
            </a:extLst>
          </p:cNvPr>
          <p:cNvSpPr>
            <a:spLocks noGrp="1"/>
          </p:cNvSpPr>
          <p:nvPr>
            <p:ph type="body" sz="quarter" idx="13"/>
          </p:nvPr>
        </p:nvSpPr>
        <p:spPr>
          <a:xfrm>
            <a:off x="720000" y="1965100"/>
            <a:ext cx="10764000" cy="4320000"/>
          </a:xfrm>
        </p:spPr>
        <p:txBody>
          <a:bodyPr lIns="0" tIns="0" rIns="0" bIns="0" anchor="t"/>
          <a:lstStyle/>
          <a:p>
            <a:pPr marL="342900" indent="-342900">
              <a:buFont typeface="Wingdings" panose="05000000000000000000" pitchFamily="2" charset="2"/>
              <a:buChar char="q"/>
            </a:pPr>
            <a:r>
              <a:rPr lang="da-DK" dirty="0"/>
              <a:t>Brug børne- og ungepolitikken, når en ny bestyrelse nedsættes. Det kan for eksempel være som introduktion til det første bestyrelsesmøde. </a:t>
            </a:r>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a:t>Tag afsat i politikkens seks temaer og lav temadrøftelser: Det kan for eksempel være, at bestyrelsen vil have en temadrøftelse om fællesskaber (”Vi vil være sammen”) eller fysisk og mental sundhed (”Vi vil være i balance”). </a:t>
            </a:r>
          </a:p>
          <a:p>
            <a:pPr marL="1028700" lvl="1" indent="-342900">
              <a:buFont typeface="Wingdings" panose="05000000000000000000" pitchFamily="2" charset="2"/>
              <a:buChar char="q"/>
            </a:pPr>
            <a:r>
              <a:rPr lang="da-DK" dirty="0">
                <a:solidFill>
                  <a:srgbClr val="3E455A"/>
                </a:solidFill>
              </a:rPr>
              <a:t>I kan supplere jeres temadrøftelser med data, fx fra tilsyn i dagtilbud, elevtrivselsmåling mv.</a:t>
            </a:r>
          </a:p>
          <a:p>
            <a:pPr marL="1028700" lvl="1" indent="-342900">
              <a:buFont typeface="Wingdings" panose="05000000000000000000" pitchFamily="2" charset="2"/>
              <a:buChar char="q"/>
            </a:pPr>
            <a:endParaRPr lang="da-DK" sz="1000" dirty="0"/>
          </a:p>
          <a:p>
            <a:pPr marL="342900" indent="-342900">
              <a:buFont typeface="Wingdings" panose="05000000000000000000" pitchFamily="2" charset="2"/>
              <a:buChar char="q"/>
            </a:pPr>
            <a:r>
              <a:rPr lang="da-DK" dirty="0"/>
              <a:t>Brug pejlemærkerne i politikken</a:t>
            </a:r>
            <a:r>
              <a:rPr lang="da-DK" dirty="0">
                <a:solidFill>
                  <a:srgbClr val="FF0000"/>
                </a:solidFill>
              </a:rPr>
              <a:t> </a:t>
            </a:r>
            <a:r>
              <a:rPr lang="da-DK" dirty="0"/>
              <a:t>når bestyrelsen stiller spørgsmål til ledelsen. Måske er bestyrelsen for eksempel nysgerrige på, om I lykkes med at børn og unge lytter til hinanden eller trives fysisk og mentalt.</a:t>
            </a:r>
          </a:p>
          <a:p>
            <a:pPr marL="342900" indent="-342900">
              <a:buFont typeface="Wingdings" panose="05000000000000000000" pitchFamily="2" charset="2"/>
              <a:buChar char="q"/>
            </a:pPr>
            <a:endParaRPr lang="da-DK" dirty="0"/>
          </a:p>
          <a:p>
            <a:endParaRPr lang="da-DK" dirty="0"/>
          </a:p>
          <a:p>
            <a:endParaRPr lang="da-DK" dirty="0"/>
          </a:p>
        </p:txBody>
      </p:sp>
      <p:sp>
        <p:nvSpPr>
          <p:cNvPr id="3" name="Pladsholder til tekst 2">
            <a:extLst>
              <a:ext uri="{FF2B5EF4-FFF2-40B4-BE49-F238E27FC236}">
                <a16:creationId xmlns:a16="http://schemas.microsoft.com/office/drawing/2014/main" id="{7A7F3F69-673D-E251-2785-DCE8B569F492}"/>
              </a:ext>
            </a:extLst>
          </p:cNvPr>
          <p:cNvSpPr>
            <a:spLocks noGrp="1"/>
          </p:cNvSpPr>
          <p:nvPr>
            <p:ph type="body" sz="quarter" idx="15"/>
          </p:nvPr>
        </p:nvSpPr>
        <p:spPr>
          <a:xfrm>
            <a:off x="720000" y="720000"/>
            <a:ext cx="11472000" cy="1080000"/>
          </a:xfrm>
        </p:spPr>
        <p:txBody>
          <a:bodyPr/>
          <a:lstStyle/>
          <a:p>
            <a:r>
              <a:rPr lang="da-DK" sz="3600">
                <a:latin typeface="+mn-lt"/>
              </a:rPr>
              <a:t>INSPIRATION </a:t>
            </a:r>
          </a:p>
          <a:p>
            <a:r>
              <a:rPr lang="da-DK" sz="2600">
                <a:latin typeface="+mn-lt"/>
              </a:rPr>
              <a:t>– SÅDAN KAN BESTYRELSEN OGSÅ ANVENDE BØRNE- OG UNGEPOLITIKKEN</a:t>
            </a:r>
          </a:p>
        </p:txBody>
      </p:sp>
    </p:spTree>
    <p:extLst>
      <p:ext uri="{BB962C8B-B14F-4D97-AF65-F5344CB8AC3E}">
        <p14:creationId xmlns:p14="http://schemas.microsoft.com/office/powerpoint/2010/main" val="2958595306"/>
      </p:ext>
    </p:extLst>
  </p:cSld>
  <p:clrMapOvr>
    <a:masterClrMapping/>
  </p:clrMapOvr>
</p:sld>
</file>

<file path=ppt/theme/theme1.xml><?xml version="1.0" encoding="utf-8"?>
<a:theme xmlns:a="http://schemas.openxmlformats.org/drawingml/2006/main" name="Office-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Børn og Unge_blå_lav  -  Skrivebeskyttet" id="{28F854DA-8B9C-4102-B8FC-7D75ECE0881B}" vid="{08F42FE8-88CC-46B0-9D77-E0E2E18BD63B}"/>
    </a:ext>
  </a:extLst>
</a:theme>
</file>

<file path=ppt/theme/theme2.xml><?xml version="1.0" encoding="utf-8"?>
<a:theme xmlns:a="http://schemas.openxmlformats.org/drawingml/2006/main" name="Office-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F9155574FAF1046BD282EAA25FDFFFC" ma:contentTypeVersion="40" ma:contentTypeDescription="Opret et nyt dokument." ma:contentTypeScope="" ma:versionID="c7ca6a8856d2a05edb81b1338b4c292f">
  <xsd:schema xmlns:xsd="http://www.w3.org/2001/XMLSchema" xmlns:xs="http://www.w3.org/2001/XMLSchema" xmlns:p="http://schemas.microsoft.com/office/2006/metadata/properties" xmlns:ns2="98788a29-d64a-4cf2-9b74-c8b6ee825c98" xmlns:ns3="6a6f0b1d-0da3-4ae9-86fe-afb69abba7fa" targetNamespace="http://schemas.microsoft.com/office/2006/metadata/properties" ma:root="true" ma:fieldsID="0c16a3b52c2f56be2facf3c46f144b47" ns2:_="" ns3:_="">
    <xsd:import namespace="98788a29-d64a-4cf2-9b74-c8b6ee825c98"/>
    <xsd:import namespace="6a6f0b1d-0da3-4ae9-86fe-afb69abba7fa"/>
    <xsd:element name="properties">
      <xsd:complexType>
        <xsd:sequence>
          <xsd:element name="documentManagement">
            <xsd:complexType>
              <xsd:all>
                <xsd:element ref="ns3:_dlc_DocIdUrl" minOccurs="0"/>
                <xsd:element ref="ns2:Forfatter" minOccurs="0"/>
                <xsd:element ref="ns3:_dlc_DocId" minOccurs="0"/>
                <xsd:element ref="ns3:_dlc_DocIdPersistId" minOccurs="0"/>
                <xsd:element ref="ns3:TaxCatchAll" minOccurs="0"/>
                <xsd:element ref="ns2:j1f8826c3b5942ef992f64b5beeaff01" minOccurs="0"/>
                <xsd:element ref="ns2:j52e8dfcdcb0490daee5d12c0a655144"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appe" minOccurs="0"/>
                <xsd:element ref="ns2:Ansvarlig" minOccurs="0"/>
                <xsd:element ref="ns2:Oprettet_x002d_kopi"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a29-d64a-4cf2-9b74-c8b6ee825c98" elementFormDefault="qualified">
    <xsd:import namespace="http://schemas.microsoft.com/office/2006/documentManagement/types"/>
    <xsd:import namespace="http://schemas.microsoft.com/office/infopath/2007/PartnerControls"/>
    <xsd:element name="Forfatter" ma:index="5" nillable="true" ma:displayName="Forfatter" ma:list="UserInfo" ma:SharePointGroup="0" ma:internalName="Forfatt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1f8826c3b5942ef992f64b5beeaff01" ma:index="13" ma:taxonomy="true" ma:internalName="j1f8826c3b5942ef992f64b5beeaff01" ma:taxonomyFieldName="Ejer" ma:displayName="Ejer" ma:indexed="true" ma:default="" ma:fieldId="{31f8826c-3b59-42ef-992f-64b5beeaff01}" ma:sspId="3fe80aff-8094-4148-a725-0517f31fcd50" ma:termSetId="1e89a88d-0f1e-43d3-a0ec-bb10bd471b81" ma:anchorId="00000000-0000-0000-0000-000000000000" ma:open="false" ma:isKeyword="false">
      <xsd:complexType>
        <xsd:sequence>
          <xsd:element ref="pc:Terms" minOccurs="0" maxOccurs="1"/>
        </xsd:sequence>
      </xsd:complexType>
    </xsd:element>
    <xsd:element name="j52e8dfcdcb0490daee5d12c0a655144" ma:index="15" ma:taxonomy="true" ma:internalName="j52e8dfcdcb0490daee5d12c0a655144" ma:taxonomyFieldName="Emne" ma:displayName="Emne" ma:indexed="true" ma:default="" ma:fieldId="{352e8dfc-dcb0-490d-aee5-d12c0a655144}" ma:sspId="3fe80aff-8094-4148-a725-0517f31fcd50" ma:termSetId="b8bb3770-6d24-46ea-81bf-c9101c14f02b" ma:anchorId="00000000-0000-0000-0000-000000000000"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20" nillable="true" ma:displayName="MediaServiceAutoTags" ma:hidden="true"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MediaServiceOCR" ma:hidden="true" ma:internalName="MediaServiceOCR" ma:readOnly="true">
      <xsd:simpleType>
        <xsd:restriction base="dms:Note"/>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appe" ma:index="31" nillable="true" ma:displayName="Mappe" ma:format="Dropdown" ma:indexed="true" ma:internalName="Mappe">
      <xsd:simpleType>
        <xsd:restriction base="dms:Text">
          <xsd:maxLength value="255"/>
        </xsd:restriction>
      </xsd:simpleType>
    </xsd:element>
    <xsd:element name="Ansvarlig" ma:index="32" nillable="true" ma:displayName="Ansvarlig" ma:format="Dropdown" ma:list="UserInfo" ma:SharePointGroup="0" ma:internalName="Ansvarl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prettet_x002d_kopi" ma:index="33" nillable="true" ma:displayName="Oprindeligt oprettet" ma:format="DateOnly" ma:internalName="Oprettet_x002d_kopi">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6f0b1d-0da3-4ae9-86fe-afb69abba7fa" elementFormDefault="qualified">
    <xsd:import namespace="http://schemas.microsoft.com/office/2006/documentManagement/types"/>
    <xsd:import namespace="http://schemas.microsoft.com/office/infopath/2007/PartnerControls"/>
    <xsd:element name="_dlc_DocIdUrl" ma:index="4" nillable="true" ma:displayName="Dokument-id" ma:description="Permanent link til dette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Værdi for dokument-id" ma:description="Værdien af det dokument-id, der er tildelt dette element."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TaxCatchAll" ma:index="11" nillable="true" ma:displayName="Taxonomy Catch All Column" ma:hidden="true" ma:list="{0a0275b9-79c0-4004-a254-98e6dec1acb0}" ma:internalName="TaxCatchAll" ma:readOnly="false" ma:showField="CatchAllData" ma:web="6a6f0b1d-0da3-4ae9-86fe-afb69abba7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6a6f0b1d-0da3-4ae9-86fe-afb69abba7fa">
      <Value>22</Value>
      <Value>510</Value>
    </TaxCatchAll>
    <lcf76f155ced4ddcb4097134ff3c332f xmlns="98788a29-d64a-4cf2-9b74-c8b6ee825c98">
      <Terms xmlns="http://schemas.microsoft.com/office/infopath/2007/PartnerControls"/>
    </lcf76f155ced4ddcb4097134ff3c332f>
    <Oprettet_x002d_kopi xmlns="98788a29-d64a-4cf2-9b74-c8b6ee825c98" xsi:nil="true"/>
    <j1f8826c3b5942ef992f64b5beeaff01 xmlns="98788a29-d64a-4cf2-9b74-c8b6ee825c98">
      <Terms xmlns="http://schemas.microsoft.com/office/infopath/2007/PartnerControls">
        <TermInfo xmlns="http://schemas.microsoft.com/office/infopath/2007/PartnerControls">
          <TermName xmlns="http://schemas.microsoft.com/office/infopath/2007/PartnerControls">MBU</TermName>
          <TermId xmlns="http://schemas.microsoft.com/office/infopath/2007/PartnerControls">eab34f1c-a841-4c89-a64d-56fc0d77ebda</TermId>
        </TermInfo>
      </Terms>
    </j1f8826c3b5942ef992f64b5beeaff01>
    <_dlc_DocIdUrl xmlns="6a6f0b1d-0da3-4ae9-86fe-afb69abba7fa">
      <Url>https://aarhuskommune.sharepoint.com/sites/IntranetDocumentSite/_layouts/15/DocIdRedir.aspx?ID=YM24YXMD6RU3-203400320-240257</Url>
      <Description>YM24YXMD6RU3-203400320-240257</Description>
    </_dlc_DocIdUrl>
    <j52e8dfcdcb0490daee5d12c0a655144 xmlns="98788a29-d64a-4cf2-9b74-c8b6ee825c98">
      <Terms xmlns="http://schemas.microsoft.com/office/infopath/2007/PartnerControls">
        <TermInfo xmlns="http://schemas.microsoft.com/office/infopath/2007/PartnerControls">
          <TermName xmlns="http://schemas.microsoft.com/office/infopath/2007/PartnerControls">Børn og Unge</TermName>
          <TermId xmlns="http://schemas.microsoft.com/office/infopath/2007/PartnerControls">8e998992-b20b-4925-8e52-a5e22bddf1b5</TermId>
        </TermInfo>
      </Terms>
    </j52e8dfcdcb0490daee5d12c0a655144>
    <Ansvarlig xmlns="98788a29-d64a-4cf2-9b74-c8b6ee825c98">
      <UserInfo>
        <DisplayName/>
        <AccountId xsi:nil="true"/>
        <AccountType/>
      </UserInfo>
    </Ansvarlig>
    <_dlc_DocIdPersistId xmlns="6a6f0b1d-0da3-4ae9-86fe-afb69abba7fa" xsi:nil="true"/>
    <_dlc_DocId xmlns="6a6f0b1d-0da3-4ae9-86fe-afb69abba7fa">YM24YXMD6RU3-203400320-240257</_dlc_DocId>
    <Mappe xmlns="98788a29-d64a-4cf2-9b74-c8b6ee825c98" xsi:nil="true"/>
    <Forfatter xmlns="98788a29-d64a-4cf2-9b74-c8b6ee825c98">
      <UserInfo>
        <DisplayName/>
        <AccountId xsi:nil="true"/>
        <AccountType/>
      </UserInfo>
    </Forfatter>
    <SharedWithUsers xmlns="6a6f0b1d-0da3-4ae9-86fe-afb69abba7fa">
      <UserInfo>
        <DisplayName>Birgitte Mouritzen</DisplayName>
        <AccountId>4525</AccountId>
        <AccountType/>
      </UserInfo>
      <UserInfo>
        <DisplayName>Martin Krøger Laursen</DisplayName>
        <AccountId>836</AccountId>
        <AccountType/>
      </UserInfo>
    </SharedWithUsers>
  </documentManagement>
</p:properties>
</file>

<file path=customXml/itemProps1.xml><?xml version="1.0" encoding="utf-8"?>
<ds:datastoreItem xmlns:ds="http://schemas.openxmlformats.org/officeDocument/2006/customXml" ds:itemID="{5829E58D-AB2F-4988-8B9E-19BC9B9C2DDC}">
  <ds:schemaRefs>
    <ds:schemaRef ds:uri="http://schemas.microsoft.com/sharepoint/events"/>
  </ds:schemaRefs>
</ds:datastoreItem>
</file>

<file path=customXml/itemProps2.xml><?xml version="1.0" encoding="utf-8"?>
<ds:datastoreItem xmlns:ds="http://schemas.openxmlformats.org/officeDocument/2006/customXml" ds:itemID="{38D29E4B-29B4-4DA2-8C03-D822AB9EF98A}">
  <ds:schemaRefs>
    <ds:schemaRef ds:uri="http://schemas.microsoft.com/sharepoint/v3/contenttype/forms"/>
  </ds:schemaRefs>
</ds:datastoreItem>
</file>

<file path=customXml/itemProps3.xml><?xml version="1.0" encoding="utf-8"?>
<ds:datastoreItem xmlns:ds="http://schemas.openxmlformats.org/officeDocument/2006/customXml" ds:itemID="{A80BA318-4DBB-4E8F-BDC2-5F347CEBEA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a29-d64a-4cf2-9b74-c8b6ee825c98"/>
    <ds:schemaRef ds:uri="6a6f0b1d-0da3-4ae9-86fe-afb69abba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855C1E4-B7C5-4CA8-A7E7-1F4BED200978}">
  <ds:schemaRefs>
    <ds:schemaRef ds:uri="http://schemas.microsoft.com/office/infopath/2007/PartnerControls"/>
    <ds:schemaRef ds:uri="5e5f2cc6-25f7-45bb-ba58-b53bc20e42a6"/>
    <ds:schemaRef ds:uri="http://purl.org/dc/elements/1.1/"/>
    <ds:schemaRef ds:uri="http://schemas.microsoft.com/office/2006/metadata/properties"/>
    <ds:schemaRef ds:uri="http://purl.org/dc/terms/"/>
    <ds:schemaRef ds:uri="http://schemas.openxmlformats.org/package/2006/metadata/core-properties"/>
    <ds:schemaRef ds:uri="c786cdf4-f588-4113-8305-afdb2aad8c83"/>
    <ds:schemaRef ds:uri="http://schemas.microsoft.com/office/2006/documentManagement/types"/>
    <ds:schemaRef ds:uri="http://www.w3.org/XML/1998/namespace"/>
    <ds:schemaRef ds:uri="http://purl.org/dc/dcmitype/"/>
    <ds:schemaRef ds:uri="6a6f0b1d-0da3-4ae9-86fe-afb69abba7fa"/>
    <ds:schemaRef ds:uri="98788a29-d64a-4cf2-9b74-c8b6ee825c98"/>
  </ds:schemaRefs>
</ds:datastoreItem>
</file>

<file path=docProps/app.xml><?xml version="1.0" encoding="utf-8"?>
<Properties xmlns="http://schemas.openxmlformats.org/officeDocument/2006/extended-properties" xmlns:vt="http://schemas.openxmlformats.org/officeDocument/2006/docPropsVTypes">
  <Template>Powerpoint_Børn og Unge_blå_lav</Template>
  <TotalTime>11</TotalTime>
  <Words>3425</Words>
  <Application>Microsoft Office PowerPoint</Application>
  <PresentationFormat>Widescreen</PresentationFormat>
  <Paragraphs>343</Paragraphs>
  <Slides>20</Slides>
  <Notes>19</Notes>
  <HiddenSlides>4</HiddenSlides>
  <MMClips>0</MMClips>
  <ScaleCrop>false</ScaleCrop>
  <HeadingPairs>
    <vt:vector size="4" baseType="variant">
      <vt:variant>
        <vt:lpstr>Tema</vt:lpstr>
      </vt:variant>
      <vt:variant>
        <vt:i4>3</vt:i4>
      </vt:variant>
      <vt:variant>
        <vt:lpstr>Slidetitler</vt:lpstr>
      </vt:variant>
      <vt:variant>
        <vt:i4>20</vt:i4>
      </vt:variant>
    </vt:vector>
  </HeadingPairs>
  <TitlesOfParts>
    <vt:vector size="23" baseType="lpstr">
      <vt:lpstr>Office-tema</vt:lpstr>
      <vt:lpstr>Office-tema</vt:lpstr>
      <vt:lpstr>1_Office-tema</vt:lpstr>
      <vt:lpstr>PowerPoint-præsentation</vt:lpstr>
      <vt:lpstr>PowerPoint-præsentation</vt:lpstr>
      <vt:lpstr>PowerPoint-præsentation</vt:lpstr>
      <vt:lpstr>PowerPoint-præsentation</vt:lpstr>
      <vt:lpstr>PowerPoint-præsentation</vt:lpstr>
      <vt:lpstr>VORES FÆLLES BØRNE- OG UNGESYN UDTRYKT I SEKS TEMAER</vt:lpstr>
      <vt:lpstr>.</vt:lpstr>
      <vt:lpstr>.</vt:lpstr>
      <vt:lpstr>PowerPoint-præsentation</vt:lpstr>
      <vt:lpstr>PowerPoint-præsentation</vt:lpstr>
      <vt:lpstr> INTRODUKTION TIL LEDERE</vt:lpstr>
      <vt:lpstr>PowerPoint-præsentation</vt:lpstr>
      <vt:lpstr>VORES FÆLLES BØRNE- OG UNGEPOLITIK</vt:lpstr>
      <vt:lpstr>VORES FÆLLES BØRNE- OG UNGESYN - tager udgangspunkt i børnenes og de unges stemmer</vt:lpstr>
      <vt:lpstr>HVAD BETYDER DET FÆLLES BØRNE- OG UNGESYN FOR OS? Børnesynet udtrykker i seks temaer vores syn på og tilgang til alle børn og unge</vt:lpstr>
      <vt:lpstr>DE VOKSNES ROLLE OG ANSVAR - Det ses ved, at de voksne, som arbejder med børn og unge…</vt:lpstr>
      <vt:lpstr>SEKS PEJLEMÆRKER SÆTTER ORD PÅ DET,  VI GERNE VIL SE</vt:lpstr>
      <vt:lpstr>HVORFOR HAR VI FORNYET BØRNE- OG UNGEPOLITIKKEN?</vt:lpstr>
      <vt:lpstr>HVAD ER SÆRLIGT I FOKUS?</vt:lpstr>
      <vt:lpstr>INVOLVERING  - fra tanke til fornyet politik</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Børne- og ungepolitikken - Dialog i bestyrelser</dc:title>
  <dc:creator>Andrea Rask-Bressum</dc:creator>
  <cp:lastModifiedBy>Rikke Slot</cp:lastModifiedBy>
  <cp:revision>2</cp:revision>
  <cp:lastPrinted>2024-01-19T09:46:51Z</cp:lastPrinted>
  <dcterms:created xsi:type="dcterms:W3CDTF">2023-11-16T12:16:45Z</dcterms:created>
  <dcterms:modified xsi:type="dcterms:W3CDTF">2024-04-08T06:03:42Z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0x010100FF9155574FAF1046BD282EAA25FDFFFC</vt:lpwstr>
  </property>
  <property fmtid="{D5CDD505-2E9C-101B-9397-08002B2CF9AE}" pid="3" name="MediaServiceImageTags">
    <vt:lpwstr/>
  </property>
  <property fmtid="{D5CDD505-2E9C-101B-9397-08002B2CF9AE}" pid="4" name="_dlc_DocIdItemGuid">
    <vt:lpwstr>fcb2bd6a-4d40-45c2-80ee-ee8848b8cace</vt:lpwstr>
  </property>
  <property fmtid="{D5CDD505-2E9C-101B-9397-08002B2CF9AE}" pid="5" name="Ejer">
    <vt:lpwstr>510;#MBU|eab34f1c-a841-4c89-a64d-56fc0d77ebda</vt:lpwstr>
  </property>
  <property fmtid="{D5CDD505-2E9C-101B-9397-08002B2CF9AE}" pid="6" name="Emne">
    <vt:lpwstr>22;#Børn og Unge|8e998992-b20b-4925-8e52-a5e22bddf1b5</vt:lpwstr>
  </property>
</Properties>
</file>