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839" r:id="rId2"/>
    <p:sldId id="840" r:id="rId3"/>
    <p:sldId id="841" r:id="rId4"/>
    <p:sldId id="842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156737-A4BE-4CD9-96B0-5B38F8245809}" v="2" dt="2022-10-13T11:11:55.0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4266" autoAdjust="0"/>
  </p:normalViewPr>
  <p:slideViewPr>
    <p:cSldViewPr snapToGrid="0">
      <p:cViewPr varScale="1">
        <p:scale>
          <a:sx n="84" d="100"/>
          <a:sy n="84" d="100"/>
        </p:scale>
        <p:origin x="15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te Ringgaard Simonsen" userId="877285e4-7cb9-4d67-96cc-9c90fe1956f5" providerId="ADAL" clId="{81156737-A4BE-4CD9-96B0-5B38F8245809}"/>
    <pc:docChg chg="custSel addSld modSld">
      <pc:chgData name="Dorte Ringgaard Simonsen" userId="877285e4-7cb9-4d67-96cc-9c90fe1956f5" providerId="ADAL" clId="{81156737-A4BE-4CD9-96B0-5B38F8245809}" dt="2022-10-13T11:12:39.460" v="1619" actId="20577"/>
      <pc:docMkLst>
        <pc:docMk/>
      </pc:docMkLst>
      <pc:sldChg chg="modSp mod modNotesTx">
        <pc:chgData name="Dorte Ringgaard Simonsen" userId="877285e4-7cb9-4d67-96cc-9c90fe1956f5" providerId="ADAL" clId="{81156737-A4BE-4CD9-96B0-5B38F8245809}" dt="2022-10-13T11:11:46.923" v="1508" actId="20577"/>
        <pc:sldMkLst>
          <pc:docMk/>
          <pc:sldMk cId="646370432" sldId="839"/>
        </pc:sldMkLst>
        <pc:spChg chg="mod">
          <ac:chgData name="Dorte Ringgaard Simonsen" userId="877285e4-7cb9-4d67-96cc-9c90fe1956f5" providerId="ADAL" clId="{81156737-A4BE-4CD9-96B0-5B38F8245809}" dt="2022-10-13T11:11:13.510" v="1485" actId="20577"/>
          <ac:spMkLst>
            <pc:docMk/>
            <pc:sldMk cId="646370432" sldId="839"/>
            <ac:spMk id="7" creationId="{0C1FBFCA-B8F2-4221-8B52-3DCE94391B1F}"/>
          </ac:spMkLst>
        </pc:spChg>
      </pc:sldChg>
      <pc:sldChg chg="modNotesTx">
        <pc:chgData name="Dorte Ringgaard Simonsen" userId="877285e4-7cb9-4d67-96cc-9c90fe1956f5" providerId="ADAL" clId="{81156737-A4BE-4CD9-96B0-5B38F8245809}" dt="2022-10-13T11:12:39.460" v="1619" actId="20577"/>
        <pc:sldMkLst>
          <pc:docMk/>
          <pc:sldMk cId="1404360320" sldId="840"/>
        </pc:sldMkLst>
      </pc:sldChg>
      <pc:sldChg chg="add">
        <pc:chgData name="Dorte Ringgaard Simonsen" userId="877285e4-7cb9-4d67-96cc-9c90fe1956f5" providerId="ADAL" clId="{81156737-A4BE-4CD9-96B0-5B38F8245809}" dt="2022-10-13T10:47:22.474" v="0"/>
        <pc:sldMkLst>
          <pc:docMk/>
          <pc:sldMk cId="781835099" sldId="84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62B69-7255-42EF-8DB4-6414419CC5BA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DFC8F-104B-4FB8-9613-7B407AC6085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374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Jeg har fået lov at præsentere mig flere gange på temamøderne. </a:t>
            </a:r>
          </a:p>
          <a:p>
            <a:r>
              <a:rPr lang="da-DK" dirty="0"/>
              <a:t>Dorte – lokalplanlægger i Aarhus Kommunes planafdeling. </a:t>
            </a:r>
          </a:p>
          <a:p>
            <a:r>
              <a:rPr lang="da-DK" dirty="0"/>
              <a:t>Myndighed – jeg og mine kollegaer forvalter den danske planlov i Aarhus Kommune</a:t>
            </a:r>
          </a:p>
          <a:p>
            <a:r>
              <a:rPr lang="da-DK" dirty="0"/>
              <a:t>Den danske planlov skal sikre, at byudviklingen og udviklingen i det åbne land sker ved forening af en række forskellige hensyn. </a:t>
            </a:r>
          </a:p>
          <a:p>
            <a:r>
              <a:rPr lang="da-DK" dirty="0"/>
              <a:t>Det er også formålet med lokalplanen for yderhavnen.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42B65A-5E68-4357-B14A-4B900FCC8B07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6130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Gennem lokalplanen kan vi </a:t>
            </a:r>
            <a:r>
              <a:rPr lang="da-DK"/>
              <a:t>fastlægge bestemmelser 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42B65A-5E68-4357-B14A-4B900FCC8B07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7091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42B65A-5E68-4357-B14A-4B900FCC8B07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0779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42B65A-5E68-4357-B14A-4B900FCC8B07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5179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0E5C78-AF89-05AA-0777-270728E50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FC27860-C458-B93F-0C47-572055F20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0588B25-9D3C-38EA-67BE-8F2179411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6C5CB20-4B56-F164-283D-828A58FFB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98F5A8-7CC7-5B1C-4337-1DBB8DEFE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7952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46CD49-B03E-4C9A-238C-39D5F3094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0E72453-FD4D-D038-91DC-C2BD87D1F8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A0430EB-2D7A-0BD9-55EC-C6CD2232D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510921-113D-13D5-1C5F-801B94963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53AB63C-FE82-66AC-6E23-CD8D62A84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4587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55F8CDB-5DAD-C2C7-6D1F-D50C2C40E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07D2C61-266A-0207-A4E5-E8016C745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97DAB8D-00E0-9F8B-9439-097E66C47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94F2958-D51B-A103-B7F2-7B38B9BE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56FAC5F-16CA-FFDD-858C-E70FDA44D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65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D1D7EB-2BBF-74A6-E713-ECFA5C508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BDD2EC-D713-1CDA-0A03-2E27FFD2C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1591767-6A50-21EC-BB6A-27184B1C0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DC4F780-DF45-B9F1-B67C-A0B3D0CEC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A88A3B3-248F-CFD2-B93B-F2FA079A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6324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620729-BB23-709D-6670-9544D3ACB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E93B245-65B0-0326-4496-9040F4EF9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B70F225-F4B8-8F59-DBBA-410BE0531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1BBB2C7-A3D3-ACD3-AE63-94540DB7D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9076E46-57FF-228D-6601-3C9B76DC2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2717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67C361-BB6E-8201-5A32-3FBE1CCE1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756C683-562C-0327-73F2-A1F43C67BB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231D7CA-5F60-F84C-93FA-42B0FFB94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0E8A5A-1860-56D4-C3FD-01157AF31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D6A1E38-6FEF-611A-E71A-6BE266779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BF45308-DB5B-30D6-70D8-C8ACA551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636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67077C-1EFD-F13F-63DF-C26C24C53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D03B5E2-EC41-FA80-7BDA-3E5104775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EFF4506-77EB-C4CC-67CA-678C18FB3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EED060D-5A56-7E9C-D590-7F4FABD431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D933C5D8-A6F3-0D79-C1DA-607E1CCC5D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9505E08-2427-B17A-1703-7CC765A7E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2C4B5F8-118B-F097-2B8A-27659DFA2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65B3A6B-1D69-7B4B-8929-507D6047D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995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E40985-3CCB-A1A0-95AB-250D8CBB6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76E6B8D-7163-DCE4-4867-DA93A954C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F4D9B4E-233E-DE32-026D-F0DDF99F7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B70FF1C-59F4-ED60-A714-E0A7DE162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126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3864461-4407-4F8C-85C9-2F3A72CA0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9B31410-2DC0-929E-3545-145A92B7D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B412C0E-0DFF-4E42-A57E-BBA43288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30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AB8C24-AE9B-C6F2-8F6A-D01FCD62B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DBA503-2AAE-4AE4-F495-F8269F1BE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584A239-6D8E-EDC1-97B7-B7FD7C513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A1A9A4D-8E7F-14EE-B644-C3C2F5B3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FD27FB3-4579-88AE-0D21-EDFDA86F3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3324716-195C-3FA9-A4FD-2D80D6EC3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3442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81825-ECDB-E2C6-267A-3E52407F0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02F0019-90AA-5ACB-4451-005399AB6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CE992BA-2339-34E7-9E81-ECFF223028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88A7968-D1BD-1655-F3A9-9DB76D85C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FB3134F-7575-96F5-728B-080E79A0F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01E4CC9-B82C-A0C3-6609-18B43A4B6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6B626ED-30D6-612F-1CB5-BACF541DD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56CF771-EDD7-8F00-A383-1FEBF7448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4551E75-B52D-1C14-0B7C-1E9183F3C8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44AD3-AACA-443E-94D1-E5331A21D982}" type="datetimeFigureOut">
              <a:rPr lang="da-DK" smtClean="0"/>
              <a:t>13-10-2022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F5B83C2-F331-F827-CEC6-2F5030398A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BA2A94F-0018-D200-1323-F7901B885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0409B-8DAF-4584-A083-5198AA87333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6507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AD1BD56F-7A4F-46AA-9D1C-F2BCCB179A54}"/>
              </a:ext>
            </a:extLst>
          </p:cNvPr>
          <p:cNvSpPr txBox="1"/>
          <p:nvPr/>
        </p:nvSpPr>
        <p:spPr>
          <a:xfrm>
            <a:off x="461728" y="315472"/>
            <a:ext cx="6730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>
                <a:latin typeface="Arial Black" panose="020B0A04020102020204" pitchFamily="34" charset="0"/>
                <a:cs typeface="Arial" panose="020B0604020202020204" pitchFamily="34" charset="0"/>
              </a:rPr>
              <a:t>FORSLAG TIL LOKALPLAN 1163</a:t>
            </a:r>
            <a:endParaRPr lang="da-DK" sz="4400" dirty="0">
              <a:latin typeface="Bebas Kai" panose="04050603020B02020204" pitchFamily="82" charset="0"/>
            </a:endParaRPr>
          </a:p>
        </p:txBody>
      </p:sp>
      <p:cxnSp>
        <p:nvCxnSpPr>
          <p:cNvPr id="3" name="Lige forbindelse 2">
            <a:extLst>
              <a:ext uri="{FF2B5EF4-FFF2-40B4-BE49-F238E27FC236}">
                <a16:creationId xmlns:a16="http://schemas.microsoft.com/office/drawing/2014/main" id="{1487FA33-35B4-4B68-A00A-967542BD4FD3}"/>
              </a:ext>
            </a:extLst>
          </p:cNvPr>
          <p:cNvCxnSpPr>
            <a:cxnSpLocks/>
          </p:cNvCxnSpPr>
          <p:nvPr/>
        </p:nvCxnSpPr>
        <p:spPr>
          <a:xfrm>
            <a:off x="549225" y="842919"/>
            <a:ext cx="1171998" cy="0"/>
          </a:xfrm>
          <a:prstGeom prst="line">
            <a:avLst/>
          </a:prstGeom>
          <a:ln w="57150">
            <a:solidFill>
              <a:srgbClr val="3761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0C1FBFCA-B8F2-4221-8B52-3DCE94391B1F}"/>
              </a:ext>
            </a:extLst>
          </p:cNvPr>
          <p:cNvSpPr txBox="1"/>
          <p:nvPr/>
        </p:nvSpPr>
        <p:spPr>
          <a:xfrm>
            <a:off x="423781" y="515527"/>
            <a:ext cx="4718670" cy="540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da-DK" sz="1800" b="0" i="0" u="none" strike="noStrike" baseline="0" dirty="0">
              <a:solidFill>
                <a:srgbClr val="000000"/>
              </a:solidFill>
              <a:latin typeface="ScalaSansOT-Black" panose="02000503040000020004" pitchFamily="50" charset="0"/>
            </a:endParaRPr>
          </a:p>
          <a:p>
            <a:r>
              <a:rPr lang="da-DK" sz="1800" b="0" i="0" u="none" strike="noStrike" baseline="0" dirty="0">
                <a:solidFill>
                  <a:srgbClr val="000000"/>
                </a:solidFill>
                <a:latin typeface="ScalaSansOT-Black" panose="02000503040000020004" pitchFamily="50" charset="0"/>
              </a:rPr>
              <a:t> 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Gennem lokalplanlægning forankret i planloven har kommunen bemyndigelse til at fastlægge bestemmelser for arealanvendelsen.  </a:t>
            </a:r>
            <a:br>
              <a:rPr lang="da-DK" sz="1600" dirty="0">
                <a:cs typeface="Arial" panose="020B0604020202020204" pitchFamily="34" charset="0"/>
              </a:rPr>
            </a:br>
            <a:endParaRPr lang="da-DK" sz="1600" dirty="0">
              <a:cs typeface="Arial" panose="020B0604020202020204" pitchFamily="34" charset="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Planlovens formål:</a:t>
            </a:r>
            <a:br>
              <a:rPr lang="da-DK" sz="1600" dirty="0">
                <a:cs typeface="Arial" panose="020B0604020202020204" pitchFamily="34" charset="0"/>
              </a:rPr>
            </a:br>
            <a:r>
              <a:rPr lang="da-DK" sz="1600" i="1" dirty="0">
                <a:solidFill>
                  <a:srgbClr val="212529"/>
                </a:solidFill>
                <a:latin typeface="Questa-Regular"/>
                <a:cs typeface="Arial" panose="020B0604020202020204" pitchFamily="34" charset="0"/>
              </a:rPr>
              <a:t>”</a:t>
            </a:r>
            <a:r>
              <a:rPr lang="da-DK" sz="1600" b="0" i="1" dirty="0">
                <a:solidFill>
                  <a:srgbClr val="212529"/>
                </a:solidFill>
                <a:effectLst/>
                <a:latin typeface="Questa-Regular"/>
              </a:rPr>
              <a:t>Loven skal sikre en sammenhængende planlægning, der forener de samfundsmæssige interesser i arealanvendelsen, medvirker til at værne om landets natur og miljø og skaber gode rammer for vækst og udvikling i hele landet, så samfundsudviklingen kan ske på et bæredygtigt grundlag med respekt for menneskets livsvilkår, bevarelse af dyre- og planteliv og øget økonomisk velstand.”</a:t>
            </a:r>
            <a:br>
              <a:rPr lang="en-US" sz="1600" dirty="0">
                <a:cs typeface="Arial" panose="020B0604020202020204" pitchFamily="34" charset="0"/>
              </a:rPr>
            </a:br>
            <a:endParaRPr lang="en-US" sz="1600" dirty="0">
              <a:cs typeface="Arial" panose="020B0604020202020204" pitchFamily="34" charset="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Lokalplanen træder i kraft efterhånden som søterritoriet landvindes.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endParaRPr lang="en-US" sz="1600" dirty="0"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a-DK" sz="1600" dirty="0"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B8EF1D1-D7CA-405E-BC31-6F5BDED15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065724"/>
            <a:ext cx="5095875" cy="435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37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AD1BD56F-7A4F-46AA-9D1C-F2BCCB179A54}"/>
              </a:ext>
            </a:extLst>
          </p:cNvPr>
          <p:cNvSpPr txBox="1"/>
          <p:nvPr/>
        </p:nvSpPr>
        <p:spPr>
          <a:xfrm>
            <a:off x="461728" y="315472"/>
            <a:ext cx="6730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>
                <a:latin typeface="Arial Black" panose="020B0A04020102020204" pitchFamily="34" charset="0"/>
                <a:cs typeface="Arial" panose="020B0604020202020204" pitchFamily="34" charset="0"/>
              </a:rPr>
              <a:t>FORSLAG TIL LOKALPLAN 1163</a:t>
            </a:r>
            <a:endParaRPr lang="da-DK" sz="4400" dirty="0">
              <a:latin typeface="Bebas Kai" panose="04050603020B02020204" pitchFamily="82" charset="0"/>
            </a:endParaRPr>
          </a:p>
        </p:txBody>
      </p:sp>
      <p:cxnSp>
        <p:nvCxnSpPr>
          <p:cNvPr id="3" name="Lige forbindelse 2">
            <a:extLst>
              <a:ext uri="{FF2B5EF4-FFF2-40B4-BE49-F238E27FC236}">
                <a16:creationId xmlns:a16="http://schemas.microsoft.com/office/drawing/2014/main" id="{1487FA33-35B4-4B68-A00A-967542BD4FD3}"/>
              </a:ext>
            </a:extLst>
          </p:cNvPr>
          <p:cNvCxnSpPr>
            <a:cxnSpLocks/>
          </p:cNvCxnSpPr>
          <p:nvPr/>
        </p:nvCxnSpPr>
        <p:spPr>
          <a:xfrm>
            <a:off x="549225" y="842919"/>
            <a:ext cx="1171998" cy="0"/>
          </a:xfrm>
          <a:prstGeom prst="line">
            <a:avLst/>
          </a:prstGeom>
          <a:ln w="57150">
            <a:solidFill>
              <a:srgbClr val="3761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>
            <a:extLst>
              <a:ext uri="{FF2B5EF4-FFF2-40B4-BE49-F238E27FC236}">
                <a16:creationId xmlns:a16="http://schemas.microsoft.com/office/drawing/2014/main" id="{E4312B13-AFD1-4D2D-90B0-6EB88FDB31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2050" y="845123"/>
            <a:ext cx="7219950" cy="460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35732F64-45A8-4CF5-87FD-DD2E3FA8A803}"/>
              </a:ext>
            </a:extLst>
          </p:cNvPr>
          <p:cNvSpPr txBox="1"/>
          <p:nvPr/>
        </p:nvSpPr>
        <p:spPr>
          <a:xfrm>
            <a:off x="461728" y="1412302"/>
            <a:ext cx="355966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Yderhavnen skal anvendes til havneformål </a:t>
            </a:r>
            <a:r>
              <a:rPr lang="en-US" sz="1600" dirty="0">
                <a:cs typeface="Arial" panose="020B0604020202020204" pitchFamily="34" charset="0"/>
              </a:rPr>
              <a:t>​</a:t>
            </a:r>
            <a:br>
              <a:rPr lang="en-US" sz="1600" dirty="0">
                <a:cs typeface="Arial" panose="020B0604020202020204" pitchFamily="34" charset="0"/>
              </a:rPr>
            </a:br>
            <a:endParaRPr lang="en-US" sz="1600" dirty="0"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Aarhus Havn skal kunne iværksætte deres </a:t>
            </a:r>
            <a:r>
              <a:rPr lang="da-DK" sz="1600" u="sng" dirty="0">
                <a:cs typeface="Arial" panose="020B0604020202020204" pitchFamily="34" charset="0"/>
              </a:rPr>
              <a:t>aktuelle</a:t>
            </a:r>
            <a:r>
              <a:rPr lang="da-DK" sz="1600" dirty="0">
                <a:cs typeface="Arial" panose="020B0604020202020204" pitchFamily="34" charset="0"/>
              </a:rPr>
              <a:t> planer.</a:t>
            </a:r>
            <a:r>
              <a:rPr lang="en-US" sz="1600" dirty="0">
                <a:cs typeface="Arial" panose="020B0604020202020204" pitchFamily="34" charset="0"/>
              </a:rPr>
              <a:t>​</a:t>
            </a:r>
            <a:br>
              <a:rPr lang="en-US" sz="1600" dirty="0">
                <a:cs typeface="Arial" panose="020B0604020202020204" pitchFamily="34" charset="0"/>
              </a:rPr>
            </a:br>
            <a:endParaRPr lang="en-US" sz="1600" dirty="0">
              <a:cs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En stor del af området skal lokalplanlægges senere, når Aarhus Havn har konkrete planer. </a:t>
            </a:r>
            <a:endParaRPr lang="en-US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360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AD1BD56F-7A4F-46AA-9D1C-F2BCCB179A54}"/>
              </a:ext>
            </a:extLst>
          </p:cNvPr>
          <p:cNvSpPr txBox="1"/>
          <p:nvPr/>
        </p:nvSpPr>
        <p:spPr>
          <a:xfrm>
            <a:off x="461728" y="315472"/>
            <a:ext cx="6730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>
                <a:latin typeface="Arial Black" panose="020B0A04020102020204" pitchFamily="34" charset="0"/>
                <a:cs typeface="Arial" panose="020B0604020202020204" pitchFamily="34" charset="0"/>
              </a:rPr>
              <a:t>LOKALPLAN 1163</a:t>
            </a:r>
            <a:endParaRPr lang="da-DK" sz="4400" dirty="0">
              <a:latin typeface="Bebas Kai" panose="04050603020B02020204" pitchFamily="82" charset="0"/>
            </a:endParaRPr>
          </a:p>
        </p:txBody>
      </p:sp>
      <p:cxnSp>
        <p:nvCxnSpPr>
          <p:cNvPr id="3" name="Lige forbindelse 2">
            <a:extLst>
              <a:ext uri="{FF2B5EF4-FFF2-40B4-BE49-F238E27FC236}">
                <a16:creationId xmlns:a16="http://schemas.microsoft.com/office/drawing/2014/main" id="{1487FA33-35B4-4B68-A00A-967542BD4FD3}"/>
              </a:ext>
            </a:extLst>
          </p:cNvPr>
          <p:cNvCxnSpPr>
            <a:cxnSpLocks/>
          </p:cNvCxnSpPr>
          <p:nvPr/>
        </p:nvCxnSpPr>
        <p:spPr>
          <a:xfrm>
            <a:off x="549225" y="842919"/>
            <a:ext cx="1171998" cy="0"/>
          </a:xfrm>
          <a:prstGeom prst="line">
            <a:avLst/>
          </a:prstGeom>
          <a:ln w="57150">
            <a:solidFill>
              <a:srgbClr val="3761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46AB0EF6-12AB-4192-94FC-69143ECE0393}"/>
              </a:ext>
            </a:extLst>
          </p:cNvPr>
          <p:cNvSpPr txBox="1"/>
          <p:nvPr/>
        </p:nvSpPr>
        <p:spPr>
          <a:xfrm>
            <a:off x="549225" y="1366897"/>
            <a:ext cx="6096000" cy="2885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da-DK" sz="1600" dirty="0">
                <a:cs typeface="Arial" panose="020B0604020202020204" pitchFamily="34" charset="0"/>
              </a:rPr>
              <a:t>Lokalplanen indeholder bestemmelser som sikrer:​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At nyt byggeri og anlæg på havnen syner af mindst muligt.​</a:t>
            </a:r>
          </a:p>
          <a:p>
            <a:pPr marL="742950" lvl="1" indent="-285750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a-DK" sz="1600" dirty="0">
                <a:cs typeface="Arial" panose="020B0604020202020204" pitchFamily="34" charset="0"/>
              </a:rPr>
              <a:t>Maksimale højder​</a:t>
            </a:r>
          </a:p>
          <a:p>
            <a:pPr marL="742950" lvl="1" indent="-285750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a-DK" sz="1600" dirty="0">
                <a:cs typeface="Arial" panose="020B0604020202020204" pitchFamily="34" charset="0"/>
              </a:rPr>
              <a:t>Neutrale farver​</a:t>
            </a:r>
          </a:p>
          <a:p>
            <a:pPr marL="742950" lvl="1" indent="-285750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a-DK" sz="1600" dirty="0">
                <a:cs typeface="Arial" panose="020B0604020202020204" pitchFamily="34" charset="0"/>
              </a:rPr>
              <a:t>Begrænset og målrettet belysning​</a:t>
            </a:r>
          </a:p>
          <a:p>
            <a:pPr marL="742950" lvl="1" indent="-285750" fontAlgn="base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da-DK" sz="1600" dirty="0">
                <a:cs typeface="Arial" panose="020B0604020202020204" pitchFamily="34" charset="0"/>
              </a:rPr>
              <a:t>Begrænset skiltning​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Vejadgange, minimums vejbredder og stiforbindelser​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Indretning og brug af ubebyggede arealer</a:t>
            </a:r>
          </a:p>
        </p:txBody>
      </p:sp>
      <p:pic>
        <p:nvPicPr>
          <p:cNvPr id="6" name="Billede 5" descr="Et billede, der indeholder kort&#10;&#10;Automatisk genereret beskrivelse">
            <a:extLst>
              <a:ext uri="{FF2B5EF4-FFF2-40B4-BE49-F238E27FC236}">
                <a16:creationId xmlns:a16="http://schemas.microsoft.com/office/drawing/2014/main" id="{B64211DD-00AD-4BF5-98D4-1EFB11C530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107" y="715582"/>
            <a:ext cx="2819545" cy="40007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564506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AD1BD56F-7A4F-46AA-9D1C-F2BCCB179A54}"/>
              </a:ext>
            </a:extLst>
          </p:cNvPr>
          <p:cNvSpPr txBox="1"/>
          <p:nvPr/>
        </p:nvSpPr>
        <p:spPr>
          <a:xfrm>
            <a:off x="461728" y="315472"/>
            <a:ext cx="6730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dirty="0">
                <a:latin typeface="Arial Black" panose="020B0A04020102020204" pitchFamily="34" charset="0"/>
                <a:cs typeface="Arial" panose="020B0604020202020204" pitchFamily="34" charset="0"/>
              </a:rPr>
              <a:t>KOMMUNEPLANTILLÆG nr. 110</a:t>
            </a:r>
            <a:endParaRPr lang="da-DK" sz="4400" dirty="0">
              <a:latin typeface="Bebas Kai" panose="04050603020B02020204" pitchFamily="82" charset="0"/>
            </a:endParaRPr>
          </a:p>
        </p:txBody>
      </p:sp>
      <p:cxnSp>
        <p:nvCxnSpPr>
          <p:cNvPr id="3" name="Lige forbindelse 2">
            <a:extLst>
              <a:ext uri="{FF2B5EF4-FFF2-40B4-BE49-F238E27FC236}">
                <a16:creationId xmlns:a16="http://schemas.microsoft.com/office/drawing/2014/main" id="{1487FA33-35B4-4B68-A00A-967542BD4FD3}"/>
              </a:ext>
            </a:extLst>
          </p:cNvPr>
          <p:cNvCxnSpPr>
            <a:cxnSpLocks/>
          </p:cNvCxnSpPr>
          <p:nvPr/>
        </p:nvCxnSpPr>
        <p:spPr>
          <a:xfrm>
            <a:off x="549225" y="842919"/>
            <a:ext cx="1171998" cy="0"/>
          </a:xfrm>
          <a:prstGeom prst="line">
            <a:avLst/>
          </a:prstGeom>
          <a:ln w="57150">
            <a:solidFill>
              <a:srgbClr val="3761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Billede 5">
            <a:extLst>
              <a:ext uri="{FF2B5EF4-FFF2-40B4-BE49-F238E27FC236}">
                <a16:creationId xmlns:a16="http://schemas.microsoft.com/office/drawing/2014/main" id="{B64211DD-00AD-4BF5-98D4-1EFB11C530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92328" y="715582"/>
            <a:ext cx="2819102" cy="40007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D4D507AC-AF30-42DF-A8E3-FFF8E485F533}"/>
              </a:ext>
            </a:extLst>
          </p:cNvPr>
          <p:cNvSpPr txBox="1"/>
          <p:nvPr/>
        </p:nvSpPr>
        <p:spPr>
          <a:xfrm>
            <a:off x="629264" y="1363744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Udlægger nye rammer hvor der i dag er søterritorie​</a:t>
            </a:r>
            <a:br>
              <a:rPr lang="da-DK" sz="1600" dirty="0">
                <a:cs typeface="Arial" panose="020B0604020202020204" pitchFamily="34" charset="0"/>
              </a:rPr>
            </a:br>
            <a:r>
              <a:rPr lang="da-DK" sz="1600" dirty="0">
                <a:cs typeface="Arial" panose="020B0604020202020204" pitchFamily="34" charset="0"/>
              </a:rPr>
              <a:t>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Fastlægger anvendelsen til havneformål, maksimal byggemulighed og maksimale højder</a:t>
            </a:r>
            <a:r>
              <a:rPr lang="en-US" sz="1600" dirty="0">
                <a:cs typeface="Arial" panose="020B0604020202020204" pitchFamily="34" charset="0"/>
              </a:rPr>
              <a:t>​</a:t>
            </a:r>
          </a:p>
          <a:p>
            <a:pPr fontAlgn="base"/>
            <a:r>
              <a:rPr lang="da-DK" sz="1600" dirty="0">
                <a:cs typeface="Arial" panose="020B0604020202020204" pitchFamily="34" charset="0"/>
              </a:rPr>
              <a:t>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da-DK" sz="1600" dirty="0">
                <a:cs typeface="Arial" panose="020B0604020202020204" pitchFamily="34" charset="0"/>
              </a:rPr>
              <a:t>Udlægger området til produktionsvirksomheder med havneformål</a:t>
            </a:r>
            <a:endParaRPr lang="en-US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835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666D37CE5A4964880F7E9E15856C967" ma:contentTypeVersion="16" ma:contentTypeDescription="Opret et nyt dokument." ma:contentTypeScope="" ma:versionID="dfa9a558a7c560bc6f73b352f8e1df7a">
  <xsd:schema xmlns:xsd="http://www.w3.org/2001/XMLSchema" xmlns:xs="http://www.w3.org/2001/XMLSchema" xmlns:p="http://schemas.microsoft.com/office/2006/metadata/properties" xmlns:ns2="ce7eb70e-ce64-458a-9aec-1c147ecc91f1" xmlns:ns3="4302f46b-67ed-4719-89e3-910f5df41b51" targetNamespace="http://schemas.microsoft.com/office/2006/metadata/properties" ma:root="true" ma:fieldsID="b458058022d3bd57d11b7d2d1b33ed74" ns2:_="" ns3:_="">
    <xsd:import namespace="ce7eb70e-ce64-458a-9aec-1c147ecc91f1"/>
    <xsd:import namespace="4302f46b-67ed-4719-89e3-910f5df41b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7eb70e-ce64-458a-9aec-1c147ecc91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02f46b-67ed-4719-89e3-910f5df41b5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8c50c53-9d34-46b6-b9dd-fb373bedad7d}" ma:internalName="TaxCatchAll" ma:showField="CatchAllData" ma:web="4302f46b-67ed-4719-89e3-910f5df41b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7eb70e-ce64-458a-9aec-1c147ecc91f1">
      <Terms xmlns="http://schemas.microsoft.com/office/infopath/2007/PartnerControls"/>
    </lcf76f155ced4ddcb4097134ff3c332f>
    <TaxCatchAll xmlns="4302f46b-67ed-4719-89e3-910f5df41b51" xsi:nil="true"/>
  </documentManagement>
</p:properties>
</file>

<file path=customXml/itemProps1.xml><?xml version="1.0" encoding="utf-8"?>
<ds:datastoreItem xmlns:ds="http://schemas.openxmlformats.org/officeDocument/2006/customXml" ds:itemID="{3B4B749B-5C2B-4A85-920B-F9EE1C99D714}"/>
</file>

<file path=customXml/itemProps2.xml><?xml version="1.0" encoding="utf-8"?>
<ds:datastoreItem xmlns:ds="http://schemas.openxmlformats.org/officeDocument/2006/customXml" ds:itemID="{56ABDBAA-A89D-4826-BC2A-5D9C21BAEB81}"/>
</file>

<file path=customXml/itemProps3.xml><?xml version="1.0" encoding="utf-8"?>
<ds:datastoreItem xmlns:ds="http://schemas.openxmlformats.org/officeDocument/2006/customXml" ds:itemID="{0FB0A4C8-B800-48F2-8291-AB6DB3DEE2BE}"/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292</Words>
  <Application>Microsoft Office PowerPoint</Application>
  <PresentationFormat>Widescreen</PresentationFormat>
  <Paragraphs>34</Paragraphs>
  <Slides>4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8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Bebas Kai</vt:lpstr>
      <vt:lpstr>Calibri</vt:lpstr>
      <vt:lpstr>Calibri Light</vt:lpstr>
      <vt:lpstr>Courier New</vt:lpstr>
      <vt:lpstr>Questa-Regular</vt:lpstr>
      <vt:lpstr>ScalaSansOT-Black</vt:lpstr>
      <vt:lpstr>Office-tema</vt:lpstr>
      <vt:lpstr>PowerPoint-præsentation</vt:lpstr>
      <vt:lpstr>PowerPoint-præsentation</vt:lpstr>
      <vt:lpstr>PowerPoint-præsentation</vt:lpstr>
      <vt:lpstr>PowerPoint-præsentation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Dorte Ringgaard Simonsen</dc:creator>
  <cp:lastModifiedBy>Dorte Ringgaard Simonsen</cp:lastModifiedBy>
  <cp:revision>1</cp:revision>
  <dcterms:created xsi:type="dcterms:W3CDTF">2022-10-13T10:44:10Z</dcterms:created>
  <dcterms:modified xsi:type="dcterms:W3CDTF">2022-10-13T11:12:40Z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0x010100F666D37CE5A4964880F7E9E15856C967</vt:lpwstr>
  </property>
  <property fmtid="{D5CDD505-2E9C-101B-9397-08002B2CF9AE}" pid="3" name="MediaServiceImageTags">
    <vt:lpwstr/>
  </property>
</Properties>
</file>