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18" r:id="rId5"/>
    <p:sldId id="276" r:id="rId6"/>
    <p:sldId id="257" r:id="rId7"/>
    <p:sldId id="300" r:id="rId8"/>
    <p:sldId id="265" r:id="rId9"/>
    <p:sldId id="313" r:id="rId10"/>
    <p:sldId id="308" r:id="rId11"/>
    <p:sldId id="309" r:id="rId12"/>
    <p:sldId id="287" r:id="rId13"/>
    <p:sldId id="267" r:id="rId14"/>
    <p:sldId id="270" r:id="rId15"/>
    <p:sldId id="290" r:id="rId16"/>
    <p:sldId id="278" r:id="rId17"/>
    <p:sldId id="289" r:id="rId18"/>
    <p:sldId id="282" r:id="rId19"/>
    <p:sldId id="301" r:id="rId20"/>
    <p:sldId id="302" r:id="rId21"/>
    <p:sldId id="261" r:id="rId22"/>
    <p:sldId id="315" r:id="rId23"/>
    <p:sldId id="316" r:id="rId24"/>
    <p:sldId id="317" r:id="rId25"/>
    <p:sldId id="305" r:id="rId26"/>
    <p:sldId id="291" r:id="rId27"/>
    <p:sldId id="306" r:id="rId28"/>
    <p:sldId id="259" r:id="rId29"/>
    <p:sldId id="260" r:id="rId30"/>
    <p:sldId id="258" r:id="rId31"/>
    <p:sldId id="298" r:id="rId32"/>
    <p:sldId id="272" r:id="rId33"/>
    <p:sldId id="295" r:id="rId34"/>
    <p:sldId id="310" r:id="rId35"/>
    <p:sldId id="311" r:id="rId36"/>
    <p:sldId id="312" r:id="rId37"/>
    <p:sldId id="274" r:id="rId38"/>
    <p:sldId id="314" r:id="rId3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øy Riddersholm" initials="LHR" lastIdx="7" clrIdx="0">
    <p:extLst>
      <p:ext uri="{19B8F6BF-5375-455C-9EA6-DF929625EA0E}">
        <p15:presenceInfo xmlns:p15="http://schemas.microsoft.com/office/powerpoint/2012/main" userId="S::lahr@aarhus.dk::eed19179-4b32-4c01-9f5c-9ec7ca9acb8a" providerId="AD"/>
      </p:ext>
    </p:extLst>
  </p:cmAuthor>
  <p:cmAuthor id="2" name="Birte Buhl-Hansen" initials="BB" lastIdx="14" clrIdx="1">
    <p:extLst>
      <p:ext uri="{19B8F6BF-5375-455C-9EA6-DF929625EA0E}">
        <p15:presenceInfo xmlns:p15="http://schemas.microsoft.com/office/powerpoint/2012/main" userId="S::bbuha@aarhus.dk::3be69876-28bb-45cc-9694-e5eff8ed0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461B"/>
    <a:srgbClr val="D2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75325" autoAdjust="0"/>
  </p:normalViewPr>
  <p:slideViewPr>
    <p:cSldViewPr snapToGrid="0">
      <p:cViewPr varScale="1">
        <p:scale>
          <a:sx n="95" d="100"/>
          <a:sy n="95" d="100"/>
        </p:scale>
        <p:origin x="108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3-17T13:18:05.405" idx="1">
    <p:pos x="10" y="10"/>
    <p:text>fjernet tom tekstboks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8A626-B3F9-4A63-BA27-5ACA7CEFE1E7}" type="datetimeFigureOut">
              <a:rPr lang="da-DK" smtClean="0"/>
              <a:t>20-02-2025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7218B-FD08-4A19-81AA-CF9299107EE6}" type="slidenum">
              <a:rPr lang="da-DK" smtClean="0"/>
              <a:t>‹nr.›</a:t>
            </a:fld>
            <a:endParaRPr lang="da-DK"/>
          </a:p>
        </p:txBody>
      </p:sp>
    </p:spTree>
    <p:extLst>
      <p:ext uri="{BB962C8B-B14F-4D97-AF65-F5344CB8AC3E}">
        <p14:creationId xmlns:p14="http://schemas.microsoft.com/office/powerpoint/2010/main" val="246469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ur02.safelinks.protection.outlook.com/?url=https%3A%2F%2Fverdenstimen.dk%2Fressourcebank%2F&amp;data=02%7C01%7Cmilk%40aarhus.dk%7C6b1261e059524edc083808d7c99adcbe%7C7d66e3797f9441f8a2bafc9740f2faa0%7C1%7C0%7C637199539293516966&amp;sdata=ODfz9ZiH%2F3ithsfjjVqGCs4WRg0nC9j1e1elAEIuZLc%3D&amp;reserved=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ur02.safelinks.protection.outlook.com/?url=https%3A%2F%2Fverdenstimen.dk%2Fressourcebank%2F&amp;data=02%7C01%7Cmilk%40aarhus.dk%7C6b1261e059524edc083808d7c99adcbe%7C7d66e3797f9441f8a2bafc9740f2faa0%7C1%7C0%7C637199539293516966&amp;sdata=ODfz9ZiH%2F3ithsfjjVqGCs4WRg0nC9j1e1elAEIuZLc%3D&amp;reserved=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13</a:t>
            </a:fld>
            <a:endParaRPr lang="da-DK"/>
          </a:p>
        </p:txBody>
      </p:sp>
    </p:spTree>
    <p:extLst>
      <p:ext uri="{BB962C8B-B14F-4D97-AF65-F5344CB8AC3E}">
        <p14:creationId xmlns:p14="http://schemas.microsoft.com/office/powerpoint/2010/main" val="190751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Saml op i klassen:</a:t>
            </a:r>
          </a:p>
          <a:p>
            <a:r>
              <a:rPr lang="da-DK" dirty="0"/>
              <a:t>Kan I huske hvad vi lavede sidst. Det handler om madpakken, har I været med til at smøre jeres madpakker? </a:t>
            </a:r>
          </a:p>
          <a:p>
            <a:r>
              <a:rPr lang="da-DK" dirty="0"/>
              <a:t>HUSK at passe affaldskirkegården er der fugtigt nok? </a:t>
            </a:r>
          </a:p>
          <a:p>
            <a:r>
              <a:rPr lang="da-DK" dirty="0"/>
              <a:t>Kan I huske hvad filmen handlede om: få gode ideer. Vi skal have gode ideer sammen, og vores gode ideer skal handle om madpakken.</a:t>
            </a:r>
          </a:p>
          <a:p>
            <a:r>
              <a:rPr lang="da-DK" dirty="0"/>
              <a:t>Det er vigtigt, at der er fokus på, at der er ingen, der har FORKERTE eller DÅRLIGE madpakker. Vi er ved at blive klogere sammen og hjælper hinanden med at få gode ideer til, hvordan vi alle sammen kan gøre vores madpakker bedre.</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14</a:t>
            </a:fld>
            <a:endParaRPr lang="da-DK"/>
          </a:p>
        </p:txBody>
      </p:sp>
    </p:spTree>
    <p:extLst>
      <p:ext uri="{BB962C8B-B14F-4D97-AF65-F5344CB8AC3E}">
        <p14:creationId xmlns:p14="http://schemas.microsoft.com/office/powerpoint/2010/main" val="241866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film om Verdensmål:</a:t>
            </a:r>
          </a:p>
          <a:p>
            <a:r>
              <a:rPr lang="da-DK" dirty="0"/>
              <a:t>Snak om filmen: </a:t>
            </a:r>
          </a:p>
          <a:p>
            <a:r>
              <a:rPr lang="da-DK" dirty="0"/>
              <a:t>Hvad kan du/I selv gøre for klimaet, miljøet og verdensmålene? Hvad har du/I mest lyst til at passe godt på? Dyrene, planterne, stranden, skoven, hinanden? Der er mange ting man kan have lyst til at passe godt på.</a:t>
            </a:r>
          </a:p>
          <a:p>
            <a:r>
              <a:rPr lang="da-DK" dirty="0"/>
              <a:t>Hvad gør du/I måske allerede? Det er altid motiverende at finde de ting man allerede gør. Så er vi allerede i gang, og det er ikke svært.</a:t>
            </a:r>
          </a:p>
          <a:p>
            <a:endParaRPr lang="da-DK" dirty="0"/>
          </a:p>
          <a:p>
            <a:r>
              <a:rPr lang="da-DK" dirty="0"/>
              <a:t>I det her forløb kan vi passe godt på mange forskellige ting, ved at få ideer til at ændre forskellige vaner omkring vores madpakker. </a:t>
            </a:r>
          </a:p>
          <a:p>
            <a:r>
              <a:rPr lang="da-DK" dirty="0"/>
              <a:t>Det er også meget vigtigt at huske på, at der er ikke nogen 100 % rigtige eller forkerte løsninger, fordi vi er alle sammen forskellige. Men vi kan hjælpe hinanden til viden og ideer om, hvordan vi kan passe bedre på jordkloden.</a:t>
            </a:r>
          </a:p>
          <a:p>
            <a:endParaRPr lang="da-DK" dirty="0"/>
          </a:p>
          <a:p>
            <a:r>
              <a:rPr lang="da-DK" dirty="0"/>
              <a:t>Henvisning:  </a:t>
            </a:r>
          </a:p>
          <a:p>
            <a:r>
              <a:rPr lang="da-DK" dirty="0"/>
              <a:t>https://www.verdensmaal.org/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kern="1200" dirty="0">
                <a:solidFill>
                  <a:schemeClr val="tx1"/>
                </a:solidFill>
                <a:effectLst/>
                <a:latin typeface="+mn-lt"/>
                <a:ea typeface="+mn-ea"/>
                <a:cs typeface="+mn-cs"/>
                <a:hlinkClick r:id="rId3"/>
              </a:rPr>
              <a:t>https://verdenstimen.dk/ressourcebank/</a:t>
            </a:r>
            <a:endParaRPr lang="da-DK" sz="1200" kern="1200" dirty="0">
              <a:solidFill>
                <a:schemeClr val="tx1"/>
              </a:solidFill>
              <a:effectLst/>
              <a:latin typeface="+mn-lt"/>
              <a:ea typeface="+mn-ea"/>
              <a:cs typeface="+mn-cs"/>
            </a:endParaRPr>
          </a:p>
          <a:p>
            <a:endParaRPr lang="da-DK" dirty="0"/>
          </a:p>
          <a:p>
            <a:r>
              <a:rPr lang="da-DK" dirty="0"/>
              <a:t>Ophavsret: Med tilladelse fra Verdens Bedste Nyheder</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15</a:t>
            </a:fld>
            <a:endParaRPr lang="da-DK"/>
          </a:p>
        </p:txBody>
      </p:sp>
    </p:spTree>
    <p:extLst>
      <p:ext uri="{BB962C8B-B14F-4D97-AF65-F5344CB8AC3E}">
        <p14:creationId xmlns:p14="http://schemas.microsoft.com/office/powerpoint/2010/main" val="194445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Nu handler det om indholdet i madpakken.</a:t>
            </a:r>
          </a:p>
          <a:p>
            <a:r>
              <a:rPr lang="da-DK" b="0" dirty="0"/>
              <a:t>Professor klog siger mange ting om bæredygtighed og mad.</a:t>
            </a:r>
          </a:p>
          <a:p>
            <a:r>
              <a:rPr lang="da-DK" b="0" dirty="0"/>
              <a:t>Og igen er der ingen entydige klare svar. Fx. den transporterede frilandsdyrkede tomat fra </a:t>
            </a:r>
            <a:r>
              <a:rPr lang="da-DK" b="0" dirty="0" err="1"/>
              <a:t>sydeuropa</a:t>
            </a:r>
            <a:r>
              <a:rPr lang="da-DK" b="0" dirty="0"/>
              <a:t> kan være mindre miljøbelastende end den lokalt producerede drivhustomat.</a:t>
            </a:r>
          </a:p>
          <a:p>
            <a:r>
              <a:rPr lang="da-DK" b="0" dirty="0"/>
              <a:t>Professor </a:t>
            </a:r>
            <a:r>
              <a:rPr lang="da-DK" b="0" dirty="0" err="1"/>
              <a:t>Klog´s</a:t>
            </a:r>
            <a:r>
              <a:rPr lang="da-DK" b="0" dirty="0"/>
              <a:t> ord er derfor helt overordnede og fritager ikke for, at man selv skal tænke sig om.</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16</a:t>
            </a:fld>
            <a:endParaRPr lang="da-DK"/>
          </a:p>
        </p:txBody>
      </p:sp>
    </p:spTree>
    <p:extLst>
      <p:ext uri="{BB962C8B-B14F-4D97-AF65-F5344CB8AC3E}">
        <p14:creationId xmlns:p14="http://schemas.microsoft.com/office/powerpoint/2010/main" val="69060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her bruger CO2 som udtryk for miljøbelastning er det fordi CO2 typisk bruges i forbindelse med klimaregnskab</a:t>
            </a:r>
          </a:p>
          <a:p>
            <a:endParaRPr lang="da-DK" dirty="0"/>
          </a:p>
          <a:p>
            <a:r>
              <a:rPr lang="da-DK" dirty="0"/>
              <a:t>Lad eleverne 2 og 2 blive enig om 5 råvare, de skal undersøge i de næste slides. </a:t>
            </a:r>
          </a:p>
          <a:p>
            <a:endParaRPr lang="da-DK" dirty="0"/>
          </a:p>
          <a:p>
            <a:r>
              <a:rPr lang="da-DK" sz="1200" b="0" i="1" u="none" strike="noStrike" kern="1200" baseline="0" dirty="0">
                <a:solidFill>
                  <a:schemeClr val="tx1"/>
                </a:solidFill>
                <a:latin typeface="+mn-lt"/>
                <a:ea typeface="+mn-ea"/>
                <a:cs typeface="+mn-cs"/>
              </a:rPr>
              <a:t>Figur: CO2e-udledning per kg fødevare fordelt på frugt og grønt, øvrige plantebaserede fødevarer og animalske fødevarer. Kilde: CONCITO på grundlag af Mogensen et. al. (2016).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HENVISNING</a:t>
            </a:r>
            <a:r>
              <a:rPr lang="da-DK" i="1" dirty="0"/>
              <a:t>: https://concito.dk/sites/concito.dk/files/media/document/Klimavenlige%20madvaner%202019_rev1.pdf</a:t>
            </a:r>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17</a:t>
            </a:fld>
            <a:endParaRPr lang="da-DK"/>
          </a:p>
        </p:txBody>
      </p:sp>
    </p:spTree>
    <p:extLst>
      <p:ext uri="{BB962C8B-B14F-4D97-AF65-F5344CB8AC3E}">
        <p14:creationId xmlns:p14="http://schemas.microsoft.com/office/powerpoint/2010/main" val="175505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Årstidens frugt og grønt:</a:t>
            </a:r>
          </a:p>
          <a:p>
            <a:r>
              <a:rPr lang="da-DK" dirty="0"/>
              <a:t>Snak sammen 2 og 2 om hvad I synes oversigten viser. </a:t>
            </a:r>
          </a:p>
          <a:p>
            <a:r>
              <a:rPr lang="da-DK" b="0" dirty="0"/>
              <a:t>Hvilke frugter og grøntsager er der sæson for nu?</a:t>
            </a:r>
          </a:p>
          <a:p>
            <a:r>
              <a:rPr lang="da-DK" b="0" dirty="0"/>
              <a:t>Hvilke af dem vil I helst have med i jeres madpakker?</a:t>
            </a:r>
          </a:p>
          <a:p>
            <a:endParaRPr lang="da-DK" b="0"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18</a:t>
            </a:fld>
            <a:endParaRPr lang="da-DK"/>
          </a:p>
        </p:txBody>
      </p:sp>
    </p:spTree>
    <p:extLst>
      <p:ext uri="{BB962C8B-B14F-4D97-AF65-F5344CB8AC3E}">
        <p14:creationId xmlns:p14="http://schemas.microsoft.com/office/powerpoint/2010/main" val="690606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Oversigten tager udgangspunkt i Fødevarestyrelsens tips til årstidens frugt og grønt.  https://altomkost.dk/tips/til-aarstiden/aarstidens-frugt-og-groent/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19</a:t>
            </a:fld>
            <a:endParaRPr lang="da-DK"/>
          </a:p>
        </p:txBody>
      </p:sp>
    </p:spTree>
    <p:extLst>
      <p:ext uri="{BB962C8B-B14F-4D97-AF65-F5344CB8AC3E}">
        <p14:creationId xmlns:p14="http://schemas.microsoft.com/office/powerpoint/2010/main" val="605019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Oversigten tager udgangspunkt i Fødevarestyrelsens tips til årstidens frugt og grønt.  https://altomkost.dk/tips/til-aarstiden/aarstidens-frugt-og-groent/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20</a:t>
            </a:fld>
            <a:endParaRPr lang="da-DK"/>
          </a:p>
        </p:txBody>
      </p:sp>
    </p:spTree>
    <p:extLst>
      <p:ext uri="{BB962C8B-B14F-4D97-AF65-F5344CB8AC3E}">
        <p14:creationId xmlns:p14="http://schemas.microsoft.com/office/powerpoint/2010/main" val="164010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Oversigten tager udgangspunkt i Fødevarestyrelsens tips til årstidens frugt og grønt.  https://altomkost.dk/tips/til-aarstiden/aarstidens-frugt-og-groent/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21</a:t>
            </a:fld>
            <a:endParaRPr lang="da-DK"/>
          </a:p>
        </p:txBody>
      </p:sp>
    </p:spTree>
    <p:extLst>
      <p:ext uri="{BB962C8B-B14F-4D97-AF65-F5344CB8AC3E}">
        <p14:creationId xmlns:p14="http://schemas.microsoft.com/office/powerpoint/2010/main" val="294371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Transporten fra produktionssted til butik har en miljøomkostning, men din transport fra </a:t>
            </a:r>
            <a:r>
              <a:rPr lang="da-DK" baseline="0" dirty="0"/>
              <a:t>butikken og hjem har for langt de fleste varer en større miljøpåvirkning.</a:t>
            </a:r>
          </a:p>
          <a:p>
            <a:endParaRPr lang="da-DK" dirty="0"/>
          </a:p>
          <a:p>
            <a:r>
              <a:rPr lang="da-DK" dirty="0"/>
              <a:t>Diskuter sammen 2 og 2 eller i mindre grupper.</a:t>
            </a:r>
          </a:p>
          <a:p>
            <a:r>
              <a:rPr lang="da-DK" dirty="0"/>
              <a:t>Husk igen der er ingen rigtige svar.  Der kan være gode argumenter for at tage bilen ud at handle. Og når vi skal tænke bæredygtigt, så skal vi selvfølgelig tænke på miljøet, men vi skal også, hvis det skal være bæredygtige tænke økonomi og socialt.</a:t>
            </a:r>
          </a:p>
        </p:txBody>
      </p:sp>
      <p:sp>
        <p:nvSpPr>
          <p:cNvPr id="4" name="Pladsholder til slidenummer 3"/>
          <p:cNvSpPr>
            <a:spLocks noGrp="1"/>
          </p:cNvSpPr>
          <p:nvPr>
            <p:ph type="sldNum" sz="quarter" idx="5"/>
          </p:nvPr>
        </p:nvSpPr>
        <p:spPr/>
        <p:txBody>
          <a:bodyPr/>
          <a:lstStyle/>
          <a:p>
            <a:fld id="{8017218B-FD08-4A19-81AA-CF9299107EE6}" type="slidenum">
              <a:rPr lang="da-DK" smtClean="0"/>
              <a:t>22</a:t>
            </a:fld>
            <a:endParaRPr lang="da-DK"/>
          </a:p>
        </p:txBody>
      </p:sp>
    </p:spTree>
    <p:extLst>
      <p:ext uri="{BB962C8B-B14F-4D97-AF65-F5344CB8AC3E}">
        <p14:creationId xmlns:p14="http://schemas.microsoft.com/office/powerpoint/2010/main" val="37111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 jeres klasse.</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a:t>
            </a:fld>
            <a:endParaRPr lang="da-DK"/>
          </a:p>
        </p:txBody>
      </p:sp>
    </p:spTree>
    <p:extLst>
      <p:ext uri="{BB962C8B-B14F-4D97-AF65-F5344CB8AC3E}">
        <p14:creationId xmlns:p14="http://schemas.microsoft.com/office/powerpoint/2010/main" val="381067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Lad eleverne diskutere 2 og 2 hvilken transportformer der er brugt for at få de 5 varer frem til butikken. Saml gerne op på klassen efter gennemgang af de fire slides.</a:t>
            </a:r>
          </a:p>
          <a:p>
            <a:endParaRPr lang="da-DK" baseline="0" dirty="0"/>
          </a:p>
          <a:p>
            <a:r>
              <a:rPr lang="da-DK" baseline="0" dirty="0"/>
              <a:t>Der er ingen 100 % rigtige svar. En vare kan skulle bruge flere forskellige transportmidler inden den når ud i butikken, og en tomat kan være produceret tæt på eller langt væk og på nogle årstider kommer fx jordbær langt væk fra og med fly, på andre tider med lastbil og i sæsonen herhjemme kan man måske købe dem i lokalområdet. </a:t>
            </a:r>
          </a:p>
          <a:p>
            <a:endParaRPr lang="da-DK" baseline="0" dirty="0"/>
          </a:p>
          <a:p>
            <a:r>
              <a:rPr lang="da-DK" baseline="0" dirty="0"/>
              <a:t>Varer der transporteres med fly har størst miljøomkostning:</a:t>
            </a:r>
          </a:p>
          <a:p>
            <a:r>
              <a:rPr lang="da-DK" baseline="0" dirty="0"/>
              <a:t>Lette temperaturfølsomme varer med lav holdbarhed bliver fløjet til Danmark, når det ikke er sæson i Europa eller Nordafrika fx:</a:t>
            </a:r>
          </a:p>
          <a:p>
            <a:r>
              <a:rPr lang="da-DK" baseline="0" dirty="0"/>
              <a:t>Friske bær</a:t>
            </a:r>
          </a:p>
          <a:p>
            <a:r>
              <a:rPr lang="da-DK" baseline="0" dirty="0"/>
              <a:t>Slik ærter</a:t>
            </a:r>
          </a:p>
          <a:p>
            <a:r>
              <a:rPr lang="da-DK" baseline="0" dirty="0"/>
              <a:t>Grønne bønner</a:t>
            </a:r>
          </a:p>
          <a:p>
            <a:r>
              <a:rPr lang="da-DK" baseline="0" dirty="0"/>
              <a:t>Mini majs</a:t>
            </a:r>
          </a:p>
          <a:p>
            <a:r>
              <a:rPr lang="da-DK" baseline="0" dirty="0"/>
              <a:t>Asparges</a:t>
            </a:r>
          </a:p>
          <a:p>
            <a:r>
              <a:rPr lang="da-DK" baseline="0" dirty="0"/>
              <a:t>Roser</a:t>
            </a:r>
          </a:p>
          <a:p>
            <a:r>
              <a:rPr lang="da-DK" baseline="0" dirty="0"/>
              <a:t>Nelliker</a:t>
            </a:r>
          </a:p>
          <a:p>
            <a:r>
              <a:rPr lang="da-DK" baseline="0" dirty="0"/>
              <a:t>Kommer typisk med fly om vinteren + tidlig forår</a:t>
            </a:r>
          </a:p>
          <a:p>
            <a:endParaRPr lang="da-DK" baseline="0"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23</a:t>
            </a:fld>
            <a:endParaRPr lang="da-DK"/>
          </a:p>
        </p:txBody>
      </p:sp>
    </p:spTree>
    <p:extLst>
      <p:ext uri="{BB962C8B-B14F-4D97-AF65-F5344CB8AC3E}">
        <p14:creationId xmlns:p14="http://schemas.microsoft.com/office/powerpoint/2010/main" val="2561852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skal være: sund, og tilpas stor så du kan blive mæt, men ikke så stor så der opstår madspild.</a:t>
            </a:r>
          </a:p>
          <a:p>
            <a:endParaRPr lang="da-DK" dirty="0"/>
          </a:p>
          <a:p>
            <a:r>
              <a:rPr lang="da-DK" dirty="0"/>
              <a:t>Sundhed og tilpas størrelse kan I snakke om med de 2 næste slides.</a:t>
            </a:r>
          </a:p>
        </p:txBody>
      </p:sp>
      <p:sp>
        <p:nvSpPr>
          <p:cNvPr id="4" name="Pladsholder til slidenummer 3"/>
          <p:cNvSpPr>
            <a:spLocks noGrp="1"/>
          </p:cNvSpPr>
          <p:nvPr>
            <p:ph type="sldNum" sz="quarter" idx="5"/>
          </p:nvPr>
        </p:nvSpPr>
        <p:spPr/>
        <p:txBody>
          <a:bodyPr/>
          <a:lstStyle/>
          <a:p>
            <a:fld id="{8017218B-FD08-4A19-81AA-CF9299107EE6}" type="slidenum">
              <a:rPr lang="da-DK" smtClean="0"/>
              <a:t>24</a:t>
            </a:fld>
            <a:endParaRPr lang="da-DK"/>
          </a:p>
        </p:txBody>
      </p:sp>
    </p:spTree>
    <p:extLst>
      <p:ext uri="{BB962C8B-B14F-4D97-AF65-F5344CB8AC3E}">
        <p14:creationId xmlns:p14="http://schemas.microsoft.com/office/powerpoint/2010/main" val="2228542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Snak om at det er også vigtigt at madpakken er sund. Så du har energi til hele dagen.</a:t>
            </a:r>
          </a:p>
          <a:p>
            <a:endParaRPr lang="da-DK" dirty="0"/>
          </a:p>
          <a:p>
            <a:r>
              <a:rPr lang="da-DK" dirty="0"/>
              <a:t>Henvisning: https://altomkost.dk/tips/til-maaltiderne/madpakker/gimadpakkenenhaand/ </a:t>
            </a:r>
          </a:p>
        </p:txBody>
      </p:sp>
      <p:sp>
        <p:nvSpPr>
          <p:cNvPr id="4" name="Pladsholder til slidenummer 3"/>
          <p:cNvSpPr>
            <a:spLocks noGrp="1"/>
          </p:cNvSpPr>
          <p:nvPr>
            <p:ph type="sldNum" sz="quarter" idx="5"/>
          </p:nvPr>
        </p:nvSpPr>
        <p:spPr/>
        <p:txBody>
          <a:bodyPr/>
          <a:lstStyle/>
          <a:p>
            <a:fld id="{8017218B-FD08-4A19-81AA-CF9299107EE6}" type="slidenum">
              <a:rPr lang="da-DK" smtClean="0"/>
              <a:t>25</a:t>
            </a:fld>
            <a:endParaRPr lang="da-DK"/>
          </a:p>
        </p:txBody>
      </p:sp>
    </p:spTree>
    <p:extLst>
      <p:ext uri="{BB962C8B-B14F-4D97-AF65-F5344CB8AC3E}">
        <p14:creationId xmlns:p14="http://schemas.microsoft.com/office/powerpoint/2010/main" val="2022813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også vigtigt at madpakken er tilpas i størrelse</a:t>
            </a:r>
          </a:p>
        </p:txBody>
      </p:sp>
      <p:sp>
        <p:nvSpPr>
          <p:cNvPr id="4" name="Pladsholder til slidenummer 3"/>
          <p:cNvSpPr>
            <a:spLocks noGrp="1"/>
          </p:cNvSpPr>
          <p:nvPr>
            <p:ph type="sldNum" sz="quarter" idx="5"/>
          </p:nvPr>
        </p:nvSpPr>
        <p:spPr/>
        <p:txBody>
          <a:bodyPr/>
          <a:lstStyle/>
          <a:p>
            <a:fld id="{8017218B-FD08-4A19-81AA-CF9299107EE6}" type="slidenum">
              <a:rPr lang="da-DK" smtClean="0"/>
              <a:t>26</a:t>
            </a:fld>
            <a:endParaRPr lang="da-DK"/>
          </a:p>
        </p:txBody>
      </p:sp>
    </p:spTree>
    <p:extLst>
      <p:ext uri="{BB962C8B-B14F-4D97-AF65-F5344CB8AC3E}">
        <p14:creationId xmlns:p14="http://schemas.microsoft.com/office/powerpoint/2010/main" val="3445146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Tegn den madpakke du gerne vil have:</a:t>
            </a:r>
          </a:p>
          <a:p>
            <a:r>
              <a:rPr lang="da-DK" dirty="0"/>
              <a:t>Alle får et stykke papir og skal tegne den madpakke de gerne vil have, de skal tænke på at det er en: sund, tilpas stor, lækker, bæredygtig madpakke.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tegningerne er lavet saml op fælles i klassen, er der nogle fællestræk? Gode ideer I kan give til hinanden?</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27</a:t>
            </a:fld>
            <a:endParaRPr lang="da-DK"/>
          </a:p>
        </p:txBody>
      </p:sp>
    </p:spTree>
    <p:extLst>
      <p:ext uri="{BB962C8B-B14F-4D97-AF65-F5344CB8AC3E}">
        <p14:creationId xmlns:p14="http://schemas.microsoft.com/office/powerpoint/2010/main" val="1292265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Saml op i klassen:</a:t>
            </a:r>
          </a:p>
          <a:p>
            <a:r>
              <a:rPr lang="da-DK" dirty="0"/>
              <a:t>Kan I huske hvad vi lavede sidst. Har I været med til at smøre jeres madpakker? </a:t>
            </a:r>
          </a:p>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28</a:t>
            </a:fld>
            <a:endParaRPr lang="da-DK"/>
          </a:p>
        </p:txBody>
      </p:sp>
    </p:spTree>
    <p:extLst>
      <p:ext uri="{BB962C8B-B14F-4D97-AF65-F5344CB8AC3E}">
        <p14:creationId xmlns:p14="http://schemas.microsoft.com/office/powerpoint/2010/main" val="968546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29</a:t>
            </a:fld>
            <a:endParaRPr lang="da-DK"/>
          </a:p>
        </p:txBody>
      </p:sp>
    </p:spTree>
    <p:extLst>
      <p:ext uri="{BB962C8B-B14F-4D97-AF65-F5344CB8AC3E}">
        <p14:creationId xmlns:p14="http://schemas.microsoft.com/office/powerpoint/2010/main" val="553753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latin typeface="+mn-lt"/>
                <a:ea typeface="+mn-ea"/>
                <a:cs typeface="+mn-cs"/>
              </a:rPr>
              <a:t>Figuren kan hentes her: https://ava-formidlerne.aarhus.dk/media/10305/affaldets-nedbrydningstider.pdf</a:t>
            </a: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30</a:t>
            </a:fld>
            <a:endParaRPr lang="da-DK"/>
          </a:p>
        </p:txBody>
      </p:sp>
    </p:spTree>
    <p:extLst>
      <p:ext uri="{BB962C8B-B14F-4D97-AF65-F5344CB8AC3E}">
        <p14:creationId xmlns:p14="http://schemas.microsoft.com/office/powerpoint/2010/main" val="679514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Vej affaldet: (vi laver en undersøgelse)</a:t>
            </a:r>
          </a:p>
          <a:p>
            <a:r>
              <a:rPr lang="da-DK" dirty="0"/>
              <a:t>Det er igen lettest hvis timerne er hen over et spisefrikvarter, så det er dagsfriskt affald. Er det affald samlet i en pose fra dagen før er det lidt mere ulækkert og det kan være nødvendigt med underlag inden affaldet kommer ud på bordet og handsker (det er kun nødvendigt med 1 handske pr. barn). Det er en god anledning til at italesætte, at vi på den måde laver mindre affald. Saml op på tavlen, hvor meget af hver slags affald (</a:t>
            </a:r>
            <a:r>
              <a:rPr lang="da-DK" dirty="0" err="1"/>
              <a:t>metal,glas,plast</a:t>
            </a:r>
            <a:r>
              <a:rPr lang="da-DK" dirty="0"/>
              <a:t>-, madpapir-, bio- og restaffald) der er lavet i alt i klassen.</a:t>
            </a:r>
          </a:p>
          <a:p>
            <a:endParaRPr lang="da-DK" dirty="0"/>
          </a:p>
          <a:p>
            <a:r>
              <a:rPr lang="da-DK" dirty="0"/>
              <a:t>Materialer: plastposer, vægte, evt. plasthandsker</a:t>
            </a:r>
          </a:p>
          <a:p>
            <a:endParaRPr lang="da-DK" dirty="0"/>
          </a:p>
          <a:p>
            <a:r>
              <a:rPr lang="da-DK" dirty="0"/>
              <a:t>Sammenlign med sidst I lavede forsøget. Er der noget der har ændret sig?</a:t>
            </a:r>
          </a:p>
          <a:p>
            <a:r>
              <a:rPr lang="da-DK" dirty="0"/>
              <a:t>Hvad kan I konkludere ud fra jeres tal?</a:t>
            </a:r>
          </a:p>
          <a:p>
            <a:r>
              <a:rPr lang="da-DK" dirty="0"/>
              <a:t>Det er selvfølgelig godt, hvis der alt i alt er mindre affald!</a:t>
            </a:r>
          </a:p>
          <a:p>
            <a:r>
              <a:rPr lang="da-DK" dirty="0"/>
              <a:t>Det er også godt, hvis der er mindre rest affald, men det kan betyde at der er mere madpapiraffald.</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Husk at vask hænder inden I skal spise og når I har sorteret affald</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31</a:t>
            </a:fld>
            <a:endParaRPr lang="da-DK"/>
          </a:p>
        </p:txBody>
      </p:sp>
    </p:spTree>
    <p:extLst>
      <p:ext uri="{BB962C8B-B14F-4D97-AF65-F5344CB8AC3E}">
        <p14:creationId xmlns:p14="http://schemas.microsoft.com/office/powerpoint/2010/main" val="1067723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34</a:t>
            </a:fld>
            <a:endParaRPr lang="da-DK"/>
          </a:p>
        </p:txBody>
      </p:sp>
    </p:spTree>
    <p:extLst>
      <p:ext uri="{BB962C8B-B14F-4D97-AF65-F5344CB8AC3E}">
        <p14:creationId xmlns:p14="http://schemas.microsoft.com/office/powerpoint/2010/main" val="223097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a:t>
            </a:fld>
            <a:endParaRPr lang="da-DK"/>
          </a:p>
        </p:txBody>
      </p:sp>
    </p:spTree>
    <p:extLst>
      <p:ext uri="{BB962C8B-B14F-4D97-AF65-F5344CB8AC3E}">
        <p14:creationId xmlns:p14="http://schemas.microsoft.com/office/powerpoint/2010/main" val="2971743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bestiller forløbet via ULF i Aarhus (www.ulfiaarhus.dk) søg under natursamarbejdet som udbyder, forløbet hedder Bæredygtig madpakke.</a:t>
            </a:r>
          </a:p>
        </p:txBody>
      </p:sp>
      <p:sp>
        <p:nvSpPr>
          <p:cNvPr id="4" name="Pladsholder til slidenummer 3"/>
          <p:cNvSpPr>
            <a:spLocks noGrp="1"/>
          </p:cNvSpPr>
          <p:nvPr>
            <p:ph type="sldNum" sz="quarter" idx="5"/>
          </p:nvPr>
        </p:nvSpPr>
        <p:spPr/>
        <p:txBody>
          <a:bodyPr/>
          <a:lstStyle/>
          <a:p>
            <a:fld id="{8017218B-FD08-4A19-81AA-CF9299107EE6}" type="slidenum">
              <a:rPr lang="da-DK" smtClean="0"/>
              <a:t>35</a:t>
            </a:fld>
            <a:endParaRPr lang="da-DK"/>
          </a:p>
        </p:txBody>
      </p:sp>
    </p:spTree>
    <p:extLst>
      <p:ext uri="{BB962C8B-B14F-4D97-AF65-F5344CB8AC3E}">
        <p14:creationId xmlns:p14="http://schemas.microsoft.com/office/powerpoint/2010/main" val="268676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dirty="0"/>
              <a:t>En måde at se på hvordan ens madpakkevalg påvirker Verdensmålene er ved at kigge på de enkelte måls delmål. </a:t>
            </a:r>
          </a:p>
          <a:p>
            <a:endParaRPr lang="da-DK" sz="1800" b="0" dirty="0"/>
          </a:p>
          <a:p>
            <a:r>
              <a:rPr lang="da-DK" sz="1800" b="1" dirty="0"/>
              <a:t>FN´s Verdensmål for Bæredygtig udvikling</a:t>
            </a:r>
          </a:p>
          <a:p>
            <a:r>
              <a:rPr lang="da-DK" sz="1200" b="1" dirty="0">
                <a:solidFill>
                  <a:schemeClr val="accent2">
                    <a:lumMod val="60000"/>
                    <a:lumOff val="40000"/>
                  </a:schemeClr>
                </a:solidFill>
              </a:rPr>
              <a:t>2 Stop sult:</a:t>
            </a:r>
            <a:r>
              <a:rPr lang="da-DK" sz="1200" dirty="0"/>
              <a:t> gør fødevareproduktionen mere bæredygtig – hvilken mad vælger du at spise?</a:t>
            </a:r>
          </a:p>
          <a:p>
            <a:r>
              <a:rPr lang="da-DK" sz="1200" b="1" dirty="0">
                <a:solidFill>
                  <a:srgbClr val="00B050"/>
                </a:solidFill>
              </a:rPr>
              <a:t>3 Sundhed og trivsel: </a:t>
            </a:r>
            <a:r>
              <a:rPr lang="da-DK" sz="1200" dirty="0"/>
              <a:t>bekæmp smitsomme sygdomme – husk at vask hænder</a:t>
            </a:r>
          </a:p>
          <a:p>
            <a:r>
              <a:rPr lang="da-DK" sz="1200" b="1" dirty="0">
                <a:solidFill>
                  <a:srgbClr val="C00000"/>
                </a:solidFill>
              </a:rPr>
              <a:t>4 Kvalitetsuddannelse: </a:t>
            </a:r>
            <a:r>
              <a:rPr lang="da-DK" sz="1200" dirty="0"/>
              <a:t>Undervis i bæredygtig udvikling og global i forbrug og produktion – undgå madspild</a:t>
            </a:r>
          </a:p>
          <a:p>
            <a:r>
              <a:rPr lang="da-DK" sz="1200" b="1" dirty="0">
                <a:solidFill>
                  <a:schemeClr val="accent4">
                    <a:lumMod val="75000"/>
                  </a:schemeClr>
                </a:solidFill>
              </a:rPr>
              <a:t>12 Ansvarligt forbrug og produktion</a:t>
            </a:r>
            <a:r>
              <a:rPr lang="da-DK" sz="1200" dirty="0">
                <a:solidFill>
                  <a:schemeClr val="accent4">
                    <a:lumMod val="75000"/>
                  </a:schemeClr>
                </a:solidFill>
              </a:rPr>
              <a:t>: </a:t>
            </a:r>
          </a:p>
          <a:p>
            <a:r>
              <a:rPr lang="da-DK" sz="1200" dirty="0"/>
              <a:t>- halver det globale madspild pr. person - kan du smide mindre mad ud?</a:t>
            </a:r>
          </a:p>
          <a:p>
            <a:r>
              <a:rPr lang="da-DK" sz="1200" dirty="0"/>
              <a:t>- reducer affaldsmængden – hvor meget affald efterlader din madpakke? </a:t>
            </a:r>
          </a:p>
          <a:p>
            <a:r>
              <a:rPr lang="da-DK" sz="1200" dirty="0"/>
              <a:t>- brug og håndter naturressourcer bæredygtigt – hvilken slags affald efterlader din madpakke?</a:t>
            </a:r>
          </a:p>
          <a:p>
            <a:r>
              <a:rPr lang="da-DK" sz="1200" dirty="0"/>
              <a:t>- håndter kemikalier og affald ansvarligt – kan du sortere dit affald?</a:t>
            </a:r>
          </a:p>
          <a:p>
            <a:pPr marL="0" indent="0">
              <a:buFontTx/>
              <a:buNone/>
            </a:pPr>
            <a:r>
              <a:rPr lang="da-DK" sz="1200" dirty="0"/>
              <a:t>- giv alle mennesker viden og forståelse for at kunne leve mere bæredygtigt – fx. via en bæredygtig madpakke</a:t>
            </a:r>
          </a:p>
          <a:p>
            <a:pPr marL="0" indent="0">
              <a:buFontTx/>
              <a:buNone/>
            </a:pPr>
            <a:r>
              <a:rPr lang="da-DK" sz="1200" b="1" dirty="0"/>
              <a:t>15 Livet på land: </a:t>
            </a:r>
            <a:r>
              <a:rPr lang="da-DK" sz="1200" dirty="0"/>
              <a:t>Stop skovrydning – spis flere grøntsager og mindre kød</a:t>
            </a:r>
          </a:p>
          <a:p>
            <a:r>
              <a:rPr lang="da-DK" sz="1200" b="1" dirty="0">
                <a:solidFill>
                  <a:srgbClr val="002060"/>
                </a:solidFill>
              </a:rPr>
              <a:t>16 Fred retfærdighed og stærke institutioner: </a:t>
            </a:r>
            <a:r>
              <a:rPr lang="da-DK" sz="1200" dirty="0"/>
              <a:t>garanter at alle beslutninger tages på en inkluderende og repræsentativ måde – lyt til hinandens ideer og ønsker om madpakken, og respekter at man selv bestemmer, hvordan den bedste madpakke er for den enkelte.</a:t>
            </a:r>
          </a:p>
          <a:p>
            <a:endParaRPr lang="da-DK" sz="1200" dirty="0"/>
          </a:p>
          <a:p>
            <a:r>
              <a:rPr lang="da-DK" sz="1200" dirty="0"/>
              <a:t>Her er et udvalg af delmål, som du med dit madpakkevalg kan påvirke.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Henvisning: https://verdenstimen.dk/17-verdensmaal/ - lynguide til verdensmålene</a:t>
            </a:r>
          </a:p>
          <a:p>
            <a:endParaRPr lang="da-DK" dirty="0"/>
          </a:p>
        </p:txBody>
      </p:sp>
      <p:sp>
        <p:nvSpPr>
          <p:cNvPr id="4" name="Pladsholder til slidenummer 3"/>
          <p:cNvSpPr>
            <a:spLocks noGrp="1"/>
          </p:cNvSpPr>
          <p:nvPr>
            <p:ph type="sldNum" sz="quarter" idx="5"/>
          </p:nvPr>
        </p:nvSpPr>
        <p:spPr/>
        <p:txBody>
          <a:bodyPr/>
          <a:lstStyle/>
          <a:p>
            <a:fld id="{616F3F6D-A6C9-4B7B-9A0D-6A0A1478BD28}" type="slidenum">
              <a:rPr lang="da-DK" smtClean="0"/>
              <a:t>4</a:t>
            </a:fld>
            <a:endParaRPr lang="da-DK"/>
          </a:p>
        </p:txBody>
      </p:sp>
    </p:spTree>
    <p:extLst>
      <p:ext uri="{BB962C8B-B14F-4D97-AF65-F5344CB8AC3E}">
        <p14:creationId xmlns:p14="http://schemas.microsoft.com/office/powerpoint/2010/main" val="262303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film om Verdensmål:</a:t>
            </a:r>
          </a:p>
          <a:p>
            <a:r>
              <a:rPr lang="da-DK" dirty="0"/>
              <a:t>Snak om filmen: Hvad har vi brug for? (ren: luft, vand og mad)</a:t>
            </a:r>
          </a:p>
          <a:p>
            <a:r>
              <a:rPr lang="da-DK" dirty="0"/>
              <a:t>Hvor lang tid har vi til at nå målene i 2030? Hvor gamle er I til den tid?</a:t>
            </a:r>
          </a:p>
          <a:p>
            <a:r>
              <a:rPr lang="da-DK" dirty="0"/>
              <a:t>Hvad kan vi gøre for at løse problemerne? (få gode ideer og ændre vores forbrugsvaner)</a:t>
            </a:r>
          </a:p>
          <a:p>
            <a:r>
              <a:rPr lang="da-DK" dirty="0"/>
              <a:t>Snak grundigt om filmen og kom omkring alle de spørgsmål børnene har.</a:t>
            </a:r>
          </a:p>
          <a:p>
            <a:endParaRPr lang="da-DK" dirty="0"/>
          </a:p>
          <a:p>
            <a:r>
              <a:rPr lang="da-DK" dirty="0"/>
              <a:t>Henvisning:  </a:t>
            </a:r>
          </a:p>
          <a:p>
            <a:r>
              <a:rPr lang="da-DK" dirty="0"/>
              <a:t>https://www.verdensmaal.org/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kern="1200" dirty="0">
                <a:solidFill>
                  <a:schemeClr val="tx1"/>
                </a:solidFill>
                <a:effectLst/>
                <a:latin typeface="+mn-lt"/>
                <a:ea typeface="+mn-ea"/>
                <a:cs typeface="+mn-cs"/>
                <a:hlinkClick r:id="rId3"/>
              </a:rPr>
              <a:t>https://verdenstimen.dk/ressourcebank/</a:t>
            </a:r>
            <a:endParaRPr lang="da-DK" sz="1200" kern="1200" dirty="0">
              <a:solidFill>
                <a:schemeClr val="tx1"/>
              </a:solidFill>
              <a:effectLst/>
              <a:latin typeface="+mn-lt"/>
              <a:ea typeface="+mn-ea"/>
              <a:cs typeface="+mn-cs"/>
            </a:endParaRPr>
          </a:p>
          <a:p>
            <a:endParaRPr lang="da-DK" dirty="0"/>
          </a:p>
          <a:p>
            <a:r>
              <a:rPr lang="da-DK" dirty="0"/>
              <a:t>Ophavsret: Med tilladelse fra Verdens Bedste Nyheder</a:t>
            </a:r>
          </a:p>
        </p:txBody>
      </p:sp>
      <p:sp>
        <p:nvSpPr>
          <p:cNvPr id="4" name="Pladsholder til slidenummer 3"/>
          <p:cNvSpPr>
            <a:spLocks noGrp="1"/>
          </p:cNvSpPr>
          <p:nvPr>
            <p:ph type="sldNum" sz="quarter" idx="5"/>
          </p:nvPr>
        </p:nvSpPr>
        <p:spPr/>
        <p:txBody>
          <a:bodyPr/>
          <a:lstStyle/>
          <a:p>
            <a:fld id="{8017218B-FD08-4A19-81AA-CF9299107EE6}" type="slidenum">
              <a:rPr lang="da-DK" smtClean="0"/>
              <a:t>5</a:t>
            </a:fld>
            <a:endParaRPr lang="da-DK"/>
          </a:p>
        </p:txBody>
      </p:sp>
    </p:spTree>
    <p:extLst>
      <p:ext uri="{BB962C8B-B14F-4D97-AF65-F5344CB8AC3E}">
        <p14:creationId xmlns:p14="http://schemas.microsoft.com/office/powerpoint/2010/main" val="80005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Snak evt. om det I hører. Kan I komme i tanke om tidspunkter, hvor I har gjort noget bæredygtigt? Hvad betyder ordet bæredygtighed for jer?</a:t>
            </a:r>
          </a:p>
        </p:txBody>
      </p:sp>
      <p:sp>
        <p:nvSpPr>
          <p:cNvPr id="4" name="Pladsholder til slidenummer 3"/>
          <p:cNvSpPr>
            <a:spLocks noGrp="1"/>
          </p:cNvSpPr>
          <p:nvPr>
            <p:ph type="sldNum" sz="quarter" idx="5"/>
          </p:nvPr>
        </p:nvSpPr>
        <p:spPr/>
        <p:txBody>
          <a:bodyPr/>
          <a:lstStyle/>
          <a:p>
            <a:fld id="{8017218B-FD08-4A19-81AA-CF9299107EE6}" type="slidenum">
              <a:rPr lang="da-DK" smtClean="0"/>
              <a:t>6</a:t>
            </a:fld>
            <a:endParaRPr lang="da-DK"/>
          </a:p>
        </p:txBody>
      </p:sp>
    </p:spTree>
    <p:extLst>
      <p:ext uri="{BB962C8B-B14F-4D97-AF65-F5344CB8AC3E}">
        <p14:creationId xmlns:p14="http://schemas.microsoft.com/office/powerpoint/2010/main" val="1063954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Vej affaldet: (vi laver en undersøgelse)</a:t>
            </a:r>
          </a:p>
          <a:p>
            <a:r>
              <a:rPr lang="da-DK" dirty="0"/>
              <a:t>Det er lettest, hvis I laver denne øvelse i timerne hen over et spisefrikvarter, så det er dagsfriskt affald. Er det affald samlet i en pose fra dagen før kan det være lidt ulækkert og det kan være nødvendigt med underlag inden affaldet kommer ud på bordet og handsker (det er kun nødvendigt med 1 handske pr. barn). Undersøgelsen er en god anledning til at italesætte, at vi på den måde laver mindre affald. Saml op på tavlen eller i PP sammen i klassen og tal om hvor meget af hver slags affald (</a:t>
            </a:r>
            <a:r>
              <a:rPr lang="da-DK" dirty="0" err="1"/>
              <a:t>metal,glas,plast</a:t>
            </a:r>
            <a:r>
              <a:rPr lang="da-DK" dirty="0"/>
              <a:t>-, madpapir-, bio- og restaffald), der er lavet i alt i klassen.</a:t>
            </a:r>
          </a:p>
          <a:p>
            <a:r>
              <a:rPr lang="da-DK" b="1" dirty="0"/>
              <a:t>Materialer: plastposer (til bordet), vægte, evt. plasthandsker</a:t>
            </a:r>
          </a:p>
          <a:p>
            <a:endParaRPr lang="da-DK" b="1" dirty="0"/>
          </a:p>
          <a:p>
            <a:r>
              <a:rPr lang="da-DK" b="1" dirty="0"/>
              <a:t>Husk at vask hænder inden I skal spise og når I har sorteret affald</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7</a:t>
            </a:fld>
            <a:endParaRPr lang="da-DK"/>
          </a:p>
        </p:txBody>
      </p:sp>
    </p:spTree>
    <p:extLst>
      <p:ext uri="{BB962C8B-B14F-4D97-AF65-F5344CB8AC3E}">
        <p14:creationId xmlns:p14="http://schemas.microsoft.com/office/powerpoint/2010/main" val="302273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Affaldskirkegård: (vi laver et forsøg)</a:t>
            </a:r>
          </a:p>
          <a:p>
            <a:r>
              <a:rPr lang="da-DK" dirty="0"/>
              <a:t>I kan lave Affaldskirkegården i klassen eller udendørs. Og I kan lave den enkeltvis eller i grupper. Hvis I laver den enkeltvis, kan hver elev medbringe en mælkekarton eller et plastbæger, hvor der fyldes (fx sølvpapir, plastlåg, madpapir, æbleskrog) i og så fyldes op med jord (meget gerne også omsat kompost, så der er mikroliv til nedbrydning). Er der godt med mikroliv, fugt og varme vil æbleskroget nedbrydes i løbet af 3-4 uger. I kan også benytte lejligheden til at komme ud og lave affaldskirkegården et passende sted på skolen.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10</a:t>
            </a:fld>
            <a:endParaRPr lang="da-DK"/>
          </a:p>
        </p:txBody>
      </p:sp>
    </p:spTree>
    <p:extLst>
      <p:ext uri="{BB962C8B-B14F-4D97-AF65-F5344CB8AC3E}">
        <p14:creationId xmlns:p14="http://schemas.microsoft.com/office/powerpoint/2010/main" val="73396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Indpakning af Bolle (se næste slide):</a:t>
            </a:r>
          </a:p>
          <a:p>
            <a:r>
              <a:rPr lang="da-DK" dirty="0"/>
              <a:t>Handler om indpakningen af madpakken. Professor KLOG har nogle tips, som I kan snakke om.</a:t>
            </a:r>
          </a:p>
          <a:p>
            <a:endParaRPr lang="da-DK" dirty="0"/>
          </a:p>
          <a:p>
            <a:r>
              <a:rPr lang="da-DK" dirty="0"/>
              <a:t>Snak sammen 2 og 2 eller i grupper. </a:t>
            </a:r>
          </a:p>
          <a:p>
            <a:r>
              <a:rPr lang="da-DK" dirty="0"/>
              <a:t>Hvordan synes I bollen skal pakkes ind? Hvordan holder den sig bedst, smager bedst, belaster miljøet mindst?</a:t>
            </a:r>
          </a:p>
          <a:p>
            <a:endParaRPr lang="da-DK" dirty="0"/>
          </a:p>
          <a:p>
            <a:r>
              <a:rPr lang="da-DK" dirty="0"/>
              <a:t>Husk der er ikke nogen 100% rigtige løsninger. En indpakning kan være god for miljøet, men måske dårlig for holdbarheden eller hvad synes I? Begrund jeres synspunkt.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11</a:t>
            </a:fld>
            <a:endParaRPr lang="da-DK"/>
          </a:p>
        </p:txBody>
      </p:sp>
    </p:spTree>
    <p:extLst>
      <p:ext uri="{BB962C8B-B14F-4D97-AF65-F5344CB8AC3E}">
        <p14:creationId xmlns:p14="http://schemas.microsoft.com/office/powerpoint/2010/main" val="119323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7A060-0816-4A1E-ACB5-0E4C8610DCF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FD45223-B775-4436-A361-BA145BF8A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D6D0BB8-CB59-45F7-A002-1908B7C1FBD4}"/>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70A1D6F5-19C3-4012-BB74-2B37523807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DC3B483-F095-4E16-9D81-8F6D6CA1E977}"/>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131424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16262-D848-45F0-9CD7-C76AB77DA82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5611F0F-0D1B-4608-AE42-3250984A040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59E75EC-735B-4D9E-B2D4-E499F702A2AD}"/>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85563FBB-F817-41A5-B9C3-EE970DA7C1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DD94AA4-A9EB-4206-AB5E-5C9BC842AA82}"/>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228781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596829-A2B2-439E-97EE-7740ED0169B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9F89468-1513-4042-942D-FFF76116FD7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1EED769-5143-419F-8D1E-8815756484DD}"/>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B4BC71D7-6559-44D1-B78B-58D2B7E6AF8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BDD4F4-7A7F-415A-A3FB-60C00D72CF37}"/>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72748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1EEC3-1CFA-468D-AC66-436A78E3B85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E634227-AF4F-43D4-8B6C-A99826971CA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399BC2D-35C6-4949-912F-35D1091CF3C0}"/>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4E544553-41BA-496C-98F7-6DA9C48B564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D8E4819-9956-4DA3-9725-91262E389F50}"/>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53361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587CB-EA6B-4416-A6D5-2317A0D71A2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C2142CA-B152-4AC5-A538-58763D706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5A3D78A-BB17-455C-968F-DAB1C9C928F8}"/>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11F0257A-8D2C-42EA-B416-114CF08FDCC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1BEC195-5875-4B32-9046-1C724713F73D}"/>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288895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99B70-DEA0-49FE-81F4-F4F015BE2A5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C1EE3DF-F8F9-466D-9015-65CFC3E30F7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0339054-D66C-4B90-A277-E18BC5A0F41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685A663-ECBB-4678-822C-9EFE7A716883}"/>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6" name="Pladsholder til sidefod 5">
            <a:extLst>
              <a:ext uri="{FF2B5EF4-FFF2-40B4-BE49-F238E27FC236}">
                <a16:creationId xmlns:a16="http://schemas.microsoft.com/office/drawing/2014/main" id="{62D4127A-A9EF-401B-843B-30EDE8F9526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FBD4294-FAD2-4901-ACB2-536016FE8298}"/>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127774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DBDF8-6972-4963-9C1E-755BED4A282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86A58D9-33CA-4D06-A313-E8E9B71BB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77C8FFC-F303-46C0-B75E-B758257EC7B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215A4B3-DD62-4520-8ED4-7B4972F04A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21EEC12-08C8-4FD2-97EC-4C714F6EC66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7F9B081-8B6C-4E7D-B4CA-5A99A80B10AC}"/>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8" name="Pladsholder til sidefod 7">
            <a:extLst>
              <a:ext uri="{FF2B5EF4-FFF2-40B4-BE49-F238E27FC236}">
                <a16:creationId xmlns:a16="http://schemas.microsoft.com/office/drawing/2014/main" id="{DB3BA4FB-553A-47F3-9D7B-50A548CB8E6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5B23F6D-172A-4C96-885F-838483833C24}"/>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97799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7B94-E87E-4C18-9B6A-0611E41B57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EC4114B-F3EF-49D8-97B1-0012CD8F853A}"/>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4" name="Pladsholder til sidefod 3">
            <a:extLst>
              <a:ext uri="{FF2B5EF4-FFF2-40B4-BE49-F238E27FC236}">
                <a16:creationId xmlns:a16="http://schemas.microsoft.com/office/drawing/2014/main" id="{B8AB3702-575D-4992-8D83-F5588FA2906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0A4D545-AAD2-4E4A-B044-3B191CF3012B}"/>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234603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0A565FF-D97C-4341-A179-E65CCCC93D2A}"/>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3" name="Pladsholder til sidefod 2">
            <a:extLst>
              <a:ext uri="{FF2B5EF4-FFF2-40B4-BE49-F238E27FC236}">
                <a16:creationId xmlns:a16="http://schemas.microsoft.com/office/drawing/2014/main" id="{DB5FF679-7E6B-4CC8-AC80-33CFCCD95B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025DAC2-8B56-465D-900A-B8EB04C07441}"/>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77195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133D4-99E7-4B5A-9E04-58614CCBA4B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841581D-BE64-4A1E-9889-BC6315CB7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CE23942-5992-4CEA-9B04-537820EB8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B662DE-BE0C-4C86-ADE1-3E47A3037634}"/>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6" name="Pladsholder til sidefod 5">
            <a:extLst>
              <a:ext uri="{FF2B5EF4-FFF2-40B4-BE49-F238E27FC236}">
                <a16:creationId xmlns:a16="http://schemas.microsoft.com/office/drawing/2014/main" id="{2C8B667D-CC1C-4119-B565-783BC9ABFD9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906EE2A-16BC-439F-883B-2D8B6F9946BC}"/>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383417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C227D-59DB-45FA-BE5E-D69201B40E8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D2C3E74-687A-453C-B607-589D3E4A1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7BA25A7-D636-4831-8F06-27E717F97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FF016D6-B5FC-4B4C-BF6E-E6A422BE9B66}"/>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6" name="Pladsholder til sidefod 5">
            <a:extLst>
              <a:ext uri="{FF2B5EF4-FFF2-40B4-BE49-F238E27FC236}">
                <a16:creationId xmlns:a16="http://schemas.microsoft.com/office/drawing/2014/main" id="{4987D402-F7BA-4AD3-B3D0-DF0D2774EC6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A3E2116-3AED-48F4-9252-C7834162045B}"/>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36751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6058DD3-7EF2-4DE9-9AF9-225F0BCB5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7C5DE19-71B2-4F95-BB61-25B57C147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250534E-0411-447C-A939-9B04CDA6B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94566A22-42A3-4068-B0CA-6352C7B1B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9B7166C-5E53-49DE-818A-02996F91C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F6E21-B66B-4E1B-A677-168325A59841}" type="slidenum">
              <a:rPr lang="da-DK" smtClean="0"/>
              <a:t>‹nr.›</a:t>
            </a:fld>
            <a:endParaRPr lang="da-DK"/>
          </a:p>
        </p:txBody>
      </p:sp>
    </p:spTree>
    <p:extLst>
      <p:ext uri="{BB962C8B-B14F-4D97-AF65-F5344CB8AC3E}">
        <p14:creationId xmlns:p14="http://schemas.microsoft.com/office/powerpoint/2010/main" val="2697032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microsoft.com/office/2007/relationships/hdphoto" Target="../media/hdphoto1.wdp"/><Relationship Id="rId12" Type="http://schemas.openxmlformats.org/officeDocument/2006/relationships/image" Target="../media/image25.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jpg"/><Relationship Id="rId5" Type="http://schemas.openxmlformats.org/officeDocument/2006/relationships/image" Target="../media/image44.jpg"/><Relationship Id="rId10" Type="http://schemas.openxmlformats.org/officeDocument/2006/relationships/image" Target="../media/image47.jpg"/><Relationship Id="rId4" Type="http://schemas.openxmlformats.org/officeDocument/2006/relationships/image" Target="../media/image43.jp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Vw3vrbEZ_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25.jp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hyperlink" Target="https://altomkost.dk/tips/til-maaltiderne/madpakker/gimadpakkenenhaan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1.jpeg"/><Relationship Id="rId7" Type="http://schemas.openxmlformats.org/officeDocument/2006/relationships/image" Target="../media/image25.jp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1.jpeg"/><Relationship Id="rId7" Type="http://schemas.openxmlformats.org/officeDocument/2006/relationships/image" Target="../media/image25.jp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hyperlink" Target="http://www.verdensmaalene.dk/maal/6" TargetMode="External"/><Relationship Id="rId18" Type="http://schemas.openxmlformats.org/officeDocument/2006/relationships/image" Target="../media/image13.gif"/><Relationship Id="rId26" Type="http://schemas.openxmlformats.org/officeDocument/2006/relationships/image" Target="../media/image17.gif"/><Relationship Id="rId3" Type="http://schemas.openxmlformats.org/officeDocument/2006/relationships/hyperlink" Target="http://www.verdensmaalene.dk/maal/1" TargetMode="External"/><Relationship Id="rId21" Type="http://schemas.openxmlformats.org/officeDocument/2006/relationships/hyperlink" Target="http://www.verdensmaalene.dk/maal/10" TargetMode="External"/><Relationship Id="rId34" Type="http://schemas.openxmlformats.org/officeDocument/2006/relationships/image" Target="../media/image21.gif"/><Relationship Id="rId7" Type="http://schemas.openxmlformats.org/officeDocument/2006/relationships/hyperlink" Target="http://www.verdensmaalene.dk/maal/3" TargetMode="External"/><Relationship Id="rId12" Type="http://schemas.openxmlformats.org/officeDocument/2006/relationships/image" Target="../media/image10.gif"/><Relationship Id="rId17" Type="http://schemas.openxmlformats.org/officeDocument/2006/relationships/hyperlink" Target="http://www.verdensmaalene.dk/maal/8" TargetMode="External"/><Relationship Id="rId25" Type="http://schemas.openxmlformats.org/officeDocument/2006/relationships/hyperlink" Target="http://www.verdensmaalene.dk/maal/12" TargetMode="External"/><Relationship Id="rId33" Type="http://schemas.openxmlformats.org/officeDocument/2006/relationships/hyperlink" Target="http://www.verdensmaalene.dk/maal/16" TargetMode="External"/><Relationship Id="rId2" Type="http://schemas.openxmlformats.org/officeDocument/2006/relationships/notesSlide" Target="../notesSlides/notesSlide4.xml"/><Relationship Id="rId16" Type="http://schemas.openxmlformats.org/officeDocument/2006/relationships/image" Target="../media/image12.gif"/><Relationship Id="rId20" Type="http://schemas.openxmlformats.org/officeDocument/2006/relationships/image" Target="../media/image14.gif"/><Relationship Id="rId29" Type="http://schemas.openxmlformats.org/officeDocument/2006/relationships/hyperlink" Target="http://www.verdensmaalene.dk/maal/14" TargetMode="External"/><Relationship Id="rId1" Type="http://schemas.openxmlformats.org/officeDocument/2006/relationships/slideLayout" Target="../slideLayouts/slideLayout7.xml"/><Relationship Id="rId6" Type="http://schemas.openxmlformats.org/officeDocument/2006/relationships/image" Target="../media/image7.gif"/><Relationship Id="rId11" Type="http://schemas.openxmlformats.org/officeDocument/2006/relationships/hyperlink" Target="http://www.verdensmaalene.dk/maal/5" TargetMode="External"/><Relationship Id="rId24" Type="http://schemas.openxmlformats.org/officeDocument/2006/relationships/image" Target="../media/image16.gif"/><Relationship Id="rId32" Type="http://schemas.openxmlformats.org/officeDocument/2006/relationships/image" Target="../media/image20.gif"/><Relationship Id="rId37" Type="http://schemas.openxmlformats.org/officeDocument/2006/relationships/image" Target="../media/image23.png"/><Relationship Id="rId5" Type="http://schemas.openxmlformats.org/officeDocument/2006/relationships/hyperlink" Target="http://www.verdensmaalene.dk/maal/2" TargetMode="External"/><Relationship Id="rId15" Type="http://schemas.openxmlformats.org/officeDocument/2006/relationships/hyperlink" Target="http://www.verdensmaalene.dk/maal/7" TargetMode="External"/><Relationship Id="rId23" Type="http://schemas.openxmlformats.org/officeDocument/2006/relationships/hyperlink" Target="http://www.verdensmaalene.dk/maal/11" TargetMode="External"/><Relationship Id="rId28" Type="http://schemas.openxmlformats.org/officeDocument/2006/relationships/image" Target="../media/image18.gif"/><Relationship Id="rId36" Type="http://schemas.openxmlformats.org/officeDocument/2006/relationships/image" Target="../media/image22.gif"/><Relationship Id="rId10" Type="http://schemas.openxmlformats.org/officeDocument/2006/relationships/image" Target="../media/image9.gif"/><Relationship Id="rId19" Type="http://schemas.openxmlformats.org/officeDocument/2006/relationships/hyperlink" Target="http://www.verdensmaalene.dk/maal/9" TargetMode="External"/><Relationship Id="rId31" Type="http://schemas.openxmlformats.org/officeDocument/2006/relationships/hyperlink" Target="http://www.verdensmaalene.dk/maal/15" TargetMode="External"/><Relationship Id="rId4" Type="http://schemas.openxmlformats.org/officeDocument/2006/relationships/image" Target="../media/image6.gif"/><Relationship Id="rId9" Type="http://schemas.openxmlformats.org/officeDocument/2006/relationships/hyperlink" Target="http://www.verdensmaalene.dk/maal/4" TargetMode="External"/><Relationship Id="rId14" Type="http://schemas.openxmlformats.org/officeDocument/2006/relationships/image" Target="../media/image11.gif"/><Relationship Id="rId22" Type="http://schemas.openxmlformats.org/officeDocument/2006/relationships/image" Target="../media/image15.gif"/><Relationship Id="rId27" Type="http://schemas.openxmlformats.org/officeDocument/2006/relationships/hyperlink" Target="http://www.verdensmaalene.dk/maal/13" TargetMode="External"/><Relationship Id="rId30" Type="http://schemas.openxmlformats.org/officeDocument/2006/relationships/image" Target="../media/image19.gif"/><Relationship Id="rId35" Type="http://schemas.openxmlformats.org/officeDocument/2006/relationships/hyperlink" Target="http://www.verdensmaalene.dk/maal/17"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9_wdE1WIhA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1.jpeg"/><Relationship Id="rId7" Type="http://schemas.openxmlformats.org/officeDocument/2006/relationships/image" Target="../media/image25.jp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7" name="Billede 6">
            <a:extLst>
              <a:ext uri="{FF2B5EF4-FFF2-40B4-BE49-F238E27FC236}">
                <a16:creationId xmlns:a16="http://schemas.microsoft.com/office/drawing/2014/main" id="{D7A7EB1F-6F3C-4029-B248-C5BE5CA220A9}"/>
              </a:ext>
            </a:extLst>
          </p:cNvPr>
          <p:cNvPicPr>
            <a:picLocks noChangeAspect="1"/>
          </p:cNvPicPr>
          <p:nvPr/>
        </p:nvPicPr>
        <p:blipFill>
          <a:blip r:embed="rId3"/>
          <a:stretch>
            <a:fillRect/>
          </a:stretch>
        </p:blipFill>
        <p:spPr>
          <a:xfrm>
            <a:off x="0" y="0"/>
            <a:ext cx="12192000" cy="6858000"/>
          </a:xfrm>
          <a:prstGeom prst="rect">
            <a:avLst/>
          </a:prstGeom>
        </p:spPr>
      </p:pic>
      <p:pic>
        <p:nvPicPr>
          <p:cNvPr id="3" name="Billede 2">
            <a:extLst>
              <a:ext uri="{FF2B5EF4-FFF2-40B4-BE49-F238E27FC236}">
                <a16:creationId xmlns:a16="http://schemas.microsoft.com/office/drawing/2014/main" id="{966D925E-23B8-4748-83DC-AB8130042D42}"/>
              </a:ext>
            </a:extLst>
          </p:cNvPr>
          <p:cNvPicPr>
            <a:picLocks noChangeAspect="1"/>
          </p:cNvPicPr>
          <p:nvPr/>
        </p:nvPicPr>
        <p:blipFill rotWithShape="1">
          <a:blip r:embed="rId4"/>
          <a:srcRect l="19132" t="9428" r="22389" b="50969"/>
          <a:stretch/>
        </p:blipFill>
        <p:spPr>
          <a:xfrm>
            <a:off x="2195945" y="234730"/>
            <a:ext cx="7311736" cy="4765831"/>
          </a:xfrm>
          <a:prstGeom prst="rect">
            <a:avLst/>
          </a:prstGeom>
        </p:spPr>
      </p:pic>
      <p:pic>
        <p:nvPicPr>
          <p:cNvPr id="4" name="Billede 3">
            <a:extLst>
              <a:ext uri="{FF2B5EF4-FFF2-40B4-BE49-F238E27FC236}">
                <a16:creationId xmlns:a16="http://schemas.microsoft.com/office/drawing/2014/main" id="{1E8E7D20-A147-4851-B6CF-6147C687DE21}"/>
              </a:ext>
            </a:extLst>
          </p:cNvPr>
          <p:cNvPicPr>
            <a:picLocks noChangeAspect="1"/>
          </p:cNvPicPr>
          <p:nvPr/>
        </p:nvPicPr>
        <p:blipFill rotWithShape="1">
          <a:blip r:embed="rId5"/>
          <a:srcRect l="18986" t="23333" r="22389" b="59243"/>
          <a:stretch/>
        </p:blipFill>
        <p:spPr>
          <a:xfrm>
            <a:off x="3015603" y="5000561"/>
            <a:ext cx="5672420" cy="16227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279BB-FB28-4FAA-A87A-77051838F617}"/>
              </a:ext>
            </a:extLst>
          </p:cNvPr>
          <p:cNvSpPr>
            <a:spLocks noGrp="1"/>
          </p:cNvSpPr>
          <p:nvPr>
            <p:ph type="title"/>
          </p:nvPr>
        </p:nvSpPr>
        <p:spPr/>
        <p:txBody>
          <a:bodyPr/>
          <a:lstStyle/>
          <a:p>
            <a:br>
              <a:rPr lang="da-DK" sz="3600" dirty="0"/>
            </a:br>
            <a:endParaRPr lang="da-DK" dirty="0"/>
          </a:p>
        </p:txBody>
      </p:sp>
      <p:sp>
        <p:nvSpPr>
          <p:cNvPr id="6" name="Pladsholder til tekst 5">
            <a:extLst>
              <a:ext uri="{FF2B5EF4-FFF2-40B4-BE49-F238E27FC236}">
                <a16:creationId xmlns:a16="http://schemas.microsoft.com/office/drawing/2014/main" id="{B8AB7D0E-9158-41F8-86FF-B4492952809D}"/>
              </a:ext>
            </a:extLst>
          </p:cNvPr>
          <p:cNvSpPr>
            <a:spLocks noGrp="1"/>
          </p:cNvSpPr>
          <p:nvPr>
            <p:ph type="body" idx="1"/>
          </p:nvPr>
        </p:nvSpPr>
        <p:spPr>
          <a:xfrm>
            <a:off x="831850" y="2560120"/>
            <a:ext cx="6906137" cy="5176284"/>
          </a:xfrm>
        </p:spPr>
        <p:txBody>
          <a:bodyPr>
            <a:normAutofit/>
          </a:bodyPr>
          <a:lstStyle/>
          <a:p>
            <a:r>
              <a:rPr lang="da-DK" sz="1600" dirty="0">
                <a:solidFill>
                  <a:schemeClr val="tx1"/>
                </a:solidFill>
              </a:rPr>
              <a:t>Vælg noget af affaldet fra jeres madpakker fx æbleskrog, plastikindpakning, yoghurtbæger, stanniol og madpapir. </a:t>
            </a:r>
          </a:p>
          <a:p>
            <a:endParaRPr lang="da-DK" sz="1600" dirty="0">
              <a:solidFill>
                <a:schemeClr val="tx1"/>
              </a:solidFill>
            </a:endParaRPr>
          </a:p>
          <a:p>
            <a:endParaRPr lang="da-DK" sz="1600" dirty="0">
              <a:solidFill>
                <a:schemeClr val="tx1"/>
              </a:solidFill>
            </a:endParaRPr>
          </a:p>
          <a:p>
            <a:r>
              <a:rPr lang="da-DK" sz="1600" dirty="0">
                <a:solidFill>
                  <a:schemeClr val="tx1"/>
                </a:solidFill>
              </a:rPr>
              <a:t>Find et sted udendørs, hvor I kan grave tingene ned og afmærk området, så I kan genfinde det efter nogle uger og måneder. Det er en god ide at binde en plastiksnor i æbleskroget, så I er sikre på at kunne genfinde det. </a:t>
            </a:r>
          </a:p>
          <a:p>
            <a:r>
              <a:rPr lang="da-DK" sz="1600" dirty="0">
                <a:solidFill>
                  <a:schemeClr val="tx1"/>
                </a:solidFill>
              </a:rPr>
              <a:t>eller</a:t>
            </a:r>
          </a:p>
          <a:p>
            <a:r>
              <a:rPr lang="da-DK" sz="1600" dirty="0">
                <a:solidFill>
                  <a:schemeClr val="tx1"/>
                </a:solidFill>
              </a:rPr>
              <a:t>I kan vælge at begrave affaldet i et akvarie med jord/kompost, som kan stå i klasselokalet. Sørg for at jorden holdes fugtig. Hold øje med affaldet over en lang periode.  </a:t>
            </a:r>
          </a:p>
          <a:p>
            <a:endParaRPr lang="da-DK" sz="1600" dirty="0"/>
          </a:p>
        </p:txBody>
      </p:sp>
      <p:sp>
        <p:nvSpPr>
          <p:cNvPr id="4" name="Rektangel 3">
            <a:extLst>
              <a:ext uri="{FF2B5EF4-FFF2-40B4-BE49-F238E27FC236}">
                <a16:creationId xmlns:a16="http://schemas.microsoft.com/office/drawing/2014/main" id="{A32334E7-B3EB-4645-85A3-95739EE2F91B}"/>
              </a:ext>
            </a:extLst>
          </p:cNvPr>
          <p:cNvSpPr/>
          <p:nvPr/>
        </p:nvSpPr>
        <p:spPr>
          <a:xfrm>
            <a:off x="831850" y="851945"/>
            <a:ext cx="6239529" cy="646331"/>
          </a:xfrm>
          <a:prstGeom prst="rect">
            <a:avLst/>
          </a:prstGeom>
        </p:spPr>
        <p:txBody>
          <a:bodyPr wrap="none">
            <a:spAutoFit/>
          </a:bodyPr>
          <a:lstStyle/>
          <a:p>
            <a:r>
              <a:rPr lang="da-DK" sz="3600" dirty="0">
                <a:solidFill>
                  <a:srgbClr val="E5461B"/>
                </a:solidFill>
              </a:rPr>
              <a:t>FORSØG: Lav en affaldskirkegård</a:t>
            </a:r>
          </a:p>
        </p:txBody>
      </p:sp>
      <p:pic>
        <p:nvPicPr>
          <p:cNvPr id="7" name="Billede 6" descr="Et billede, der indeholder kage, indendørs, chokolade, stykke&#10;&#10;Automatisk genereret beskrivelse">
            <a:extLst>
              <a:ext uri="{FF2B5EF4-FFF2-40B4-BE49-F238E27FC236}">
                <a16:creationId xmlns:a16="http://schemas.microsoft.com/office/drawing/2014/main" id="{77E45CF3-D828-456A-B8E9-03CFADC29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213" y="4038967"/>
            <a:ext cx="2958119" cy="2218590"/>
          </a:xfrm>
          <a:prstGeom prst="rect">
            <a:avLst/>
          </a:prstGeom>
        </p:spPr>
      </p:pic>
      <p:pic>
        <p:nvPicPr>
          <p:cNvPr id="9" name="Billede 8" descr="Et billede, der indeholder mad, sidder, bord, lille&#10;&#10;Automatisk genereret beskrivelse">
            <a:extLst>
              <a:ext uri="{FF2B5EF4-FFF2-40B4-BE49-F238E27FC236}">
                <a16:creationId xmlns:a16="http://schemas.microsoft.com/office/drawing/2014/main" id="{0B43E8E7-C816-46F0-9CC4-4F009DC77A9B}"/>
              </a:ext>
            </a:extLst>
          </p:cNvPr>
          <p:cNvPicPr>
            <a:picLocks noChangeAspect="1"/>
          </p:cNvPicPr>
          <p:nvPr/>
        </p:nvPicPr>
        <p:blipFill rotWithShape="1">
          <a:blip r:embed="rId4">
            <a:extLst>
              <a:ext uri="{28A0092B-C50C-407E-A947-70E740481C1C}">
                <a14:useLocalDpi xmlns:a14="http://schemas.microsoft.com/office/drawing/2010/main" val="0"/>
              </a:ext>
            </a:extLst>
          </a:blip>
          <a:srcRect t="19818"/>
          <a:stretch/>
        </p:blipFill>
        <p:spPr>
          <a:xfrm>
            <a:off x="7822213" y="2082582"/>
            <a:ext cx="2958119" cy="1778907"/>
          </a:xfrm>
          <a:prstGeom prst="rect">
            <a:avLst/>
          </a:prstGeom>
        </p:spPr>
      </p:pic>
      <p:pic>
        <p:nvPicPr>
          <p:cNvPr id="8" name="Billede 7">
            <a:extLst>
              <a:ext uri="{FF2B5EF4-FFF2-40B4-BE49-F238E27FC236}">
                <a16:creationId xmlns:a16="http://schemas.microsoft.com/office/drawing/2014/main" id="{64D0C16A-05B5-4FD2-9F86-EB3CBDB5B21B}"/>
              </a:ext>
            </a:extLst>
          </p:cNvPr>
          <p:cNvPicPr>
            <a:picLocks noChangeAspect="1"/>
          </p:cNvPicPr>
          <p:nvPr/>
        </p:nvPicPr>
        <p:blipFill>
          <a:blip r:embed="rId5"/>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257428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mad, indendørs, bord, sidder&#10;&#10;Automatisk genereret beskrivelse">
            <a:extLst>
              <a:ext uri="{FF2B5EF4-FFF2-40B4-BE49-F238E27FC236}">
                <a16:creationId xmlns:a16="http://schemas.microsoft.com/office/drawing/2014/main" id="{4DA2294A-81D5-4D9C-BE43-7E4BEA469443}"/>
              </a:ext>
            </a:extLst>
          </p:cNvPr>
          <p:cNvPicPr>
            <a:picLocks noChangeAspect="1"/>
          </p:cNvPicPr>
          <p:nvPr/>
        </p:nvPicPr>
        <p:blipFill rotWithShape="1">
          <a:blip r:embed="rId3">
            <a:extLst>
              <a:ext uri="{28A0092B-C50C-407E-A947-70E740481C1C}">
                <a14:useLocalDpi xmlns:a14="http://schemas.microsoft.com/office/drawing/2010/main" val="0"/>
              </a:ext>
            </a:extLst>
          </a:blip>
          <a:srcRect l="20964"/>
          <a:stretch/>
        </p:blipFill>
        <p:spPr>
          <a:xfrm>
            <a:off x="1665909" y="1397572"/>
            <a:ext cx="3166123" cy="2670610"/>
          </a:xfrm>
          <a:prstGeom prst="rect">
            <a:avLst/>
          </a:prstGeom>
        </p:spPr>
      </p:pic>
      <p:sp>
        <p:nvSpPr>
          <p:cNvPr id="5" name="Tekstfelt 4">
            <a:extLst>
              <a:ext uri="{FF2B5EF4-FFF2-40B4-BE49-F238E27FC236}">
                <a16:creationId xmlns:a16="http://schemas.microsoft.com/office/drawing/2014/main" id="{128324B3-1047-4EDB-AE5E-335DC2E92559}"/>
              </a:ext>
            </a:extLst>
          </p:cNvPr>
          <p:cNvSpPr txBox="1"/>
          <p:nvPr/>
        </p:nvSpPr>
        <p:spPr>
          <a:xfrm>
            <a:off x="544521" y="643078"/>
            <a:ext cx="10706575" cy="892552"/>
          </a:xfrm>
          <a:prstGeom prst="rect">
            <a:avLst/>
          </a:prstGeom>
          <a:noFill/>
        </p:spPr>
        <p:txBody>
          <a:bodyPr wrap="square" rtlCol="0">
            <a:spAutoFit/>
          </a:bodyPr>
          <a:lstStyle/>
          <a:p>
            <a:r>
              <a:rPr lang="da-DK" sz="3200" dirty="0">
                <a:solidFill>
                  <a:srgbClr val="E5461B"/>
                </a:solidFill>
              </a:rPr>
              <a:t>UNDERSØGELSE: Hvordan skal en bolle pakkes ind?</a:t>
            </a:r>
          </a:p>
          <a:p>
            <a:pPr algn="ctr"/>
            <a:endParaRPr lang="da-DK" sz="2000" dirty="0">
              <a:solidFill>
                <a:srgbClr val="E5461B"/>
              </a:solidFill>
            </a:endParaRPr>
          </a:p>
        </p:txBody>
      </p:sp>
      <p:pic>
        <p:nvPicPr>
          <p:cNvPr id="13" name="Billede 12">
            <a:extLst>
              <a:ext uri="{FF2B5EF4-FFF2-40B4-BE49-F238E27FC236}">
                <a16:creationId xmlns:a16="http://schemas.microsoft.com/office/drawing/2014/main" id="{3FC0DD57-D690-4A61-8FF9-6BA73964917A}"/>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23" name="Taleboble: rektangel med afrundede hjørner 22">
            <a:extLst>
              <a:ext uri="{FF2B5EF4-FFF2-40B4-BE49-F238E27FC236}">
                <a16:creationId xmlns:a16="http://schemas.microsoft.com/office/drawing/2014/main" id="{7D71BB59-1AB2-4C10-AE05-93D01B8B87C8}"/>
              </a:ext>
            </a:extLst>
          </p:cNvPr>
          <p:cNvSpPr/>
          <p:nvPr/>
        </p:nvSpPr>
        <p:spPr>
          <a:xfrm>
            <a:off x="6964336" y="1522085"/>
            <a:ext cx="2175309" cy="2402720"/>
          </a:xfrm>
          <a:prstGeom prst="wedgeRoundRectCallout">
            <a:avLst>
              <a:gd name="adj1" fmla="val -1265"/>
              <a:gd name="adj2" fmla="val 81843"/>
              <a:gd name="adj3" fmla="val 16667"/>
            </a:avLst>
          </a:prstGeom>
          <a:solidFill>
            <a:schemeClr val="bg1"/>
          </a:solid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solidFill>
                  <a:schemeClr val="tx1"/>
                </a:solidFill>
                <a:ea typeface="Calibri" panose="020F0502020204030204" pitchFamily="34" charset="0"/>
                <a:cs typeface="Times New Roman" panose="02020603050405020304" pitchFamily="18" charset="0"/>
              </a:rPr>
              <a:t>Vidste du at stanniol er mere ned 30 gange så klimabelastende som madpapir.</a:t>
            </a:r>
            <a:endParaRPr lang="da-DK" sz="1100" dirty="0">
              <a:solidFill>
                <a:schemeClr val="tx1"/>
              </a:solidFill>
              <a:ea typeface="Calibri" panose="020F0502020204030204" pitchFamily="34" charset="0"/>
              <a:cs typeface="Times New Roman" panose="02020603050405020304" pitchFamily="18" charset="0"/>
            </a:endParaRPr>
          </a:p>
          <a:p>
            <a:pPr algn="ctr">
              <a:lnSpc>
                <a:spcPct val="107000"/>
              </a:lnSpc>
              <a:spcAft>
                <a:spcPts val="800"/>
              </a:spcAft>
            </a:pPr>
            <a:r>
              <a:rPr lang="da-DK" sz="1400" dirty="0">
                <a:solidFill>
                  <a:schemeClr val="tx1"/>
                </a:solidFill>
                <a:effectLst/>
                <a:ea typeface="Calibri" panose="020F0502020204030204" pitchFamily="34" charset="0"/>
                <a:cs typeface="Times New Roman" panose="02020603050405020304" pitchFamily="18" charset="0"/>
              </a:rPr>
              <a:t>Vi kan plante træer, så vi kan lave nyt madpapir, men jorden kan ikke genskabe metal.</a:t>
            </a:r>
          </a:p>
        </p:txBody>
      </p:sp>
      <p:sp>
        <p:nvSpPr>
          <p:cNvPr id="24" name="Taleboble: rektangel med afrundede hjørner 23">
            <a:extLst>
              <a:ext uri="{FF2B5EF4-FFF2-40B4-BE49-F238E27FC236}">
                <a16:creationId xmlns:a16="http://schemas.microsoft.com/office/drawing/2014/main" id="{AAC87CC9-EFDC-42DB-BFF9-EF557A7871B4}"/>
              </a:ext>
            </a:extLst>
          </p:cNvPr>
          <p:cNvSpPr/>
          <p:nvPr/>
        </p:nvSpPr>
        <p:spPr>
          <a:xfrm>
            <a:off x="3792240" y="3630969"/>
            <a:ext cx="2848527" cy="2922198"/>
          </a:xfrm>
          <a:prstGeom prst="wedgeRoundRectCallout">
            <a:avLst>
              <a:gd name="adj1" fmla="val 96204"/>
              <a:gd name="adj2" fmla="val 2207"/>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b="1" dirty="0">
                <a:solidFill>
                  <a:schemeClr val="tx1"/>
                </a:solidFill>
                <a:effectLst/>
                <a:ea typeface="Calibri" panose="020F0502020204030204" pitchFamily="34" charset="0"/>
                <a:cs typeface="Times New Roman" panose="02020603050405020304" pitchFamily="18" charset="0"/>
              </a:rPr>
              <a:t>Indpakning og bæredygtighed: </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Det er vigtigt at madpakken er pakket ind, så den er lækker, når du skal spise den.</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Jo mindre affald jo bedre. </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Indpakning der kan genbruges er bedst.</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Papir er at foretrække frem for plast og sølvpapir</a:t>
            </a:r>
            <a:r>
              <a:rPr lang="da-DK" sz="1400" dirty="0">
                <a:solidFill>
                  <a:schemeClr val="tx1"/>
                </a:solidFill>
                <a:effectLst/>
                <a:ea typeface="Calibri" panose="020F0502020204030204" pitchFamily="34" charset="0"/>
                <a:cs typeface="Times New Roman" panose="02020603050405020304" pitchFamily="18" charset="0"/>
              </a:rPr>
              <a:t>.</a:t>
            </a:r>
          </a:p>
        </p:txBody>
      </p:sp>
      <p:pic>
        <p:nvPicPr>
          <p:cNvPr id="25" name="Grafik 24" descr="Løvtræ">
            <a:extLst>
              <a:ext uri="{FF2B5EF4-FFF2-40B4-BE49-F238E27FC236}">
                <a16:creationId xmlns:a16="http://schemas.microsoft.com/office/drawing/2014/main" id="{A668DE26-E960-437C-9781-E5E0717AC7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8044" y="1960294"/>
            <a:ext cx="1246011" cy="1246011"/>
          </a:xfrm>
          <a:prstGeom prst="rect">
            <a:avLst/>
          </a:prstGeom>
        </p:spPr>
      </p:pic>
      <p:pic>
        <p:nvPicPr>
          <p:cNvPr id="3" name="Billede 2">
            <a:extLst>
              <a:ext uri="{FF2B5EF4-FFF2-40B4-BE49-F238E27FC236}">
                <a16:creationId xmlns:a16="http://schemas.microsoft.com/office/drawing/2014/main" id="{3746C42D-4FC9-4389-B32C-5DFD3FD14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990" y="3874815"/>
            <a:ext cx="2028065" cy="3180249"/>
          </a:xfrm>
          <a:prstGeom prst="rect">
            <a:avLst/>
          </a:prstGeom>
        </p:spPr>
      </p:pic>
    </p:spTree>
    <p:extLst>
      <p:ext uri="{BB962C8B-B14F-4D97-AF65-F5344CB8AC3E}">
        <p14:creationId xmlns:p14="http://schemas.microsoft.com/office/powerpoint/2010/main" val="2102658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bord, sidder, doughnut, donut&#10;&#10;Automatisk genereret beskrivelse">
            <a:extLst>
              <a:ext uri="{FF2B5EF4-FFF2-40B4-BE49-F238E27FC236}">
                <a16:creationId xmlns:a16="http://schemas.microsoft.com/office/drawing/2014/main" id="{2A7ABE5B-4938-451B-81B1-C1468B4B2FBE}"/>
              </a:ext>
            </a:extLst>
          </p:cNvPr>
          <p:cNvPicPr>
            <a:picLocks noChangeAspect="1"/>
          </p:cNvPicPr>
          <p:nvPr/>
        </p:nvPicPr>
        <p:blipFill rotWithShape="1">
          <a:blip r:embed="rId2">
            <a:extLst>
              <a:ext uri="{28A0092B-C50C-407E-A947-70E740481C1C}">
                <a14:useLocalDpi xmlns:a14="http://schemas.microsoft.com/office/drawing/2010/main" val="0"/>
              </a:ext>
            </a:extLst>
          </a:blip>
          <a:srcRect l="9806" r="15545"/>
          <a:stretch/>
        </p:blipFill>
        <p:spPr>
          <a:xfrm>
            <a:off x="3359885" y="2709505"/>
            <a:ext cx="2044149" cy="1438988"/>
          </a:xfrm>
          <a:prstGeom prst="rect">
            <a:avLst/>
          </a:prstGeom>
          <a:ln w="19050">
            <a:solidFill>
              <a:srgbClr val="E5461B"/>
            </a:solidFill>
          </a:ln>
        </p:spPr>
      </p:pic>
      <p:pic>
        <p:nvPicPr>
          <p:cNvPr id="5" name="Billede 4" descr="Et billede, der indeholder bord, sidder, indendørs, kage&#10;&#10;Automatisk genereret beskrivelse">
            <a:extLst>
              <a:ext uri="{FF2B5EF4-FFF2-40B4-BE49-F238E27FC236}">
                <a16:creationId xmlns:a16="http://schemas.microsoft.com/office/drawing/2014/main" id="{1C21FAAA-1690-43A4-A769-83226C33F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378" y="2709505"/>
            <a:ext cx="2398313" cy="1438988"/>
          </a:xfrm>
          <a:prstGeom prst="rect">
            <a:avLst/>
          </a:prstGeom>
          <a:ln w="19050">
            <a:solidFill>
              <a:srgbClr val="E5461B"/>
            </a:solidFill>
          </a:ln>
        </p:spPr>
      </p:pic>
      <p:pic>
        <p:nvPicPr>
          <p:cNvPr id="6" name="Billede 5" descr="Et billede, der indeholder bord, plast, sidder, sæk&#10;&#10;Automatisk genereret beskrivelse">
            <a:extLst>
              <a:ext uri="{FF2B5EF4-FFF2-40B4-BE49-F238E27FC236}">
                <a16:creationId xmlns:a16="http://schemas.microsoft.com/office/drawing/2014/main" id="{91437938-0658-48D4-B08C-EF7B5794C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736" y="2709505"/>
            <a:ext cx="2398316" cy="1438989"/>
          </a:xfrm>
          <a:prstGeom prst="rect">
            <a:avLst/>
          </a:prstGeom>
          <a:ln w="19050">
            <a:solidFill>
              <a:srgbClr val="E5461B"/>
            </a:solidFill>
          </a:ln>
        </p:spPr>
      </p:pic>
      <p:pic>
        <p:nvPicPr>
          <p:cNvPr id="7" name="Billede 6" descr="Et billede, der indeholder bord, sidder, mad, kage&#10;&#10;Automatisk genereret beskrivelse">
            <a:extLst>
              <a:ext uri="{FF2B5EF4-FFF2-40B4-BE49-F238E27FC236}">
                <a16:creationId xmlns:a16="http://schemas.microsoft.com/office/drawing/2014/main" id="{0D50E608-C86D-4FBF-8B42-AEB0777B8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358" y="4396460"/>
            <a:ext cx="2398316" cy="1438989"/>
          </a:xfrm>
          <a:prstGeom prst="rect">
            <a:avLst/>
          </a:prstGeom>
          <a:ln w="19050">
            <a:solidFill>
              <a:srgbClr val="E5461B"/>
            </a:solidFill>
          </a:ln>
        </p:spPr>
      </p:pic>
      <p:pic>
        <p:nvPicPr>
          <p:cNvPr id="8" name="Billede 7" descr="Et billede, der indeholder sidder, plast, bord, grøn&#10;&#10;Automatisk genereret beskrivelse">
            <a:extLst>
              <a:ext uri="{FF2B5EF4-FFF2-40B4-BE49-F238E27FC236}">
                <a16:creationId xmlns:a16="http://schemas.microsoft.com/office/drawing/2014/main" id="{3DEFA43F-F617-4421-8BF9-FF8AF965D0D0}"/>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534896" y="1022552"/>
            <a:ext cx="2398313" cy="1438988"/>
          </a:xfrm>
          <a:prstGeom prst="rect">
            <a:avLst/>
          </a:prstGeom>
          <a:ln w="19050">
            <a:solidFill>
              <a:srgbClr val="E5461B"/>
            </a:solidFill>
            <a:extLst>
              <a:ext uri="{C807C97D-BFC1-408E-A445-0C87EB9F89A2}">
                <ask:lineSketchStyleProps xmlns:ask="http://schemas.microsoft.com/office/drawing/2018/sketchyshapes" sd="1920685948">
                  <a:custGeom>
                    <a:avLst/>
                    <a:gdLst>
                      <a:gd name="connsiteX0" fmla="*/ 0 w 2398313"/>
                      <a:gd name="connsiteY0" fmla="*/ 0 h 1438988"/>
                      <a:gd name="connsiteX1" fmla="*/ 623561 w 2398313"/>
                      <a:gd name="connsiteY1" fmla="*/ 0 h 1438988"/>
                      <a:gd name="connsiteX2" fmla="*/ 1175173 w 2398313"/>
                      <a:gd name="connsiteY2" fmla="*/ 0 h 1438988"/>
                      <a:gd name="connsiteX3" fmla="*/ 1726785 w 2398313"/>
                      <a:gd name="connsiteY3" fmla="*/ 0 h 1438988"/>
                      <a:gd name="connsiteX4" fmla="*/ 2398313 w 2398313"/>
                      <a:gd name="connsiteY4" fmla="*/ 0 h 1438988"/>
                      <a:gd name="connsiteX5" fmla="*/ 2398313 w 2398313"/>
                      <a:gd name="connsiteY5" fmla="*/ 465273 h 1438988"/>
                      <a:gd name="connsiteX6" fmla="*/ 2398313 w 2398313"/>
                      <a:gd name="connsiteY6" fmla="*/ 916156 h 1438988"/>
                      <a:gd name="connsiteX7" fmla="*/ 2398313 w 2398313"/>
                      <a:gd name="connsiteY7" fmla="*/ 1438988 h 1438988"/>
                      <a:gd name="connsiteX8" fmla="*/ 1798735 w 2398313"/>
                      <a:gd name="connsiteY8" fmla="*/ 1438988 h 1438988"/>
                      <a:gd name="connsiteX9" fmla="*/ 1199157 w 2398313"/>
                      <a:gd name="connsiteY9" fmla="*/ 1438988 h 1438988"/>
                      <a:gd name="connsiteX10" fmla="*/ 623561 w 2398313"/>
                      <a:gd name="connsiteY10" fmla="*/ 1438988 h 1438988"/>
                      <a:gd name="connsiteX11" fmla="*/ 0 w 2398313"/>
                      <a:gd name="connsiteY11" fmla="*/ 1438988 h 1438988"/>
                      <a:gd name="connsiteX12" fmla="*/ 0 w 2398313"/>
                      <a:gd name="connsiteY12" fmla="*/ 959325 h 1438988"/>
                      <a:gd name="connsiteX13" fmla="*/ 0 w 2398313"/>
                      <a:gd name="connsiteY13" fmla="*/ 450883 h 1438988"/>
                      <a:gd name="connsiteX14" fmla="*/ 0 w 2398313"/>
                      <a:gd name="connsiteY14" fmla="*/ 0 h 14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313" h="1438988" fill="none" extrusionOk="0">
                        <a:moveTo>
                          <a:pt x="0" y="0"/>
                        </a:moveTo>
                        <a:cubicBezTo>
                          <a:pt x="212133" y="-11758"/>
                          <a:pt x="428510" y="-23607"/>
                          <a:pt x="623561" y="0"/>
                        </a:cubicBezTo>
                        <a:cubicBezTo>
                          <a:pt x="818612" y="23607"/>
                          <a:pt x="926051" y="-12146"/>
                          <a:pt x="1175173" y="0"/>
                        </a:cubicBezTo>
                        <a:cubicBezTo>
                          <a:pt x="1424295" y="12146"/>
                          <a:pt x="1589693" y="-17773"/>
                          <a:pt x="1726785" y="0"/>
                        </a:cubicBezTo>
                        <a:cubicBezTo>
                          <a:pt x="1863877" y="17773"/>
                          <a:pt x="2102601" y="3240"/>
                          <a:pt x="2398313" y="0"/>
                        </a:cubicBezTo>
                        <a:cubicBezTo>
                          <a:pt x="2394717" y="167328"/>
                          <a:pt x="2380434" y="243280"/>
                          <a:pt x="2398313" y="465273"/>
                        </a:cubicBezTo>
                        <a:cubicBezTo>
                          <a:pt x="2416192" y="687266"/>
                          <a:pt x="2380498" y="791504"/>
                          <a:pt x="2398313" y="916156"/>
                        </a:cubicBezTo>
                        <a:cubicBezTo>
                          <a:pt x="2416128" y="1040808"/>
                          <a:pt x="2381515" y="1289359"/>
                          <a:pt x="2398313" y="1438988"/>
                        </a:cubicBezTo>
                        <a:cubicBezTo>
                          <a:pt x="2155645" y="1415111"/>
                          <a:pt x="1929482" y="1453200"/>
                          <a:pt x="1798735" y="1438988"/>
                        </a:cubicBezTo>
                        <a:cubicBezTo>
                          <a:pt x="1667988" y="1424776"/>
                          <a:pt x="1416628" y="1416441"/>
                          <a:pt x="1199157" y="1438988"/>
                        </a:cubicBezTo>
                        <a:cubicBezTo>
                          <a:pt x="981686" y="1461535"/>
                          <a:pt x="806279" y="1459782"/>
                          <a:pt x="623561" y="1438988"/>
                        </a:cubicBezTo>
                        <a:cubicBezTo>
                          <a:pt x="440843" y="1418194"/>
                          <a:pt x="194750" y="1461596"/>
                          <a:pt x="0" y="1438988"/>
                        </a:cubicBezTo>
                        <a:cubicBezTo>
                          <a:pt x="1440" y="1340706"/>
                          <a:pt x="1513" y="1187791"/>
                          <a:pt x="0" y="959325"/>
                        </a:cubicBezTo>
                        <a:cubicBezTo>
                          <a:pt x="-1513" y="730859"/>
                          <a:pt x="21883" y="556638"/>
                          <a:pt x="0" y="450883"/>
                        </a:cubicBezTo>
                        <a:cubicBezTo>
                          <a:pt x="-21883" y="345128"/>
                          <a:pt x="-20718" y="100094"/>
                          <a:pt x="0" y="0"/>
                        </a:cubicBezTo>
                        <a:close/>
                      </a:path>
                      <a:path w="2398313" h="1438988" stroke="0" extrusionOk="0">
                        <a:moveTo>
                          <a:pt x="0" y="0"/>
                        </a:moveTo>
                        <a:cubicBezTo>
                          <a:pt x="156803" y="15978"/>
                          <a:pt x="319985" y="29032"/>
                          <a:pt x="623561" y="0"/>
                        </a:cubicBezTo>
                        <a:cubicBezTo>
                          <a:pt x="927137" y="-29032"/>
                          <a:pt x="1047019" y="-11483"/>
                          <a:pt x="1271106" y="0"/>
                        </a:cubicBezTo>
                        <a:cubicBezTo>
                          <a:pt x="1495194" y="11483"/>
                          <a:pt x="2150999" y="-45887"/>
                          <a:pt x="2398313" y="0"/>
                        </a:cubicBezTo>
                        <a:cubicBezTo>
                          <a:pt x="2390739" y="135472"/>
                          <a:pt x="2390491" y="297061"/>
                          <a:pt x="2398313" y="479663"/>
                        </a:cubicBezTo>
                        <a:cubicBezTo>
                          <a:pt x="2406135" y="662265"/>
                          <a:pt x="2386139" y="800455"/>
                          <a:pt x="2398313" y="988105"/>
                        </a:cubicBezTo>
                        <a:cubicBezTo>
                          <a:pt x="2410487" y="1175755"/>
                          <a:pt x="2409395" y="1318533"/>
                          <a:pt x="2398313" y="1438988"/>
                        </a:cubicBezTo>
                        <a:cubicBezTo>
                          <a:pt x="2147732" y="1422165"/>
                          <a:pt x="2052067" y="1409490"/>
                          <a:pt x="1774752" y="1438988"/>
                        </a:cubicBezTo>
                        <a:cubicBezTo>
                          <a:pt x="1497437" y="1468486"/>
                          <a:pt x="1322670" y="1437776"/>
                          <a:pt x="1199157" y="1438988"/>
                        </a:cubicBezTo>
                        <a:cubicBezTo>
                          <a:pt x="1075645" y="1440200"/>
                          <a:pt x="877150" y="1440196"/>
                          <a:pt x="671528" y="1438988"/>
                        </a:cubicBezTo>
                        <a:cubicBezTo>
                          <a:pt x="465906" y="1437780"/>
                          <a:pt x="214986" y="1445171"/>
                          <a:pt x="0" y="1438988"/>
                        </a:cubicBezTo>
                        <a:cubicBezTo>
                          <a:pt x="-15932" y="1336575"/>
                          <a:pt x="-13710" y="1067529"/>
                          <a:pt x="0" y="959325"/>
                        </a:cubicBezTo>
                        <a:cubicBezTo>
                          <a:pt x="13710" y="851121"/>
                          <a:pt x="-14269" y="584025"/>
                          <a:pt x="0" y="479663"/>
                        </a:cubicBezTo>
                        <a:cubicBezTo>
                          <a:pt x="14269" y="375301"/>
                          <a:pt x="8920" y="164788"/>
                          <a:pt x="0" y="0"/>
                        </a:cubicBezTo>
                        <a:close/>
                      </a:path>
                    </a:pathLst>
                  </a:custGeom>
                  <ask:type>
                    <ask:lineSketchNone/>
                  </ask:type>
                </ask:lineSketchStyleProps>
              </a:ext>
            </a:extLst>
          </a:ln>
          <a:effectLst>
            <a:softEdge rad="0"/>
          </a:effectLst>
        </p:spPr>
      </p:pic>
      <p:pic>
        <p:nvPicPr>
          <p:cNvPr id="9" name="Billede 8" descr="Et billede, der indeholder indendørs, bord, kage, sidder&#10;&#10;Automatisk genereret beskrivelse">
            <a:extLst>
              <a:ext uri="{FF2B5EF4-FFF2-40B4-BE49-F238E27FC236}">
                <a16:creationId xmlns:a16="http://schemas.microsoft.com/office/drawing/2014/main" id="{F0135039-E47B-45F2-AA56-C29BA284D63F}"/>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182803" y="1022552"/>
            <a:ext cx="2398314" cy="1438989"/>
          </a:xfrm>
          <a:prstGeom prst="rect">
            <a:avLst/>
          </a:prstGeom>
          <a:ln w="19050">
            <a:solidFill>
              <a:srgbClr val="E5461B"/>
            </a:solidFill>
          </a:ln>
        </p:spPr>
      </p:pic>
      <p:pic>
        <p:nvPicPr>
          <p:cNvPr id="10" name="Billede 9" descr="Et billede, der indeholder mad, kage, bord, plade&#10;&#10;Automatisk genereret beskrivelse">
            <a:extLst>
              <a:ext uri="{FF2B5EF4-FFF2-40B4-BE49-F238E27FC236}">
                <a16:creationId xmlns:a16="http://schemas.microsoft.com/office/drawing/2014/main" id="{6C308C27-6F13-4165-9716-70A4710D17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4052" y="4396460"/>
            <a:ext cx="2398313" cy="1438988"/>
          </a:xfrm>
          <a:prstGeom prst="rect">
            <a:avLst/>
          </a:prstGeom>
          <a:ln w="19050">
            <a:solidFill>
              <a:srgbClr val="E5461B"/>
            </a:solidFill>
          </a:ln>
        </p:spPr>
      </p:pic>
      <p:pic>
        <p:nvPicPr>
          <p:cNvPr id="11" name="Billede 10" descr="Et billede, der indeholder sidder, bord, lille, sæk&#10;&#10;Automatisk genereret beskrivelse">
            <a:extLst>
              <a:ext uri="{FF2B5EF4-FFF2-40B4-BE49-F238E27FC236}">
                <a16:creationId xmlns:a16="http://schemas.microsoft.com/office/drawing/2014/main" id="{7E8C48FB-253B-4175-95DA-22D3B659F95A}"/>
              </a:ext>
            </a:extLst>
          </p:cNvPr>
          <p:cNvPicPr>
            <a:picLocks noChangeAspect="1"/>
          </p:cNvPicPr>
          <p:nvPr/>
        </p:nvPicPr>
        <p:blipFill rotWithShape="1">
          <a:blip r:embed="rId11">
            <a:extLst>
              <a:ext uri="{28A0092B-C50C-407E-A947-70E740481C1C}">
                <a14:useLocalDpi xmlns:a14="http://schemas.microsoft.com/office/drawing/2010/main" val="0"/>
              </a:ext>
            </a:extLst>
          </a:blip>
          <a:srcRect r="14767"/>
          <a:stretch/>
        </p:blipFill>
        <p:spPr>
          <a:xfrm>
            <a:off x="673243" y="2709505"/>
            <a:ext cx="2044149" cy="1438990"/>
          </a:xfrm>
          <a:prstGeom prst="rect">
            <a:avLst/>
          </a:prstGeom>
          <a:ln w="19050">
            <a:solidFill>
              <a:srgbClr val="E5461B"/>
            </a:solidFill>
          </a:ln>
        </p:spPr>
      </p:pic>
      <p:pic>
        <p:nvPicPr>
          <p:cNvPr id="12" name="Billede 11">
            <a:extLst>
              <a:ext uri="{FF2B5EF4-FFF2-40B4-BE49-F238E27FC236}">
                <a16:creationId xmlns:a16="http://schemas.microsoft.com/office/drawing/2014/main" id="{C676EB9E-ED7D-4C28-9DC3-2CDCBC58D59A}"/>
              </a:ext>
            </a:extLst>
          </p:cNvPr>
          <p:cNvPicPr>
            <a:picLocks noChangeAspect="1"/>
          </p:cNvPicPr>
          <p:nvPr/>
        </p:nvPicPr>
        <p:blipFill>
          <a:blip r:embed="rId12"/>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120637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94A1950-E9FD-4980-8E80-8C573CD1E617}"/>
              </a:ext>
            </a:extLst>
          </p:cNvPr>
          <p:cNvSpPr>
            <a:spLocks noGrp="1"/>
          </p:cNvSpPr>
          <p:nvPr>
            <p:ph type="subTitle" idx="1"/>
          </p:nvPr>
        </p:nvSpPr>
        <p:spPr>
          <a:xfrm>
            <a:off x="984985" y="2211055"/>
            <a:ext cx="9144000" cy="3384989"/>
          </a:xfrm>
        </p:spPr>
        <p:txBody>
          <a:bodyPr>
            <a:normAutofit/>
          </a:bodyPr>
          <a:lstStyle/>
          <a:p>
            <a:pPr marL="342900" indent="-342900" algn="l">
              <a:buFontTx/>
              <a:buChar char="-"/>
            </a:pPr>
            <a:endParaRPr lang="da-DK" sz="1200" dirty="0"/>
          </a:p>
          <a:p>
            <a:pPr algn="l"/>
            <a:endParaRPr lang="da-DK" sz="4000" dirty="0">
              <a:solidFill>
                <a:schemeClr val="accent6">
                  <a:lumMod val="75000"/>
                </a:schemeClr>
              </a:solidFill>
            </a:endParaRPr>
          </a:p>
          <a:p>
            <a:pPr marL="342900" indent="-342900" algn="l">
              <a:buFontTx/>
              <a:buChar char="-"/>
            </a:pPr>
            <a:endParaRPr lang="da-DK" dirty="0"/>
          </a:p>
        </p:txBody>
      </p:sp>
      <p:sp>
        <p:nvSpPr>
          <p:cNvPr id="9" name="Rektangel: afrundede hjørner 8">
            <a:extLst>
              <a:ext uri="{FF2B5EF4-FFF2-40B4-BE49-F238E27FC236}">
                <a16:creationId xmlns:a16="http://schemas.microsoft.com/office/drawing/2014/main" id="{8DF17AE9-8B86-4F1A-9D95-ABFAE1BA0338}"/>
              </a:ext>
            </a:extLst>
          </p:cNvPr>
          <p:cNvSpPr/>
          <p:nvPr/>
        </p:nvSpPr>
        <p:spPr>
          <a:xfrm>
            <a:off x="1222408" y="2667314"/>
            <a:ext cx="8354729" cy="2530328"/>
          </a:xfrm>
          <a:custGeom>
            <a:avLst/>
            <a:gdLst>
              <a:gd name="connsiteX0" fmla="*/ 0 w 8354729"/>
              <a:gd name="connsiteY0" fmla="*/ 421730 h 2530328"/>
              <a:gd name="connsiteX1" fmla="*/ 421730 w 8354729"/>
              <a:gd name="connsiteY1" fmla="*/ 0 h 2530328"/>
              <a:gd name="connsiteX2" fmla="*/ 1179685 w 8354729"/>
              <a:gd name="connsiteY2" fmla="*/ 0 h 2530328"/>
              <a:gd name="connsiteX3" fmla="*/ 2012753 w 8354729"/>
              <a:gd name="connsiteY3" fmla="*/ 0 h 2530328"/>
              <a:gd name="connsiteX4" fmla="*/ 2770709 w 8354729"/>
              <a:gd name="connsiteY4" fmla="*/ 0 h 2530328"/>
              <a:gd name="connsiteX5" fmla="*/ 3453551 w 8354729"/>
              <a:gd name="connsiteY5" fmla="*/ 0 h 2530328"/>
              <a:gd name="connsiteX6" fmla="*/ 4061281 w 8354729"/>
              <a:gd name="connsiteY6" fmla="*/ 0 h 2530328"/>
              <a:gd name="connsiteX7" fmla="*/ 4819237 w 8354729"/>
              <a:gd name="connsiteY7" fmla="*/ 0 h 2530328"/>
              <a:gd name="connsiteX8" fmla="*/ 5577192 w 8354729"/>
              <a:gd name="connsiteY8" fmla="*/ 0 h 2530328"/>
              <a:gd name="connsiteX9" fmla="*/ 6335147 w 8354729"/>
              <a:gd name="connsiteY9" fmla="*/ 0 h 2530328"/>
              <a:gd name="connsiteX10" fmla="*/ 7093103 w 8354729"/>
              <a:gd name="connsiteY10" fmla="*/ 0 h 2530328"/>
              <a:gd name="connsiteX11" fmla="*/ 7932999 w 8354729"/>
              <a:gd name="connsiteY11" fmla="*/ 0 h 2530328"/>
              <a:gd name="connsiteX12" fmla="*/ 8354729 w 8354729"/>
              <a:gd name="connsiteY12" fmla="*/ 421730 h 2530328"/>
              <a:gd name="connsiteX13" fmla="*/ 8354729 w 8354729"/>
              <a:gd name="connsiteY13" fmla="*/ 984019 h 2530328"/>
              <a:gd name="connsiteX14" fmla="*/ 8354729 w 8354729"/>
              <a:gd name="connsiteY14" fmla="*/ 1529440 h 2530328"/>
              <a:gd name="connsiteX15" fmla="*/ 8354729 w 8354729"/>
              <a:gd name="connsiteY15" fmla="*/ 2108598 h 2530328"/>
              <a:gd name="connsiteX16" fmla="*/ 7932999 w 8354729"/>
              <a:gd name="connsiteY16" fmla="*/ 2530328 h 2530328"/>
              <a:gd name="connsiteX17" fmla="*/ 7099931 w 8354729"/>
              <a:gd name="connsiteY17" fmla="*/ 2530328 h 2530328"/>
              <a:gd name="connsiteX18" fmla="*/ 6266863 w 8354729"/>
              <a:gd name="connsiteY18" fmla="*/ 2530328 h 2530328"/>
              <a:gd name="connsiteX19" fmla="*/ 5433795 w 8354729"/>
              <a:gd name="connsiteY19" fmla="*/ 2530328 h 2530328"/>
              <a:gd name="connsiteX20" fmla="*/ 4901178 w 8354729"/>
              <a:gd name="connsiteY20" fmla="*/ 2530328 h 2530328"/>
              <a:gd name="connsiteX21" fmla="*/ 4218335 w 8354729"/>
              <a:gd name="connsiteY21" fmla="*/ 2530328 h 2530328"/>
              <a:gd name="connsiteX22" fmla="*/ 3535492 w 8354729"/>
              <a:gd name="connsiteY22" fmla="*/ 2530328 h 2530328"/>
              <a:gd name="connsiteX23" fmla="*/ 3077988 w 8354729"/>
              <a:gd name="connsiteY23" fmla="*/ 2530328 h 2530328"/>
              <a:gd name="connsiteX24" fmla="*/ 2470258 w 8354729"/>
              <a:gd name="connsiteY24" fmla="*/ 2530328 h 2530328"/>
              <a:gd name="connsiteX25" fmla="*/ 1637190 w 8354729"/>
              <a:gd name="connsiteY25" fmla="*/ 2530328 h 2530328"/>
              <a:gd name="connsiteX26" fmla="*/ 1179685 w 8354729"/>
              <a:gd name="connsiteY26" fmla="*/ 2530328 h 2530328"/>
              <a:gd name="connsiteX27" fmla="*/ 421730 w 8354729"/>
              <a:gd name="connsiteY27" fmla="*/ 2530328 h 2530328"/>
              <a:gd name="connsiteX28" fmla="*/ 0 w 8354729"/>
              <a:gd name="connsiteY28" fmla="*/ 2108598 h 2530328"/>
              <a:gd name="connsiteX29" fmla="*/ 0 w 8354729"/>
              <a:gd name="connsiteY29" fmla="*/ 1529440 h 2530328"/>
              <a:gd name="connsiteX30" fmla="*/ 0 w 8354729"/>
              <a:gd name="connsiteY30" fmla="*/ 950282 h 2530328"/>
              <a:gd name="connsiteX31" fmla="*/ 0 w 8354729"/>
              <a:gd name="connsiteY31" fmla="*/ 421730 h 25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54729" h="2530328" fill="none" extrusionOk="0">
                <a:moveTo>
                  <a:pt x="0" y="421730"/>
                </a:moveTo>
                <a:cubicBezTo>
                  <a:pt x="3587" y="179173"/>
                  <a:pt x="218416" y="8947"/>
                  <a:pt x="421730" y="0"/>
                </a:cubicBezTo>
                <a:cubicBezTo>
                  <a:pt x="636716" y="-7657"/>
                  <a:pt x="932454" y="30018"/>
                  <a:pt x="1179685" y="0"/>
                </a:cubicBezTo>
                <a:cubicBezTo>
                  <a:pt x="1426917" y="-30018"/>
                  <a:pt x="1655219" y="-32684"/>
                  <a:pt x="2012753" y="0"/>
                </a:cubicBezTo>
                <a:cubicBezTo>
                  <a:pt x="2370287" y="32684"/>
                  <a:pt x="2407553" y="-31328"/>
                  <a:pt x="2770709" y="0"/>
                </a:cubicBezTo>
                <a:cubicBezTo>
                  <a:pt x="3133865" y="31328"/>
                  <a:pt x="3175376" y="12283"/>
                  <a:pt x="3453551" y="0"/>
                </a:cubicBezTo>
                <a:cubicBezTo>
                  <a:pt x="3731726" y="-12283"/>
                  <a:pt x="3814695" y="24726"/>
                  <a:pt x="4061281" y="0"/>
                </a:cubicBezTo>
                <a:cubicBezTo>
                  <a:pt x="4307867" y="-24726"/>
                  <a:pt x="4492748" y="12249"/>
                  <a:pt x="4819237" y="0"/>
                </a:cubicBezTo>
                <a:cubicBezTo>
                  <a:pt x="5145726" y="-12249"/>
                  <a:pt x="5241905" y="34424"/>
                  <a:pt x="5577192" y="0"/>
                </a:cubicBezTo>
                <a:cubicBezTo>
                  <a:pt x="5912480" y="-34424"/>
                  <a:pt x="6134260" y="30052"/>
                  <a:pt x="6335147" y="0"/>
                </a:cubicBezTo>
                <a:cubicBezTo>
                  <a:pt x="6536034" y="-30052"/>
                  <a:pt x="6826776" y="32176"/>
                  <a:pt x="7093103" y="0"/>
                </a:cubicBezTo>
                <a:cubicBezTo>
                  <a:pt x="7359430" y="-32176"/>
                  <a:pt x="7590882" y="6397"/>
                  <a:pt x="7932999" y="0"/>
                </a:cubicBezTo>
                <a:cubicBezTo>
                  <a:pt x="8171206" y="-27176"/>
                  <a:pt x="8400971" y="207022"/>
                  <a:pt x="8354729" y="421730"/>
                </a:cubicBezTo>
                <a:cubicBezTo>
                  <a:pt x="8379065" y="565401"/>
                  <a:pt x="8377071" y="815817"/>
                  <a:pt x="8354729" y="984019"/>
                </a:cubicBezTo>
                <a:cubicBezTo>
                  <a:pt x="8332387" y="1152221"/>
                  <a:pt x="8381687" y="1362570"/>
                  <a:pt x="8354729" y="1529440"/>
                </a:cubicBezTo>
                <a:cubicBezTo>
                  <a:pt x="8327771" y="1696310"/>
                  <a:pt x="8369697" y="1935256"/>
                  <a:pt x="8354729" y="2108598"/>
                </a:cubicBezTo>
                <a:cubicBezTo>
                  <a:pt x="8325715" y="2318156"/>
                  <a:pt x="8180985" y="2565097"/>
                  <a:pt x="7932999" y="2530328"/>
                </a:cubicBezTo>
                <a:cubicBezTo>
                  <a:pt x="7596447" y="2499952"/>
                  <a:pt x="7339233" y="2537211"/>
                  <a:pt x="7099931" y="2530328"/>
                </a:cubicBezTo>
                <a:cubicBezTo>
                  <a:pt x="6860629" y="2523445"/>
                  <a:pt x="6595754" y="2563558"/>
                  <a:pt x="6266863" y="2530328"/>
                </a:cubicBezTo>
                <a:cubicBezTo>
                  <a:pt x="5937972" y="2497098"/>
                  <a:pt x="5839168" y="2566242"/>
                  <a:pt x="5433795" y="2530328"/>
                </a:cubicBezTo>
                <a:cubicBezTo>
                  <a:pt x="5028422" y="2494414"/>
                  <a:pt x="5020853" y="2544208"/>
                  <a:pt x="4901178" y="2530328"/>
                </a:cubicBezTo>
                <a:cubicBezTo>
                  <a:pt x="4781503" y="2516448"/>
                  <a:pt x="4392191" y="2538155"/>
                  <a:pt x="4218335" y="2530328"/>
                </a:cubicBezTo>
                <a:cubicBezTo>
                  <a:pt x="4044479" y="2522501"/>
                  <a:pt x="3711660" y="2522517"/>
                  <a:pt x="3535492" y="2530328"/>
                </a:cubicBezTo>
                <a:cubicBezTo>
                  <a:pt x="3359324" y="2538139"/>
                  <a:pt x="3200296" y="2552614"/>
                  <a:pt x="3077988" y="2530328"/>
                </a:cubicBezTo>
                <a:cubicBezTo>
                  <a:pt x="2955680" y="2508042"/>
                  <a:pt x="2600722" y="2499967"/>
                  <a:pt x="2470258" y="2530328"/>
                </a:cubicBezTo>
                <a:cubicBezTo>
                  <a:pt x="2339794" y="2560690"/>
                  <a:pt x="1976147" y="2543091"/>
                  <a:pt x="1637190" y="2530328"/>
                </a:cubicBezTo>
                <a:cubicBezTo>
                  <a:pt x="1298233" y="2517565"/>
                  <a:pt x="1361483" y="2542215"/>
                  <a:pt x="1179685" y="2530328"/>
                </a:cubicBezTo>
                <a:cubicBezTo>
                  <a:pt x="997887" y="2518441"/>
                  <a:pt x="799678" y="2503477"/>
                  <a:pt x="421730" y="2530328"/>
                </a:cubicBezTo>
                <a:cubicBezTo>
                  <a:pt x="165665" y="2516920"/>
                  <a:pt x="46126" y="2335942"/>
                  <a:pt x="0" y="2108598"/>
                </a:cubicBezTo>
                <a:cubicBezTo>
                  <a:pt x="-13344" y="1894944"/>
                  <a:pt x="21343" y="1810970"/>
                  <a:pt x="0" y="1529440"/>
                </a:cubicBezTo>
                <a:cubicBezTo>
                  <a:pt x="-21343" y="1247910"/>
                  <a:pt x="-2205" y="1112279"/>
                  <a:pt x="0" y="950282"/>
                </a:cubicBezTo>
                <a:cubicBezTo>
                  <a:pt x="2205" y="788285"/>
                  <a:pt x="-25996" y="605346"/>
                  <a:pt x="0" y="421730"/>
                </a:cubicBezTo>
                <a:close/>
              </a:path>
              <a:path w="8354729" h="2530328" stroke="0" extrusionOk="0">
                <a:moveTo>
                  <a:pt x="0" y="421730"/>
                </a:moveTo>
                <a:cubicBezTo>
                  <a:pt x="-34661" y="224063"/>
                  <a:pt x="171549" y="5634"/>
                  <a:pt x="421730" y="0"/>
                </a:cubicBezTo>
                <a:cubicBezTo>
                  <a:pt x="638524" y="-4220"/>
                  <a:pt x="737698" y="-4169"/>
                  <a:pt x="954347" y="0"/>
                </a:cubicBezTo>
                <a:cubicBezTo>
                  <a:pt x="1170996" y="4169"/>
                  <a:pt x="1289360" y="-28557"/>
                  <a:pt x="1562077" y="0"/>
                </a:cubicBezTo>
                <a:cubicBezTo>
                  <a:pt x="1834794" y="28557"/>
                  <a:pt x="1856992" y="-6705"/>
                  <a:pt x="2019582" y="0"/>
                </a:cubicBezTo>
                <a:cubicBezTo>
                  <a:pt x="2182173" y="6705"/>
                  <a:pt x="2470893" y="-22199"/>
                  <a:pt x="2777537" y="0"/>
                </a:cubicBezTo>
                <a:cubicBezTo>
                  <a:pt x="3084181" y="22199"/>
                  <a:pt x="3182974" y="9155"/>
                  <a:pt x="3460380" y="0"/>
                </a:cubicBezTo>
                <a:cubicBezTo>
                  <a:pt x="3737786" y="-9155"/>
                  <a:pt x="4036550" y="-2804"/>
                  <a:pt x="4218335" y="0"/>
                </a:cubicBezTo>
                <a:cubicBezTo>
                  <a:pt x="4400120" y="2804"/>
                  <a:pt x="4675250" y="26189"/>
                  <a:pt x="5051403" y="0"/>
                </a:cubicBezTo>
                <a:cubicBezTo>
                  <a:pt x="5427556" y="-26189"/>
                  <a:pt x="5538099" y="-34050"/>
                  <a:pt x="5734246" y="0"/>
                </a:cubicBezTo>
                <a:cubicBezTo>
                  <a:pt x="5930393" y="34050"/>
                  <a:pt x="6303688" y="19792"/>
                  <a:pt x="6492201" y="0"/>
                </a:cubicBezTo>
                <a:cubicBezTo>
                  <a:pt x="6680714" y="-19792"/>
                  <a:pt x="7067592" y="12637"/>
                  <a:pt x="7250156" y="0"/>
                </a:cubicBezTo>
                <a:cubicBezTo>
                  <a:pt x="7432720" y="-12637"/>
                  <a:pt x="7743601" y="-17226"/>
                  <a:pt x="7932999" y="0"/>
                </a:cubicBezTo>
                <a:cubicBezTo>
                  <a:pt x="8204085" y="-13335"/>
                  <a:pt x="8367507" y="157566"/>
                  <a:pt x="8354729" y="421730"/>
                </a:cubicBezTo>
                <a:cubicBezTo>
                  <a:pt x="8344641" y="586849"/>
                  <a:pt x="8328080" y="709399"/>
                  <a:pt x="8354729" y="967151"/>
                </a:cubicBezTo>
                <a:cubicBezTo>
                  <a:pt x="8381378" y="1224903"/>
                  <a:pt x="8367842" y="1403455"/>
                  <a:pt x="8354729" y="1563177"/>
                </a:cubicBezTo>
                <a:cubicBezTo>
                  <a:pt x="8341616" y="1722899"/>
                  <a:pt x="8329673" y="1898890"/>
                  <a:pt x="8354729" y="2108598"/>
                </a:cubicBezTo>
                <a:cubicBezTo>
                  <a:pt x="8319184" y="2326389"/>
                  <a:pt x="8161506" y="2536390"/>
                  <a:pt x="7932999" y="2530328"/>
                </a:cubicBezTo>
                <a:cubicBezTo>
                  <a:pt x="7569531" y="2496529"/>
                  <a:pt x="7481025" y="2511411"/>
                  <a:pt x="7175044" y="2530328"/>
                </a:cubicBezTo>
                <a:cubicBezTo>
                  <a:pt x="6869063" y="2549245"/>
                  <a:pt x="6865628" y="2520890"/>
                  <a:pt x="6717539" y="2530328"/>
                </a:cubicBezTo>
                <a:cubicBezTo>
                  <a:pt x="6569451" y="2539766"/>
                  <a:pt x="6425858" y="2510971"/>
                  <a:pt x="6184922" y="2530328"/>
                </a:cubicBezTo>
                <a:cubicBezTo>
                  <a:pt x="5943986" y="2549685"/>
                  <a:pt x="5725541" y="2563035"/>
                  <a:pt x="5351854" y="2530328"/>
                </a:cubicBezTo>
                <a:cubicBezTo>
                  <a:pt x="4978167" y="2497621"/>
                  <a:pt x="4960611" y="2527115"/>
                  <a:pt x="4669011" y="2530328"/>
                </a:cubicBezTo>
                <a:cubicBezTo>
                  <a:pt x="4377411" y="2533541"/>
                  <a:pt x="4121628" y="2524057"/>
                  <a:pt x="3911056" y="2530328"/>
                </a:cubicBezTo>
                <a:cubicBezTo>
                  <a:pt x="3700485" y="2536599"/>
                  <a:pt x="3479471" y="2540865"/>
                  <a:pt x="3303326" y="2530328"/>
                </a:cubicBezTo>
                <a:cubicBezTo>
                  <a:pt x="3127181" y="2519792"/>
                  <a:pt x="2767889" y="2500070"/>
                  <a:pt x="2545371" y="2530328"/>
                </a:cubicBezTo>
                <a:cubicBezTo>
                  <a:pt x="2322853" y="2560586"/>
                  <a:pt x="2225467" y="2547143"/>
                  <a:pt x="1937641" y="2530328"/>
                </a:cubicBezTo>
                <a:cubicBezTo>
                  <a:pt x="1649815" y="2513514"/>
                  <a:pt x="1577938" y="2544046"/>
                  <a:pt x="1405023" y="2530328"/>
                </a:cubicBezTo>
                <a:cubicBezTo>
                  <a:pt x="1232108" y="2516610"/>
                  <a:pt x="902613" y="2548270"/>
                  <a:pt x="421730" y="2530328"/>
                </a:cubicBezTo>
                <a:cubicBezTo>
                  <a:pt x="169658" y="2507020"/>
                  <a:pt x="5807" y="2338523"/>
                  <a:pt x="0" y="2108598"/>
                </a:cubicBezTo>
                <a:cubicBezTo>
                  <a:pt x="7645" y="1903916"/>
                  <a:pt x="-21108" y="1727277"/>
                  <a:pt x="0" y="1529440"/>
                </a:cubicBezTo>
                <a:cubicBezTo>
                  <a:pt x="21108" y="1331603"/>
                  <a:pt x="-1706" y="1208525"/>
                  <a:pt x="0" y="967151"/>
                </a:cubicBezTo>
                <a:cubicBezTo>
                  <a:pt x="1706" y="725777"/>
                  <a:pt x="26169" y="576676"/>
                  <a:pt x="0" y="421730"/>
                </a:cubicBezTo>
                <a:close/>
              </a:path>
            </a:pathLst>
          </a:custGeom>
          <a:solidFill>
            <a:schemeClr val="bg1"/>
          </a:solidFill>
          <a:ln w="19050">
            <a:solidFill>
              <a:srgbClr val="0070C0"/>
            </a:solidFill>
            <a:extLst>
              <a:ext uri="{C807C97D-BFC1-408E-A445-0C87EB9F89A2}">
                <ask:lineSketchStyleProps xmlns:ask="http://schemas.microsoft.com/office/drawing/2018/sketchyshapes" sd="34039452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dirty="0">
                <a:solidFill>
                  <a:srgbClr val="E5461B"/>
                </a:solidFill>
              </a:rPr>
              <a:t>HJEMMEOPGAVE til næste gang: </a:t>
            </a:r>
          </a:p>
          <a:p>
            <a:r>
              <a:rPr lang="da-DK" sz="3600" dirty="0">
                <a:solidFill>
                  <a:srgbClr val="E5461B"/>
                </a:solidFill>
              </a:rPr>
              <a:t>	Hjælp med at smøre din madpakke</a:t>
            </a:r>
          </a:p>
        </p:txBody>
      </p:sp>
      <p:sp>
        <p:nvSpPr>
          <p:cNvPr id="8" name="Rektangel: afrundede hjørner 7">
            <a:extLst>
              <a:ext uri="{FF2B5EF4-FFF2-40B4-BE49-F238E27FC236}">
                <a16:creationId xmlns:a16="http://schemas.microsoft.com/office/drawing/2014/main" id="{A1C24CF6-12C7-4CF5-BB64-064C4BFA95B4}"/>
              </a:ext>
            </a:extLst>
          </p:cNvPr>
          <p:cNvSpPr/>
          <p:nvPr/>
        </p:nvSpPr>
        <p:spPr>
          <a:xfrm>
            <a:off x="7536581" y="2098308"/>
            <a:ext cx="3137835" cy="1443790"/>
          </a:xfrm>
          <a:custGeom>
            <a:avLst/>
            <a:gdLst>
              <a:gd name="connsiteX0" fmla="*/ 0 w 3137835"/>
              <a:gd name="connsiteY0" fmla="*/ 240636 h 1443790"/>
              <a:gd name="connsiteX1" fmla="*/ 240636 w 3137835"/>
              <a:gd name="connsiteY1" fmla="*/ 0 h 1443790"/>
              <a:gd name="connsiteX2" fmla="*/ 957908 w 3137835"/>
              <a:gd name="connsiteY2" fmla="*/ 0 h 1443790"/>
              <a:gd name="connsiteX3" fmla="*/ 1542352 w 3137835"/>
              <a:gd name="connsiteY3" fmla="*/ 0 h 1443790"/>
              <a:gd name="connsiteX4" fmla="*/ 2179927 w 3137835"/>
              <a:gd name="connsiteY4" fmla="*/ 0 h 1443790"/>
              <a:gd name="connsiteX5" fmla="*/ 2897199 w 3137835"/>
              <a:gd name="connsiteY5" fmla="*/ 0 h 1443790"/>
              <a:gd name="connsiteX6" fmla="*/ 3137835 w 3137835"/>
              <a:gd name="connsiteY6" fmla="*/ 240636 h 1443790"/>
              <a:gd name="connsiteX7" fmla="*/ 3137835 w 3137835"/>
              <a:gd name="connsiteY7" fmla="*/ 721895 h 1443790"/>
              <a:gd name="connsiteX8" fmla="*/ 3137835 w 3137835"/>
              <a:gd name="connsiteY8" fmla="*/ 1203154 h 1443790"/>
              <a:gd name="connsiteX9" fmla="*/ 2897199 w 3137835"/>
              <a:gd name="connsiteY9" fmla="*/ 1443790 h 1443790"/>
              <a:gd name="connsiteX10" fmla="*/ 2233058 w 3137835"/>
              <a:gd name="connsiteY10" fmla="*/ 1443790 h 1443790"/>
              <a:gd name="connsiteX11" fmla="*/ 1648614 w 3137835"/>
              <a:gd name="connsiteY11" fmla="*/ 1443790 h 1443790"/>
              <a:gd name="connsiteX12" fmla="*/ 984474 w 3137835"/>
              <a:gd name="connsiteY12" fmla="*/ 1443790 h 1443790"/>
              <a:gd name="connsiteX13" fmla="*/ 240636 w 3137835"/>
              <a:gd name="connsiteY13" fmla="*/ 1443790 h 1443790"/>
              <a:gd name="connsiteX14" fmla="*/ 0 w 3137835"/>
              <a:gd name="connsiteY14" fmla="*/ 1203154 h 1443790"/>
              <a:gd name="connsiteX15" fmla="*/ 0 w 3137835"/>
              <a:gd name="connsiteY15" fmla="*/ 712270 h 1443790"/>
              <a:gd name="connsiteX16" fmla="*/ 0 w 3137835"/>
              <a:gd name="connsiteY16" fmla="*/ 240636 h 14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7835" h="1443790" fill="none" extrusionOk="0">
                <a:moveTo>
                  <a:pt x="0" y="240636"/>
                </a:moveTo>
                <a:cubicBezTo>
                  <a:pt x="-11514" y="120368"/>
                  <a:pt x="99710" y="9231"/>
                  <a:pt x="240636" y="0"/>
                </a:cubicBezTo>
                <a:cubicBezTo>
                  <a:pt x="548860" y="-14734"/>
                  <a:pt x="760030" y="31633"/>
                  <a:pt x="957908" y="0"/>
                </a:cubicBezTo>
                <a:cubicBezTo>
                  <a:pt x="1155786" y="-31633"/>
                  <a:pt x="1283148" y="-19655"/>
                  <a:pt x="1542352" y="0"/>
                </a:cubicBezTo>
                <a:cubicBezTo>
                  <a:pt x="1801556" y="19655"/>
                  <a:pt x="1865542" y="16141"/>
                  <a:pt x="2179927" y="0"/>
                </a:cubicBezTo>
                <a:cubicBezTo>
                  <a:pt x="2494313" y="-16141"/>
                  <a:pt x="2732114" y="31882"/>
                  <a:pt x="2897199" y="0"/>
                </a:cubicBezTo>
                <a:cubicBezTo>
                  <a:pt x="3058610" y="1293"/>
                  <a:pt x="3155824" y="95252"/>
                  <a:pt x="3137835" y="240636"/>
                </a:cubicBezTo>
                <a:cubicBezTo>
                  <a:pt x="3157126" y="454447"/>
                  <a:pt x="3129204" y="564862"/>
                  <a:pt x="3137835" y="721895"/>
                </a:cubicBezTo>
                <a:cubicBezTo>
                  <a:pt x="3146466" y="878928"/>
                  <a:pt x="3122927" y="1036465"/>
                  <a:pt x="3137835" y="1203154"/>
                </a:cubicBezTo>
                <a:cubicBezTo>
                  <a:pt x="3163505" y="1324146"/>
                  <a:pt x="3017980" y="1463185"/>
                  <a:pt x="2897199" y="1443790"/>
                </a:cubicBezTo>
                <a:cubicBezTo>
                  <a:pt x="2668389" y="1422700"/>
                  <a:pt x="2539335" y="1452960"/>
                  <a:pt x="2233058" y="1443790"/>
                </a:cubicBezTo>
                <a:cubicBezTo>
                  <a:pt x="1926781" y="1434620"/>
                  <a:pt x="1940289" y="1457313"/>
                  <a:pt x="1648614" y="1443790"/>
                </a:cubicBezTo>
                <a:cubicBezTo>
                  <a:pt x="1356939" y="1430267"/>
                  <a:pt x="1184953" y="1460603"/>
                  <a:pt x="984474" y="1443790"/>
                </a:cubicBezTo>
                <a:cubicBezTo>
                  <a:pt x="783995" y="1426977"/>
                  <a:pt x="449628" y="1455419"/>
                  <a:pt x="240636" y="1443790"/>
                </a:cubicBezTo>
                <a:cubicBezTo>
                  <a:pt x="123082" y="1461425"/>
                  <a:pt x="8995" y="1342670"/>
                  <a:pt x="0" y="1203154"/>
                </a:cubicBezTo>
                <a:cubicBezTo>
                  <a:pt x="8473" y="1049949"/>
                  <a:pt x="-20483" y="816050"/>
                  <a:pt x="0" y="712270"/>
                </a:cubicBezTo>
                <a:cubicBezTo>
                  <a:pt x="20483" y="608490"/>
                  <a:pt x="11807" y="414670"/>
                  <a:pt x="0" y="240636"/>
                </a:cubicBezTo>
                <a:close/>
              </a:path>
              <a:path w="3137835" h="1443790" stroke="0" extrusionOk="0">
                <a:moveTo>
                  <a:pt x="0" y="240636"/>
                </a:moveTo>
                <a:cubicBezTo>
                  <a:pt x="18340" y="111279"/>
                  <a:pt x="99236" y="221"/>
                  <a:pt x="240636" y="0"/>
                </a:cubicBezTo>
                <a:cubicBezTo>
                  <a:pt x="415808" y="-10978"/>
                  <a:pt x="583993" y="-24356"/>
                  <a:pt x="904777" y="0"/>
                </a:cubicBezTo>
                <a:cubicBezTo>
                  <a:pt x="1225561" y="24356"/>
                  <a:pt x="1400968" y="-35823"/>
                  <a:pt x="1622049" y="0"/>
                </a:cubicBezTo>
                <a:cubicBezTo>
                  <a:pt x="1843130" y="35823"/>
                  <a:pt x="2028828" y="3373"/>
                  <a:pt x="2233058" y="0"/>
                </a:cubicBezTo>
                <a:cubicBezTo>
                  <a:pt x="2437288" y="-3373"/>
                  <a:pt x="2715948" y="-6256"/>
                  <a:pt x="2897199" y="0"/>
                </a:cubicBezTo>
                <a:cubicBezTo>
                  <a:pt x="3022020" y="-30424"/>
                  <a:pt x="3133317" y="96923"/>
                  <a:pt x="3137835" y="240636"/>
                </a:cubicBezTo>
                <a:cubicBezTo>
                  <a:pt x="3147719" y="373105"/>
                  <a:pt x="3113534" y="581304"/>
                  <a:pt x="3137835" y="731520"/>
                </a:cubicBezTo>
                <a:cubicBezTo>
                  <a:pt x="3162136" y="881736"/>
                  <a:pt x="3147989" y="1033389"/>
                  <a:pt x="3137835" y="1203154"/>
                </a:cubicBezTo>
                <a:cubicBezTo>
                  <a:pt x="3134523" y="1342273"/>
                  <a:pt x="3048529" y="1457659"/>
                  <a:pt x="2897199" y="1443790"/>
                </a:cubicBezTo>
                <a:cubicBezTo>
                  <a:pt x="2635472" y="1460147"/>
                  <a:pt x="2396417" y="1472536"/>
                  <a:pt x="2233058" y="1443790"/>
                </a:cubicBezTo>
                <a:cubicBezTo>
                  <a:pt x="2069699" y="1415044"/>
                  <a:pt x="1722672" y="1450881"/>
                  <a:pt x="1568918" y="1443790"/>
                </a:cubicBezTo>
                <a:cubicBezTo>
                  <a:pt x="1415164" y="1436699"/>
                  <a:pt x="1087987" y="1432694"/>
                  <a:pt x="957908" y="1443790"/>
                </a:cubicBezTo>
                <a:cubicBezTo>
                  <a:pt x="827829" y="1454887"/>
                  <a:pt x="414620" y="1444460"/>
                  <a:pt x="240636" y="1443790"/>
                </a:cubicBezTo>
                <a:cubicBezTo>
                  <a:pt x="94821" y="1452641"/>
                  <a:pt x="-10708" y="1328728"/>
                  <a:pt x="0" y="1203154"/>
                </a:cubicBezTo>
                <a:cubicBezTo>
                  <a:pt x="-4098" y="1076723"/>
                  <a:pt x="18095" y="935669"/>
                  <a:pt x="0" y="750771"/>
                </a:cubicBezTo>
                <a:cubicBezTo>
                  <a:pt x="-18095" y="565873"/>
                  <a:pt x="18479" y="395019"/>
                  <a:pt x="0" y="240636"/>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Hvis I ikke har madpapir hjemme, så kan det måske komme på indkøbslisten</a:t>
            </a:r>
            <a:r>
              <a:rPr lang="da-DK" sz="2000" dirty="0"/>
              <a:t>.</a:t>
            </a:r>
          </a:p>
        </p:txBody>
      </p:sp>
      <p:pic>
        <p:nvPicPr>
          <p:cNvPr id="10" name="Billede 9">
            <a:extLst>
              <a:ext uri="{FF2B5EF4-FFF2-40B4-BE49-F238E27FC236}">
                <a16:creationId xmlns:a16="http://schemas.microsoft.com/office/drawing/2014/main" id="{6042C97D-4F7E-4831-8CEC-976696B25FBF}"/>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61879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359309"/>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807116"/>
            <a:ext cx="10561874" cy="1200329"/>
          </a:xfrm>
          <a:prstGeom prst="rect">
            <a:avLst/>
          </a:prstGeom>
        </p:spPr>
        <p:txBody>
          <a:bodyPr wrap="square">
            <a:spAutoFit/>
          </a:bodyPr>
          <a:lstStyle/>
          <a:p>
            <a:pPr algn="ctr"/>
            <a:r>
              <a:rPr lang="en-US" sz="3600" dirty="0" err="1"/>
              <a:t>Tema</a:t>
            </a:r>
            <a:r>
              <a:rPr lang="en-US" sz="3600" dirty="0"/>
              <a:t> 2: </a:t>
            </a:r>
          </a:p>
          <a:p>
            <a:pPr algn="ctr"/>
            <a:r>
              <a:rPr lang="en-US" sz="3600" dirty="0" err="1"/>
              <a:t>Hvordan</a:t>
            </a:r>
            <a:r>
              <a:rPr lang="en-US" sz="3600" dirty="0"/>
              <a:t> laver man </a:t>
            </a:r>
            <a:r>
              <a:rPr lang="en-US" sz="3600" dirty="0" err="1"/>
              <a:t>en</a:t>
            </a:r>
            <a:r>
              <a:rPr lang="en-US" sz="3600" dirty="0"/>
              <a:t> </a:t>
            </a:r>
            <a:r>
              <a:rPr lang="en-US" sz="3600" dirty="0" err="1"/>
              <a:t>bæredygtig</a:t>
            </a:r>
            <a:r>
              <a:rPr lang="en-US" sz="3600" dirty="0"/>
              <a:t> </a:t>
            </a:r>
            <a:r>
              <a:rPr lang="en-US" sz="3600" dirty="0" err="1"/>
              <a:t>madpakke</a:t>
            </a:r>
            <a:r>
              <a:rPr lang="en-US" sz="3600" dirty="0"/>
              <a:t>?</a:t>
            </a:r>
            <a:endParaRPr lang="da-DK" sz="3600" dirty="0"/>
          </a:p>
        </p:txBody>
      </p:sp>
    </p:spTree>
    <p:extLst>
      <p:ext uri="{BB962C8B-B14F-4D97-AF65-F5344CB8AC3E}">
        <p14:creationId xmlns:p14="http://schemas.microsoft.com/office/powerpoint/2010/main" val="102252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DDB66-C9D8-4BA4-83AD-4FA3505D519B}"/>
              </a:ext>
            </a:extLst>
          </p:cNvPr>
          <p:cNvSpPr>
            <a:spLocks noGrp="1"/>
          </p:cNvSpPr>
          <p:nvPr>
            <p:ph type="title"/>
          </p:nvPr>
        </p:nvSpPr>
        <p:spPr>
          <a:xfrm>
            <a:off x="600844" y="986835"/>
            <a:ext cx="10515600" cy="658397"/>
          </a:xfrm>
        </p:spPr>
        <p:txBody>
          <a:bodyPr>
            <a:normAutofit/>
          </a:bodyPr>
          <a:lstStyle/>
          <a:p>
            <a:r>
              <a:rPr lang="da-DK" sz="3600" dirty="0">
                <a:solidFill>
                  <a:srgbClr val="E5461B"/>
                </a:solidFill>
                <a:hlinkClick r:id="rId3">
                  <a:extLst>
                    <a:ext uri="{A12FA001-AC4F-418D-AE19-62706E023703}">
                      <ahyp:hlinkClr xmlns:ahyp="http://schemas.microsoft.com/office/drawing/2018/hyperlinkcolor" val="tx"/>
                    </a:ext>
                  </a:extLst>
                </a:hlinkClick>
              </a:rPr>
              <a:t>FN’s verdensmål  - sæt gang i verdensmålene </a:t>
            </a:r>
            <a:endParaRPr lang="da-DK" sz="3600" dirty="0">
              <a:solidFill>
                <a:srgbClr val="E5461B"/>
              </a:solidFill>
            </a:endParaRPr>
          </a:p>
        </p:txBody>
      </p:sp>
      <p:pic>
        <p:nvPicPr>
          <p:cNvPr id="4" name="Billede 3">
            <a:hlinkClick r:id="rId3"/>
            <a:extLst>
              <a:ext uri="{FF2B5EF4-FFF2-40B4-BE49-F238E27FC236}">
                <a16:creationId xmlns:a16="http://schemas.microsoft.com/office/drawing/2014/main" id="{A76BED82-9D1B-4A8D-A206-E9853B0E72A5}"/>
              </a:ext>
            </a:extLst>
          </p:cNvPr>
          <p:cNvPicPr>
            <a:picLocks noChangeAspect="1"/>
          </p:cNvPicPr>
          <p:nvPr/>
        </p:nvPicPr>
        <p:blipFill rotWithShape="1">
          <a:blip r:embed="rId4"/>
          <a:srcRect l="6927" t="18840" r="37799" b="30870"/>
          <a:stretch/>
        </p:blipFill>
        <p:spPr>
          <a:xfrm>
            <a:off x="5113748" y="2035742"/>
            <a:ext cx="4757763" cy="2434920"/>
          </a:xfrm>
          <a:prstGeom prst="rect">
            <a:avLst/>
          </a:prstGeom>
        </p:spPr>
      </p:pic>
      <p:pic>
        <p:nvPicPr>
          <p:cNvPr id="5" name="Billede 4">
            <a:extLst>
              <a:ext uri="{FF2B5EF4-FFF2-40B4-BE49-F238E27FC236}">
                <a16:creationId xmlns:a16="http://schemas.microsoft.com/office/drawing/2014/main" id="{7D246006-2AEC-4BDA-A8C5-5FF6BF019809}"/>
              </a:ext>
            </a:extLst>
          </p:cNvPr>
          <p:cNvPicPr>
            <a:picLocks noChangeAspect="1"/>
          </p:cNvPicPr>
          <p:nvPr/>
        </p:nvPicPr>
        <p:blipFill>
          <a:blip r:embed="rId5"/>
          <a:stretch>
            <a:fillRect/>
          </a:stretch>
        </p:blipFill>
        <p:spPr>
          <a:xfrm>
            <a:off x="9766300" y="326111"/>
            <a:ext cx="2028065" cy="1461414"/>
          </a:xfrm>
          <a:prstGeom prst="rect">
            <a:avLst/>
          </a:prstGeom>
        </p:spPr>
      </p:pic>
      <p:sp>
        <p:nvSpPr>
          <p:cNvPr id="6" name="Rektangel: afrundede hjørner 5">
            <a:extLst>
              <a:ext uri="{FF2B5EF4-FFF2-40B4-BE49-F238E27FC236}">
                <a16:creationId xmlns:a16="http://schemas.microsoft.com/office/drawing/2014/main" id="{BFB5FB7B-4646-46AA-B215-426746714F7F}"/>
              </a:ext>
            </a:extLst>
          </p:cNvPr>
          <p:cNvSpPr/>
          <p:nvPr/>
        </p:nvSpPr>
        <p:spPr>
          <a:xfrm>
            <a:off x="3924577" y="4750567"/>
            <a:ext cx="3409874" cy="1562989"/>
          </a:xfrm>
          <a:custGeom>
            <a:avLst/>
            <a:gdLst>
              <a:gd name="connsiteX0" fmla="*/ 0 w 3409874"/>
              <a:gd name="connsiteY0" fmla="*/ 260503 h 1562989"/>
              <a:gd name="connsiteX1" fmla="*/ 260503 w 3409874"/>
              <a:gd name="connsiteY1" fmla="*/ 0 h 1562989"/>
              <a:gd name="connsiteX2" fmla="*/ 838277 w 3409874"/>
              <a:gd name="connsiteY2" fmla="*/ 0 h 1562989"/>
              <a:gd name="connsiteX3" fmla="*/ 1387162 w 3409874"/>
              <a:gd name="connsiteY3" fmla="*/ 0 h 1562989"/>
              <a:gd name="connsiteX4" fmla="*/ 1993824 w 3409874"/>
              <a:gd name="connsiteY4" fmla="*/ 0 h 1562989"/>
              <a:gd name="connsiteX5" fmla="*/ 2484931 w 3409874"/>
              <a:gd name="connsiteY5" fmla="*/ 0 h 1562989"/>
              <a:gd name="connsiteX6" fmla="*/ 3149371 w 3409874"/>
              <a:gd name="connsiteY6" fmla="*/ 0 h 1562989"/>
              <a:gd name="connsiteX7" fmla="*/ 3409874 w 3409874"/>
              <a:gd name="connsiteY7" fmla="*/ 260503 h 1562989"/>
              <a:gd name="connsiteX8" fmla="*/ 3409874 w 3409874"/>
              <a:gd name="connsiteY8" fmla="*/ 781495 h 1562989"/>
              <a:gd name="connsiteX9" fmla="*/ 3409874 w 3409874"/>
              <a:gd name="connsiteY9" fmla="*/ 1302486 h 1562989"/>
              <a:gd name="connsiteX10" fmla="*/ 3149371 w 3409874"/>
              <a:gd name="connsiteY10" fmla="*/ 1562989 h 1562989"/>
              <a:gd name="connsiteX11" fmla="*/ 2513820 w 3409874"/>
              <a:gd name="connsiteY11" fmla="*/ 1562989 h 1562989"/>
              <a:gd name="connsiteX12" fmla="*/ 1964935 w 3409874"/>
              <a:gd name="connsiteY12" fmla="*/ 1562989 h 1562989"/>
              <a:gd name="connsiteX13" fmla="*/ 1387162 w 3409874"/>
              <a:gd name="connsiteY13" fmla="*/ 1562989 h 1562989"/>
              <a:gd name="connsiteX14" fmla="*/ 838277 w 3409874"/>
              <a:gd name="connsiteY14" fmla="*/ 1562989 h 1562989"/>
              <a:gd name="connsiteX15" fmla="*/ 260503 w 3409874"/>
              <a:gd name="connsiteY15" fmla="*/ 1562989 h 1562989"/>
              <a:gd name="connsiteX16" fmla="*/ 0 w 3409874"/>
              <a:gd name="connsiteY16" fmla="*/ 1302486 h 1562989"/>
              <a:gd name="connsiteX17" fmla="*/ 0 w 3409874"/>
              <a:gd name="connsiteY17" fmla="*/ 802334 h 1562989"/>
              <a:gd name="connsiteX18" fmla="*/ 0 w 3409874"/>
              <a:gd name="connsiteY18" fmla="*/ 260503 h 156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09874" h="1562989" fill="none" extrusionOk="0">
                <a:moveTo>
                  <a:pt x="0" y="260503"/>
                </a:moveTo>
                <a:cubicBezTo>
                  <a:pt x="32404" y="115000"/>
                  <a:pt x="118960" y="3005"/>
                  <a:pt x="260503" y="0"/>
                </a:cubicBezTo>
                <a:cubicBezTo>
                  <a:pt x="494261" y="5925"/>
                  <a:pt x="577206" y="26478"/>
                  <a:pt x="838277" y="0"/>
                </a:cubicBezTo>
                <a:cubicBezTo>
                  <a:pt x="1099348" y="-26478"/>
                  <a:pt x="1196527" y="-21134"/>
                  <a:pt x="1387162" y="0"/>
                </a:cubicBezTo>
                <a:cubicBezTo>
                  <a:pt x="1577797" y="21134"/>
                  <a:pt x="1815889" y="1363"/>
                  <a:pt x="1993824" y="0"/>
                </a:cubicBezTo>
                <a:cubicBezTo>
                  <a:pt x="2171759" y="-1363"/>
                  <a:pt x="2297899" y="-16260"/>
                  <a:pt x="2484931" y="0"/>
                </a:cubicBezTo>
                <a:cubicBezTo>
                  <a:pt x="2671963" y="16260"/>
                  <a:pt x="2989587" y="20903"/>
                  <a:pt x="3149371" y="0"/>
                </a:cubicBezTo>
                <a:cubicBezTo>
                  <a:pt x="3327186" y="3509"/>
                  <a:pt x="3377420" y="113338"/>
                  <a:pt x="3409874" y="260503"/>
                </a:cubicBezTo>
                <a:cubicBezTo>
                  <a:pt x="3391539" y="472290"/>
                  <a:pt x="3384426" y="579527"/>
                  <a:pt x="3409874" y="781495"/>
                </a:cubicBezTo>
                <a:cubicBezTo>
                  <a:pt x="3435322" y="983463"/>
                  <a:pt x="3401459" y="1185954"/>
                  <a:pt x="3409874" y="1302486"/>
                </a:cubicBezTo>
                <a:cubicBezTo>
                  <a:pt x="3411550" y="1452227"/>
                  <a:pt x="3300548" y="1560010"/>
                  <a:pt x="3149371" y="1562989"/>
                </a:cubicBezTo>
                <a:cubicBezTo>
                  <a:pt x="2892138" y="1570966"/>
                  <a:pt x="2821164" y="1576610"/>
                  <a:pt x="2513820" y="1562989"/>
                </a:cubicBezTo>
                <a:cubicBezTo>
                  <a:pt x="2206476" y="1549368"/>
                  <a:pt x="2115397" y="1582258"/>
                  <a:pt x="1964935" y="1562989"/>
                </a:cubicBezTo>
                <a:cubicBezTo>
                  <a:pt x="1814473" y="1543720"/>
                  <a:pt x="1524603" y="1544280"/>
                  <a:pt x="1387162" y="1562989"/>
                </a:cubicBezTo>
                <a:cubicBezTo>
                  <a:pt x="1249721" y="1581698"/>
                  <a:pt x="986651" y="1581404"/>
                  <a:pt x="838277" y="1562989"/>
                </a:cubicBezTo>
                <a:cubicBezTo>
                  <a:pt x="689903" y="1544574"/>
                  <a:pt x="401921" y="1555933"/>
                  <a:pt x="260503" y="1562989"/>
                </a:cubicBezTo>
                <a:cubicBezTo>
                  <a:pt x="106042" y="1530077"/>
                  <a:pt x="4008" y="1460765"/>
                  <a:pt x="0" y="1302486"/>
                </a:cubicBezTo>
                <a:cubicBezTo>
                  <a:pt x="-10433" y="1132524"/>
                  <a:pt x="-19333" y="1030839"/>
                  <a:pt x="0" y="802334"/>
                </a:cubicBezTo>
                <a:cubicBezTo>
                  <a:pt x="19333" y="573829"/>
                  <a:pt x="-9926" y="440838"/>
                  <a:pt x="0" y="260503"/>
                </a:cubicBezTo>
                <a:close/>
              </a:path>
              <a:path w="3409874" h="1562989" stroke="0" extrusionOk="0">
                <a:moveTo>
                  <a:pt x="0" y="260503"/>
                </a:moveTo>
                <a:cubicBezTo>
                  <a:pt x="-10273" y="133593"/>
                  <a:pt x="136070" y="5198"/>
                  <a:pt x="260503" y="0"/>
                </a:cubicBezTo>
                <a:cubicBezTo>
                  <a:pt x="412924" y="-13671"/>
                  <a:pt x="624296" y="7578"/>
                  <a:pt x="751611" y="0"/>
                </a:cubicBezTo>
                <a:cubicBezTo>
                  <a:pt x="878926" y="-7578"/>
                  <a:pt x="1082768" y="7426"/>
                  <a:pt x="1358273" y="0"/>
                </a:cubicBezTo>
                <a:cubicBezTo>
                  <a:pt x="1633778" y="-7426"/>
                  <a:pt x="1729495" y="18006"/>
                  <a:pt x="1936046" y="0"/>
                </a:cubicBezTo>
                <a:cubicBezTo>
                  <a:pt x="2142597" y="-18006"/>
                  <a:pt x="2433789" y="19008"/>
                  <a:pt x="2571597" y="0"/>
                </a:cubicBezTo>
                <a:cubicBezTo>
                  <a:pt x="2709405" y="-19008"/>
                  <a:pt x="2866204" y="-8047"/>
                  <a:pt x="3149371" y="0"/>
                </a:cubicBezTo>
                <a:cubicBezTo>
                  <a:pt x="3280522" y="22074"/>
                  <a:pt x="3413351" y="117875"/>
                  <a:pt x="3409874" y="260503"/>
                </a:cubicBezTo>
                <a:cubicBezTo>
                  <a:pt x="3407408" y="441473"/>
                  <a:pt x="3427846" y="633066"/>
                  <a:pt x="3409874" y="791914"/>
                </a:cubicBezTo>
                <a:cubicBezTo>
                  <a:pt x="3391902" y="950762"/>
                  <a:pt x="3424532" y="1090541"/>
                  <a:pt x="3409874" y="1302486"/>
                </a:cubicBezTo>
                <a:cubicBezTo>
                  <a:pt x="3425010" y="1431969"/>
                  <a:pt x="3264823" y="1542986"/>
                  <a:pt x="3149371" y="1562989"/>
                </a:cubicBezTo>
                <a:cubicBezTo>
                  <a:pt x="2898340" y="1580169"/>
                  <a:pt x="2830511" y="1586931"/>
                  <a:pt x="2571597" y="1562989"/>
                </a:cubicBezTo>
                <a:cubicBezTo>
                  <a:pt x="2312683" y="1539047"/>
                  <a:pt x="2290822" y="1550646"/>
                  <a:pt x="2080490" y="1562989"/>
                </a:cubicBezTo>
                <a:cubicBezTo>
                  <a:pt x="1870158" y="1575332"/>
                  <a:pt x="1611757" y="1591435"/>
                  <a:pt x="1473828" y="1562989"/>
                </a:cubicBezTo>
                <a:cubicBezTo>
                  <a:pt x="1335899" y="1534543"/>
                  <a:pt x="1158568" y="1586661"/>
                  <a:pt x="896054" y="1562989"/>
                </a:cubicBezTo>
                <a:cubicBezTo>
                  <a:pt x="633540" y="1539317"/>
                  <a:pt x="407940" y="1559223"/>
                  <a:pt x="260503" y="1562989"/>
                </a:cubicBezTo>
                <a:cubicBezTo>
                  <a:pt x="89527" y="1551078"/>
                  <a:pt x="15449" y="1438040"/>
                  <a:pt x="0" y="1302486"/>
                </a:cubicBezTo>
                <a:cubicBezTo>
                  <a:pt x="19650" y="1088441"/>
                  <a:pt x="-10923" y="923192"/>
                  <a:pt x="0" y="771075"/>
                </a:cubicBezTo>
                <a:cubicBezTo>
                  <a:pt x="10923" y="618958"/>
                  <a:pt x="9458" y="434710"/>
                  <a:pt x="0" y="260503"/>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solidFill>
                <a:schemeClr val="tx1"/>
              </a:solidFill>
            </a:endParaRPr>
          </a:p>
          <a:p>
            <a:r>
              <a:rPr lang="da-DK" sz="1400" dirty="0">
                <a:solidFill>
                  <a:schemeClr val="tx1"/>
                </a:solidFill>
              </a:rPr>
              <a:t>Vi skal prøve at få gode ideer til vores madpakker, så de bliver bedre for klimaet, miljøet og verdensmålene – lad os så komme i gang!</a:t>
            </a:r>
          </a:p>
        </p:txBody>
      </p:sp>
      <p:sp>
        <p:nvSpPr>
          <p:cNvPr id="10" name="Rektangel: afrundede hjørner 9">
            <a:extLst>
              <a:ext uri="{FF2B5EF4-FFF2-40B4-BE49-F238E27FC236}">
                <a16:creationId xmlns:a16="http://schemas.microsoft.com/office/drawing/2014/main" id="{29952965-61E8-4F4D-8AA2-F4D7143DAEF2}"/>
              </a:ext>
            </a:extLst>
          </p:cNvPr>
          <p:cNvSpPr/>
          <p:nvPr/>
        </p:nvSpPr>
        <p:spPr>
          <a:xfrm>
            <a:off x="703447" y="2038149"/>
            <a:ext cx="4126282" cy="3088662"/>
          </a:xfrm>
          <a:custGeom>
            <a:avLst/>
            <a:gdLst>
              <a:gd name="connsiteX0" fmla="*/ 0 w 4126282"/>
              <a:gd name="connsiteY0" fmla="*/ 514787 h 3088662"/>
              <a:gd name="connsiteX1" fmla="*/ 514787 w 4126282"/>
              <a:gd name="connsiteY1" fmla="*/ 0 h 3088662"/>
              <a:gd name="connsiteX2" fmla="*/ 1103162 w 4126282"/>
              <a:gd name="connsiteY2" fmla="*/ 0 h 3088662"/>
              <a:gd name="connsiteX3" fmla="*/ 1753470 w 4126282"/>
              <a:gd name="connsiteY3" fmla="*/ 0 h 3088662"/>
              <a:gd name="connsiteX4" fmla="*/ 2372812 w 4126282"/>
              <a:gd name="connsiteY4" fmla="*/ 0 h 3088662"/>
              <a:gd name="connsiteX5" fmla="*/ 2961186 w 4126282"/>
              <a:gd name="connsiteY5" fmla="*/ 0 h 3088662"/>
              <a:gd name="connsiteX6" fmla="*/ 3611495 w 4126282"/>
              <a:gd name="connsiteY6" fmla="*/ 0 h 3088662"/>
              <a:gd name="connsiteX7" fmla="*/ 4126282 w 4126282"/>
              <a:gd name="connsiteY7" fmla="*/ 514787 h 3088662"/>
              <a:gd name="connsiteX8" fmla="*/ 4126282 w 4126282"/>
              <a:gd name="connsiteY8" fmla="*/ 1242331 h 3088662"/>
              <a:gd name="connsiteX9" fmla="*/ 4126282 w 4126282"/>
              <a:gd name="connsiteY9" fmla="*/ 1928694 h 3088662"/>
              <a:gd name="connsiteX10" fmla="*/ 4126282 w 4126282"/>
              <a:gd name="connsiteY10" fmla="*/ 2573875 h 3088662"/>
              <a:gd name="connsiteX11" fmla="*/ 3611495 w 4126282"/>
              <a:gd name="connsiteY11" fmla="*/ 3088662 h 3088662"/>
              <a:gd name="connsiteX12" fmla="*/ 2961186 w 4126282"/>
              <a:gd name="connsiteY12" fmla="*/ 3088662 h 3088662"/>
              <a:gd name="connsiteX13" fmla="*/ 2403779 w 4126282"/>
              <a:gd name="connsiteY13" fmla="*/ 3088662 h 3088662"/>
              <a:gd name="connsiteX14" fmla="*/ 1753470 w 4126282"/>
              <a:gd name="connsiteY14" fmla="*/ 3088662 h 3088662"/>
              <a:gd name="connsiteX15" fmla="*/ 1134129 w 4126282"/>
              <a:gd name="connsiteY15" fmla="*/ 3088662 h 3088662"/>
              <a:gd name="connsiteX16" fmla="*/ 514787 w 4126282"/>
              <a:gd name="connsiteY16" fmla="*/ 3088662 h 3088662"/>
              <a:gd name="connsiteX17" fmla="*/ 0 w 4126282"/>
              <a:gd name="connsiteY17" fmla="*/ 2573875 h 3088662"/>
              <a:gd name="connsiteX18" fmla="*/ 0 w 4126282"/>
              <a:gd name="connsiteY18" fmla="*/ 1908103 h 3088662"/>
              <a:gd name="connsiteX19" fmla="*/ 0 w 4126282"/>
              <a:gd name="connsiteY19" fmla="*/ 1180559 h 3088662"/>
              <a:gd name="connsiteX20" fmla="*/ 0 w 4126282"/>
              <a:gd name="connsiteY20" fmla="*/ 514787 h 308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6282" h="3088662" fill="none" extrusionOk="0">
                <a:moveTo>
                  <a:pt x="0" y="514787"/>
                </a:moveTo>
                <a:cubicBezTo>
                  <a:pt x="-55653" y="270947"/>
                  <a:pt x="230871" y="9077"/>
                  <a:pt x="514787" y="0"/>
                </a:cubicBezTo>
                <a:cubicBezTo>
                  <a:pt x="650075" y="-25406"/>
                  <a:pt x="825661" y="6779"/>
                  <a:pt x="1103162" y="0"/>
                </a:cubicBezTo>
                <a:cubicBezTo>
                  <a:pt x="1380664" y="-6779"/>
                  <a:pt x="1589192" y="-20734"/>
                  <a:pt x="1753470" y="0"/>
                </a:cubicBezTo>
                <a:cubicBezTo>
                  <a:pt x="1917748" y="20734"/>
                  <a:pt x="2173400" y="-8914"/>
                  <a:pt x="2372812" y="0"/>
                </a:cubicBezTo>
                <a:cubicBezTo>
                  <a:pt x="2572224" y="8914"/>
                  <a:pt x="2822826" y="-13665"/>
                  <a:pt x="2961186" y="0"/>
                </a:cubicBezTo>
                <a:cubicBezTo>
                  <a:pt x="3099546" y="13665"/>
                  <a:pt x="3417167" y="3615"/>
                  <a:pt x="3611495" y="0"/>
                </a:cubicBezTo>
                <a:cubicBezTo>
                  <a:pt x="3919943" y="-61736"/>
                  <a:pt x="4111227" y="198506"/>
                  <a:pt x="4126282" y="514787"/>
                </a:cubicBezTo>
                <a:cubicBezTo>
                  <a:pt x="4162615" y="738003"/>
                  <a:pt x="4104582" y="967521"/>
                  <a:pt x="4126282" y="1242331"/>
                </a:cubicBezTo>
                <a:cubicBezTo>
                  <a:pt x="4147982" y="1517141"/>
                  <a:pt x="4130463" y="1709713"/>
                  <a:pt x="4126282" y="1928694"/>
                </a:cubicBezTo>
                <a:cubicBezTo>
                  <a:pt x="4122101" y="2147675"/>
                  <a:pt x="4134929" y="2424219"/>
                  <a:pt x="4126282" y="2573875"/>
                </a:cubicBezTo>
                <a:cubicBezTo>
                  <a:pt x="4154017" y="2890056"/>
                  <a:pt x="3924929" y="3110084"/>
                  <a:pt x="3611495" y="3088662"/>
                </a:cubicBezTo>
                <a:cubicBezTo>
                  <a:pt x="3335658" y="3083120"/>
                  <a:pt x="3263709" y="3098124"/>
                  <a:pt x="2961186" y="3088662"/>
                </a:cubicBezTo>
                <a:cubicBezTo>
                  <a:pt x="2658663" y="3079200"/>
                  <a:pt x="2604630" y="3086317"/>
                  <a:pt x="2403779" y="3088662"/>
                </a:cubicBezTo>
                <a:cubicBezTo>
                  <a:pt x="2202928" y="3091007"/>
                  <a:pt x="2060834" y="3118599"/>
                  <a:pt x="1753470" y="3088662"/>
                </a:cubicBezTo>
                <a:cubicBezTo>
                  <a:pt x="1446106" y="3058725"/>
                  <a:pt x="1308954" y="3092126"/>
                  <a:pt x="1134129" y="3088662"/>
                </a:cubicBezTo>
                <a:cubicBezTo>
                  <a:pt x="959304" y="3085198"/>
                  <a:pt x="723941" y="3092747"/>
                  <a:pt x="514787" y="3088662"/>
                </a:cubicBezTo>
                <a:cubicBezTo>
                  <a:pt x="291563" y="3061723"/>
                  <a:pt x="-17457" y="2913760"/>
                  <a:pt x="0" y="2573875"/>
                </a:cubicBezTo>
                <a:cubicBezTo>
                  <a:pt x="-9091" y="2333367"/>
                  <a:pt x="7460" y="2108796"/>
                  <a:pt x="0" y="1908103"/>
                </a:cubicBezTo>
                <a:cubicBezTo>
                  <a:pt x="-7460" y="1707410"/>
                  <a:pt x="10983" y="1539923"/>
                  <a:pt x="0" y="1180559"/>
                </a:cubicBezTo>
                <a:cubicBezTo>
                  <a:pt x="-10983" y="821195"/>
                  <a:pt x="26683" y="780027"/>
                  <a:pt x="0" y="514787"/>
                </a:cubicBezTo>
                <a:close/>
              </a:path>
              <a:path w="4126282" h="3088662" stroke="0" extrusionOk="0">
                <a:moveTo>
                  <a:pt x="0" y="514787"/>
                </a:moveTo>
                <a:cubicBezTo>
                  <a:pt x="20533" y="234445"/>
                  <a:pt x="195820" y="901"/>
                  <a:pt x="514787" y="0"/>
                </a:cubicBezTo>
                <a:cubicBezTo>
                  <a:pt x="806793" y="-29296"/>
                  <a:pt x="966685" y="13957"/>
                  <a:pt x="1134129" y="0"/>
                </a:cubicBezTo>
                <a:cubicBezTo>
                  <a:pt x="1301573" y="-13957"/>
                  <a:pt x="1618487" y="3910"/>
                  <a:pt x="1815404" y="0"/>
                </a:cubicBezTo>
                <a:cubicBezTo>
                  <a:pt x="2012322" y="-3910"/>
                  <a:pt x="2103565" y="-4069"/>
                  <a:pt x="2372812" y="0"/>
                </a:cubicBezTo>
                <a:cubicBezTo>
                  <a:pt x="2642059" y="4069"/>
                  <a:pt x="2877300" y="30301"/>
                  <a:pt x="3054088" y="0"/>
                </a:cubicBezTo>
                <a:cubicBezTo>
                  <a:pt x="3230876" y="-30301"/>
                  <a:pt x="3490336" y="-6080"/>
                  <a:pt x="3611495" y="0"/>
                </a:cubicBezTo>
                <a:cubicBezTo>
                  <a:pt x="3926913" y="-8020"/>
                  <a:pt x="4130912" y="282613"/>
                  <a:pt x="4126282" y="514787"/>
                </a:cubicBezTo>
                <a:cubicBezTo>
                  <a:pt x="4110478" y="764556"/>
                  <a:pt x="4133085" y="1025591"/>
                  <a:pt x="4126282" y="1180559"/>
                </a:cubicBezTo>
                <a:cubicBezTo>
                  <a:pt x="4119479" y="1335527"/>
                  <a:pt x="4154088" y="1649593"/>
                  <a:pt x="4126282" y="1805149"/>
                </a:cubicBezTo>
                <a:cubicBezTo>
                  <a:pt x="4098477" y="1960705"/>
                  <a:pt x="4093021" y="2298557"/>
                  <a:pt x="4126282" y="2573875"/>
                </a:cubicBezTo>
                <a:cubicBezTo>
                  <a:pt x="4092083" y="2822862"/>
                  <a:pt x="3933334" y="3049781"/>
                  <a:pt x="3611495" y="3088662"/>
                </a:cubicBezTo>
                <a:cubicBezTo>
                  <a:pt x="3399795" y="3078883"/>
                  <a:pt x="3133297" y="3065376"/>
                  <a:pt x="2961186" y="3088662"/>
                </a:cubicBezTo>
                <a:cubicBezTo>
                  <a:pt x="2789075" y="3111948"/>
                  <a:pt x="2526226" y="3096682"/>
                  <a:pt x="2372812" y="3088662"/>
                </a:cubicBezTo>
                <a:cubicBezTo>
                  <a:pt x="2219398" y="3080642"/>
                  <a:pt x="1864640" y="3114988"/>
                  <a:pt x="1691536" y="3088662"/>
                </a:cubicBezTo>
                <a:cubicBezTo>
                  <a:pt x="1518432" y="3062336"/>
                  <a:pt x="1330306" y="3111495"/>
                  <a:pt x="1134129" y="3088662"/>
                </a:cubicBezTo>
                <a:cubicBezTo>
                  <a:pt x="937952" y="3065829"/>
                  <a:pt x="644026" y="3096680"/>
                  <a:pt x="514787" y="3088662"/>
                </a:cubicBezTo>
                <a:cubicBezTo>
                  <a:pt x="255371" y="3103953"/>
                  <a:pt x="27582" y="2875823"/>
                  <a:pt x="0" y="2573875"/>
                </a:cubicBezTo>
                <a:cubicBezTo>
                  <a:pt x="14427" y="2276243"/>
                  <a:pt x="3200" y="2135695"/>
                  <a:pt x="0" y="1949285"/>
                </a:cubicBezTo>
                <a:cubicBezTo>
                  <a:pt x="-3200" y="1762875"/>
                  <a:pt x="-3042" y="1454184"/>
                  <a:pt x="0" y="1324695"/>
                </a:cubicBezTo>
                <a:cubicBezTo>
                  <a:pt x="3042" y="1195206"/>
                  <a:pt x="-19338" y="762003"/>
                  <a:pt x="0" y="514787"/>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u="sng" dirty="0">
                <a:solidFill>
                  <a:schemeClr val="tx1"/>
                </a:solidFill>
              </a:rPr>
              <a:t>Snak om filmen i grupper og saml op i klassen: </a:t>
            </a:r>
          </a:p>
          <a:p>
            <a:pPr marL="342900" indent="-342900">
              <a:buFont typeface="Arial" panose="020B0604020202020204" pitchFamily="34" charset="0"/>
              <a:buChar char="•"/>
            </a:pPr>
            <a:r>
              <a:rPr lang="da-DK" sz="2000" dirty="0">
                <a:solidFill>
                  <a:schemeClr val="tx1"/>
                </a:solidFill>
              </a:rPr>
              <a:t>Hvad kan du/I selv gøre for klimaet, miljøet og </a:t>
            </a:r>
          </a:p>
          <a:p>
            <a:r>
              <a:rPr lang="da-DK" sz="2000" dirty="0">
                <a:solidFill>
                  <a:schemeClr val="tx1"/>
                </a:solidFill>
              </a:rPr>
              <a:t>      verdensmålene? </a:t>
            </a:r>
          </a:p>
          <a:p>
            <a:pPr marL="342900" indent="-342900">
              <a:buFont typeface="Arial" panose="020B0604020202020204" pitchFamily="34" charset="0"/>
              <a:buChar char="•"/>
            </a:pPr>
            <a:r>
              <a:rPr lang="da-DK" sz="2000" dirty="0">
                <a:solidFill>
                  <a:schemeClr val="tx1"/>
                </a:solidFill>
              </a:rPr>
              <a:t>Hvad gør du/I måske allerede?</a:t>
            </a:r>
          </a:p>
        </p:txBody>
      </p:sp>
    </p:spTree>
    <p:extLst>
      <p:ext uri="{BB962C8B-B14F-4D97-AF65-F5344CB8AC3E}">
        <p14:creationId xmlns:p14="http://schemas.microsoft.com/office/powerpoint/2010/main" val="2165739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BE41751-6C0B-4A34-92C3-7CEA44E573A0}"/>
              </a:ext>
            </a:extLst>
          </p:cNvPr>
          <p:cNvSpPr>
            <a:spLocks noGrp="1"/>
          </p:cNvSpPr>
          <p:nvPr>
            <p:ph type="body" idx="1"/>
          </p:nvPr>
        </p:nvSpPr>
        <p:spPr>
          <a:xfrm>
            <a:off x="831850" y="3577701"/>
            <a:ext cx="7323104" cy="2511949"/>
          </a:xfrm>
        </p:spPr>
        <p:txBody>
          <a:bodyPr>
            <a:normAutofit/>
          </a:bodyPr>
          <a:lstStyle/>
          <a:p>
            <a:pPr marL="342900" lvl="0" indent="-342900">
              <a:buFontTx/>
              <a:buChar char="-"/>
            </a:pPr>
            <a:endParaRPr lang="da-DK" dirty="0"/>
          </a:p>
          <a:p>
            <a:endParaRPr lang="da-DK" dirty="0"/>
          </a:p>
        </p:txBody>
      </p:sp>
      <p:sp>
        <p:nvSpPr>
          <p:cNvPr id="7" name="Tekstfelt 6">
            <a:extLst>
              <a:ext uri="{FF2B5EF4-FFF2-40B4-BE49-F238E27FC236}">
                <a16:creationId xmlns:a16="http://schemas.microsoft.com/office/drawing/2014/main" id="{FF9FCC66-9304-405E-BC9E-C0AB3F31F1F6}"/>
              </a:ext>
            </a:extLst>
          </p:cNvPr>
          <p:cNvSpPr txBox="1"/>
          <p:nvPr/>
        </p:nvSpPr>
        <p:spPr>
          <a:xfrm>
            <a:off x="954157" y="503583"/>
            <a:ext cx="9797262" cy="707886"/>
          </a:xfrm>
          <a:prstGeom prst="rect">
            <a:avLst/>
          </a:prstGeom>
          <a:noFill/>
        </p:spPr>
        <p:txBody>
          <a:bodyPr wrap="square" rtlCol="0">
            <a:spAutoFit/>
          </a:bodyPr>
          <a:lstStyle/>
          <a:p>
            <a:r>
              <a:rPr lang="da-DK" sz="4000" dirty="0"/>
              <a:t>Professor klog om indholdet i madpakken</a:t>
            </a:r>
          </a:p>
        </p:txBody>
      </p:sp>
      <p:sp>
        <p:nvSpPr>
          <p:cNvPr id="8" name="Taleboble: rektangel med afrundede hjørner 7">
            <a:extLst>
              <a:ext uri="{FF2B5EF4-FFF2-40B4-BE49-F238E27FC236}">
                <a16:creationId xmlns:a16="http://schemas.microsoft.com/office/drawing/2014/main" id="{3FA32FD5-AB4C-4755-965D-A43018B4F0CB}"/>
              </a:ext>
            </a:extLst>
          </p:cNvPr>
          <p:cNvSpPr/>
          <p:nvPr/>
        </p:nvSpPr>
        <p:spPr>
          <a:xfrm>
            <a:off x="954157" y="1868722"/>
            <a:ext cx="4253110" cy="3270777"/>
          </a:xfrm>
          <a:prstGeom prst="wedgeRoundRectCallout">
            <a:avLst>
              <a:gd name="adj1" fmla="val 106388"/>
              <a:gd name="adj2" fmla="val -31635"/>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da-DK" sz="1600" b="1" dirty="0">
                <a:solidFill>
                  <a:schemeClr val="tx1"/>
                </a:solidFill>
              </a:rPr>
              <a:t>Bæredygtighed og mad:</a:t>
            </a:r>
          </a:p>
          <a:p>
            <a:endParaRPr lang="da-DK" sz="1600" b="1" dirty="0">
              <a:solidFill>
                <a:schemeClr val="tx1"/>
              </a:solidFill>
            </a:endParaRPr>
          </a:p>
          <a:p>
            <a:pPr marL="285750" lvl="0" indent="-285750">
              <a:buFontTx/>
              <a:buChar char="-"/>
            </a:pPr>
            <a:r>
              <a:rPr lang="da-DK" sz="1600" dirty="0">
                <a:solidFill>
                  <a:schemeClr val="bg2">
                    <a:lumMod val="25000"/>
                  </a:schemeClr>
                </a:solidFill>
              </a:rPr>
              <a:t>Grøntsager belaster miljøet mindst</a:t>
            </a:r>
          </a:p>
          <a:p>
            <a:pPr marL="285750" lvl="0" indent="-285750">
              <a:buFontTx/>
              <a:buChar char="-"/>
            </a:pPr>
            <a:endParaRPr lang="da-DK" sz="1600" dirty="0">
              <a:solidFill>
                <a:schemeClr val="bg2">
                  <a:lumMod val="25000"/>
                </a:schemeClr>
              </a:solidFill>
            </a:endParaRPr>
          </a:p>
          <a:p>
            <a:pPr marL="285750" lvl="0" indent="-285750">
              <a:buFontTx/>
              <a:buChar char="-"/>
            </a:pPr>
            <a:r>
              <a:rPr lang="da-DK" sz="1600" dirty="0">
                <a:solidFill>
                  <a:schemeClr val="bg2">
                    <a:lumMod val="25000"/>
                  </a:schemeClr>
                </a:solidFill>
              </a:rPr>
              <a:t>Årstidens frugt og grønt er bedst</a:t>
            </a:r>
          </a:p>
          <a:p>
            <a:pPr marL="285750" lvl="0" indent="-285750">
              <a:buFontTx/>
              <a:buChar char="-"/>
            </a:pPr>
            <a:endParaRPr lang="da-DK" sz="1600" dirty="0">
              <a:solidFill>
                <a:schemeClr val="bg2">
                  <a:lumMod val="25000"/>
                </a:schemeClr>
              </a:solidFill>
            </a:endParaRPr>
          </a:p>
          <a:p>
            <a:pPr marL="285750" lvl="0" indent="-285750">
              <a:buFontTx/>
              <a:buChar char="-"/>
            </a:pPr>
            <a:r>
              <a:rPr lang="da-DK" sz="1600" dirty="0">
                <a:solidFill>
                  <a:schemeClr val="bg2">
                    <a:lumMod val="25000"/>
                  </a:schemeClr>
                </a:solidFill>
              </a:rPr>
              <a:t>Der er miljøomkostninger ved at transportere maden, både til butikken og fra butikken hjem til jer.</a:t>
            </a:r>
          </a:p>
        </p:txBody>
      </p:sp>
      <p:pic>
        <p:nvPicPr>
          <p:cNvPr id="9" name="Billede 8">
            <a:extLst>
              <a:ext uri="{FF2B5EF4-FFF2-40B4-BE49-F238E27FC236}">
                <a16:creationId xmlns:a16="http://schemas.microsoft.com/office/drawing/2014/main" id="{C8AD5F3A-AE50-421B-94A0-5F5EC180F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769" y="1061248"/>
            <a:ext cx="3019861" cy="4735504"/>
          </a:xfrm>
          <a:prstGeom prst="rect">
            <a:avLst/>
          </a:prstGeom>
        </p:spPr>
      </p:pic>
    </p:spTree>
    <p:extLst>
      <p:ext uri="{BB962C8B-B14F-4D97-AF65-F5344CB8AC3E}">
        <p14:creationId xmlns:p14="http://schemas.microsoft.com/office/powerpoint/2010/main" val="1111591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DB4656B0-BCF6-49E9-9BA1-FA81CDCF5A2D}"/>
              </a:ext>
            </a:extLst>
          </p:cNvPr>
          <p:cNvPicPr>
            <a:picLocks noChangeAspect="1"/>
          </p:cNvPicPr>
          <p:nvPr/>
        </p:nvPicPr>
        <p:blipFill rotWithShape="1">
          <a:blip r:embed="rId3"/>
          <a:srcRect l="28250" t="7700" r="26743" b="50000"/>
          <a:stretch/>
        </p:blipFill>
        <p:spPr>
          <a:xfrm>
            <a:off x="244699" y="0"/>
            <a:ext cx="7581100" cy="6858000"/>
          </a:xfrm>
          <a:prstGeom prst="rect">
            <a:avLst/>
          </a:prstGeom>
        </p:spPr>
      </p:pic>
      <p:sp>
        <p:nvSpPr>
          <p:cNvPr id="2" name="Rektangel 1">
            <a:extLst>
              <a:ext uri="{FF2B5EF4-FFF2-40B4-BE49-F238E27FC236}">
                <a16:creationId xmlns:a16="http://schemas.microsoft.com/office/drawing/2014/main" id="{8BA5BBBC-8788-4A05-B0B6-8A7C163EAAD7}"/>
              </a:ext>
            </a:extLst>
          </p:cNvPr>
          <p:cNvSpPr/>
          <p:nvPr/>
        </p:nvSpPr>
        <p:spPr>
          <a:xfrm>
            <a:off x="4433104" y="532210"/>
            <a:ext cx="7094039" cy="1077218"/>
          </a:xfrm>
          <a:prstGeom prst="rect">
            <a:avLst/>
          </a:prstGeom>
        </p:spPr>
        <p:txBody>
          <a:bodyPr wrap="square">
            <a:spAutoFit/>
          </a:bodyPr>
          <a:lstStyle/>
          <a:p>
            <a:r>
              <a:rPr lang="da-DK" sz="3200" b="1" dirty="0">
                <a:solidFill>
                  <a:srgbClr val="E5461B"/>
                </a:solidFill>
              </a:rPr>
              <a:t>OPGAVE</a:t>
            </a:r>
            <a:r>
              <a:rPr lang="da-DK" sz="3200" dirty="0">
                <a:solidFill>
                  <a:srgbClr val="E5461B"/>
                </a:solidFill>
              </a:rPr>
              <a:t>: Grøntsager og frugt belaster miljøet mindst</a:t>
            </a:r>
          </a:p>
        </p:txBody>
      </p:sp>
      <p:sp>
        <p:nvSpPr>
          <p:cNvPr id="6" name="Rektangel: afrundede hjørner 5">
            <a:extLst>
              <a:ext uri="{FF2B5EF4-FFF2-40B4-BE49-F238E27FC236}">
                <a16:creationId xmlns:a16="http://schemas.microsoft.com/office/drawing/2014/main" id="{3204B5C5-6DAC-4156-835E-480F14E1FD06}"/>
              </a:ext>
            </a:extLst>
          </p:cNvPr>
          <p:cNvSpPr/>
          <p:nvPr/>
        </p:nvSpPr>
        <p:spPr>
          <a:xfrm>
            <a:off x="4825546" y="2145788"/>
            <a:ext cx="4616917" cy="1094258"/>
          </a:xfrm>
          <a:custGeom>
            <a:avLst/>
            <a:gdLst>
              <a:gd name="connsiteX0" fmla="*/ 0 w 4616917"/>
              <a:gd name="connsiteY0" fmla="*/ 182380 h 1094258"/>
              <a:gd name="connsiteX1" fmla="*/ 182380 w 4616917"/>
              <a:gd name="connsiteY1" fmla="*/ 0 h 1094258"/>
              <a:gd name="connsiteX2" fmla="*/ 832353 w 4616917"/>
              <a:gd name="connsiteY2" fmla="*/ 0 h 1094258"/>
              <a:gd name="connsiteX3" fmla="*/ 1354760 w 4616917"/>
              <a:gd name="connsiteY3" fmla="*/ 0 h 1094258"/>
              <a:gd name="connsiteX4" fmla="*/ 1962211 w 4616917"/>
              <a:gd name="connsiteY4" fmla="*/ 0 h 1094258"/>
              <a:gd name="connsiteX5" fmla="*/ 2442098 w 4616917"/>
              <a:gd name="connsiteY5" fmla="*/ 0 h 1094258"/>
              <a:gd name="connsiteX6" fmla="*/ 3049549 w 4616917"/>
              <a:gd name="connsiteY6" fmla="*/ 0 h 1094258"/>
              <a:gd name="connsiteX7" fmla="*/ 3529435 w 4616917"/>
              <a:gd name="connsiteY7" fmla="*/ 0 h 1094258"/>
              <a:gd name="connsiteX8" fmla="*/ 4434537 w 4616917"/>
              <a:gd name="connsiteY8" fmla="*/ 0 h 1094258"/>
              <a:gd name="connsiteX9" fmla="*/ 4616917 w 4616917"/>
              <a:gd name="connsiteY9" fmla="*/ 182380 h 1094258"/>
              <a:gd name="connsiteX10" fmla="*/ 4616917 w 4616917"/>
              <a:gd name="connsiteY10" fmla="*/ 539834 h 1094258"/>
              <a:gd name="connsiteX11" fmla="*/ 4616917 w 4616917"/>
              <a:gd name="connsiteY11" fmla="*/ 911878 h 1094258"/>
              <a:gd name="connsiteX12" fmla="*/ 4434537 w 4616917"/>
              <a:gd name="connsiteY12" fmla="*/ 1094258 h 1094258"/>
              <a:gd name="connsiteX13" fmla="*/ 3784564 w 4616917"/>
              <a:gd name="connsiteY13" fmla="*/ 1094258 h 1094258"/>
              <a:gd name="connsiteX14" fmla="*/ 3304678 w 4616917"/>
              <a:gd name="connsiteY14" fmla="*/ 1094258 h 1094258"/>
              <a:gd name="connsiteX15" fmla="*/ 2782270 w 4616917"/>
              <a:gd name="connsiteY15" fmla="*/ 1094258 h 1094258"/>
              <a:gd name="connsiteX16" fmla="*/ 2089776 w 4616917"/>
              <a:gd name="connsiteY16" fmla="*/ 1094258 h 1094258"/>
              <a:gd name="connsiteX17" fmla="*/ 1609890 w 4616917"/>
              <a:gd name="connsiteY17" fmla="*/ 1094258 h 1094258"/>
              <a:gd name="connsiteX18" fmla="*/ 1002439 w 4616917"/>
              <a:gd name="connsiteY18" fmla="*/ 1094258 h 1094258"/>
              <a:gd name="connsiteX19" fmla="*/ 182380 w 4616917"/>
              <a:gd name="connsiteY19" fmla="*/ 1094258 h 1094258"/>
              <a:gd name="connsiteX20" fmla="*/ 0 w 4616917"/>
              <a:gd name="connsiteY20" fmla="*/ 911878 h 1094258"/>
              <a:gd name="connsiteX21" fmla="*/ 0 w 4616917"/>
              <a:gd name="connsiteY21" fmla="*/ 547129 h 1094258"/>
              <a:gd name="connsiteX22" fmla="*/ 0 w 4616917"/>
              <a:gd name="connsiteY22" fmla="*/ 182380 h 109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16917" h="1094258" fill="none" extrusionOk="0">
                <a:moveTo>
                  <a:pt x="0" y="182380"/>
                </a:moveTo>
                <a:cubicBezTo>
                  <a:pt x="4716" y="74154"/>
                  <a:pt x="71853" y="814"/>
                  <a:pt x="182380" y="0"/>
                </a:cubicBezTo>
                <a:cubicBezTo>
                  <a:pt x="366235" y="17840"/>
                  <a:pt x="584168" y="-16578"/>
                  <a:pt x="832353" y="0"/>
                </a:cubicBezTo>
                <a:cubicBezTo>
                  <a:pt x="1080538" y="16578"/>
                  <a:pt x="1172444" y="-25823"/>
                  <a:pt x="1354760" y="0"/>
                </a:cubicBezTo>
                <a:cubicBezTo>
                  <a:pt x="1537076" y="25823"/>
                  <a:pt x="1796185" y="2250"/>
                  <a:pt x="1962211" y="0"/>
                </a:cubicBezTo>
                <a:cubicBezTo>
                  <a:pt x="2128237" y="-2250"/>
                  <a:pt x="2263412" y="-10405"/>
                  <a:pt x="2442098" y="0"/>
                </a:cubicBezTo>
                <a:cubicBezTo>
                  <a:pt x="2620784" y="10405"/>
                  <a:pt x="2856910" y="-13458"/>
                  <a:pt x="3049549" y="0"/>
                </a:cubicBezTo>
                <a:cubicBezTo>
                  <a:pt x="3242188" y="13458"/>
                  <a:pt x="3353679" y="-7498"/>
                  <a:pt x="3529435" y="0"/>
                </a:cubicBezTo>
                <a:cubicBezTo>
                  <a:pt x="3705191" y="7498"/>
                  <a:pt x="4184102" y="-32996"/>
                  <a:pt x="4434537" y="0"/>
                </a:cubicBezTo>
                <a:cubicBezTo>
                  <a:pt x="4526436" y="-7781"/>
                  <a:pt x="4598524" y="72992"/>
                  <a:pt x="4616917" y="182380"/>
                </a:cubicBezTo>
                <a:cubicBezTo>
                  <a:pt x="4631384" y="293837"/>
                  <a:pt x="4603271" y="405304"/>
                  <a:pt x="4616917" y="539834"/>
                </a:cubicBezTo>
                <a:cubicBezTo>
                  <a:pt x="4630563" y="674364"/>
                  <a:pt x="4624206" y="759632"/>
                  <a:pt x="4616917" y="911878"/>
                </a:cubicBezTo>
                <a:cubicBezTo>
                  <a:pt x="4637917" y="1022588"/>
                  <a:pt x="4534120" y="1082690"/>
                  <a:pt x="4434537" y="1094258"/>
                </a:cubicBezTo>
                <a:cubicBezTo>
                  <a:pt x="4213358" y="1126431"/>
                  <a:pt x="4061153" y="1082046"/>
                  <a:pt x="3784564" y="1094258"/>
                </a:cubicBezTo>
                <a:cubicBezTo>
                  <a:pt x="3507975" y="1106470"/>
                  <a:pt x="3528834" y="1085356"/>
                  <a:pt x="3304678" y="1094258"/>
                </a:cubicBezTo>
                <a:cubicBezTo>
                  <a:pt x="3080522" y="1103160"/>
                  <a:pt x="2977597" y="1113435"/>
                  <a:pt x="2782270" y="1094258"/>
                </a:cubicBezTo>
                <a:cubicBezTo>
                  <a:pt x="2586943" y="1075081"/>
                  <a:pt x="2372229" y="1060487"/>
                  <a:pt x="2089776" y="1094258"/>
                </a:cubicBezTo>
                <a:cubicBezTo>
                  <a:pt x="1807323" y="1128029"/>
                  <a:pt x="1808896" y="1076628"/>
                  <a:pt x="1609890" y="1094258"/>
                </a:cubicBezTo>
                <a:cubicBezTo>
                  <a:pt x="1410884" y="1111888"/>
                  <a:pt x="1305331" y="1093625"/>
                  <a:pt x="1002439" y="1094258"/>
                </a:cubicBezTo>
                <a:cubicBezTo>
                  <a:pt x="699547" y="1094891"/>
                  <a:pt x="503111" y="1087608"/>
                  <a:pt x="182380" y="1094258"/>
                </a:cubicBezTo>
                <a:cubicBezTo>
                  <a:pt x="84556" y="1099335"/>
                  <a:pt x="-14272" y="1001790"/>
                  <a:pt x="0" y="911878"/>
                </a:cubicBezTo>
                <a:cubicBezTo>
                  <a:pt x="11820" y="799698"/>
                  <a:pt x="-10901" y="638151"/>
                  <a:pt x="0" y="547129"/>
                </a:cubicBezTo>
                <a:cubicBezTo>
                  <a:pt x="10901" y="456107"/>
                  <a:pt x="-6296" y="318642"/>
                  <a:pt x="0" y="182380"/>
                </a:cubicBezTo>
                <a:close/>
              </a:path>
              <a:path w="4616917" h="1094258" stroke="0" extrusionOk="0">
                <a:moveTo>
                  <a:pt x="0" y="182380"/>
                </a:moveTo>
                <a:cubicBezTo>
                  <a:pt x="-7051" y="93295"/>
                  <a:pt x="95097" y="3594"/>
                  <a:pt x="182380" y="0"/>
                </a:cubicBezTo>
                <a:cubicBezTo>
                  <a:pt x="404782" y="17760"/>
                  <a:pt x="423090" y="-5005"/>
                  <a:pt x="662266" y="0"/>
                </a:cubicBezTo>
                <a:cubicBezTo>
                  <a:pt x="901442" y="5005"/>
                  <a:pt x="1141150" y="-26304"/>
                  <a:pt x="1312239" y="0"/>
                </a:cubicBezTo>
                <a:cubicBezTo>
                  <a:pt x="1483328" y="26304"/>
                  <a:pt x="1779988" y="-5505"/>
                  <a:pt x="1919690" y="0"/>
                </a:cubicBezTo>
                <a:cubicBezTo>
                  <a:pt x="2059392" y="5505"/>
                  <a:pt x="2418243" y="16615"/>
                  <a:pt x="2612184" y="0"/>
                </a:cubicBezTo>
                <a:cubicBezTo>
                  <a:pt x="2806125" y="-16615"/>
                  <a:pt x="2963854" y="1776"/>
                  <a:pt x="3304678" y="0"/>
                </a:cubicBezTo>
                <a:cubicBezTo>
                  <a:pt x="3645502" y="-1776"/>
                  <a:pt x="3874676" y="45138"/>
                  <a:pt x="4434537" y="0"/>
                </a:cubicBezTo>
                <a:cubicBezTo>
                  <a:pt x="4543512" y="20186"/>
                  <a:pt x="4632341" y="77154"/>
                  <a:pt x="4616917" y="182380"/>
                </a:cubicBezTo>
                <a:cubicBezTo>
                  <a:pt x="4601340" y="287724"/>
                  <a:pt x="4627436" y="412416"/>
                  <a:pt x="4616917" y="547129"/>
                </a:cubicBezTo>
                <a:cubicBezTo>
                  <a:pt x="4606398" y="681842"/>
                  <a:pt x="4617150" y="772663"/>
                  <a:pt x="4616917" y="911878"/>
                </a:cubicBezTo>
                <a:cubicBezTo>
                  <a:pt x="4625270" y="1012351"/>
                  <a:pt x="4549844" y="1090921"/>
                  <a:pt x="4434537" y="1094258"/>
                </a:cubicBezTo>
                <a:cubicBezTo>
                  <a:pt x="4165111" y="1116774"/>
                  <a:pt x="3995306" y="1114213"/>
                  <a:pt x="3827086" y="1094258"/>
                </a:cubicBezTo>
                <a:cubicBezTo>
                  <a:pt x="3658866" y="1074303"/>
                  <a:pt x="3393146" y="1083272"/>
                  <a:pt x="3177113" y="1094258"/>
                </a:cubicBezTo>
                <a:cubicBezTo>
                  <a:pt x="2961080" y="1105244"/>
                  <a:pt x="2844548" y="1122587"/>
                  <a:pt x="2569662" y="1094258"/>
                </a:cubicBezTo>
                <a:cubicBezTo>
                  <a:pt x="2294776" y="1065929"/>
                  <a:pt x="2261258" y="1072216"/>
                  <a:pt x="1962211" y="1094258"/>
                </a:cubicBezTo>
                <a:cubicBezTo>
                  <a:pt x="1663164" y="1116300"/>
                  <a:pt x="1588039" y="1107108"/>
                  <a:pt x="1482325" y="1094258"/>
                </a:cubicBezTo>
                <a:cubicBezTo>
                  <a:pt x="1376611" y="1081408"/>
                  <a:pt x="1228100" y="1105652"/>
                  <a:pt x="1002439" y="1094258"/>
                </a:cubicBezTo>
                <a:cubicBezTo>
                  <a:pt x="776778" y="1082864"/>
                  <a:pt x="562620" y="1097594"/>
                  <a:pt x="182380" y="1094258"/>
                </a:cubicBezTo>
                <a:cubicBezTo>
                  <a:pt x="64713" y="1101177"/>
                  <a:pt x="9337" y="1024538"/>
                  <a:pt x="0" y="911878"/>
                </a:cubicBezTo>
                <a:cubicBezTo>
                  <a:pt x="-1250" y="787582"/>
                  <a:pt x="-14154" y="610867"/>
                  <a:pt x="0" y="532539"/>
                </a:cubicBezTo>
                <a:cubicBezTo>
                  <a:pt x="14154" y="454211"/>
                  <a:pt x="12844" y="259600"/>
                  <a:pt x="0" y="18238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dirty="0">
                <a:solidFill>
                  <a:schemeClr val="tx1"/>
                </a:solidFill>
              </a:rPr>
              <a:t>Snak om figuren, hvad viser den?</a:t>
            </a:r>
          </a:p>
        </p:txBody>
      </p:sp>
      <p:sp>
        <p:nvSpPr>
          <p:cNvPr id="7" name="Rektangel: afrundede hjørner 6">
            <a:extLst>
              <a:ext uri="{FF2B5EF4-FFF2-40B4-BE49-F238E27FC236}">
                <a16:creationId xmlns:a16="http://schemas.microsoft.com/office/drawing/2014/main" id="{9D9AF1E1-3E4F-4D52-86ED-E7D76A111A50}"/>
              </a:ext>
            </a:extLst>
          </p:cNvPr>
          <p:cNvSpPr/>
          <p:nvPr/>
        </p:nvSpPr>
        <p:spPr>
          <a:xfrm>
            <a:off x="7231714" y="3070826"/>
            <a:ext cx="3209872" cy="1094258"/>
          </a:xfrm>
          <a:custGeom>
            <a:avLst/>
            <a:gdLst>
              <a:gd name="connsiteX0" fmla="*/ 0 w 3209872"/>
              <a:gd name="connsiteY0" fmla="*/ 182380 h 1094258"/>
              <a:gd name="connsiteX1" fmla="*/ 182380 w 3209872"/>
              <a:gd name="connsiteY1" fmla="*/ 0 h 1094258"/>
              <a:gd name="connsiteX2" fmla="*/ 666049 w 3209872"/>
              <a:gd name="connsiteY2" fmla="*/ 0 h 1094258"/>
              <a:gd name="connsiteX3" fmla="*/ 1149718 w 3209872"/>
              <a:gd name="connsiteY3" fmla="*/ 0 h 1094258"/>
              <a:gd name="connsiteX4" fmla="*/ 1633387 w 3209872"/>
              <a:gd name="connsiteY4" fmla="*/ 0 h 1094258"/>
              <a:gd name="connsiteX5" fmla="*/ 2230861 w 3209872"/>
              <a:gd name="connsiteY5" fmla="*/ 0 h 1094258"/>
              <a:gd name="connsiteX6" fmla="*/ 3027492 w 3209872"/>
              <a:gd name="connsiteY6" fmla="*/ 0 h 1094258"/>
              <a:gd name="connsiteX7" fmla="*/ 3209872 w 3209872"/>
              <a:gd name="connsiteY7" fmla="*/ 182380 h 1094258"/>
              <a:gd name="connsiteX8" fmla="*/ 3209872 w 3209872"/>
              <a:gd name="connsiteY8" fmla="*/ 561719 h 1094258"/>
              <a:gd name="connsiteX9" fmla="*/ 3209872 w 3209872"/>
              <a:gd name="connsiteY9" fmla="*/ 911878 h 1094258"/>
              <a:gd name="connsiteX10" fmla="*/ 3027492 w 3209872"/>
              <a:gd name="connsiteY10" fmla="*/ 1094258 h 1094258"/>
              <a:gd name="connsiteX11" fmla="*/ 2430018 w 3209872"/>
              <a:gd name="connsiteY11" fmla="*/ 1094258 h 1094258"/>
              <a:gd name="connsiteX12" fmla="*/ 1946349 w 3209872"/>
              <a:gd name="connsiteY12" fmla="*/ 1094258 h 1094258"/>
              <a:gd name="connsiteX13" fmla="*/ 1320425 w 3209872"/>
              <a:gd name="connsiteY13" fmla="*/ 1094258 h 1094258"/>
              <a:gd name="connsiteX14" fmla="*/ 694500 w 3209872"/>
              <a:gd name="connsiteY14" fmla="*/ 1094258 h 1094258"/>
              <a:gd name="connsiteX15" fmla="*/ 182380 w 3209872"/>
              <a:gd name="connsiteY15" fmla="*/ 1094258 h 1094258"/>
              <a:gd name="connsiteX16" fmla="*/ 0 w 3209872"/>
              <a:gd name="connsiteY16" fmla="*/ 911878 h 1094258"/>
              <a:gd name="connsiteX17" fmla="*/ 0 w 3209872"/>
              <a:gd name="connsiteY17" fmla="*/ 539834 h 1094258"/>
              <a:gd name="connsiteX18" fmla="*/ 0 w 3209872"/>
              <a:gd name="connsiteY18" fmla="*/ 182380 h 109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9872" h="1094258" fill="none" extrusionOk="0">
                <a:moveTo>
                  <a:pt x="0" y="182380"/>
                </a:moveTo>
                <a:cubicBezTo>
                  <a:pt x="6860" y="80389"/>
                  <a:pt x="73452" y="2313"/>
                  <a:pt x="182380" y="0"/>
                </a:cubicBezTo>
                <a:cubicBezTo>
                  <a:pt x="349811" y="-2845"/>
                  <a:pt x="520041" y="15079"/>
                  <a:pt x="666049" y="0"/>
                </a:cubicBezTo>
                <a:cubicBezTo>
                  <a:pt x="812057" y="-15079"/>
                  <a:pt x="993518" y="-17156"/>
                  <a:pt x="1149718" y="0"/>
                </a:cubicBezTo>
                <a:cubicBezTo>
                  <a:pt x="1305918" y="17156"/>
                  <a:pt x="1479218" y="8314"/>
                  <a:pt x="1633387" y="0"/>
                </a:cubicBezTo>
                <a:cubicBezTo>
                  <a:pt x="1787556" y="-8314"/>
                  <a:pt x="2079994" y="-20255"/>
                  <a:pt x="2230861" y="0"/>
                </a:cubicBezTo>
                <a:cubicBezTo>
                  <a:pt x="2381728" y="20255"/>
                  <a:pt x="2849229" y="-31768"/>
                  <a:pt x="3027492" y="0"/>
                </a:cubicBezTo>
                <a:cubicBezTo>
                  <a:pt x="3113321" y="5583"/>
                  <a:pt x="3211153" y="78354"/>
                  <a:pt x="3209872" y="182380"/>
                </a:cubicBezTo>
                <a:cubicBezTo>
                  <a:pt x="3208519" y="282825"/>
                  <a:pt x="3222258" y="429155"/>
                  <a:pt x="3209872" y="561719"/>
                </a:cubicBezTo>
                <a:cubicBezTo>
                  <a:pt x="3197486" y="694283"/>
                  <a:pt x="3221869" y="811895"/>
                  <a:pt x="3209872" y="911878"/>
                </a:cubicBezTo>
                <a:cubicBezTo>
                  <a:pt x="3204766" y="1015379"/>
                  <a:pt x="3128459" y="1113239"/>
                  <a:pt x="3027492" y="1094258"/>
                </a:cubicBezTo>
                <a:cubicBezTo>
                  <a:pt x="2743822" y="1090108"/>
                  <a:pt x="2577929" y="1096115"/>
                  <a:pt x="2430018" y="1094258"/>
                </a:cubicBezTo>
                <a:cubicBezTo>
                  <a:pt x="2282107" y="1092401"/>
                  <a:pt x="2105261" y="1087650"/>
                  <a:pt x="1946349" y="1094258"/>
                </a:cubicBezTo>
                <a:cubicBezTo>
                  <a:pt x="1787437" y="1100866"/>
                  <a:pt x="1624805" y="1117639"/>
                  <a:pt x="1320425" y="1094258"/>
                </a:cubicBezTo>
                <a:cubicBezTo>
                  <a:pt x="1016045" y="1070877"/>
                  <a:pt x="971633" y="1086384"/>
                  <a:pt x="694500" y="1094258"/>
                </a:cubicBezTo>
                <a:cubicBezTo>
                  <a:pt x="417368" y="1102132"/>
                  <a:pt x="350430" y="1091742"/>
                  <a:pt x="182380" y="1094258"/>
                </a:cubicBezTo>
                <a:cubicBezTo>
                  <a:pt x="103554" y="1101976"/>
                  <a:pt x="3019" y="1036117"/>
                  <a:pt x="0" y="911878"/>
                </a:cubicBezTo>
                <a:cubicBezTo>
                  <a:pt x="-4062" y="827481"/>
                  <a:pt x="2343" y="701981"/>
                  <a:pt x="0" y="539834"/>
                </a:cubicBezTo>
                <a:cubicBezTo>
                  <a:pt x="-2343" y="377687"/>
                  <a:pt x="12647" y="286694"/>
                  <a:pt x="0" y="182380"/>
                </a:cubicBezTo>
                <a:close/>
              </a:path>
              <a:path w="3209872" h="1094258" stroke="0" extrusionOk="0">
                <a:moveTo>
                  <a:pt x="0" y="182380"/>
                </a:moveTo>
                <a:cubicBezTo>
                  <a:pt x="8792" y="83353"/>
                  <a:pt x="72052" y="250"/>
                  <a:pt x="182380" y="0"/>
                </a:cubicBezTo>
                <a:cubicBezTo>
                  <a:pt x="322716" y="-22348"/>
                  <a:pt x="503275" y="9276"/>
                  <a:pt x="751402" y="0"/>
                </a:cubicBezTo>
                <a:cubicBezTo>
                  <a:pt x="999529" y="-9276"/>
                  <a:pt x="1084609" y="19785"/>
                  <a:pt x="1377327" y="0"/>
                </a:cubicBezTo>
                <a:cubicBezTo>
                  <a:pt x="1670046" y="-19785"/>
                  <a:pt x="1759347" y="10205"/>
                  <a:pt x="1889447" y="0"/>
                </a:cubicBezTo>
                <a:cubicBezTo>
                  <a:pt x="2019547" y="-10205"/>
                  <a:pt x="2270533" y="-12781"/>
                  <a:pt x="2515372" y="0"/>
                </a:cubicBezTo>
                <a:cubicBezTo>
                  <a:pt x="2760211" y="12781"/>
                  <a:pt x="2871378" y="-15342"/>
                  <a:pt x="3027492" y="0"/>
                </a:cubicBezTo>
                <a:cubicBezTo>
                  <a:pt x="3149522" y="-5493"/>
                  <a:pt x="3210972" y="94041"/>
                  <a:pt x="3209872" y="182380"/>
                </a:cubicBezTo>
                <a:cubicBezTo>
                  <a:pt x="3222797" y="312754"/>
                  <a:pt x="3215966" y="446924"/>
                  <a:pt x="3209872" y="539834"/>
                </a:cubicBezTo>
                <a:cubicBezTo>
                  <a:pt x="3203778" y="632744"/>
                  <a:pt x="3225968" y="785900"/>
                  <a:pt x="3209872" y="911878"/>
                </a:cubicBezTo>
                <a:cubicBezTo>
                  <a:pt x="3198065" y="1010254"/>
                  <a:pt x="3116348" y="1115020"/>
                  <a:pt x="3027492" y="1094258"/>
                </a:cubicBezTo>
                <a:cubicBezTo>
                  <a:pt x="2734743" y="1073345"/>
                  <a:pt x="2599190" y="1069734"/>
                  <a:pt x="2401567" y="1094258"/>
                </a:cubicBezTo>
                <a:cubicBezTo>
                  <a:pt x="2203944" y="1118782"/>
                  <a:pt x="2048082" y="1068948"/>
                  <a:pt x="1889447" y="1094258"/>
                </a:cubicBezTo>
                <a:cubicBezTo>
                  <a:pt x="1730812" y="1119568"/>
                  <a:pt x="1532798" y="1073933"/>
                  <a:pt x="1348876" y="1094258"/>
                </a:cubicBezTo>
                <a:cubicBezTo>
                  <a:pt x="1164954" y="1114583"/>
                  <a:pt x="892760" y="1109215"/>
                  <a:pt x="722951" y="1094258"/>
                </a:cubicBezTo>
                <a:cubicBezTo>
                  <a:pt x="553143" y="1079301"/>
                  <a:pt x="307166" y="1101502"/>
                  <a:pt x="182380" y="1094258"/>
                </a:cubicBezTo>
                <a:cubicBezTo>
                  <a:pt x="79738" y="1091122"/>
                  <a:pt x="-4567" y="1007480"/>
                  <a:pt x="0" y="911878"/>
                </a:cubicBezTo>
                <a:cubicBezTo>
                  <a:pt x="17373" y="756012"/>
                  <a:pt x="3631" y="654839"/>
                  <a:pt x="0" y="539834"/>
                </a:cubicBezTo>
                <a:cubicBezTo>
                  <a:pt x="-3631" y="424829"/>
                  <a:pt x="7172" y="332042"/>
                  <a:pt x="0" y="182380"/>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dirty="0">
                <a:solidFill>
                  <a:schemeClr val="tx1"/>
                </a:solidFill>
              </a:rPr>
              <a:t>Hvilke 5 råvarer vil du gerne have med i din madpakke?</a:t>
            </a:r>
          </a:p>
        </p:txBody>
      </p:sp>
    </p:spTree>
    <p:extLst>
      <p:ext uri="{BB962C8B-B14F-4D97-AF65-F5344CB8AC3E}">
        <p14:creationId xmlns:p14="http://schemas.microsoft.com/office/powerpoint/2010/main" val="3468933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FF9FCC66-9304-405E-BC9E-C0AB3F31F1F6}"/>
              </a:ext>
            </a:extLst>
          </p:cNvPr>
          <p:cNvSpPr txBox="1"/>
          <p:nvPr/>
        </p:nvSpPr>
        <p:spPr>
          <a:xfrm>
            <a:off x="1033924" y="736230"/>
            <a:ext cx="6494353" cy="646331"/>
          </a:xfrm>
          <a:prstGeom prst="rect">
            <a:avLst/>
          </a:prstGeom>
          <a:noFill/>
        </p:spPr>
        <p:txBody>
          <a:bodyPr wrap="square" rtlCol="0">
            <a:spAutoFit/>
          </a:bodyPr>
          <a:lstStyle/>
          <a:p>
            <a:r>
              <a:rPr lang="da-DK" sz="3600" dirty="0">
                <a:solidFill>
                  <a:srgbClr val="E5461B"/>
                </a:solidFill>
              </a:rPr>
              <a:t>OPGAVE: Årstidens frugt og grønt</a:t>
            </a:r>
          </a:p>
        </p:txBody>
      </p:sp>
      <p:sp>
        <p:nvSpPr>
          <p:cNvPr id="6" name="Rektangel: afrundede hjørner 5">
            <a:extLst>
              <a:ext uri="{FF2B5EF4-FFF2-40B4-BE49-F238E27FC236}">
                <a16:creationId xmlns:a16="http://schemas.microsoft.com/office/drawing/2014/main" id="{CFD3BDA6-4BE3-4B3D-8541-1BEFBD5E3866}"/>
              </a:ext>
            </a:extLst>
          </p:cNvPr>
          <p:cNvSpPr/>
          <p:nvPr/>
        </p:nvSpPr>
        <p:spPr>
          <a:xfrm>
            <a:off x="1972641" y="1961498"/>
            <a:ext cx="5808724" cy="1094258"/>
          </a:xfrm>
          <a:custGeom>
            <a:avLst/>
            <a:gdLst>
              <a:gd name="connsiteX0" fmla="*/ 0 w 5808724"/>
              <a:gd name="connsiteY0" fmla="*/ 182380 h 1094258"/>
              <a:gd name="connsiteX1" fmla="*/ 182380 w 5808724"/>
              <a:gd name="connsiteY1" fmla="*/ 0 h 1094258"/>
              <a:gd name="connsiteX2" fmla="*/ 971755 w 5808724"/>
              <a:gd name="connsiteY2" fmla="*/ 0 h 1094258"/>
              <a:gd name="connsiteX3" fmla="*/ 1652250 w 5808724"/>
              <a:gd name="connsiteY3" fmla="*/ 0 h 1094258"/>
              <a:gd name="connsiteX4" fmla="*/ 2169427 w 5808724"/>
              <a:gd name="connsiteY4" fmla="*/ 0 h 1094258"/>
              <a:gd name="connsiteX5" fmla="*/ 2849922 w 5808724"/>
              <a:gd name="connsiteY5" fmla="*/ 0 h 1094258"/>
              <a:gd name="connsiteX6" fmla="*/ 3530418 w 5808724"/>
              <a:gd name="connsiteY6" fmla="*/ 0 h 1094258"/>
              <a:gd name="connsiteX7" fmla="*/ 4265353 w 5808724"/>
              <a:gd name="connsiteY7" fmla="*/ 0 h 1094258"/>
              <a:gd name="connsiteX8" fmla="*/ 4891409 w 5808724"/>
              <a:gd name="connsiteY8" fmla="*/ 0 h 1094258"/>
              <a:gd name="connsiteX9" fmla="*/ 5626344 w 5808724"/>
              <a:gd name="connsiteY9" fmla="*/ 0 h 1094258"/>
              <a:gd name="connsiteX10" fmla="*/ 5808724 w 5808724"/>
              <a:gd name="connsiteY10" fmla="*/ 182380 h 1094258"/>
              <a:gd name="connsiteX11" fmla="*/ 5808724 w 5808724"/>
              <a:gd name="connsiteY11" fmla="*/ 554424 h 1094258"/>
              <a:gd name="connsiteX12" fmla="*/ 5808724 w 5808724"/>
              <a:gd name="connsiteY12" fmla="*/ 911878 h 1094258"/>
              <a:gd name="connsiteX13" fmla="*/ 5626344 w 5808724"/>
              <a:gd name="connsiteY13" fmla="*/ 1094258 h 1094258"/>
              <a:gd name="connsiteX14" fmla="*/ 4945849 w 5808724"/>
              <a:gd name="connsiteY14" fmla="*/ 1094258 h 1094258"/>
              <a:gd name="connsiteX15" fmla="*/ 4265353 w 5808724"/>
              <a:gd name="connsiteY15" fmla="*/ 1094258 h 1094258"/>
              <a:gd name="connsiteX16" fmla="*/ 3693737 w 5808724"/>
              <a:gd name="connsiteY16" fmla="*/ 1094258 h 1094258"/>
              <a:gd name="connsiteX17" fmla="*/ 3176560 w 5808724"/>
              <a:gd name="connsiteY17" fmla="*/ 1094258 h 1094258"/>
              <a:gd name="connsiteX18" fmla="*/ 2604944 w 5808724"/>
              <a:gd name="connsiteY18" fmla="*/ 1094258 h 1094258"/>
              <a:gd name="connsiteX19" fmla="*/ 1924448 w 5808724"/>
              <a:gd name="connsiteY19" fmla="*/ 1094258 h 1094258"/>
              <a:gd name="connsiteX20" fmla="*/ 1243953 w 5808724"/>
              <a:gd name="connsiteY20" fmla="*/ 1094258 h 1094258"/>
              <a:gd name="connsiteX21" fmla="*/ 182380 w 5808724"/>
              <a:gd name="connsiteY21" fmla="*/ 1094258 h 1094258"/>
              <a:gd name="connsiteX22" fmla="*/ 0 w 5808724"/>
              <a:gd name="connsiteY22" fmla="*/ 911878 h 1094258"/>
              <a:gd name="connsiteX23" fmla="*/ 0 w 5808724"/>
              <a:gd name="connsiteY23" fmla="*/ 561719 h 1094258"/>
              <a:gd name="connsiteX24" fmla="*/ 0 w 5808724"/>
              <a:gd name="connsiteY24" fmla="*/ 182380 h 109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8724" h="1094258" fill="none" extrusionOk="0">
                <a:moveTo>
                  <a:pt x="0" y="182380"/>
                </a:moveTo>
                <a:cubicBezTo>
                  <a:pt x="16629" y="66672"/>
                  <a:pt x="81693" y="-2348"/>
                  <a:pt x="182380" y="0"/>
                </a:cubicBezTo>
                <a:cubicBezTo>
                  <a:pt x="348006" y="26855"/>
                  <a:pt x="791140" y="-37987"/>
                  <a:pt x="971755" y="0"/>
                </a:cubicBezTo>
                <a:cubicBezTo>
                  <a:pt x="1152371" y="37987"/>
                  <a:pt x="1319971" y="12770"/>
                  <a:pt x="1652250" y="0"/>
                </a:cubicBezTo>
                <a:cubicBezTo>
                  <a:pt x="1984530" y="-12770"/>
                  <a:pt x="2052855" y="18320"/>
                  <a:pt x="2169427" y="0"/>
                </a:cubicBezTo>
                <a:cubicBezTo>
                  <a:pt x="2285999" y="-18320"/>
                  <a:pt x="2592144" y="-3511"/>
                  <a:pt x="2849922" y="0"/>
                </a:cubicBezTo>
                <a:cubicBezTo>
                  <a:pt x="3107701" y="3511"/>
                  <a:pt x="3202919" y="32011"/>
                  <a:pt x="3530418" y="0"/>
                </a:cubicBezTo>
                <a:cubicBezTo>
                  <a:pt x="3857917" y="-32011"/>
                  <a:pt x="4091401" y="-13154"/>
                  <a:pt x="4265353" y="0"/>
                </a:cubicBezTo>
                <a:cubicBezTo>
                  <a:pt x="4439306" y="13154"/>
                  <a:pt x="4740173" y="-14506"/>
                  <a:pt x="4891409" y="0"/>
                </a:cubicBezTo>
                <a:cubicBezTo>
                  <a:pt x="5042645" y="14506"/>
                  <a:pt x="5381553" y="-32701"/>
                  <a:pt x="5626344" y="0"/>
                </a:cubicBezTo>
                <a:cubicBezTo>
                  <a:pt x="5748070" y="9984"/>
                  <a:pt x="5807581" y="70086"/>
                  <a:pt x="5808724" y="182380"/>
                </a:cubicBezTo>
                <a:cubicBezTo>
                  <a:pt x="5793071" y="276417"/>
                  <a:pt x="5811864" y="429748"/>
                  <a:pt x="5808724" y="554424"/>
                </a:cubicBezTo>
                <a:cubicBezTo>
                  <a:pt x="5805584" y="679100"/>
                  <a:pt x="5809686" y="788752"/>
                  <a:pt x="5808724" y="911878"/>
                </a:cubicBezTo>
                <a:cubicBezTo>
                  <a:pt x="5803213" y="1013627"/>
                  <a:pt x="5734774" y="1108578"/>
                  <a:pt x="5626344" y="1094258"/>
                </a:cubicBezTo>
                <a:cubicBezTo>
                  <a:pt x="5347325" y="1090419"/>
                  <a:pt x="5248137" y="1101443"/>
                  <a:pt x="4945849" y="1094258"/>
                </a:cubicBezTo>
                <a:cubicBezTo>
                  <a:pt x="4643562" y="1087073"/>
                  <a:pt x="4531035" y="1110901"/>
                  <a:pt x="4265353" y="1094258"/>
                </a:cubicBezTo>
                <a:cubicBezTo>
                  <a:pt x="3999671" y="1077615"/>
                  <a:pt x="3851418" y="1086547"/>
                  <a:pt x="3693737" y="1094258"/>
                </a:cubicBezTo>
                <a:cubicBezTo>
                  <a:pt x="3536056" y="1101969"/>
                  <a:pt x="3372869" y="1106287"/>
                  <a:pt x="3176560" y="1094258"/>
                </a:cubicBezTo>
                <a:cubicBezTo>
                  <a:pt x="2980251" y="1082229"/>
                  <a:pt x="2794746" y="1099119"/>
                  <a:pt x="2604944" y="1094258"/>
                </a:cubicBezTo>
                <a:cubicBezTo>
                  <a:pt x="2415142" y="1089397"/>
                  <a:pt x="2145561" y="1105706"/>
                  <a:pt x="1924448" y="1094258"/>
                </a:cubicBezTo>
                <a:cubicBezTo>
                  <a:pt x="1703335" y="1082810"/>
                  <a:pt x="1450449" y="1105342"/>
                  <a:pt x="1243953" y="1094258"/>
                </a:cubicBezTo>
                <a:cubicBezTo>
                  <a:pt x="1037458" y="1083174"/>
                  <a:pt x="545754" y="1126537"/>
                  <a:pt x="182380" y="1094258"/>
                </a:cubicBezTo>
                <a:cubicBezTo>
                  <a:pt x="95107" y="1105268"/>
                  <a:pt x="-21063" y="1025619"/>
                  <a:pt x="0" y="911878"/>
                </a:cubicBezTo>
                <a:cubicBezTo>
                  <a:pt x="-2325" y="756890"/>
                  <a:pt x="11210" y="652035"/>
                  <a:pt x="0" y="561719"/>
                </a:cubicBezTo>
                <a:cubicBezTo>
                  <a:pt x="-11210" y="471403"/>
                  <a:pt x="3360" y="266766"/>
                  <a:pt x="0" y="182380"/>
                </a:cubicBezTo>
                <a:close/>
              </a:path>
              <a:path w="5808724" h="1094258" stroke="0" extrusionOk="0">
                <a:moveTo>
                  <a:pt x="0" y="182380"/>
                </a:moveTo>
                <a:cubicBezTo>
                  <a:pt x="-7051" y="93295"/>
                  <a:pt x="95097" y="3594"/>
                  <a:pt x="182380" y="0"/>
                </a:cubicBezTo>
                <a:cubicBezTo>
                  <a:pt x="348964" y="25466"/>
                  <a:pt x="543574" y="10085"/>
                  <a:pt x="699557" y="0"/>
                </a:cubicBezTo>
                <a:cubicBezTo>
                  <a:pt x="855540" y="-10085"/>
                  <a:pt x="1280104" y="34754"/>
                  <a:pt x="1434492" y="0"/>
                </a:cubicBezTo>
                <a:cubicBezTo>
                  <a:pt x="1588880" y="-34754"/>
                  <a:pt x="1889041" y="10587"/>
                  <a:pt x="2114987" y="0"/>
                </a:cubicBezTo>
                <a:cubicBezTo>
                  <a:pt x="2340934" y="-10587"/>
                  <a:pt x="2559474" y="5193"/>
                  <a:pt x="2904362" y="0"/>
                </a:cubicBezTo>
                <a:cubicBezTo>
                  <a:pt x="3249251" y="-5193"/>
                  <a:pt x="3380101" y="823"/>
                  <a:pt x="3693737" y="0"/>
                </a:cubicBezTo>
                <a:cubicBezTo>
                  <a:pt x="4007374" y="-823"/>
                  <a:pt x="4230579" y="20399"/>
                  <a:pt x="4428672" y="0"/>
                </a:cubicBezTo>
                <a:cubicBezTo>
                  <a:pt x="4626766" y="-20399"/>
                  <a:pt x="5060592" y="50919"/>
                  <a:pt x="5626344" y="0"/>
                </a:cubicBezTo>
                <a:cubicBezTo>
                  <a:pt x="5717009" y="5537"/>
                  <a:pt x="5822444" y="75537"/>
                  <a:pt x="5808724" y="182380"/>
                </a:cubicBezTo>
                <a:cubicBezTo>
                  <a:pt x="5798005" y="261738"/>
                  <a:pt x="5803383" y="364467"/>
                  <a:pt x="5808724" y="532539"/>
                </a:cubicBezTo>
                <a:cubicBezTo>
                  <a:pt x="5814065" y="700611"/>
                  <a:pt x="5805165" y="761942"/>
                  <a:pt x="5808724" y="911878"/>
                </a:cubicBezTo>
                <a:cubicBezTo>
                  <a:pt x="5808172" y="1018943"/>
                  <a:pt x="5712515" y="1108128"/>
                  <a:pt x="5626344" y="1094258"/>
                </a:cubicBezTo>
                <a:cubicBezTo>
                  <a:pt x="5495038" y="1099010"/>
                  <a:pt x="5334740" y="1115605"/>
                  <a:pt x="5109167" y="1094258"/>
                </a:cubicBezTo>
                <a:cubicBezTo>
                  <a:pt x="4883594" y="1072911"/>
                  <a:pt x="4583419" y="1109368"/>
                  <a:pt x="4428672" y="1094258"/>
                </a:cubicBezTo>
                <a:cubicBezTo>
                  <a:pt x="4273925" y="1079148"/>
                  <a:pt x="3930106" y="1068373"/>
                  <a:pt x="3748176" y="1094258"/>
                </a:cubicBezTo>
                <a:cubicBezTo>
                  <a:pt x="3566246" y="1120143"/>
                  <a:pt x="3404808" y="1089126"/>
                  <a:pt x="3231000" y="1094258"/>
                </a:cubicBezTo>
                <a:cubicBezTo>
                  <a:pt x="3057192" y="1099390"/>
                  <a:pt x="2883498" y="1071819"/>
                  <a:pt x="2713823" y="1094258"/>
                </a:cubicBezTo>
                <a:cubicBezTo>
                  <a:pt x="2544148" y="1116697"/>
                  <a:pt x="2166052" y="1112965"/>
                  <a:pt x="1978888" y="1094258"/>
                </a:cubicBezTo>
                <a:cubicBezTo>
                  <a:pt x="1791724" y="1075551"/>
                  <a:pt x="1621083" y="1102334"/>
                  <a:pt x="1407272" y="1094258"/>
                </a:cubicBezTo>
                <a:cubicBezTo>
                  <a:pt x="1193461" y="1086182"/>
                  <a:pt x="989171" y="1108907"/>
                  <a:pt x="781216" y="1094258"/>
                </a:cubicBezTo>
                <a:cubicBezTo>
                  <a:pt x="573261" y="1079609"/>
                  <a:pt x="406583" y="1064448"/>
                  <a:pt x="182380" y="1094258"/>
                </a:cubicBezTo>
                <a:cubicBezTo>
                  <a:pt x="102129" y="1105710"/>
                  <a:pt x="-9005" y="995354"/>
                  <a:pt x="0" y="911878"/>
                </a:cubicBezTo>
                <a:cubicBezTo>
                  <a:pt x="-2906" y="812246"/>
                  <a:pt x="4381" y="662889"/>
                  <a:pt x="0" y="547129"/>
                </a:cubicBezTo>
                <a:cubicBezTo>
                  <a:pt x="-4381" y="431369"/>
                  <a:pt x="-9481" y="260417"/>
                  <a:pt x="0" y="18238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dirty="0">
                <a:solidFill>
                  <a:schemeClr val="tx1"/>
                </a:solidFill>
              </a:rPr>
              <a:t>Snak om de næste tre slides, hvad viser de?</a:t>
            </a:r>
          </a:p>
        </p:txBody>
      </p:sp>
      <p:sp>
        <p:nvSpPr>
          <p:cNvPr id="8" name="Rektangel: afrundede hjørner 7">
            <a:extLst>
              <a:ext uri="{FF2B5EF4-FFF2-40B4-BE49-F238E27FC236}">
                <a16:creationId xmlns:a16="http://schemas.microsoft.com/office/drawing/2014/main" id="{86FEAACF-433D-4DF4-9A41-1EE4EED103FA}"/>
              </a:ext>
            </a:extLst>
          </p:cNvPr>
          <p:cNvSpPr/>
          <p:nvPr/>
        </p:nvSpPr>
        <p:spPr>
          <a:xfrm>
            <a:off x="5923341" y="2894058"/>
            <a:ext cx="3209872" cy="2314445"/>
          </a:xfrm>
          <a:custGeom>
            <a:avLst/>
            <a:gdLst>
              <a:gd name="connsiteX0" fmla="*/ 0 w 3209872"/>
              <a:gd name="connsiteY0" fmla="*/ 385749 h 2314445"/>
              <a:gd name="connsiteX1" fmla="*/ 385749 w 3209872"/>
              <a:gd name="connsiteY1" fmla="*/ 0 h 2314445"/>
              <a:gd name="connsiteX2" fmla="*/ 922191 w 3209872"/>
              <a:gd name="connsiteY2" fmla="*/ 0 h 2314445"/>
              <a:gd name="connsiteX3" fmla="*/ 1458634 w 3209872"/>
              <a:gd name="connsiteY3" fmla="*/ 0 h 2314445"/>
              <a:gd name="connsiteX4" fmla="*/ 1995076 w 3209872"/>
              <a:gd name="connsiteY4" fmla="*/ 0 h 2314445"/>
              <a:gd name="connsiteX5" fmla="*/ 2824123 w 3209872"/>
              <a:gd name="connsiteY5" fmla="*/ 0 h 2314445"/>
              <a:gd name="connsiteX6" fmla="*/ 3209872 w 3209872"/>
              <a:gd name="connsiteY6" fmla="*/ 385749 h 2314445"/>
              <a:gd name="connsiteX7" fmla="*/ 3209872 w 3209872"/>
              <a:gd name="connsiteY7" fmla="*/ 915494 h 2314445"/>
              <a:gd name="connsiteX8" fmla="*/ 3209872 w 3209872"/>
              <a:gd name="connsiteY8" fmla="*/ 1429810 h 2314445"/>
              <a:gd name="connsiteX9" fmla="*/ 3209872 w 3209872"/>
              <a:gd name="connsiteY9" fmla="*/ 1928696 h 2314445"/>
              <a:gd name="connsiteX10" fmla="*/ 2824123 w 3209872"/>
              <a:gd name="connsiteY10" fmla="*/ 2314445 h 2314445"/>
              <a:gd name="connsiteX11" fmla="*/ 2190146 w 3209872"/>
              <a:gd name="connsiteY11" fmla="*/ 2314445 h 2314445"/>
              <a:gd name="connsiteX12" fmla="*/ 1653703 w 3209872"/>
              <a:gd name="connsiteY12" fmla="*/ 2314445 h 2314445"/>
              <a:gd name="connsiteX13" fmla="*/ 995343 w 3209872"/>
              <a:gd name="connsiteY13" fmla="*/ 2314445 h 2314445"/>
              <a:gd name="connsiteX14" fmla="*/ 385749 w 3209872"/>
              <a:gd name="connsiteY14" fmla="*/ 2314445 h 2314445"/>
              <a:gd name="connsiteX15" fmla="*/ 0 w 3209872"/>
              <a:gd name="connsiteY15" fmla="*/ 1928696 h 2314445"/>
              <a:gd name="connsiteX16" fmla="*/ 0 w 3209872"/>
              <a:gd name="connsiteY16" fmla="*/ 1445239 h 2314445"/>
              <a:gd name="connsiteX17" fmla="*/ 0 w 3209872"/>
              <a:gd name="connsiteY17" fmla="*/ 930924 h 2314445"/>
              <a:gd name="connsiteX18" fmla="*/ 0 w 3209872"/>
              <a:gd name="connsiteY18" fmla="*/ 385749 h 23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9872" h="2314445" fill="none" extrusionOk="0">
                <a:moveTo>
                  <a:pt x="0" y="385749"/>
                </a:moveTo>
                <a:cubicBezTo>
                  <a:pt x="44991" y="164412"/>
                  <a:pt x="159316" y="3776"/>
                  <a:pt x="385749" y="0"/>
                </a:cubicBezTo>
                <a:cubicBezTo>
                  <a:pt x="620723" y="-21840"/>
                  <a:pt x="692506" y="-15011"/>
                  <a:pt x="922191" y="0"/>
                </a:cubicBezTo>
                <a:cubicBezTo>
                  <a:pt x="1151876" y="15011"/>
                  <a:pt x="1239832" y="-15090"/>
                  <a:pt x="1458634" y="0"/>
                </a:cubicBezTo>
                <a:cubicBezTo>
                  <a:pt x="1677436" y="15090"/>
                  <a:pt x="1818595" y="12367"/>
                  <a:pt x="1995076" y="0"/>
                </a:cubicBezTo>
                <a:cubicBezTo>
                  <a:pt x="2171557" y="-12367"/>
                  <a:pt x="2566367" y="32359"/>
                  <a:pt x="2824123" y="0"/>
                </a:cubicBezTo>
                <a:cubicBezTo>
                  <a:pt x="3062824" y="10791"/>
                  <a:pt x="3204094" y="172585"/>
                  <a:pt x="3209872" y="385749"/>
                </a:cubicBezTo>
                <a:cubicBezTo>
                  <a:pt x="3218371" y="649970"/>
                  <a:pt x="3206646" y="708571"/>
                  <a:pt x="3209872" y="915494"/>
                </a:cubicBezTo>
                <a:cubicBezTo>
                  <a:pt x="3213098" y="1122417"/>
                  <a:pt x="3190051" y="1206146"/>
                  <a:pt x="3209872" y="1429810"/>
                </a:cubicBezTo>
                <a:cubicBezTo>
                  <a:pt x="3229693" y="1653474"/>
                  <a:pt x="3184961" y="1682150"/>
                  <a:pt x="3209872" y="1928696"/>
                </a:cubicBezTo>
                <a:cubicBezTo>
                  <a:pt x="3200489" y="2146838"/>
                  <a:pt x="3037728" y="2358702"/>
                  <a:pt x="2824123" y="2314445"/>
                </a:cubicBezTo>
                <a:cubicBezTo>
                  <a:pt x="2693997" y="2311257"/>
                  <a:pt x="2340149" y="2313957"/>
                  <a:pt x="2190146" y="2314445"/>
                </a:cubicBezTo>
                <a:cubicBezTo>
                  <a:pt x="2040143" y="2314933"/>
                  <a:pt x="1837203" y="2307705"/>
                  <a:pt x="1653703" y="2314445"/>
                </a:cubicBezTo>
                <a:cubicBezTo>
                  <a:pt x="1470203" y="2321185"/>
                  <a:pt x="1162048" y="2335416"/>
                  <a:pt x="995343" y="2314445"/>
                </a:cubicBezTo>
                <a:cubicBezTo>
                  <a:pt x="828638" y="2293474"/>
                  <a:pt x="617472" y="2319495"/>
                  <a:pt x="385749" y="2314445"/>
                </a:cubicBezTo>
                <a:cubicBezTo>
                  <a:pt x="167432" y="2303553"/>
                  <a:pt x="300" y="2106181"/>
                  <a:pt x="0" y="1928696"/>
                </a:cubicBezTo>
                <a:cubicBezTo>
                  <a:pt x="-12894" y="1710093"/>
                  <a:pt x="-12466" y="1575504"/>
                  <a:pt x="0" y="1445239"/>
                </a:cubicBezTo>
                <a:cubicBezTo>
                  <a:pt x="12466" y="1314974"/>
                  <a:pt x="19392" y="1081014"/>
                  <a:pt x="0" y="930924"/>
                </a:cubicBezTo>
                <a:cubicBezTo>
                  <a:pt x="-19392" y="780835"/>
                  <a:pt x="5850" y="617672"/>
                  <a:pt x="0" y="385749"/>
                </a:cubicBezTo>
                <a:close/>
              </a:path>
              <a:path w="3209872" h="2314445" stroke="0" extrusionOk="0">
                <a:moveTo>
                  <a:pt x="0" y="385749"/>
                </a:moveTo>
                <a:cubicBezTo>
                  <a:pt x="19788" y="176529"/>
                  <a:pt x="124534" y="1253"/>
                  <a:pt x="385749" y="0"/>
                </a:cubicBezTo>
                <a:cubicBezTo>
                  <a:pt x="657035" y="-23598"/>
                  <a:pt x="769848" y="7432"/>
                  <a:pt x="995343" y="0"/>
                </a:cubicBezTo>
                <a:cubicBezTo>
                  <a:pt x="1220838" y="-7432"/>
                  <a:pt x="1503614" y="11334"/>
                  <a:pt x="1653703" y="0"/>
                </a:cubicBezTo>
                <a:cubicBezTo>
                  <a:pt x="1803792" y="-11334"/>
                  <a:pt x="1948818" y="7493"/>
                  <a:pt x="2214530" y="0"/>
                </a:cubicBezTo>
                <a:cubicBezTo>
                  <a:pt x="2480242" y="-7493"/>
                  <a:pt x="2683280" y="-22283"/>
                  <a:pt x="2824123" y="0"/>
                </a:cubicBezTo>
                <a:cubicBezTo>
                  <a:pt x="3034837" y="-8770"/>
                  <a:pt x="3200989" y="151447"/>
                  <a:pt x="3209872" y="385749"/>
                </a:cubicBezTo>
                <a:cubicBezTo>
                  <a:pt x="3233217" y="531106"/>
                  <a:pt x="3211211" y="668648"/>
                  <a:pt x="3209872" y="915494"/>
                </a:cubicBezTo>
                <a:cubicBezTo>
                  <a:pt x="3208533" y="1162340"/>
                  <a:pt x="3208161" y="1170040"/>
                  <a:pt x="3209872" y="1398951"/>
                </a:cubicBezTo>
                <a:cubicBezTo>
                  <a:pt x="3211583" y="1627862"/>
                  <a:pt x="3195810" y="1801023"/>
                  <a:pt x="3209872" y="1928696"/>
                </a:cubicBezTo>
                <a:cubicBezTo>
                  <a:pt x="3162814" y="2132374"/>
                  <a:pt x="3032215" y="2323105"/>
                  <a:pt x="2824123" y="2314445"/>
                </a:cubicBezTo>
                <a:cubicBezTo>
                  <a:pt x="2599208" y="2323234"/>
                  <a:pt x="2341518" y="2324713"/>
                  <a:pt x="2165762" y="2314445"/>
                </a:cubicBezTo>
                <a:cubicBezTo>
                  <a:pt x="1990006" y="2304177"/>
                  <a:pt x="1721610" y="2311765"/>
                  <a:pt x="1604936" y="2314445"/>
                </a:cubicBezTo>
                <a:cubicBezTo>
                  <a:pt x="1488262" y="2317125"/>
                  <a:pt x="1294914" y="2315026"/>
                  <a:pt x="1019726" y="2314445"/>
                </a:cubicBezTo>
                <a:cubicBezTo>
                  <a:pt x="744538" y="2313865"/>
                  <a:pt x="657756" y="2302631"/>
                  <a:pt x="385749" y="2314445"/>
                </a:cubicBezTo>
                <a:cubicBezTo>
                  <a:pt x="163093" y="2351285"/>
                  <a:pt x="6287" y="2149492"/>
                  <a:pt x="0" y="1928696"/>
                </a:cubicBezTo>
                <a:cubicBezTo>
                  <a:pt x="-11107" y="1814619"/>
                  <a:pt x="1356" y="1535859"/>
                  <a:pt x="0" y="1429810"/>
                </a:cubicBezTo>
                <a:cubicBezTo>
                  <a:pt x="-1356" y="1323761"/>
                  <a:pt x="10179" y="1107315"/>
                  <a:pt x="0" y="961783"/>
                </a:cubicBezTo>
                <a:cubicBezTo>
                  <a:pt x="-10179" y="816251"/>
                  <a:pt x="-867" y="658066"/>
                  <a:pt x="0" y="385749"/>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dirty="0">
                <a:solidFill>
                  <a:schemeClr val="tx1"/>
                </a:solidFill>
              </a:rPr>
              <a:t>Hvad er årstidens frugt og grøntsager lige nu?</a:t>
            </a:r>
          </a:p>
          <a:p>
            <a:endParaRPr lang="da-DK" sz="2000" dirty="0">
              <a:solidFill>
                <a:schemeClr val="tx1"/>
              </a:solidFill>
            </a:endParaRPr>
          </a:p>
          <a:p>
            <a:r>
              <a:rPr lang="da-DK" sz="2000" dirty="0">
                <a:solidFill>
                  <a:schemeClr val="tx1"/>
                </a:solidFill>
              </a:rPr>
              <a:t>Er de grøntsager du valgte ovenfor i sæson nu?</a:t>
            </a:r>
          </a:p>
        </p:txBody>
      </p:sp>
      <p:pic>
        <p:nvPicPr>
          <p:cNvPr id="9" name="Billede 8">
            <a:extLst>
              <a:ext uri="{FF2B5EF4-FFF2-40B4-BE49-F238E27FC236}">
                <a16:creationId xmlns:a16="http://schemas.microsoft.com/office/drawing/2014/main" id="{0DC8A497-5D13-4FEB-9B19-42A9C5B58335}"/>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45363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4F6F124-20A7-4BEA-93FC-E07CD1764A33}"/>
              </a:ext>
            </a:extLst>
          </p:cNvPr>
          <p:cNvPicPr>
            <a:picLocks noChangeAspect="1"/>
          </p:cNvPicPr>
          <p:nvPr/>
        </p:nvPicPr>
        <p:blipFill rotWithShape="1">
          <a:blip r:embed="rId3"/>
          <a:srcRect l="10227" t="35971" r="16682" b="22412"/>
          <a:stretch/>
        </p:blipFill>
        <p:spPr>
          <a:xfrm>
            <a:off x="380173" y="2193237"/>
            <a:ext cx="11431653" cy="3659590"/>
          </a:xfrm>
          <a:prstGeom prst="rect">
            <a:avLst/>
          </a:prstGeom>
        </p:spPr>
      </p:pic>
      <p:sp>
        <p:nvSpPr>
          <p:cNvPr id="5" name="Tekstfelt 4">
            <a:extLst>
              <a:ext uri="{FF2B5EF4-FFF2-40B4-BE49-F238E27FC236}">
                <a16:creationId xmlns:a16="http://schemas.microsoft.com/office/drawing/2014/main" id="{7EC151F7-F5AF-4E4C-9E44-0D10BE9287F1}"/>
              </a:ext>
            </a:extLst>
          </p:cNvPr>
          <p:cNvSpPr txBox="1"/>
          <p:nvPr/>
        </p:nvSpPr>
        <p:spPr>
          <a:xfrm>
            <a:off x="734219" y="513208"/>
            <a:ext cx="6241773" cy="707886"/>
          </a:xfrm>
          <a:prstGeom prst="rect">
            <a:avLst/>
          </a:prstGeom>
          <a:noFill/>
        </p:spPr>
        <p:txBody>
          <a:bodyPr wrap="square" rtlCol="0">
            <a:spAutoFit/>
          </a:bodyPr>
          <a:lstStyle/>
          <a:p>
            <a:r>
              <a:rPr lang="da-DK" sz="4000" dirty="0">
                <a:solidFill>
                  <a:srgbClr val="E5461B"/>
                </a:solidFill>
              </a:rPr>
              <a:t>Årstidens frugt og grønt</a:t>
            </a:r>
          </a:p>
        </p:txBody>
      </p:sp>
      <p:pic>
        <p:nvPicPr>
          <p:cNvPr id="6" name="Billede 5">
            <a:extLst>
              <a:ext uri="{FF2B5EF4-FFF2-40B4-BE49-F238E27FC236}">
                <a16:creationId xmlns:a16="http://schemas.microsoft.com/office/drawing/2014/main" id="{A8871C22-0E9D-43AA-B358-ED1956A58341}"/>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90899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Billede 5" descr="Et billede, der indeholder beholder, bord, plast, mad&#10;&#10;Automatisk genereret beskrivelse">
            <a:extLst>
              <a:ext uri="{FF2B5EF4-FFF2-40B4-BE49-F238E27FC236}">
                <a16:creationId xmlns:a16="http://schemas.microsoft.com/office/drawing/2014/main" id="{F64594CF-385E-4B40-A058-658EF8796CC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7349" b="8381"/>
          <a:stretch/>
        </p:blipFill>
        <p:spPr>
          <a:xfrm>
            <a:off x="20" y="1"/>
            <a:ext cx="12191980" cy="6857999"/>
          </a:xfrm>
          <a:prstGeom prst="rect">
            <a:avLst/>
          </a:prstGeom>
        </p:spPr>
      </p:pic>
      <p:sp>
        <p:nvSpPr>
          <p:cNvPr id="2" name="Titel 1">
            <a:extLst>
              <a:ext uri="{FF2B5EF4-FFF2-40B4-BE49-F238E27FC236}">
                <a16:creationId xmlns:a16="http://schemas.microsoft.com/office/drawing/2014/main" id="{4FD216EE-1497-4A89-B346-80447D71A239}"/>
              </a:ext>
            </a:extLst>
          </p:cNvPr>
          <p:cNvSpPr>
            <a:spLocks noGrp="1"/>
          </p:cNvSpPr>
          <p:nvPr>
            <p:ph type="ctrTitle"/>
          </p:nvPr>
        </p:nvSpPr>
        <p:spPr>
          <a:xfrm>
            <a:off x="1524000" y="1122362"/>
            <a:ext cx="9144000" cy="2900518"/>
          </a:xfrm>
        </p:spPr>
        <p:txBody>
          <a:bodyPr>
            <a:normAutofit/>
          </a:bodyPr>
          <a:lstStyle/>
          <a:p>
            <a:r>
              <a:rPr lang="da-DK" dirty="0"/>
              <a:t>Bæredygtig madpakke</a:t>
            </a:r>
            <a:br>
              <a:rPr lang="da-DK" dirty="0"/>
            </a:br>
            <a:r>
              <a:rPr lang="da-DK" dirty="0"/>
              <a:t>i _____klasse</a:t>
            </a:r>
          </a:p>
        </p:txBody>
      </p:sp>
    </p:spTree>
    <p:extLst>
      <p:ext uri="{BB962C8B-B14F-4D97-AF65-F5344CB8AC3E}">
        <p14:creationId xmlns:p14="http://schemas.microsoft.com/office/powerpoint/2010/main" val="218406434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1BB7A-E6F0-4BE8-BBCA-0C55392344BC}"/>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D58FAAF3-A924-464D-A4B2-E784832A0AD2}"/>
              </a:ext>
            </a:extLst>
          </p:cNvPr>
          <p:cNvSpPr>
            <a:spLocks noGrp="1"/>
          </p:cNvSpPr>
          <p:nvPr>
            <p:ph type="body" idx="1"/>
          </p:nvPr>
        </p:nvSpPr>
        <p:spPr/>
        <p:txBody>
          <a:bodyPr/>
          <a:lstStyle/>
          <a:p>
            <a:endParaRPr lang="da-DK"/>
          </a:p>
        </p:txBody>
      </p:sp>
      <p:pic>
        <p:nvPicPr>
          <p:cNvPr id="4" name="Billede 3">
            <a:extLst>
              <a:ext uri="{FF2B5EF4-FFF2-40B4-BE49-F238E27FC236}">
                <a16:creationId xmlns:a16="http://schemas.microsoft.com/office/drawing/2014/main" id="{708EED85-FA45-464B-A14C-8E418902A731}"/>
              </a:ext>
            </a:extLst>
          </p:cNvPr>
          <p:cNvPicPr>
            <a:picLocks noChangeAspect="1"/>
          </p:cNvPicPr>
          <p:nvPr/>
        </p:nvPicPr>
        <p:blipFill rotWithShape="1">
          <a:blip r:embed="rId3"/>
          <a:srcRect l="10500" t="17439" r="16682" b="12358"/>
          <a:stretch/>
        </p:blipFill>
        <p:spPr>
          <a:xfrm>
            <a:off x="426720" y="304689"/>
            <a:ext cx="11338560" cy="6145988"/>
          </a:xfrm>
          <a:prstGeom prst="rect">
            <a:avLst/>
          </a:prstGeom>
        </p:spPr>
      </p:pic>
    </p:spTree>
    <p:extLst>
      <p:ext uri="{BB962C8B-B14F-4D97-AF65-F5344CB8AC3E}">
        <p14:creationId xmlns:p14="http://schemas.microsoft.com/office/powerpoint/2010/main" val="1409664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00F60-74FC-40AE-A049-7DD65DC22DDD}"/>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E63A1A02-AFBD-48F6-85CE-79AFF656EBEB}"/>
              </a:ext>
            </a:extLst>
          </p:cNvPr>
          <p:cNvSpPr>
            <a:spLocks noGrp="1"/>
          </p:cNvSpPr>
          <p:nvPr>
            <p:ph type="body" idx="1"/>
          </p:nvPr>
        </p:nvSpPr>
        <p:spPr/>
        <p:txBody>
          <a:bodyPr/>
          <a:lstStyle/>
          <a:p>
            <a:endParaRPr lang="da-DK"/>
          </a:p>
        </p:txBody>
      </p:sp>
      <p:pic>
        <p:nvPicPr>
          <p:cNvPr id="4" name="Billede 3">
            <a:extLst>
              <a:ext uri="{FF2B5EF4-FFF2-40B4-BE49-F238E27FC236}">
                <a16:creationId xmlns:a16="http://schemas.microsoft.com/office/drawing/2014/main" id="{10682B2F-78E6-40EE-B994-2EA81BC6675B}"/>
              </a:ext>
            </a:extLst>
          </p:cNvPr>
          <p:cNvPicPr>
            <a:picLocks noChangeAspect="1"/>
          </p:cNvPicPr>
          <p:nvPr/>
        </p:nvPicPr>
        <p:blipFill rotWithShape="1">
          <a:blip r:embed="rId3"/>
          <a:srcRect l="10364" t="18894" r="16546" b="5432"/>
          <a:stretch/>
        </p:blipFill>
        <p:spPr>
          <a:xfrm>
            <a:off x="671178" y="542535"/>
            <a:ext cx="10849644" cy="6315465"/>
          </a:xfrm>
          <a:prstGeom prst="rect">
            <a:avLst/>
          </a:prstGeom>
        </p:spPr>
      </p:pic>
      <p:pic>
        <p:nvPicPr>
          <p:cNvPr id="5" name="Billede 4">
            <a:extLst>
              <a:ext uri="{FF2B5EF4-FFF2-40B4-BE49-F238E27FC236}">
                <a16:creationId xmlns:a16="http://schemas.microsoft.com/office/drawing/2014/main" id="{96450200-CFCE-4DFC-8E62-235A75C0B76F}"/>
              </a:ext>
            </a:extLst>
          </p:cNvPr>
          <p:cNvPicPr>
            <a:picLocks noChangeAspect="1"/>
          </p:cNvPicPr>
          <p:nvPr/>
        </p:nvPicPr>
        <p:blipFill rotWithShape="1">
          <a:blip r:embed="rId4"/>
          <a:srcRect l="10500" t="17439" r="16682" b="77265"/>
          <a:stretch/>
        </p:blipFill>
        <p:spPr>
          <a:xfrm>
            <a:off x="671178" y="98866"/>
            <a:ext cx="10849644" cy="443669"/>
          </a:xfrm>
          <a:prstGeom prst="rect">
            <a:avLst/>
          </a:prstGeom>
        </p:spPr>
      </p:pic>
    </p:spTree>
    <p:extLst>
      <p:ext uri="{BB962C8B-B14F-4D97-AF65-F5344CB8AC3E}">
        <p14:creationId xmlns:p14="http://schemas.microsoft.com/office/powerpoint/2010/main" val="106735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F72265E-6708-459E-BFB2-4DEBF7D7FDED}"/>
              </a:ext>
            </a:extLst>
          </p:cNvPr>
          <p:cNvSpPr/>
          <p:nvPr/>
        </p:nvSpPr>
        <p:spPr>
          <a:xfrm>
            <a:off x="713874" y="459564"/>
            <a:ext cx="8343499" cy="1569660"/>
          </a:xfrm>
          <a:prstGeom prst="rect">
            <a:avLst/>
          </a:prstGeom>
        </p:spPr>
        <p:txBody>
          <a:bodyPr wrap="square">
            <a:spAutoFit/>
          </a:bodyPr>
          <a:lstStyle/>
          <a:p>
            <a:r>
              <a:rPr lang="da-DK" sz="3200" dirty="0">
                <a:solidFill>
                  <a:srgbClr val="E5461B"/>
                </a:solidFill>
              </a:rPr>
              <a:t>OPGAVE: Miljøomkostninger ved at transportere maden fra butikken hjem til jer</a:t>
            </a:r>
          </a:p>
          <a:p>
            <a:endParaRPr lang="da-DK" sz="3200" dirty="0"/>
          </a:p>
        </p:txBody>
      </p:sp>
      <p:sp>
        <p:nvSpPr>
          <p:cNvPr id="3" name="Tekstfelt 2">
            <a:extLst>
              <a:ext uri="{FF2B5EF4-FFF2-40B4-BE49-F238E27FC236}">
                <a16:creationId xmlns:a16="http://schemas.microsoft.com/office/drawing/2014/main" id="{C55F4B01-F4AB-4495-9FD4-C5640E1DCB5F}"/>
              </a:ext>
            </a:extLst>
          </p:cNvPr>
          <p:cNvSpPr txBox="1"/>
          <p:nvPr/>
        </p:nvSpPr>
        <p:spPr>
          <a:xfrm>
            <a:off x="640652" y="2792618"/>
            <a:ext cx="10022305" cy="2308324"/>
          </a:xfrm>
          <a:prstGeom prst="rect">
            <a:avLst/>
          </a:prstGeom>
          <a:noFill/>
        </p:spPr>
        <p:txBody>
          <a:bodyPr wrap="square" rtlCol="0">
            <a:spAutoFit/>
          </a:bodyPr>
          <a:lstStyle/>
          <a:p>
            <a:endParaRPr lang="da-DK" sz="1200" dirty="0">
              <a:solidFill>
                <a:srgbClr val="FF0000"/>
              </a:solidFill>
            </a:endParaRPr>
          </a:p>
          <a:p>
            <a:endParaRPr lang="da-DK" sz="2400" dirty="0"/>
          </a:p>
          <a:p>
            <a:endParaRPr lang="da-DK" sz="2400" dirty="0"/>
          </a:p>
          <a:p>
            <a:endParaRPr lang="da-DK" sz="2400" dirty="0"/>
          </a:p>
          <a:p>
            <a:endParaRPr lang="da-DK" sz="2400" dirty="0"/>
          </a:p>
          <a:p>
            <a:endParaRPr lang="da-DK" dirty="0"/>
          </a:p>
          <a:p>
            <a:endParaRPr lang="da-DK" dirty="0">
              <a:solidFill>
                <a:srgbClr val="FF0000"/>
              </a:solidFill>
            </a:endParaRPr>
          </a:p>
        </p:txBody>
      </p:sp>
      <p:pic>
        <p:nvPicPr>
          <p:cNvPr id="6" name="Grafik 5" descr="Bil">
            <a:extLst>
              <a:ext uri="{FF2B5EF4-FFF2-40B4-BE49-F238E27FC236}">
                <a16:creationId xmlns:a16="http://schemas.microsoft.com/office/drawing/2014/main" id="{2EDAA82F-31A6-423E-873D-674F4D971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7670" y="2139816"/>
            <a:ext cx="914400" cy="914400"/>
          </a:xfrm>
          <a:prstGeom prst="rect">
            <a:avLst/>
          </a:prstGeom>
        </p:spPr>
      </p:pic>
      <p:pic>
        <p:nvPicPr>
          <p:cNvPr id="8" name="Grafik 7" descr="Bus">
            <a:extLst>
              <a:ext uri="{FF2B5EF4-FFF2-40B4-BE49-F238E27FC236}">
                <a16:creationId xmlns:a16="http://schemas.microsoft.com/office/drawing/2014/main" id="{7ABE7FD7-A1EB-42EC-83D0-F26976F4B3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8022" y="2085157"/>
            <a:ext cx="914400" cy="914400"/>
          </a:xfrm>
          <a:prstGeom prst="rect">
            <a:avLst/>
          </a:prstGeom>
        </p:spPr>
      </p:pic>
      <p:pic>
        <p:nvPicPr>
          <p:cNvPr id="10" name="Grafik 9" descr="To mænd">
            <a:extLst>
              <a:ext uri="{FF2B5EF4-FFF2-40B4-BE49-F238E27FC236}">
                <a16:creationId xmlns:a16="http://schemas.microsoft.com/office/drawing/2014/main" id="{C462AF6C-94EB-4D59-B251-3AA67565AD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7229" y="1938816"/>
            <a:ext cx="914400" cy="914400"/>
          </a:xfrm>
          <a:prstGeom prst="rect">
            <a:avLst/>
          </a:prstGeom>
        </p:spPr>
      </p:pic>
      <p:pic>
        <p:nvPicPr>
          <p:cNvPr id="12" name="Grafik 11" descr="Cykler">
            <a:extLst>
              <a:ext uri="{FF2B5EF4-FFF2-40B4-BE49-F238E27FC236}">
                <a16:creationId xmlns:a16="http://schemas.microsoft.com/office/drawing/2014/main" id="{EF40BE32-B243-4F24-A834-F29957AB29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07353" y="2034241"/>
            <a:ext cx="914400" cy="914400"/>
          </a:xfrm>
          <a:prstGeom prst="rect">
            <a:avLst/>
          </a:prstGeom>
        </p:spPr>
      </p:pic>
      <p:sp>
        <p:nvSpPr>
          <p:cNvPr id="13" name="Tekstfelt 12">
            <a:extLst>
              <a:ext uri="{FF2B5EF4-FFF2-40B4-BE49-F238E27FC236}">
                <a16:creationId xmlns:a16="http://schemas.microsoft.com/office/drawing/2014/main" id="{41586A95-586A-477D-AF6E-4B6A40C8B91A}"/>
              </a:ext>
            </a:extLst>
          </p:cNvPr>
          <p:cNvSpPr txBox="1"/>
          <p:nvPr/>
        </p:nvSpPr>
        <p:spPr>
          <a:xfrm>
            <a:off x="713874" y="2948641"/>
            <a:ext cx="10567039" cy="861774"/>
          </a:xfrm>
          <a:prstGeom prst="rect">
            <a:avLst/>
          </a:prstGeom>
          <a:noFill/>
        </p:spPr>
        <p:txBody>
          <a:bodyPr wrap="square" rtlCol="0">
            <a:spAutoFit/>
          </a:bodyPr>
          <a:lstStyle/>
          <a:p>
            <a:r>
              <a:rPr lang="da-DK" sz="1000" dirty="0"/>
              <a:t>Vi tager altid bussen når vi skal handle                       Vi cykler ofte når vi skal handle.                                  Vi er altid i bil når vi handler                            Vi går tit når vi skal handle</a:t>
            </a:r>
          </a:p>
          <a:p>
            <a:endParaRPr lang="da-DK" sz="1000" dirty="0"/>
          </a:p>
          <a:p>
            <a:endParaRPr lang="da-DK" sz="1000" dirty="0"/>
          </a:p>
          <a:p>
            <a:endParaRPr lang="da-DK" sz="1000" dirty="0"/>
          </a:p>
          <a:p>
            <a:r>
              <a:rPr lang="da-DK" sz="1000" dirty="0"/>
              <a:t>		</a:t>
            </a:r>
          </a:p>
        </p:txBody>
      </p:sp>
      <p:sp>
        <p:nvSpPr>
          <p:cNvPr id="9" name="Rektangel: afrundede hjørner 8">
            <a:extLst>
              <a:ext uri="{FF2B5EF4-FFF2-40B4-BE49-F238E27FC236}">
                <a16:creationId xmlns:a16="http://schemas.microsoft.com/office/drawing/2014/main" id="{20F12E24-176D-4BED-994B-BCEBAA6F889C}"/>
              </a:ext>
            </a:extLst>
          </p:cNvPr>
          <p:cNvSpPr/>
          <p:nvPr/>
        </p:nvSpPr>
        <p:spPr>
          <a:xfrm>
            <a:off x="755170" y="4272253"/>
            <a:ext cx="7733166" cy="1896936"/>
          </a:xfrm>
          <a:custGeom>
            <a:avLst/>
            <a:gdLst>
              <a:gd name="connsiteX0" fmla="*/ 0 w 7733166"/>
              <a:gd name="connsiteY0" fmla="*/ 316162 h 1896936"/>
              <a:gd name="connsiteX1" fmla="*/ 316162 w 7733166"/>
              <a:gd name="connsiteY1" fmla="*/ 0 h 1896936"/>
              <a:gd name="connsiteX2" fmla="*/ 1103710 w 7733166"/>
              <a:gd name="connsiteY2" fmla="*/ 0 h 1896936"/>
              <a:gd name="connsiteX3" fmla="*/ 1678233 w 7733166"/>
              <a:gd name="connsiteY3" fmla="*/ 0 h 1896936"/>
              <a:gd name="connsiteX4" fmla="*/ 2181747 w 7733166"/>
              <a:gd name="connsiteY4" fmla="*/ 0 h 1896936"/>
              <a:gd name="connsiteX5" fmla="*/ 2685261 w 7733166"/>
              <a:gd name="connsiteY5" fmla="*/ 0 h 1896936"/>
              <a:gd name="connsiteX6" fmla="*/ 3117767 w 7733166"/>
              <a:gd name="connsiteY6" fmla="*/ 0 h 1896936"/>
              <a:gd name="connsiteX7" fmla="*/ 3621281 w 7733166"/>
              <a:gd name="connsiteY7" fmla="*/ 0 h 1896936"/>
              <a:gd name="connsiteX8" fmla="*/ 4408829 w 7733166"/>
              <a:gd name="connsiteY8" fmla="*/ 0 h 1896936"/>
              <a:gd name="connsiteX9" fmla="*/ 4841335 w 7733166"/>
              <a:gd name="connsiteY9" fmla="*/ 0 h 1896936"/>
              <a:gd name="connsiteX10" fmla="*/ 5486866 w 7733166"/>
              <a:gd name="connsiteY10" fmla="*/ 0 h 1896936"/>
              <a:gd name="connsiteX11" fmla="*/ 5990380 w 7733166"/>
              <a:gd name="connsiteY11" fmla="*/ 0 h 1896936"/>
              <a:gd name="connsiteX12" fmla="*/ 6422886 w 7733166"/>
              <a:gd name="connsiteY12" fmla="*/ 0 h 1896936"/>
              <a:gd name="connsiteX13" fmla="*/ 7417004 w 7733166"/>
              <a:gd name="connsiteY13" fmla="*/ 0 h 1896936"/>
              <a:gd name="connsiteX14" fmla="*/ 7733166 w 7733166"/>
              <a:gd name="connsiteY14" fmla="*/ 316162 h 1896936"/>
              <a:gd name="connsiteX15" fmla="*/ 7733166 w 7733166"/>
              <a:gd name="connsiteY15" fmla="*/ 961114 h 1896936"/>
              <a:gd name="connsiteX16" fmla="*/ 7733166 w 7733166"/>
              <a:gd name="connsiteY16" fmla="*/ 1580774 h 1896936"/>
              <a:gd name="connsiteX17" fmla="*/ 7417004 w 7733166"/>
              <a:gd name="connsiteY17" fmla="*/ 1896936 h 1896936"/>
              <a:gd name="connsiteX18" fmla="*/ 6842481 w 7733166"/>
              <a:gd name="connsiteY18" fmla="*/ 1896936 h 1896936"/>
              <a:gd name="connsiteX19" fmla="*/ 6125942 w 7733166"/>
              <a:gd name="connsiteY19" fmla="*/ 1896936 h 1896936"/>
              <a:gd name="connsiteX20" fmla="*/ 5551419 w 7733166"/>
              <a:gd name="connsiteY20" fmla="*/ 1896936 h 1896936"/>
              <a:gd name="connsiteX21" fmla="*/ 4834880 w 7733166"/>
              <a:gd name="connsiteY21" fmla="*/ 1896936 h 1896936"/>
              <a:gd name="connsiteX22" fmla="*/ 4047332 w 7733166"/>
              <a:gd name="connsiteY22" fmla="*/ 1896936 h 1896936"/>
              <a:gd name="connsiteX23" fmla="*/ 3401801 w 7733166"/>
              <a:gd name="connsiteY23" fmla="*/ 1896936 h 1896936"/>
              <a:gd name="connsiteX24" fmla="*/ 2614253 w 7733166"/>
              <a:gd name="connsiteY24" fmla="*/ 1896936 h 1896936"/>
              <a:gd name="connsiteX25" fmla="*/ 1968722 w 7733166"/>
              <a:gd name="connsiteY25" fmla="*/ 1896936 h 1896936"/>
              <a:gd name="connsiteX26" fmla="*/ 1181174 w 7733166"/>
              <a:gd name="connsiteY26" fmla="*/ 1896936 h 1896936"/>
              <a:gd name="connsiteX27" fmla="*/ 316162 w 7733166"/>
              <a:gd name="connsiteY27" fmla="*/ 1896936 h 1896936"/>
              <a:gd name="connsiteX28" fmla="*/ 0 w 7733166"/>
              <a:gd name="connsiteY28" fmla="*/ 1580774 h 1896936"/>
              <a:gd name="connsiteX29" fmla="*/ 0 w 7733166"/>
              <a:gd name="connsiteY29" fmla="*/ 948468 h 1896936"/>
              <a:gd name="connsiteX30" fmla="*/ 0 w 7733166"/>
              <a:gd name="connsiteY30" fmla="*/ 316162 h 189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3166" h="1896936" fill="none" extrusionOk="0">
                <a:moveTo>
                  <a:pt x="0" y="316162"/>
                </a:moveTo>
                <a:cubicBezTo>
                  <a:pt x="-27378" y="150704"/>
                  <a:pt x="158664" y="32071"/>
                  <a:pt x="316162" y="0"/>
                </a:cubicBezTo>
                <a:cubicBezTo>
                  <a:pt x="542529" y="-21577"/>
                  <a:pt x="751298" y="-16653"/>
                  <a:pt x="1103710" y="0"/>
                </a:cubicBezTo>
                <a:cubicBezTo>
                  <a:pt x="1456122" y="16653"/>
                  <a:pt x="1499149" y="20026"/>
                  <a:pt x="1678233" y="0"/>
                </a:cubicBezTo>
                <a:cubicBezTo>
                  <a:pt x="1857317" y="-20026"/>
                  <a:pt x="2066171" y="-18064"/>
                  <a:pt x="2181747" y="0"/>
                </a:cubicBezTo>
                <a:cubicBezTo>
                  <a:pt x="2297323" y="18064"/>
                  <a:pt x="2505722" y="6314"/>
                  <a:pt x="2685261" y="0"/>
                </a:cubicBezTo>
                <a:cubicBezTo>
                  <a:pt x="2864800" y="-6314"/>
                  <a:pt x="2968625" y="6259"/>
                  <a:pt x="3117767" y="0"/>
                </a:cubicBezTo>
                <a:cubicBezTo>
                  <a:pt x="3266909" y="-6259"/>
                  <a:pt x="3454456" y="14859"/>
                  <a:pt x="3621281" y="0"/>
                </a:cubicBezTo>
                <a:cubicBezTo>
                  <a:pt x="3788106" y="-14859"/>
                  <a:pt x="4222940" y="28813"/>
                  <a:pt x="4408829" y="0"/>
                </a:cubicBezTo>
                <a:cubicBezTo>
                  <a:pt x="4594718" y="-28813"/>
                  <a:pt x="4650928" y="9609"/>
                  <a:pt x="4841335" y="0"/>
                </a:cubicBezTo>
                <a:cubicBezTo>
                  <a:pt x="5031742" y="-9609"/>
                  <a:pt x="5295698" y="3333"/>
                  <a:pt x="5486866" y="0"/>
                </a:cubicBezTo>
                <a:cubicBezTo>
                  <a:pt x="5678034" y="-3333"/>
                  <a:pt x="5866981" y="20692"/>
                  <a:pt x="5990380" y="0"/>
                </a:cubicBezTo>
                <a:cubicBezTo>
                  <a:pt x="6113779" y="-20692"/>
                  <a:pt x="6287286" y="1472"/>
                  <a:pt x="6422886" y="0"/>
                </a:cubicBezTo>
                <a:cubicBezTo>
                  <a:pt x="6558486" y="-1472"/>
                  <a:pt x="6925363" y="32227"/>
                  <a:pt x="7417004" y="0"/>
                </a:cubicBezTo>
                <a:cubicBezTo>
                  <a:pt x="7607146" y="-28834"/>
                  <a:pt x="7724707" y="131712"/>
                  <a:pt x="7733166" y="316162"/>
                </a:cubicBezTo>
                <a:cubicBezTo>
                  <a:pt x="7724431" y="624644"/>
                  <a:pt x="7745371" y="819437"/>
                  <a:pt x="7733166" y="961114"/>
                </a:cubicBezTo>
                <a:cubicBezTo>
                  <a:pt x="7720961" y="1102791"/>
                  <a:pt x="7725688" y="1342427"/>
                  <a:pt x="7733166" y="1580774"/>
                </a:cubicBezTo>
                <a:cubicBezTo>
                  <a:pt x="7740855" y="1739976"/>
                  <a:pt x="7576184" y="1934358"/>
                  <a:pt x="7417004" y="1896936"/>
                </a:cubicBezTo>
                <a:cubicBezTo>
                  <a:pt x="7272072" y="1884767"/>
                  <a:pt x="7006861" y="1888492"/>
                  <a:pt x="6842481" y="1896936"/>
                </a:cubicBezTo>
                <a:cubicBezTo>
                  <a:pt x="6678101" y="1905380"/>
                  <a:pt x="6475483" y="1911978"/>
                  <a:pt x="6125942" y="1896936"/>
                </a:cubicBezTo>
                <a:cubicBezTo>
                  <a:pt x="5776401" y="1881894"/>
                  <a:pt x="5752204" y="1868927"/>
                  <a:pt x="5551419" y="1896936"/>
                </a:cubicBezTo>
                <a:cubicBezTo>
                  <a:pt x="5350634" y="1924945"/>
                  <a:pt x="5152879" y="1880804"/>
                  <a:pt x="4834880" y="1896936"/>
                </a:cubicBezTo>
                <a:cubicBezTo>
                  <a:pt x="4516881" y="1913068"/>
                  <a:pt x="4433540" y="1874176"/>
                  <a:pt x="4047332" y="1896936"/>
                </a:cubicBezTo>
                <a:cubicBezTo>
                  <a:pt x="3661124" y="1919696"/>
                  <a:pt x="3607962" y="1883279"/>
                  <a:pt x="3401801" y="1896936"/>
                </a:cubicBezTo>
                <a:cubicBezTo>
                  <a:pt x="3195640" y="1910593"/>
                  <a:pt x="2818709" y="1904026"/>
                  <a:pt x="2614253" y="1896936"/>
                </a:cubicBezTo>
                <a:cubicBezTo>
                  <a:pt x="2409797" y="1889846"/>
                  <a:pt x="2192460" y="1889478"/>
                  <a:pt x="1968722" y="1896936"/>
                </a:cubicBezTo>
                <a:cubicBezTo>
                  <a:pt x="1744984" y="1904394"/>
                  <a:pt x="1462145" y="1912149"/>
                  <a:pt x="1181174" y="1896936"/>
                </a:cubicBezTo>
                <a:cubicBezTo>
                  <a:pt x="900203" y="1881723"/>
                  <a:pt x="496533" y="1935677"/>
                  <a:pt x="316162" y="1896936"/>
                </a:cubicBezTo>
                <a:cubicBezTo>
                  <a:pt x="120890" y="1885781"/>
                  <a:pt x="19485" y="1739859"/>
                  <a:pt x="0" y="1580774"/>
                </a:cubicBezTo>
                <a:cubicBezTo>
                  <a:pt x="28707" y="1372622"/>
                  <a:pt x="-13110" y="1196001"/>
                  <a:pt x="0" y="948468"/>
                </a:cubicBezTo>
                <a:cubicBezTo>
                  <a:pt x="13110" y="700935"/>
                  <a:pt x="-17021" y="573564"/>
                  <a:pt x="0" y="316162"/>
                </a:cubicBezTo>
                <a:close/>
              </a:path>
              <a:path w="7733166" h="1896936" stroke="0" extrusionOk="0">
                <a:moveTo>
                  <a:pt x="0" y="316162"/>
                </a:moveTo>
                <a:cubicBezTo>
                  <a:pt x="-19326" y="173460"/>
                  <a:pt x="153954" y="3316"/>
                  <a:pt x="316162" y="0"/>
                </a:cubicBezTo>
                <a:cubicBezTo>
                  <a:pt x="505990" y="17425"/>
                  <a:pt x="583131" y="4452"/>
                  <a:pt x="748668" y="0"/>
                </a:cubicBezTo>
                <a:cubicBezTo>
                  <a:pt x="914205" y="-4452"/>
                  <a:pt x="1181394" y="-24636"/>
                  <a:pt x="1465207" y="0"/>
                </a:cubicBezTo>
                <a:cubicBezTo>
                  <a:pt x="1749020" y="24636"/>
                  <a:pt x="1840276" y="-20621"/>
                  <a:pt x="2110738" y="0"/>
                </a:cubicBezTo>
                <a:cubicBezTo>
                  <a:pt x="2381200" y="20621"/>
                  <a:pt x="2682018" y="6635"/>
                  <a:pt x="2898286" y="0"/>
                </a:cubicBezTo>
                <a:cubicBezTo>
                  <a:pt x="3114554" y="-6635"/>
                  <a:pt x="3365369" y="38660"/>
                  <a:pt x="3685834" y="0"/>
                </a:cubicBezTo>
                <a:cubicBezTo>
                  <a:pt x="4006299" y="-38660"/>
                  <a:pt x="4095868" y="-30144"/>
                  <a:pt x="4402374" y="0"/>
                </a:cubicBezTo>
                <a:cubicBezTo>
                  <a:pt x="4708880" y="30144"/>
                  <a:pt x="4761671" y="2756"/>
                  <a:pt x="4976896" y="0"/>
                </a:cubicBezTo>
                <a:cubicBezTo>
                  <a:pt x="5192121" y="-2756"/>
                  <a:pt x="5283278" y="-19294"/>
                  <a:pt x="5480411" y="0"/>
                </a:cubicBezTo>
                <a:cubicBezTo>
                  <a:pt x="5677545" y="19294"/>
                  <a:pt x="5954632" y="26076"/>
                  <a:pt x="6125942" y="0"/>
                </a:cubicBezTo>
                <a:cubicBezTo>
                  <a:pt x="6297252" y="-26076"/>
                  <a:pt x="6520668" y="12866"/>
                  <a:pt x="6700464" y="0"/>
                </a:cubicBezTo>
                <a:cubicBezTo>
                  <a:pt x="6880260" y="-12866"/>
                  <a:pt x="7136736" y="35544"/>
                  <a:pt x="7417004" y="0"/>
                </a:cubicBezTo>
                <a:cubicBezTo>
                  <a:pt x="7590928" y="7892"/>
                  <a:pt x="7708657" y="164907"/>
                  <a:pt x="7733166" y="316162"/>
                </a:cubicBezTo>
                <a:cubicBezTo>
                  <a:pt x="7722847" y="541780"/>
                  <a:pt x="7749934" y="720928"/>
                  <a:pt x="7733166" y="910530"/>
                </a:cubicBezTo>
                <a:cubicBezTo>
                  <a:pt x="7716398" y="1100132"/>
                  <a:pt x="7719542" y="1411723"/>
                  <a:pt x="7733166" y="1580774"/>
                </a:cubicBezTo>
                <a:cubicBezTo>
                  <a:pt x="7716320" y="1740585"/>
                  <a:pt x="7587481" y="1928323"/>
                  <a:pt x="7417004" y="1896936"/>
                </a:cubicBezTo>
                <a:cubicBezTo>
                  <a:pt x="7247214" y="1902511"/>
                  <a:pt x="7018035" y="1898602"/>
                  <a:pt x="6913490" y="1896936"/>
                </a:cubicBezTo>
                <a:cubicBezTo>
                  <a:pt x="6808945" y="1895270"/>
                  <a:pt x="6348651" y="1924800"/>
                  <a:pt x="6196950" y="1896936"/>
                </a:cubicBezTo>
                <a:cubicBezTo>
                  <a:pt x="6045249" y="1869072"/>
                  <a:pt x="5909763" y="1891966"/>
                  <a:pt x="5693436" y="1896936"/>
                </a:cubicBezTo>
                <a:cubicBezTo>
                  <a:pt x="5477109" y="1901906"/>
                  <a:pt x="5364986" y="1905093"/>
                  <a:pt x="5118913" y="1896936"/>
                </a:cubicBezTo>
                <a:cubicBezTo>
                  <a:pt x="4872840" y="1888779"/>
                  <a:pt x="4777384" y="1890198"/>
                  <a:pt x="4686407" y="1896936"/>
                </a:cubicBezTo>
                <a:cubicBezTo>
                  <a:pt x="4595430" y="1903674"/>
                  <a:pt x="4221670" y="1929699"/>
                  <a:pt x="3898860" y="1896936"/>
                </a:cubicBezTo>
                <a:cubicBezTo>
                  <a:pt x="3576050" y="1864173"/>
                  <a:pt x="3558163" y="1907407"/>
                  <a:pt x="3324337" y="1896936"/>
                </a:cubicBezTo>
                <a:cubicBezTo>
                  <a:pt x="3090511" y="1886465"/>
                  <a:pt x="2789887" y="1880328"/>
                  <a:pt x="2607797" y="1896936"/>
                </a:cubicBezTo>
                <a:cubicBezTo>
                  <a:pt x="2425707" y="1913544"/>
                  <a:pt x="2325633" y="1908033"/>
                  <a:pt x="2175292" y="1896936"/>
                </a:cubicBezTo>
                <a:cubicBezTo>
                  <a:pt x="2024951" y="1885839"/>
                  <a:pt x="1784219" y="1909364"/>
                  <a:pt x="1671777" y="1896936"/>
                </a:cubicBezTo>
                <a:cubicBezTo>
                  <a:pt x="1559335" y="1884508"/>
                  <a:pt x="1342500" y="1883446"/>
                  <a:pt x="1026246" y="1896936"/>
                </a:cubicBezTo>
                <a:cubicBezTo>
                  <a:pt x="709992" y="1910426"/>
                  <a:pt x="522265" y="1873319"/>
                  <a:pt x="316162" y="1896936"/>
                </a:cubicBezTo>
                <a:cubicBezTo>
                  <a:pt x="148939" y="1888392"/>
                  <a:pt x="20026" y="1776560"/>
                  <a:pt x="0" y="1580774"/>
                </a:cubicBezTo>
                <a:cubicBezTo>
                  <a:pt x="6477" y="1288812"/>
                  <a:pt x="26584" y="1138897"/>
                  <a:pt x="0" y="986406"/>
                </a:cubicBezTo>
                <a:cubicBezTo>
                  <a:pt x="-26584" y="833915"/>
                  <a:pt x="9647" y="537064"/>
                  <a:pt x="0" y="31616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000" dirty="0">
              <a:solidFill>
                <a:schemeClr val="tx1"/>
              </a:solidFill>
            </a:endParaRPr>
          </a:p>
          <a:p>
            <a:r>
              <a:rPr lang="da-DK" sz="2000" dirty="0">
                <a:solidFill>
                  <a:schemeClr val="tx1"/>
                </a:solidFill>
              </a:rPr>
              <a:t>Hvordan gør I hjemme hos jer, når I handler?</a:t>
            </a:r>
          </a:p>
          <a:p>
            <a:endParaRPr lang="da-DK" sz="2000" dirty="0">
              <a:solidFill>
                <a:schemeClr val="tx1"/>
              </a:solidFill>
            </a:endParaRPr>
          </a:p>
          <a:p>
            <a:r>
              <a:rPr lang="da-DK" sz="2000" dirty="0">
                <a:solidFill>
                  <a:schemeClr val="tx1"/>
                </a:solidFill>
              </a:rPr>
              <a:t>Hvordan tror I det er bedst at handle, hvis man skal tænke på miljøet?</a:t>
            </a:r>
          </a:p>
          <a:p>
            <a:endParaRPr lang="da-DK" sz="2000" dirty="0">
              <a:solidFill>
                <a:schemeClr val="tx1"/>
              </a:solidFill>
            </a:endParaRPr>
          </a:p>
          <a:p>
            <a:r>
              <a:rPr lang="da-DK" sz="2000" dirty="0">
                <a:solidFill>
                  <a:schemeClr val="tx1"/>
                </a:solidFill>
              </a:rPr>
              <a:t>Hvordan synes du det er rarest, hvis du er med til at handle ind?</a:t>
            </a:r>
          </a:p>
          <a:p>
            <a:endParaRPr lang="da-DK" sz="2400" dirty="0">
              <a:solidFill>
                <a:schemeClr val="tx1"/>
              </a:solidFill>
            </a:endParaRPr>
          </a:p>
        </p:txBody>
      </p:sp>
      <p:pic>
        <p:nvPicPr>
          <p:cNvPr id="11" name="Billede 10">
            <a:extLst>
              <a:ext uri="{FF2B5EF4-FFF2-40B4-BE49-F238E27FC236}">
                <a16:creationId xmlns:a16="http://schemas.microsoft.com/office/drawing/2014/main" id="{D1BABEF0-013E-4280-9028-8AF442B47C07}"/>
              </a:ext>
            </a:extLst>
          </p:cNvPr>
          <p:cNvPicPr>
            <a:picLocks noChangeAspect="1"/>
          </p:cNvPicPr>
          <p:nvPr/>
        </p:nvPicPr>
        <p:blipFill>
          <a:blip r:embed="rId11"/>
          <a:stretch>
            <a:fillRect/>
          </a:stretch>
        </p:blipFill>
        <p:spPr>
          <a:xfrm>
            <a:off x="9766300" y="326111"/>
            <a:ext cx="2028065" cy="1461414"/>
          </a:xfrm>
          <a:prstGeom prst="rect">
            <a:avLst/>
          </a:prstGeom>
        </p:spPr>
      </p:pic>
      <p:sp>
        <p:nvSpPr>
          <p:cNvPr id="14" name="Rektangel: afrundede hjørner 13">
            <a:extLst>
              <a:ext uri="{FF2B5EF4-FFF2-40B4-BE49-F238E27FC236}">
                <a16:creationId xmlns:a16="http://schemas.microsoft.com/office/drawing/2014/main" id="{6FEF512D-AF7B-4985-BDEC-8DB2657FB307}"/>
              </a:ext>
            </a:extLst>
          </p:cNvPr>
          <p:cNvSpPr/>
          <p:nvPr/>
        </p:nvSpPr>
        <p:spPr>
          <a:xfrm>
            <a:off x="7267531" y="3799601"/>
            <a:ext cx="2610247" cy="861775"/>
          </a:xfrm>
          <a:custGeom>
            <a:avLst/>
            <a:gdLst>
              <a:gd name="connsiteX0" fmla="*/ 0 w 2610247"/>
              <a:gd name="connsiteY0" fmla="*/ 143632 h 861775"/>
              <a:gd name="connsiteX1" fmla="*/ 143632 w 2610247"/>
              <a:gd name="connsiteY1" fmla="*/ 0 h 861775"/>
              <a:gd name="connsiteX2" fmla="*/ 747608 w 2610247"/>
              <a:gd name="connsiteY2" fmla="*/ 0 h 861775"/>
              <a:gd name="connsiteX3" fmla="*/ 1351583 w 2610247"/>
              <a:gd name="connsiteY3" fmla="*/ 0 h 861775"/>
              <a:gd name="connsiteX4" fmla="*/ 1862639 w 2610247"/>
              <a:gd name="connsiteY4" fmla="*/ 0 h 861775"/>
              <a:gd name="connsiteX5" fmla="*/ 2466615 w 2610247"/>
              <a:gd name="connsiteY5" fmla="*/ 0 h 861775"/>
              <a:gd name="connsiteX6" fmla="*/ 2610247 w 2610247"/>
              <a:gd name="connsiteY6" fmla="*/ 143632 h 861775"/>
              <a:gd name="connsiteX7" fmla="*/ 2610247 w 2610247"/>
              <a:gd name="connsiteY7" fmla="*/ 718143 h 861775"/>
              <a:gd name="connsiteX8" fmla="*/ 2466615 w 2610247"/>
              <a:gd name="connsiteY8" fmla="*/ 861775 h 861775"/>
              <a:gd name="connsiteX9" fmla="*/ 1955559 w 2610247"/>
              <a:gd name="connsiteY9" fmla="*/ 861775 h 861775"/>
              <a:gd name="connsiteX10" fmla="*/ 1328353 w 2610247"/>
              <a:gd name="connsiteY10" fmla="*/ 861775 h 861775"/>
              <a:gd name="connsiteX11" fmla="*/ 747608 w 2610247"/>
              <a:gd name="connsiteY11" fmla="*/ 861775 h 861775"/>
              <a:gd name="connsiteX12" fmla="*/ 143632 w 2610247"/>
              <a:gd name="connsiteY12" fmla="*/ 861775 h 861775"/>
              <a:gd name="connsiteX13" fmla="*/ 0 w 2610247"/>
              <a:gd name="connsiteY13" fmla="*/ 718143 h 861775"/>
              <a:gd name="connsiteX14" fmla="*/ 0 w 2610247"/>
              <a:gd name="connsiteY14" fmla="*/ 143632 h 86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0247" h="861775" fill="none" extrusionOk="0">
                <a:moveTo>
                  <a:pt x="0" y="143632"/>
                </a:moveTo>
                <a:cubicBezTo>
                  <a:pt x="-4016" y="57732"/>
                  <a:pt x="51774" y="-14062"/>
                  <a:pt x="143632" y="0"/>
                </a:cubicBezTo>
                <a:cubicBezTo>
                  <a:pt x="295720" y="14320"/>
                  <a:pt x="552060" y="7367"/>
                  <a:pt x="747608" y="0"/>
                </a:cubicBezTo>
                <a:cubicBezTo>
                  <a:pt x="943156" y="-7367"/>
                  <a:pt x="1053719" y="16366"/>
                  <a:pt x="1351583" y="0"/>
                </a:cubicBezTo>
                <a:cubicBezTo>
                  <a:pt x="1649447" y="-16366"/>
                  <a:pt x="1710734" y="17112"/>
                  <a:pt x="1862639" y="0"/>
                </a:cubicBezTo>
                <a:cubicBezTo>
                  <a:pt x="2014544" y="-17112"/>
                  <a:pt x="2240892" y="-5487"/>
                  <a:pt x="2466615" y="0"/>
                </a:cubicBezTo>
                <a:cubicBezTo>
                  <a:pt x="2541073" y="3540"/>
                  <a:pt x="2610728" y="75413"/>
                  <a:pt x="2610247" y="143632"/>
                </a:cubicBezTo>
                <a:cubicBezTo>
                  <a:pt x="2585078" y="402250"/>
                  <a:pt x="2602867" y="462576"/>
                  <a:pt x="2610247" y="718143"/>
                </a:cubicBezTo>
                <a:cubicBezTo>
                  <a:pt x="2617658" y="789469"/>
                  <a:pt x="2540907" y="872030"/>
                  <a:pt x="2466615" y="861775"/>
                </a:cubicBezTo>
                <a:cubicBezTo>
                  <a:pt x="2323916" y="866904"/>
                  <a:pt x="2150476" y="874327"/>
                  <a:pt x="1955559" y="861775"/>
                </a:cubicBezTo>
                <a:cubicBezTo>
                  <a:pt x="1760642" y="849223"/>
                  <a:pt x="1582947" y="865541"/>
                  <a:pt x="1328353" y="861775"/>
                </a:cubicBezTo>
                <a:cubicBezTo>
                  <a:pt x="1073759" y="858009"/>
                  <a:pt x="991512" y="836317"/>
                  <a:pt x="747608" y="861775"/>
                </a:cubicBezTo>
                <a:cubicBezTo>
                  <a:pt x="503705" y="887233"/>
                  <a:pt x="365269" y="878483"/>
                  <a:pt x="143632" y="861775"/>
                </a:cubicBezTo>
                <a:cubicBezTo>
                  <a:pt x="62726" y="862634"/>
                  <a:pt x="25" y="799451"/>
                  <a:pt x="0" y="718143"/>
                </a:cubicBezTo>
                <a:cubicBezTo>
                  <a:pt x="-27735" y="543180"/>
                  <a:pt x="20279" y="332563"/>
                  <a:pt x="0" y="143632"/>
                </a:cubicBezTo>
                <a:close/>
              </a:path>
              <a:path w="2610247" h="861775" stroke="0" extrusionOk="0">
                <a:moveTo>
                  <a:pt x="0" y="143632"/>
                </a:moveTo>
                <a:cubicBezTo>
                  <a:pt x="14201" y="67049"/>
                  <a:pt x="56073" y="214"/>
                  <a:pt x="143632" y="0"/>
                </a:cubicBezTo>
                <a:cubicBezTo>
                  <a:pt x="414689" y="7525"/>
                  <a:pt x="520830" y="-26091"/>
                  <a:pt x="724378" y="0"/>
                </a:cubicBezTo>
                <a:cubicBezTo>
                  <a:pt x="927926" y="26091"/>
                  <a:pt x="1156579" y="-12469"/>
                  <a:pt x="1351583" y="0"/>
                </a:cubicBezTo>
                <a:cubicBezTo>
                  <a:pt x="1546588" y="12469"/>
                  <a:pt x="1776252" y="-21742"/>
                  <a:pt x="1885869" y="0"/>
                </a:cubicBezTo>
                <a:cubicBezTo>
                  <a:pt x="1995486" y="21742"/>
                  <a:pt x="2223993" y="3437"/>
                  <a:pt x="2466615" y="0"/>
                </a:cubicBezTo>
                <a:cubicBezTo>
                  <a:pt x="2541680" y="-16047"/>
                  <a:pt x="2606757" y="55953"/>
                  <a:pt x="2610247" y="143632"/>
                </a:cubicBezTo>
                <a:cubicBezTo>
                  <a:pt x="2609480" y="380700"/>
                  <a:pt x="2599151" y="536014"/>
                  <a:pt x="2610247" y="718143"/>
                </a:cubicBezTo>
                <a:cubicBezTo>
                  <a:pt x="2613246" y="798532"/>
                  <a:pt x="2529837" y="871510"/>
                  <a:pt x="2466615" y="861775"/>
                </a:cubicBezTo>
                <a:cubicBezTo>
                  <a:pt x="2288997" y="873270"/>
                  <a:pt x="2027379" y="832889"/>
                  <a:pt x="1885869" y="861775"/>
                </a:cubicBezTo>
                <a:cubicBezTo>
                  <a:pt x="1744359" y="890661"/>
                  <a:pt x="1487639" y="851261"/>
                  <a:pt x="1281894" y="861775"/>
                </a:cubicBezTo>
                <a:cubicBezTo>
                  <a:pt x="1076150" y="872289"/>
                  <a:pt x="839449" y="837060"/>
                  <a:pt x="701148" y="861775"/>
                </a:cubicBezTo>
                <a:cubicBezTo>
                  <a:pt x="562847" y="886490"/>
                  <a:pt x="298246" y="837068"/>
                  <a:pt x="143632" y="861775"/>
                </a:cubicBezTo>
                <a:cubicBezTo>
                  <a:pt x="71095" y="848730"/>
                  <a:pt x="-13450" y="802975"/>
                  <a:pt x="0" y="718143"/>
                </a:cubicBezTo>
                <a:cubicBezTo>
                  <a:pt x="23912" y="478062"/>
                  <a:pt x="22053" y="368565"/>
                  <a:pt x="0" y="14363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rPr>
              <a:t>Handler I på vejen hjem?</a:t>
            </a:r>
          </a:p>
        </p:txBody>
      </p:sp>
    </p:spTree>
    <p:extLst>
      <p:ext uri="{BB962C8B-B14F-4D97-AF65-F5344CB8AC3E}">
        <p14:creationId xmlns:p14="http://schemas.microsoft.com/office/powerpoint/2010/main" val="268703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FF6FEB7-82D2-4267-82BF-61521B1A7405}"/>
              </a:ext>
            </a:extLst>
          </p:cNvPr>
          <p:cNvSpPr txBox="1">
            <a:spLocks/>
          </p:cNvSpPr>
          <p:nvPr/>
        </p:nvSpPr>
        <p:spPr>
          <a:xfrm>
            <a:off x="760392" y="378088"/>
            <a:ext cx="9144000"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200" dirty="0">
                <a:solidFill>
                  <a:srgbClr val="E5461B"/>
                </a:solidFill>
                <a:latin typeface="+mn-lt"/>
              </a:rPr>
              <a:t>OPGAVE: Miljøomkostninger ved at transportere maden </a:t>
            </a:r>
          </a:p>
        </p:txBody>
      </p:sp>
      <p:pic>
        <p:nvPicPr>
          <p:cNvPr id="9" name="Billede 8">
            <a:extLst>
              <a:ext uri="{FF2B5EF4-FFF2-40B4-BE49-F238E27FC236}">
                <a16:creationId xmlns:a16="http://schemas.microsoft.com/office/drawing/2014/main" id="{7FDAEDBE-C81C-412B-8A23-7FB7048D8150}"/>
              </a:ext>
            </a:extLst>
          </p:cNvPr>
          <p:cNvPicPr>
            <a:picLocks noChangeAspect="1"/>
          </p:cNvPicPr>
          <p:nvPr/>
        </p:nvPicPr>
        <p:blipFill>
          <a:blip r:embed="rId3"/>
          <a:stretch>
            <a:fillRect/>
          </a:stretch>
        </p:blipFill>
        <p:spPr>
          <a:xfrm>
            <a:off x="9766300" y="326111"/>
            <a:ext cx="2028065" cy="1461414"/>
          </a:xfrm>
          <a:prstGeom prst="rect">
            <a:avLst/>
          </a:prstGeom>
        </p:spPr>
      </p:pic>
      <p:sp>
        <p:nvSpPr>
          <p:cNvPr id="10" name="Rektangel: afrundede hjørner 9">
            <a:extLst>
              <a:ext uri="{FF2B5EF4-FFF2-40B4-BE49-F238E27FC236}">
                <a16:creationId xmlns:a16="http://schemas.microsoft.com/office/drawing/2014/main" id="{67681F66-280B-443B-BD06-1947ECBD2435}"/>
              </a:ext>
            </a:extLst>
          </p:cNvPr>
          <p:cNvSpPr/>
          <p:nvPr/>
        </p:nvSpPr>
        <p:spPr>
          <a:xfrm>
            <a:off x="760392" y="1519261"/>
            <a:ext cx="8265354" cy="1784046"/>
          </a:xfrm>
          <a:custGeom>
            <a:avLst/>
            <a:gdLst>
              <a:gd name="connsiteX0" fmla="*/ 0 w 8265354"/>
              <a:gd name="connsiteY0" fmla="*/ 297347 h 1784046"/>
              <a:gd name="connsiteX1" fmla="*/ 297347 w 8265354"/>
              <a:gd name="connsiteY1" fmla="*/ 0 h 1784046"/>
              <a:gd name="connsiteX2" fmla="*/ 1148093 w 8265354"/>
              <a:gd name="connsiteY2" fmla="*/ 0 h 1784046"/>
              <a:gd name="connsiteX3" fmla="*/ 1768719 w 8265354"/>
              <a:gd name="connsiteY3" fmla="*/ 0 h 1784046"/>
              <a:gd name="connsiteX4" fmla="*/ 2312639 w 8265354"/>
              <a:gd name="connsiteY4" fmla="*/ 0 h 1784046"/>
              <a:gd name="connsiteX5" fmla="*/ 2856558 w 8265354"/>
              <a:gd name="connsiteY5" fmla="*/ 0 h 1784046"/>
              <a:gd name="connsiteX6" fmla="*/ 3323771 w 8265354"/>
              <a:gd name="connsiteY6" fmla="*/ 0 h 1784046"/>
              <a:gd name="connsiteX7" fmla="*/ 3867691 w 8265354"/>
              <a:gd name="connsiteY7" fmla="*/ 0 h 1784046"/>
              <a:gd name="connsiteX8" fmla="*/ 4718436 w 8265354"/>
              <a:gd name="connsiteY8" fmla="*/ 0 h 1784046"/>
              <a:gd name="connsiteX9" fmla="*/ 5185649 w 8265354"/>
              <a:gd name="connsiteY9" fmla="*/ 0 h 1784046"/>
              <a:gd name="connsiteX10" fmla="*/ 5882982 w 8265354"/>
              <a:gd name="connsiteY10" fmla="*/ 0 h 1784046"/>
              <a:gd name="connsiteX11" fmla="*/ 6426902 w 8265354"/>
              <a:gd name="connsiteY11" fmla="*/ 0 h 1784046"/>
              <a:gd name="connsiteX12" fmla="*/ 6894115 w 8265354"/>
              <a:gd name="connsiteY12" fmla="*/ 0 h 1784046"/>
              <a:gd name="connsiteX13" fmla="*/ 7968007 w 8265354"/>
              <a:gd name="connsiteY13" fmla="*/ 0 h 1784046"/>
              <a:gd name="connsiteX14" fmla="*/ 8265354 w 8265354"/>
              <a:gd name="connsiteY14" fmla="*/ 297347 h 1784046"/>
              <a:gd name="connsiteX15" fmla="*/ 8265354 w 8265354"/>
              <a:gd name="connsiteY15" fmla="*/ 903917 h 1784046"/>
              <a:gd name="connsiteX16" fmla="*/ 8265354 w 8265354"/>
              <a:gd name="connsiteY16" fmla="*/ 1486699 h 1784046"/>
              <a:gd name="connsiteX17" fmla="*/ 7968007 w 8265354"/>
              <a:gd name="connsiteY17" fmla="*/ 1784046 h 1784046"/>
              <a:gd name="connsiteX18" fmla="*/ 7347381 w 8265354"/>
              <a:gd name="connsiteY18" fmla="*/ 1784046 h 1784046"/>
              <a:gd name="connsiteX19" fmla="*/ 6573342 w 8265354"/>
              <a:gd name="connsiteY19" fmla="*/ 1784046 h 1784046"/>
              <a:gd name="connsiteX20" fmla="*/ 5952715 w 8265354"/>
              <a:gd name="connsiteY20" fmla="*/ 1784046 h 1784046"/>
              <a:gd name="connsiteX21" fmla="*/ 5178676 w 8265354"/>
              <a:gd name="connsiteY21" fmla="*/ 1784046 h 1784046"/>
              <a:gd name="connsiteX22" fmla="*/ 4327930 w 8265354"/>
              <a:gd name="connsiteY22" fmla="*/ 1784046 h 1784046"/>
              <a:gd name="connsiteX23" fmla="*/ 3630597 w 8265354"/>
              <a:gd name="connsiteY23" fmla="*/ 1784046 h 1784046"/>
              <a:gd name="connsiteX24" fmla="*/ 2779852 w 8265354"/>
              <a:gd name="connsiteY24" fmla="*/ 1784046 h 1784046"/>
              <a:gd name="connsiteX25" fmla="*/ 2082519 w 8265354"/>
              <a:gd name="connsiteY25" fmla="*/ 1784046 h 1784046"/>
              <a:gd name="connsiteX26" fmla="*/ 1231773 w 8265354"/>
              <a:gd name="connsiteY26" fmla="*/ 1784046 h 1784046"/>
              <a:gd name="connsiteX27" fmla="*/ 297347 w 8265354"/>
              <a:gd name="connsiteY27" fmla="*/ 1784046 h 1784046"/>
              <a:gd name="connsiteX28" fmla="*/ 0 w 8265354"/>
              <a:gd name="connsiteY28" fmla="*/ 1486699 h 1784046"/>
              <a:gd name="connsiteX29" fmla="*/ 0 w 8265354"/>
              <a:gd name="connsiteY29" fmla="*/ 892023 h 1784046"/>
              <a:gd name="connsiteX30" fmla="*/ 0 w 8265354"/>
              <a:gd name="connsiteY30" fmla="*/ 297347 h 178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65354" h="1784046" fill="none" extrusionOk="0">
                <a:moveTo>
                  <a:pt x="0" y="297347"/>
                </a:moveTo>
                <a:cubicBezTo>
                  <a:pt x="-19247" y="139562"/>
                  <a:pt x="139228" y="11434"/>
                  <a:pt x="297347" y="0"/>
                </a:cubicBezTo>
                <a:cubicBezTo>
                  <a:pt x="499721" y="24966"/>
                  <a:pt x="852649" y="7191"/>
                  <a:pt x="1148093" y="0"/>
                </a:cubicBezTo>
                <a:cubicBezTo>
                  <a:pt x="1443537" y="-7191"/>
                  <a:pt x="1562936" y="5885"/>
                  <a:pt x="1768719" y="0"/>
                </a:cubicBezTo>
                <a:cubicBezTo>
                  <a:pt x="1974502" y="-5885"/>
                  <a:pt x="2195223" y="-18801"/>
                  <a:pt x="2312639" y="0"/>
                </a:cubicBezTo>
                <a:cubicBezTo>
                  <a:pt x="2430055" y="18801"/>
                  <a:pt x="2596500" y="-10644"/>
                  <a:pt x="2856558" y="0"/>
                </a:cubicBezTo>
                <a:cubicBezTo>
                  <a:pt x="3116616" y="10644"/>
                  <a:pt x="3115767" y="17549"/>
                  <a:pt x="3323771" y="0"/>
                </a:cubicBezTo>
                <a:cubicBezTo>
                  <a:pt x="3531775" y="-17549"/>
                  <a:pt x="3720676" y="-3361"/>
                  <a:pt x="3867691" y="0"/>
                </a:cubicBezTo>
                <a:cubicBezTo>
                  <a:pt x="4014706" y="3361"/>
                  <a:pt x="4496910" y="26935"/>
                  <a:pt x="4718436" y="0"/>
                </a:cubicBezTo>
                <a:cubicBezTo>
                  <a:pt x="4939963" y="-26935"/>
                  <a:pt x="5017611" y="9935"/>
                  <a:pt x="5185649" y="0"/>
                </a:cubicBezTo>
                <a:cubicBezTo>
                  <a:pt x="5353687" y="-9935"/>
                  <a:pt x="5716447" y="14145"/>
                  <a:pt x="5882982" y="0"/>
                </a:cubicBezTo>
                <a:cubicBezTo>
                  <a:pt x="6049517" y="-14145"/>
                  <a:pt x="6199655" y="27053"/>
                  <a:pt x="6426902" y="0"/>
                </a:cubicBezTo>
                <a:cubicBezTo>
                  <a:pt x="6654149" y="-27053"/>
                  <a:pt x="6692199" y="13429"/>
                  <a:pt x="6894115" y="0"/>
                </a:cubicBezTo>
                <a:cubicBezTo>
                  <a:pt x="7096031" y="-13429"/>
                  <a:pt x="7697659" y="7286"/>
                  <a:pt x="7968007" y="0"/>
                </a:cubicBezTo>
                <a:cubicBezTo>
                  <a:pt x="8145604" y="-24834"/>
                  <a:pt x="8246090" y="110719"/>
                  <a:pt x="8265354" y="297347"/>
                </a:cubicBezTo>
                <a:cubicBezTo>
                  <a:pt x="8238097" y="451278"/>
                  <a:pt x="8276138" y="679811"/>
                  <a:pt x="8265354" y="903917"/>
                </a:cubicBezTo>
                <a:cubicBezTo>
                  <a:pt x="8254571" y="1128023"/>
                  <a:pt x="8239920" y="1305343"/>
                  <a:pt x="8265354" y="1486699"/>
                </a:cubicBezTo>
                <a:cubicBezTo>
                  <a:pt x="8278501" y="1624570"/>
                  <a:pt x="8117028" y="1820904"/>
                  <a:pt x="7968007" y="1784046"/>
                </a:cubicBezTo>
                <a:cubicBezTo>
                  <a:pt x="7749076" y="1788156"/>
                  <a:pt x="7530638" y="1809270"/>
                  <a:pt x="7347381" y="1784046"/>
                </a:cubicBezTo>
                <a:cubicBezTo>
                  <a:pt x="7164124" y="1758822"/>
                  <a:pt x="6764785" y="1792972"/>
                  <a:pt x="6573342" y="1784046"/>
                </a:cubicBezTo>
                <a:cubicBezTo>
                  <a:pt x="6381899" y="1775120"/>
                  <a:pt x="6213887" y="1753187"/>
                  <a:pt x="5952715" y="1784046"/>
                </a:cubicBezTo>
                <a:cubicBezTo>
                  <a:pt x="5691543" y="1814905"/>
                  <a:pt x="5433571" y="1814445"/>
                  <a:pt x="5178676" y="1784046"/>
                </a:cubicBezTo>
                <a:cubicBezTo>
                  <a:pt x="4923781" y="1753647"/>
                  <a:pt x="4623917" y="1790308"/>
                  <a:pt x="4327930" y="1784046"/>
                </a:cubicBezTo>
                <a:cubicBezTo>
                  <a:pt x="4031943" y="1777784"/>
                  <a:pt x="3773717" y="1778179"/>
                  <a:pt x="3630597" y="1784046"/>
                </a:cubicBezTo>
                <a:cubicBezTo>
                  <a:pt x="3487477" y="1789913"/>
                  <a:pt x="3000378" y="1801371"/>
                  <a:pt x="2779852" y="1784046"/>
                </a:cubicBezTo>
                <a:cubicBezTo>
                  <a:pt x="2559326" y="1766721"/>
                  <a:pt x="2280350" y="1799778"/>
                  <a:pt x="2082519" y="1784046"/>
                </a:cubicBezTo>
                <a:cubicBezTo>
                  <a:pt x="1884688" y="1768314"/>
                  <a:pt x="1522256" y="1771094"/>
                  <a:pt x="1231773" y="1784046"/>
                </a:cubicBezTo>
                <a:cubicBezTo>
                  <a:pt x="941290" y="1796998"/>
                  <a:pt x="692297" y="1800231"/>
                  <a:pt x="297347" y="1784046"/>
                </a:cubicBezTo>
                <a:cubicBezTo>
                  <a:pt x="120131" y="1777029"/>
                  <a:pt x="13061" y="1640512"/>
                  <a:pt x="0" y="1486699"/>
                </a:cubicBezTo>
                <a:cubicBezTo>
                  <a:pt x="-9481" y="1194060"/>
                  <a:pt x="-25513" y="1173354"/>
                  <a:pt x="0" y="892023"/>
                </a:cubicBezTo>
                <a:cubicBezTo>
                  <a:pt x="25513" y="610692"/>
                  <a:pt x="14804" y="542819"/>
                  <a:pt x="0" y="297347"/>
                </a:cubicBezTo>
                <a:close/>
              </a:path>
              <a:path w="8265354" h="1784046" stroke="0" extrusionOk="0">
                <a:moveTo>
                  <a:pt x="0" y="297347"/>
                </a:moveTo>
                <a:cubicBezTo>
                  <a:pt x="-14987" y="157872"/>
                  <a:pt x="165014" y="8526"/>
                  <a:pt x="297347" y="0"/>
                </a:cubicBezTo>
                <a:cubicBezTo>
                  <a:pt x="446658" y="-8285"/>
                  <a:pt x="585789" y="1771"/>
                  <a:pt x="764560" y="0"/>
                </a:cubicBezTo>
                <a:cubicBezTo>
                  <a:pt x="943331" y="-1771"/>
                  <a:pt x="1164082" y="35766"/>
                  <a:pt x="1538599" y="0"/>
                </a:cubicBezTo>
                <a:cubicBezTo>
                  <a:pt x="1913116" y="-35766"/>
                  <a:pt x="2043964" y="21177"/>
                  <a:pt x="2235932" y="0"/>
                </a:cubicBezTo>
                <a:cubicBezTo>
                  <a:pt x="2427900" y="-21177"/>
                  <a:pt x="2879307" y="-39673"/>
                  <a:pt x="3086678" y="0"/>
                </a:cubicBezTo>
                <a:cubicBezTo>
                  <a:pt x="3294049" y="39673"/>
                  <a:pt x="3549032" y="-11377"/>
                  <a:pt x="3937424" y="0"/>
                </a:cubicBezTo>
                <a:cubicBezTo>
                  <a:pt x="4325816" y="11377"/>
                  <a:pt x="4481538" y="-17809"/>
                  <a:pt x="4711463" y="0"/>
                </a:cubicBezTo>
                <a:cubicBezTo>
                  <a:pt x="4941388" y="17809"/>
                  <a:pt x="5186730" y="9388"/>
                  <a:pt x="5332089" y="0"/>
                </a:cubicBezTo>
                <a:cubicBezTo>
                  <a:pt x="5477448" y="-9388"/>
                  <a:pt x="5745990" y="-18060"/>
                  <a:pt x="5876009" y="0"/>
                </a:cubicBezTo>
                <a:cubicBezTo>
                  <a:pt x="6006028" y="18060"/>
                  <a:pt x="6359758" y="-18275"/>
                  <a:pt x="6573342" y="0"/>
                </a:cubicBezTo>
                <a:cubicBezTo>
                  <a:pt x="6786926" y="18275"/>
                  <a:pt x="6892447" y="-30269"/>
                  <a:pt x="7193968" y="0"/>
                </a:cubicBezTo>
                <a:cubicBezTo>
                  <a:pt x="7495489" y="30269"/>
                  <a:pt x="7643768" y="-4460"/>
                  <a:pt x="7968007" y="0"/>
                </a:cubicBezTo>
                <a:cubicBezTo>
                  <a:pt x="8130611" y="18579"/>
                  <a:pt x="8255036" y="142959"/>
                  <a:pt x="8265354" y="297347"/>
                </a:cubicBezTo>
                <a:cubicBezTo>
                  <a:pt x="8244549" y="537968"/>
                  <a:pt x="8238021" y="615827"/>
                  <a:pt x="8265354" y="856342"/>
                </a:cubicBezTo>
                <a:cubicBezTo>
                  <a:pt x="8292687" y="1096857"/>
                  <a:pt x="8247158" y="1306335"/>
                  <a:pt x="8265354" y="1486699"/>
                </a:cubicBezTo>
                <a:cubicBezTo>
                  <a:pt x="8238295" y="1627145"/>
                  <a:pt x="8127591" y="1819243"/>
                  <a:pt x="7968007" y="1784046"/>
                </a:cubicBezTo>
                <a:cubicBezTo>
                  <a:pt x="7727913" y="1783740"/>
                  <a:pt x="7544610" y="1780040"/>
                  <a:pt x="7424087" y="1784046"/>
                </a:cubicBezTo>
                <a:cubicBezTo>
                  <a:pt x="7303564" y="1788052"/>
                  <a:pt x="6911207" y="1755386"/>
                  <a:pt x="6650048" y="1784046"/>
                </a:cubicBezTo>
                <a:cubicBezTo>
                  <a:pt x="6388889" y="1812706"/>
                  <a:pt x="6348317" y="1780829"/>
                  <a:pt x="6106129" y="1784046"/>
                </a:cubicBezTo>
                <a:cubicBezTo>
                  <a:pt x="5863941" y="1787263"/>
                  <a:pt x="5793167" y="1764939"/>
                  <a:pt x="5485502" y="1784046"/>
                </a:cubicBezTo>
                <a:cubicBezTo>
                  <a:pt x="5177837" y="1803153"/>
                  <a:pt x="5171339" y="1778647"/>
                  <a:pt x="5018290" y="1784046"/>
                </a:cubicBezTo>
                <a:cubicBezTo>
                  <a:pt x="4865241" y="1789445"/>
                  <a:pt x="4460373" y="1781996"/>
                  <a:pt x="4167544" y="1784046"/>
                </a:cubicBezTo>
                <a:cubicBezTo>
                  <a:pt x="3874715" y="1786096"/>
                  <a:pt x="3842753" y="1774158"/>
                  <a:pt x="3546918" y="1784046"/>
                </a:cubicBezTo>
                <a:cubicBezTo>
                  <a:pt x="3251083" y="1793934"/>
                  <a:pt x="3108364" y="1821901"/>
                  <a:pt x="2772878" y="1784046"/>
                </a:cubicBezTo>
                <a:cubicBezTo>
                  <a:pt x="2437392" y="1746191"/>
                  <a:pt x="2477731" y="1798080"/>
                  <a:pt x="2305665" y="1784046"/>
                </a:cubicBezTo>
                <a:cubicBezTo>
                  <a:pt x="2133599" y="1770012"/>
                  <a:pt x="2016710" y="1764901"/>
                  <a:pt x="1761746" y="1784046"/>
                </a:cubicBezTo>
                <a:cubicBezTo>
                  <a:pt x="1506782" y="1803191"/>
                  <a:pt x="1338891" y="1776014"/>
                  <a:pt x="1064413" y="1784046"/>
                </a:cubicBezTo>
                <a:cubicBezTo>
                  <a:pt x="789935" y="1792078"/>
                  <a:pt x="470483" y="1817483"/>
                  <a:pt x="297347" y="1784046"/>
                </a:cubicBezTo>
                <a:cubicBezTo>
                  <a:pt x="139728" y="1776411"/>
                  <a:pt x="8291" y="1659685"/>
                  <a:pt x="0" y="1486699"/>
                </a:cubicBezTo>
                <a:cubicBezTo>
                  <a:pt x="27912" y="1323041"/>
                  <a:pt x="10370" y="1129175"/>
                  <a:pt x="0" y="927704"/>
                </a:cubicBezTo>
                <a:cubicBezTo>
                  <a:pt x="-10370" y="726234"/>
                  <a:pt x="16644" y="552243"/>
                  <a:pt x="0" y="297347"/>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dirty="0">
                <a:solidFill>
                  <a:schemeClr val="tx1"/>
                </a:solidFill>
              </a:rPr>
              <a:t>Ta’ udgangspunkt i de 5 råvarer du valgte til din madpakke. </a:t>
            </a:r>
          </a:p>
          <a:p>
            <a:endParaRPr lang="da-DK" sz="2000" dirty="0">
              <a:solidFill>
                <a:schemeClr val="tx1"/>
              </a:solidFill>
            </a:endParaRPr>
          </a:p>
          <a:p>
            <a:r>
              <a:rPr lang="da-DK" sz="2000" dirty="0">
                <a:solidFill>
                  <a:schemeClr val="tx1"/>
                </a:solidFill>
              </a:rPr>
              <a:t>Hvilke transportformer tror I, der er brugt for at få varerne frem til butikken? </a:t>
            </a:r>
          </a:p>
        </p:txBody>
      </p:sp>
      <p:pic>
        <p:nvPicPr>
          <p:cNvPr id="11" name="Billede 10" descr="Et billede, der indeholder vand, båd, skib, stor&#10;&#10;Automatisk genereret beskrivelse">
            <a:extLst>
              <a:ext uri="{FF2B5EF4-FFF2-40B4-BE49-F238E27FC236}">
                <a16:creationId xmlns:a16="http://schemas.microsoft.com/office/drawing/2014/main" id="{4FEF1ADB-BC67-4A21-84BC-A52ACA10BF3C}"/>
              </a:ext>
            </a:extLst>
          </p:cNvPr>
          <p:cNvPicPr>
            <a:picLocks noChangeAspect="1"/>
          </p:cNvPicPr>
          <p:nvPr/>
        </p:nvPicPr>
        <p:blipFill rotWithShape="1">
          <a:blip r:embed="rId4">
            <a:extLst>
              <a:ext uri="{28A0092B-C50C-407E-A947-70E740481C1C}">
                <a14:useLocalDpi xmlns:a14="http://schemas.microsoft.com/office/drawing/2010/main" val="0"/>
              </a:ext>
            </a:extLst>
          </a:blip>
          <a:srcRect l="14246" r="13390"/>
          <a:stretch/>
        </p:blipFill>
        <p:spPr>
          <a:xfrm>
            <a:off x="855542" y="4026574"/>
            <a:ext cx="3053166" cy="2390864"/>
          </a:xfrm>
          <a:prstGeom prst="rect">
            <a:avLst/>
          </a:prstGeom>
        </p:spPr>
      </p:pic>
      <p:pic>
        <p:nvPicPr>
          <p:cNvPr id="13" name="Billede 12" descr="Et billede, der indeholder udendørs, plan, flyver, transport&#10;&#10;Automatisk genereret beskrivelse">
            <a:extLst>
              <a:ext uri="{FF2B5EF4-FFF2-40B4-BE49-F238E27FC236}">
                <a16:creationId xmlns:a16="http://schemas.microsoft.com/office/drawing/2014/main" id="{334A40CA-618A-4036-92AB-387A4FC1D2CB}"/>
              </a:ext>
            </a:extLst>
          </p:cNvPr>
          <p:cNvPicPr>
            <a:picLocks noChangeAspect="1"/>
          </p:cNvPicPr>
          <p:nvPr/>
        </p:nvPicPr>
        <p:blipFill rotWithShape="1">
          <a:blip r:embed="rId5">
            <a:extLst>
              <a:ext uri="{28A0092B-C50C-407E-A947-70E740481C1C}">
                <a14:useLocalDpi xmlns:a14="http://schemas.microsoft.com/office/drawing/2010/main" val="0"/>
              </a:ext>
            </a:extLst>
          </a:blip>
          <a:srcRect r="15951"/>
          <a:stretch/>
        </p:blipFill>
        <p:spPr>
          <a:xfrm>
            <a:off x="6921769" y="3995720"/>
            <a:ext cx="3053167" cy="2421718"/>
          </a:xfrm>
          <a:prstGeom prst="rect">
            <a:avLst/>
          </a:prstGeom>
        </p:spPr>
      </p:pic>
      <p:pic>
        <p:nvPicPr>
          <p:cNvPr id="16" name="Billede 15" descr="Et billede, der indeholder scene, vej, udendørs, bil&#10;&#10;Automatisk genereret beskrivelse">
            <a:extLst>
              <a:ext uri="{FF2B5EF4-FFF2-40B4-BE49-F238E27FC236}">
                <a16:creationId xmlns:a16="http://schemas.microsoft.com/office/drawing/2014/main" id="{A688B408-B4A0-4E73-AF0E-B4E712446161}"/>
              </a:ext>
            </a:extLst>
          </p:cNvPr>
          <p:cNvPicPr>
            <a:picLocks noChangeAspect="1"/>
          </p:cNvPicPr>
          <p:nvPr/>
        </p:nvPicPr>
        <p:blipFill rotWithShape="1">
          <a:blip r:embed="rId6">
            <a:extLst>
              <a:ext uri="{28A0092B-C50C-407E-A947-70E740481C1C}">
                <a14:useLocalDpi xmlns:a14="http://schemas.microsoft.com/office/drawing/2010/main" val="0"/>
              </a:ext>
            </a:extLst>
          </a:blip>
          <a:srcRect l="24229" r="19453"/>
          <a:stretch/>
        </p:blipFill>
        <p:spPr>
          <a:xfrm>
            <a:off x="4392350" y="3995721"/>
            <a:ext cx="2045777" cy="2421717"/>
          </a:xfrm>
          <a:prstGeom prst="rect">
            <a:avLst/>
          </a:prstGeom>
        </p:spPr>
      </p:pic>
    </p:spTree>
    <p:extLst>
      <p:ext uri="{BB962C8B-B14F-4D97-AF65-F5344CB8AC3E}">
        <p14:creationId xmlns:p14="http://schemas.microsoft.com/office/powerpoint/2010/main" val="23392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174DA-CE07-48ED-ADA4-F4FAE03C0913}"/>
              </a:ext>
            </a:extLst>
          </p:cNvPr>
          <p:cNvSpPr>
            <a:spLocks noGrp="1"/>
          </p:cNvSpPr>
          <p:nvPr>
            <p:ph type="ctrTitle"/>
          </p:nvPr>
        </p:nvSpPr>
        <p:spPr>
          <a:xfrm>
            <a:off x="1428997" y="1799256"/>
            <a:ext cx="9144000" cy="2387600"/>
          </a:xfrm>
        </p:spPr>
        <p:txBody>
          <a:bodyPr>
            <a:normAutofit fontScale="90000"/>
          </a:bodyPr>
          <a:lstStyle/>
          <a:p>
            <a:r>
              <a:rPr lang="da-DK" dirty="0">
                <a:solidFill>
                  <a:srgbClr val="E5461B"/>
                </a:solidFill>
              </a:rPr>
              <a:t>Den bæredygtige madpakke  skal ikke bare være god for miljøet!</a:t>
            </a:r>
          </a:p>
        </p:txBody>
      </p:sp>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1072738" y="4761027"/>
            <a:ext cx="9144000" cy="1655762"/>
          </a:xfrm>
        </p:spPr>
        <p:txBody>
          <a:bodyPr/>
          <a:lstStyle/>
          <a:p>
            <a:r>
              <a:rPr lang="da-DK" b="1" dirty="0"/>
              <a:t>Hvad skal madpakken også kunne?</a:t>
            </a:r>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989691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2DD3C47-DE1F-4DAA-91EF-30892C1E76A9}"/>
              </a:ext>
            </a:extLst>
          </p:cNvPr>
          <p:cNvPicPr>
            <a:picLocks noChangeAspect="1"/>
          </p:cNvPicPr>
          <p:nvPr/>
        </p:nvPicPr>
        <p:blipFill>
          <a:blip r:embed="rId3"/>
          <a:stretch>
            <a:fillRect/>
          </a:stretch>
        </p:blipFill>
        <p:spPr>
          <a:xfrm>
            <a:off x="9766300" y="326111"/>
            <a:ext cx="2028065" cy="1461414"/>
          </a:xfrm>
          <a:prstGeom prst="rect">
            <a:avLst/>
          </a:prstGeom>
        </p:spPr>
      </p:pic>
      <p:pic>
        <p:nvPicPr>
          <p:cNvPr id="2050" name="Picture 2" descr="Billedresultat for madpakkehånden">
            <a:hlinkClick r:id="rId4"/>
            <a:extLst>
              <a:ext uri="{FF2B5EF4-FFF2-40B4-BE49-F238E27FC236}">
                <a16:creationId xmlns:a16="http://schemas.microsoft.com/office/drawing/2014/main" id="{67866C53-3E6C-4FE7-9A1C-D9BF2F957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77" y="323658"/>
            <a:ext cx="8788901" cy="621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719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mad, bord, lille, sidder&#10;&#10;Automatisk genereret beskrivelse">
            <a:extLst>
              <a:ext uri="{FF2B5EF4-FFF2-40B4-BE49-F238E27FC236}">
                <a16:creationId xmlns:a16="http://schemas.microsoft.com/office/drawing/2014/main" id="{688309D2-BF83-4B46-828E-C7ED7777E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870"/>
            <a:ext cx="12192000" cy="8128000"/>
          </a:xfrm>
          <a:prstGeom prst="rect">
            <a:avLst/>
          </a:prstGeom>
        </p:spPr>
      </p:pic>
      <p:sp>
        <p:nvSpPr>
          <p:cNvPr id="2" name="Titel 1">
            <a:extLst>
              <a:ext uri="{FF2B5EF4-FFF2-40B4-BE49-F238E27FC236}">
                <a16:creationId xmlns:a16="http://schemas.microsoft.com/office/drawing/2014/main" id="{4ACA7422-9B38-4D72-B881-61ED062143EF}"/>
              </a:ext>
            </a:extLst>
          </p:cNvPr>
          <p:cNvSpPr>
            <a:spLocks noGrp="1"/>
          </p:cNvSpPr>
          <p:nvPr>
            <p:ph type="title"/>
          </p:nvPr>
        </p:nvSpPr>
        <p:spPr>
          <a:xfrm>
            <a:off x="734219" y="5115498"/>
            <a:ext cx="10515600" cy="707886"/>
          </a:xfrm>
        </p:spPr>
        <p:txBody>
          <a:bodyPr>
            <a:normAutofit fontScale="90000"/>
          </a:bodyPr>
          <a:lstStyle/>
          <a:p>
            <a:r>
              <a:rPr lang="da-DK" sz="2200" dirty="0">
                <a:latin typeface="+mn-lt"/>
              </a:rPr>
              <a:t>Hvor stor eller lille skal din madpakke</a:t>
            </a:r>
            <a:br>
              <a:rPr lang="da-DK" sz="2200" dirty="0">
                <a:latin typeface="+mn-lt"/>
              </a:rPr>
            </a:br>
            <a:r>
              <a:rPr lang="da-DK" sz="2200" dirty="0">
                <a:latin typeface="+mn-lt"/>
              </a:rPr>
              <a:t>være, for at du bliver mæt?</a:t>
            </a:r>
            <a:br>
              <a:rPr lang="da-DK" sz="2200" dirty="0">
                <a:latin typeface="+mn-lt"/>
              </a:rPr>
            </a:br>
            <a:br>
              <a:rPr lang="da-DK" sz="2200" dirty="0">
                <a:latin typeface="+mn-lt"/>
              </a:rPr>
            </a:br>
            <a:br>
              <a:rPr lang="da-DK" sz="22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600" dirty="0">
                <a:latin typeface="+mn-lt"/>
              </a:rPr>
            </a:br>
            <a:r>
              <a:rPr lang="da-DK" sz="1600" dirty="0">
                <a:latin typeface="+mn-lt"/>
              </a:rPr>
              <a:t> </a:t>
            </a:r>
          </a:p>
        </p:txBody>
      </p:sp>
      <p:sp>
        <p:nvSpPr>
          <p:cNvPr id="5" name="Tekstfelt 4">
            <a:extLst>
              <a:ext uri="{FF2B5EF4-FFF2-40B4-BE49-F238E27FC236}">
                <a16:creationId xmlns:a16="http://schemas.microsoft.com/office/drawing/2014/main" id="{260FA5AB-D1FC-456B-9FE6-F5AF84979338}"/>
              </a:ext>
            </a:extLst>
          </p:cNvPr>
          <p:cNvSpPr txBox="1"/>
          <p:nvPr/>
        </p:nvSpPr>
        <p:spPr>
          <a:xfrm>
            <a:off x="734219" y="513208"/>
            <a:ext cx="6241773" cy="707886"/>
          </a:xfrm>
          <a:prstGeom prst="rect">
            <a:avLst/>
          </a:prstGeom>
          <a:noFill/>
        </p:spPr>
        <p:txBody>
          <a:bodyPr wrap="square" rtlCol="0">
            <a:spAutoFit/>
          </a:bodyPr>
          <a:lstStyle/>
          <a:p>
            <a:r>
              <a:rPr lang="da-DK" sz="4000" dirty="0">
                <a:solidFill>
                  <a:srgbClr val="E5461B"/>
                </a:solidFill>
              </a:rPr>
              <a:t>Tilpas størrelse</a:t>
            </a:r>
          </a:p>
        </p:txBody>
      </p:sp>
      <p:sp>
        <p:nvSpPr>
          <p:cNvPr id="10" name="Taleboble: rektangel med afrundede hjørner 9">
            <a:extLst>
              <a:ext uri="{FF2B5EF4-FFF2-40B4-BE49-F238E27FC236}">
                <a16:creationId xmlns:a16="http://schemas.microsoft.com/office/drawing/2014/main" id="{B708C378-A173-4BD4-B572-6C286A212353}"/>
              </a:ext>
            </a:extLst>
          </p:cNvPr>
          <p:cNvSpPr/>
          <p:nvPr/>
        </p:nvSpPr>
        <p:spPr>
          <a:xfrm>
            <a:off x="240633" y="3907857"/>
            <a:ext cx="2733574" cy="1654268"/>
          </a:xfrm>
          <a:prstGeom prst="wedgeRoundRectCallout">
            <a:avLst>
              <a:gd name="adj1" fmla="val 4045"/>
              <a:gd name="adj2" fmla="val 81843"/>
              <a:gd name="adj3" fmla="val 16667"/>
            </a:avLst>
          </a:prstGeom>
          <a:no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solidFill>
                  <a:schemeClr val="tx1"/>
                </a:solidFill>
              </a:rPr>
              <a:t>At smide mad ud er spild, men det er også vigtigt at madpakken gør dig tilpas mæt</a:t>
            </a:r>
            <a:br>
              <a:rPr lang="da-DK" sz="1400" dirty="0">
                <a:solidFill>
                  <a:schemeClr val="tx1"/>
                </a:solidFill>
              </a:rPr>
            </a:br>
            <a:r>
              <a:rPr lang="da-DK" sz="1400" dirty="0">
                <a:solidFill>
                  <a:schemeClr val="tx1"/>
                </a:solidFill>
              </a:rPr>
              <a:t> – derfor er det vigtigt </a:t>
            </a:r>
            <a:br>
              <a:rPr lang="da-DK" sz="1400" dirty="0">
                <a:solidFill>
                  <a:schemeClr val="tx1"/>
                </a:solidFill>
              </a:rPr>
            </a:br>
            <a:r>
              <a:rPr lang="da-DK" sz="1400" dirty="0">
                <a:solidFill>
                  <a:schemeClr val="tx1"/>
                </a:solidFill>
              </a:rPr>
              <a:t>at størrelsen passer til din sult.</a:t>
            </a:r>
            <a:endParaRPr lang="da-DK" sz="1400" dirty="0">
              <a:solidFill>
                <a:schemeClr val="tx1"/>
              </a:solidFill>
              <a:effectLst/>
              <a:ea typeface="Calibri" panose="020F0502020204030204" pitchFamily="34" charset="0"/>
              <a:cs typeface="Times New Roman" panose="02020603050405020304" pitchFamily="18" charset="0"/>
            </a:endParaRPr>
          </a:p>
        </p:txBody>
      </p:sp>
      <p:pic>
        <p:nvPicPr>
          <p:cNvPr id="11" name="Billede 10">
            <a:extLst>
              <a:ext uri="{FF2B5EF4-FFF2-40B4-BE49-F238E27FC236}">
                <a16:creationId xmlns:a16="http://schemas.microsoft.com/office/drawing/2014/main" id="{F294DD18-5983-47CB-8376-CCE8B5A3C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74" y="5733252"/>
            <a:ext cx="1884475" cy="2955082"/>
          </a:xfrm>
          <a:prstGeom prst="rect">
            <a:avLst/>
          </a:prstGeom>
        </p:spPr>
      </p:pic>
    </p:spTree>
    <p:extLst>
      <p:ext uri="{BB962C8B-B14F-4D97-AF65-F5344CB8AC3E}">
        <p14:creationId xmlns:p14="http://schemas.microsoft.com/office/powerpoint/2010/main" val="1844357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Et billede, der indeholder beholder, bord, plast, mad&#10;&#10;Automatisk genereret beskrivelse">
            <a:extLst>
              <a:ext uri="{FF2B5EF4-FFF2-40B4-BE49-F238E27FC236}">
                <a16:creationId xmlns:a16="http://schemas.microsoft.com/office/drawing/2014/main" id="{357A4E83-63A6-4031-BDC1-0F3A3D9F6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38" y="-61888"/>
            <a:ext cx="11749340" cy="7834027"/>
          </a:xfrm>
          <a:prstGeom prst="rect">
            <a:avLst/>
          </a:prstGeom>
        </p:spPr>
      </p:pic>
      <p:sp>
        <p:nvSpPr>
          <p:cNvPr id="7" name="Tekstfelt 6">
            <a:extLst>
              <a:ext uri="{FF2B5EF4-FFF2-40B4-BE49-F238E27FC236}">
                <a16:creationId xmlns:a16="http://schemas.microsoft.com/office/drawing/2014/main" id="{48B1F736-B529-41B8-AD5D-62F0E3E23F70}"/>
              </a:ext>
            </a:extLst>
          </p:cNvPr>
          <p:cNvSpPr txBox="1"/>
          <p:nvPr/>
        </p:nvSpPr>
        <p:spPr>
          <a:xfrm>
            <a:off x="317966" y="203950"/>
            <a:ext cx="8610450" cy="1323439"/>
          </a:xfrm>
          <a:prstGeom prst="rect">
            <a:avLst/>
          </a:prstGeom>
          <a:noFill/>
        </p:spPr>
        <p:txBody>
          <a:bodyPr wrap="square" rtlCol="0">
            <a:spAutoFit/>
          </a:bodyPr>
          <a:lstStyle/>
          <a:p>
            <a:r>
              <a:rPr lang="da-DK" sz="4000" dirty="0">
                <a:solidFill>
                  <a:srgbClr val="E5461B"/>
                </a:solidFill>
              </a:rPr>
              <a:t>ØVELSE: Tegn den madpakke du gerne vil have!</a:t>
            </a:r>
          </a:p>
        </p:txBody>
      </p:sp>
      <p:sp>
        <p:nvSpPr>
          <p:cNvPr id="13" name="Rektangel: afrundede hjørner 12">
            <a:extLst>
              <a:ext uri="{FF2B5EF4-FFF2-40B4-BE49-F238E27FC236}">
                <a16:creationId xmlns:a16="http://schemas.microsoft.com/office/drawing/2014/main" id="{BDF790B9-CFBA-411C-8963-F9FC5888ED7D}"/>
              </a:ext>
            </a:extLst>
          </p:cNvPr>
          <p:cNvSpPr/>
          <p:nvPr/>
        </p:nvSpPr>
        <p:spPr>
          <a:xfrm>
            <a:off x="115101" y="4270151"/>
            <a:ext cx="2971736" cy="2349040"/>
          </a:xfrm>
          <a:custGeom>
            <a:avLst/>
            <a:gdLst>
              <a:gd name="connsiteX0" fmla="*/ 0 w 2971736"/>
              <a:gd name="connsiteY0" fmla="*/ 391514 h 2349040"/>
              <a:gd name="connsiteX1" fmla="*/ 391514 w 2971736"/>
              <a:gd name="connsiteY1" fmla="*/ 0 h 2349040"/>
              <a:gd name="connsiteX2" fmla="*/ 873030 w 2971736"/>
              <a:gd name="connsiteY2" fmla="*/ 0 h 2349040"/>
              <a:gd name="connsiteX3" fmla="*/ 1354546 w 2971736"/>
              <a:gd name="connsiteY3" fmla="*/ 0 h 2349040"/>
              <a:gd name="connsiteX4" fmla="*/ 1836061 w 2971736"/>
              <a:gd name="connsiteY4" fmla="*/ 0 h 2349040"/>
              <a:gd name="connsiteX5" fmla="*/ 2580222 w 2971736"/>
              <a:gd name="connsiteY5" fmla="*/ 0 h 2349040"/>
              <a:gd name="connsiteX6" fmla="*/ 2971736 w 2971736"/>
              <a:gd name="connsiteY6" fmla="*/ 391514 h 2349040"/>
              <a:gd name="connsiteX7" fmla="*/ 2971736 w 2971736"/>
              <a:gd name="connsiteY7" fmla="*/ 929178 h 2349040"/>
              <a:gd name="connsiteX8" fmla="*/ 2971736 w 2971736"/>
              <a:gd name="connsiteY8" fmla="*/ 1451182 h 2349040"/>
              <a:gd name="connsiteX9" fmla="*/ 2971736 w 2971736"/>
              <a:gd name="connsiteY9" fmla="*/ 1957526 h 2349040"/>
              <a:gd name="connsiteX10" fmla="*/ 2580222 w 2971736"/>
              <a:gd name="connsiteY10" fmla="*/ 2349040 h 2349040"/>
              <a:gd name="connsiteX11" fmla="*/ 2011158 w 2971736"/>
              <a:gd name="connsiteY11" fmla="*/ 2349040 h 2349040"/>
              <a:gd name="connsiteX12" fmla="*/ 1529642 w 2971736"/>
              <a:gd name="connsiteY12" fmla="*/ 2349040 h 2349040"/>
              <a:gd name="connsiteX13" fmla="*/ 938691 w 2971736"/>
              <a:gd name="connsiteY13" fmla="*/ 2349040 h 2349040"/>
              <a:gd name="connsiteX14" fmla="*/ 391514 w 2971736"/>
              <a:gd name="connsiteY14" fmla="*/ 2349040 h 2349040"/>
              <a:gd name="connsiteX15" fmla="*/ 0 w 2971736"/>
              <a:gd name="connsiteY15" fmla="*/ 1957526 h 2349040"/>
              <a:gd name="connsiteX16" fmla="*/ 0 w 2971736"/>
              <a:gd name="connsiteY16" fmla="*/ 1466842 h 2349040"/>
              <a:gd name="connsiteX17" fmla="*/ 0 w 2971736"/>
              <a:gd name="connsiteY17" fmla="*/ 944838 h 2349040"/>
              <a:gd name="connsiteX18" fmla="*/ 0 w 2971736"/>
              <a:gd name="connsiteY18" fmla="*/ 391514 h 23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1736" h="2349040" fill="none" extrusionOk="0">
                <a:moveTo>
                  <a:pt x="0" y="391514"/>
                </a:moveTo>
                <a:cubicBezTo>
                  <a:pt x="39110" y="168077"/>
                  <a:pt x="164228" y="3118"/>
                  <a:pt x="391514" y="0"/>
                </a:cubicBezTo>
                <a:cubicBezTo>
                  <a:pt x="535860" y="20891"/>
                  <a:pt x="657948" y="8650"/>
                  <a:pt x="873030" y="0"/>
                </a:cubicBezTo>
                <a:cubicBezTo>
                  <a:pt x="1088112" y="-8650"/>
                  <a:pt x="1206937" y="20790"/>
                  <a:pt x="1354546" y="0"/>
                </a:cubicBezTo>
                <a:cubicBezTo>
                  <a:pt x="1502155" y="-20790"/>
                  <a:pt x="1722328" y="15442"/>
                  <a:pt x="1836061" y="0"/>
                </a:cubicBezTo>
                <a:cubicBezTo>
                  <a:pt x="1949795" y="-15442"/>
                  <a:pt x="2327304" y="14944"/>
                  <a:pt x="2580222" y="0"/>
                </a:cubicBezTo>
                <a:cubicBezTo>
                  <a:pt x="2834709" y="16092"/>
                  <a:pt x="2936536" y="174549"/>
                  <a:pt x="2971736" y="391514"/>
                </a:cubicBezTo>
                <a:cubicBezTo>
                  <a:pt x="2990009" y="500437"/>
                  <a:pt x="2994644" y="678061"/>
                  <a:pt x="2971736" y="929178"/>
                </a:cubicBezTo>
                <a:cubicBezTo>
                  <a:pt x="2948828" y="1180295"/>
                  <a:pt x="2964066" y="1276255"/>
                  <a:pt x="2971736" y="1451182"/>
                </a:cubicBezTo>
                <a:cubicBezTo>
                  <a:pt x="2979406" y="1626109"/>
                  <a:pt x="2955841" y="1763419"/>
                  <a:pt x="2971736" y="1957526"/>
                </a:cubicBezTo>
                <a:cubicBezTo>
                  <a:pt x="2927534" y="2197775"/>
                  <a:pt x="2796783" y="2375358"/>
                  <a:pt x="2580222" y="2349040"/>
                </a:cubicBezTo>
                <a:cubicBezTo>
                  <a:pt x="2337876" y="2325745"/>
                  <a:pt x="2189358" y="2331690"/>
                  <a:pt x="2011158" y="2349040"/>
                </a:cubicBezTo>
                <a:cubicBezTo>
                  <a:pt x="1832958" y="2366390"/>
                  <a:pt x="1655225" y="2363255"/>
                  <a:pt x="1529642" y="2349040"/>
                </a:cubicBezTo>
                <a:cubicBezTo>
                  <a:pt x="1404059" y="2334825"/>
                  <a:pt x="1100297" y="2350459"/>
                  <a:pt x="938691" y="2349040"/>
                </a:cubicBezTo>
                <a:cubicBezTo>
                  <a:pt x="777085" y="2347621"/>
                  <a:pt x="534067" y="2357939"/>
                  <a:pt x="391514" y="2349040"/>
                </a:cubicBezTo>
                <a:cubicBezTo>
                  <a:pt x="170072" y="2338270"/>
                  <a:pt x="450" y="2120475"/>
                  <a:pt x="0" y="1957526"/>
                </a:cubicBezTo>
                <a:cubicBezTo>
                  <a:pt x="-441" y="1787261"/>
                  <a:pt x="-19095" y="1628855"/>
                  <a:pt x="0" y="1466842"/>
                </a:cubicBezTo>
                <a:cubicBezTo>
                  <a:pt x="19095" y="1304829"/>
                  <a:pt x="-3475" y="1114371"/>
                  <a:pt x="0" y="944838"/>
                </a:cubicBezTo>
                <a:cubicBezTo>
                  <a:pt x="3475" y="775305"/>
                  <a:pt x="22208" y="648781"/>
                  <a:pt x="0" y="391514"/>
                </a:cubicBezTo>
                <a:close/>
              </a:path>
              <a:path w="2971736" h="2349040" stroke="0" extrusionOk="0">
                <a:moveTo>
                  <a:pt x="0" y="391514"/>
                </a:moveTo>
                <a:cubicBezTo>
                  <a:pt x="49832" y="184914"/>
                  <a:pt x="131448" y="1140"/>
                  <a:pt x="391514" y="0"/>
                </a:cubicBezTo>
                <a:cubicBezTo>
                  <a:pt x="643922" y="17007"/>
                  <a:pt x="783607" y="16081"/>
                  <a:pt x="938691" y="0"/>
                </a:cubicBezTo>
                <a:cubicBezTo>
                  <a:pt x="1093775" y="-16081"/>
                  <a:pt x="1402494" y="12209"/>
                  <a:pt x="1529642" y="0"/>
                </a:cubicBezTo>
                <a:cubicBezTo>
                  <a:pt x="1656790" y="-12209"/>
                  <a:pt x="1930887" y="-12959"/>
                  <a:pt x="2033045" y="0"/>
                </a:cubicBezTo>
                <a:cubicBezTo>
                  <a:pt x="2135203" y="12959"/>
                  <a:pt x="2426258" y="19313"/>
                  <a:pt x="2580222" y="0"/>
                </a:cubicBezTo>
                <a:cubicBezTo>
                  <a:pt x="2789775" y="-25132"/>
                  <a:pt x="2965721" y="160892"/>
                  <a:pt x="2971736" y="391514"/>
                </a:cubicBezTo>
                <a:cubicBezTo>
                  <a:pt x="2987832" y="561733"/>
                  <a:pt x="2975960" y="688634"/>
                  <a:pt x="2971736" y="929178"/>
                </a:cubicBezTo>
                <a:cubicBezTo>
                  <a:pt x="2967512" y="1169722"/>
                  <a:pt x="2976217" y="1206966"/>
                  <a:pt x="2971736" y="1419862"/>
                </a:cubicBezTo>
                <a:cubicBezTo>
                  <a:pt x="2967255" y="1632758"/>
                  <a:pt x="2949703" y="1778193"/>
                  <a:pt x="2971736" y="1957526"/>
                </a:cubicBezTo>
                <a:cubicBezTo>
                  <a:pt x="2945714" y="2168574"/>
                  <a:pt x="2771945" y="2391899"/>
                  <a:pt x="2580222" y="2349040"/>
                </a:cubicBezTo>
                <a:cubicBezTo>
                  <a:pt x="2449201" y="2357544"/>
                  <a:pt x="2256781" y="2346610"/>
                  <a:pt x="1989271" y="2349040"/>
                </a:cubicBezTo>
                <a:cubicBezTo>
                  <a:pt x="1721761" y="2351470"/>
                  <a:pt x="1636194" y="2362293"/>
                  <a:pt x="1485868" y="2349040"/>
                </a:cubicBezTo>
                <a:cubicBezTo>
                  <a:pt x="1335542" y="2335787"/>
                  <a:pt x="1204698" y="2344923"/>
                  <a:pt x="960578" y="2349040"/>
                </a:cubicBezTo>
                <a:cubicBezTo>
                  <a:pt x="716458" y="2353158"/>
                  <a:pt x="513733" y="2366765"/>
                  <a:pt x="391514" y="2349040"/>
                </a:cubicBezTo>
                <a:cubicBezTo>
                  <a:pt x="168503" y="2375040"/>
                  <a:pt x="25275" y="2204922"/>
                  <a:pt x="0" y="1957526"/>
                </a:cubicBezTo>
                <a:cubicBezTo>
                  <a:pt x="2370" y="1710339"/>
                  <a:pt x="-7069" y="1672032"/>
                  <a:pt x="0" y="1451182"/>
                </a:cubicBezTo>
                <a:cubicBezTo>
                  <a:pt x="7069" y="1230332"/>
                  <a:pt x="-1458" y="1205041"/>
                  <a:pt x="0" y="976158"/>
                </a:cubicBezTo>
                <a:cubicBezTo>
                  <a:pt x="1458" y="747275"/>
                  <a:pt x="-12397" y="572593"/>
                  <a:pt x="0" y="391514"/>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rPr>
              <a:t>6.a og 6.b på Virklund skole i Midtjylland har arbejdet med madspild. De fandt ud af at når spisepausen er rolig og hyggelig ryger der meget mindre mad i skraldespanden.</a:t>
            </a:r>
          </a:p>
          <a:p>
            <a:pPr algn="ctr"/>
            <a:endParaRPr lang="da-DK" sz="1050" dirty="0">
              <a:solidFill>
                <a:schemeClr val="tx1"/>
              </a:solidFill>
            </a:endParaRPr>
          </a:p>
          <a:p>
            <a:pPr algn="ctr"/>
            <a:r>
              <a:rPr lang="da-DK" sz="1050" dirty="0">
                <a:solidFill>
                  <a:schemeClr val="tx1"/>
                </a:solidFill>
              </a:rPr>
              <a:t>folkeskolen.dk 11. februar 2020</a:t>
            </a:r>
          </a:p>
        </p:txBody>
      </p:sp>
      <p:sp>
        <p:nvSpPr>
          <p:cNvPr id="15" name="Undertitel 14">
            <a:extLst>
              <a:ext uri="{FF2B5EF4-FFF2-40B4-BE49-F238E27FC236}">
                <a16:creationId xmlns:a16="http://schemas.microsoft.com/office/drawing/2014/main" id="{AB9C596B-A7AD-41AA-AD0E-178ACC4B1B0D}"/>
              </a:ext>
            </a:extLst>
          </p:cNvPr>
          <p:cNvSpPr>
            <a:spLocks noGrp="1"/>
          </p:cNvSpPr>
          <p:nvPr>
            <p:ph type="subTitle" idx="1"/>
          </p:nvPr>
        </p:nvSpPr>
        <p:spPr/>
        <p:txBody>
          <a:bodyPr/>
          <a:lstStyle/>
          <a:p>
            <a:endParaRPr lang="da-DK" dirty="0"/>
          </a:p>
        </p:txBody>
      </p:sp>
      <p:sp>
        <p:nvSpPr>
          <p:cNvPr id="16" name="Rektangel: afrundede hjørner 15">
            <a:extLst>
              <a:ext uri="{FF2B5EF4-FFF2-40B4-BE49-F238E27FC236}">
                <a16:creationId xmlns:a16="http://schemas.microsoft.com/office/drawing/2014/main" id="{EB90B25F-B60A-4239-9127-776B9FBACFB9}"/>
              </a:ext>
            </a:extLst>
          </p:cNvPr>
          <p:cNvSpPr/>
          <p:nvPr/>
        </p:nvSpPr>
        <p:spPr>
          <a:xfrm>
            <a:off x="8928416" y="2234926"/>
            <a:ext cx="2396691" cy="1198755"/>
          </a:xfrm>
          <a:custGeom>
            <a:avLst/>
            <a:gdLst>
              <a:gd name="connsiteX0" fmla="*/ 0 w 2396691"/>
              <a:gd name="connsiteY0" fmla="*/ 199796 h 1198755"/>
              <a:gd name="connsiteX1" fmla="*/ 199796 w 2396691"/>
              <a:gd name="connsiteY1" fmla="*/ 0 h 1198755"/>
              <a:gd name="connsiteX2" fmla="*/ 885467 w 2396691"/>
              <a:gd name="connsiteY2" fmla="*/ 0 h 1198755"/>
              <a:gd name="connsiteX3" fmla="*/ 1511224 w 2396691"/>
              <a:gd name="connsiteY3" fmla="*/ 0 h 1198755"/>
              <a:gd name="connsiteX4" fmla="*/ 2196895 w 2396691"/>
              <a:gd name="connsiteY4" fmla="*/ 0 h 1198755"/>
              <a:gd name="connsiteX5" fmla="*/ 2396691 w 2396691"/>
              <a:gd name="connsiteY5" fmla="*/ 199796 h 1198755"/>
              <a:gd name="connsiteX6" fmla="*/ 2396691 w 2396691"/>
              <a:gd name="connsiteY6" fmla="*/ 591386 h 1198755"/>
              <a:gd name="connsiteX7" fmla="*/ 2396691 w 2396691"/>
              <a:gd name="connsiteY7" fmla="*/ 998959 h 1198755"/>
              <a:gd name="connsiteX8" fmla="*/ 2196895 w 2396691"/>
              <a:gd name="connsiteY8" fmla="*/ 1198755 h 1198755"/>
              <a:gd name="connsiteX9" fmla="*/ 1571137 w 2396691"/>
              <a:gd name="connsiteY9" fmla="*/ 1198755 h 1198755"/>
              <a:gd name="connsiteX10" fmla="*/ 965351 w 2396691"/>
              <a:gd name="connsiteY10" fmla="*/ 1198755 h 1198755"/>
              <a:gd name="connsiteX11" fmla="*/ 199796 w 2396691"/>
              <a:gd name="connsiteY11" fmla="*/ 1198755 h 1198755"/>
              <a:gd name="connsiteX12" fmla="*/ 0 w 2396691"/>
              <a:gd name="connsiteY12" fmla="*/ 998959 h 1198755"/>
              <a:gd name="connsiteX13" fmla="*/ 0 w 2396691"/>
              <a:gd name="connsiteY13" fmla="*/ 615361 h 1198755"/>
              <a:gd name="connsiteX14" fmla="*/ 0 w 2396691"/>
              <a:gd name="connsiteY14" fmla="*/ 199796 h 119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6691" h="1198755" fill="none" extrusionOk="0">
                <a:moveTo>
                  <a:pt x="0" y="199796"/>
                </a:moveTo>
                <a:cubicBezTo>
                  <a:pt x="-13526" y="83508"/>
                  <a:pt x="95470" y="-3240"/>
                  <a:pt x="199796" y="0"/>
                </a:cubicBezTo>
                <a:cubicBezTo>
                  <a:pt x="412708" y="5993"/>
                  <a:pt x="660519" y="-26652"/>
                  <a:pt x="885467" y="0"/>
                </a:cubicBezTo>
                <a:cubicBezTo>
                  <a:pt x="1110415" y="26652"/>
                  <a:pt x="1280138" y="-13980"/>
                  <a:pt x="1511224" y="0"/>
                </a:cubicBezTo>
                <a:cubicBezTo>
                  <a:pt x="1742310" y="13980"/>
                  <a:pt x="1858112" y="-30287"/>
                  <a:pt x="2196895" y="0"/>
                </a:cubicBezTo>
                <a:cubicBezTo>
                  <a:pt x="2298351" y="20105"/>
                  <a:pt x="2402873" y="96520"/>
                  <a:pt x="2396691" y="199796"/>
                </a:cubicBezTo>
                <a:cubicBezTo>
                  <a:pt x="2402460" y="393066"/>
                  <a:pt x="2403555" y="441658"/>
                  <a:pt x="2396691" y="591386"/>
                </a:cubicBezTo>
                <a:cubicBezTo>
                  <a:pt x="2389828" y="741114"/>
                  <a:pt x="2403430" y="891957"/>
                  <a:pt x="2396691" y="998959"/>
                </a:cubicBezTo>
                <a:cubicBezTo>
                  <a:pt x="2401246" y="1125694"/>
                  <a:pt x="2317268" y="1185152"/>
                  <a:pt x="2196895" y="1198755"/>
                </a:cubicBezTo>
                <a:cubicBezTo>
                  <a:pt x="2018194" y="1215871"/>
                  <a:pt x="1740756" y="1181616"/>
                  <a:pt x="1571137" y="1198755"/>
                </a:cubicBezTo>
                <a:cubicBezTo>
                  <a:pt x="1401518" y="1215894"/>
                  <a:pt x="1258562" y="1180551"/>
                  <a:pt x="965351" y="1198755"/>
                </a:cubicBezTo>
                <a:cubicBezTo>
                  <a:pt x="672140" y="1216959"/>
                  <a:pt x="538940" y="1201882"/>
                  <a:pt x="199796" y="1198755"/>
                </a:cubicBezTo>
                <a:cubicBezTo>
                  <a:pt x="115435" y="1203584"/>
                  <a:pt x="-23960" y="1120522"/>
                  <a:pt x="0" y="998959"/>
                </a:cubicBezTo>
                <a:cubicBezTo>
                  <a:pt x="-5410" y="877292"/>
                  <a:pt x="-16500" y="746229"/>
                  <a:pt x="0" y="615361"/>
                </a:cubicBezTo>
                <a:cubicBezTo>
                  <a:pt x="16500" y="484493"/>
                  <a:pt x="-2083" y="307100"/>
                  <a:pt x="0" y="199796"/>
                </a:cubicBezTo>
                <a:close/>
              </a:path>
              <a:path w="2396691" h="1198755" stroke="0" extrusionOk="0">
                <a:moveTo>
                  <a:pt x="0" y="199796"/>
                </a:moveTo>
                <a:cubicBezTo>
                  <a:pt x="-7947" y="102573"/>
                  <a:pt x="109621" y="5393"/>
                  <a:pt x="199796" y="0"/>
                </a:cubicBezTo>
                <a:cubicBezTo>
                  <a:pt x="492033" y="8555"/>
                  <a:pt x="624894" y="5055"/>
                  <a:pt x="805583" y="0"/>
                </a:cubicBezTo>
                <a:cubicBezTo>
                  <a:pt x="986272" y="-5055"/>
                  <a:pt x="1161223" y="-30697"/>
                  <a:pt x="1491253" y="0"/>
                </a:cubicBezTo>
                <a:cubicBezTo>
                  <a:pt x="1821283" y="30697"/>
                  <a:pt x="1845532" y="22786"/>
                  <a:pt x="2196895" y="0"/>
                </a:cubicBezTo>
                <a:cubicBezTo>
                  <a:pt x="2304866" y="-3414"/>
                  <a:pt x="2404650" y="95075"/>
                  <a:pt x="2396691" y="199796"/>
                </a:cubicBezTo>
                <a:cubicBezTo>
                  <a:pt x="2384762" y="361074"/>
                  <a:pt x="2416853" y="453234"/>
                  <a:pt x="2396691" y="615361"/>
                </a:cubicBezTo>
                <a:cubicBezTo>
                  <a:pt x="2376529" y="777488"/>
                  <a:pt x="2386287" y="814604"/>
                  <a:pt x="2396691" y="998959"/>
                </a:cubicBezTo>
                <a:cubicBezTo>
                  <a:pt x="2391619" y="1112094"/>
                  <a:pt x="2330041" y="1188589"/>
                  <a:pt x="2196895" y="1198755"/>
                </a:cubicBezTo>
                <a:cubicBezTo>
                  <a:pt x="2060966" y="1217128"/>
                  <a:pt x="1799095" y="1205951"/>
                  <a:pt x="1571137" y="1198755"/>
                </a:cubicBezTo>
                <a:cubicBezTo>
                  <a:pt x="1343179" y="1191559"/>
                  <a:pt x="1154449" y="1193988"/>
                  <a:pt x="905438" y="1198755"/>
                </a:cubicBezTo>
                <a:cubicBezTo>
                  <a:pt x="656427" y="1203522"/>
                  <a:pt x="342298" y="1206300"/>
                  <a:pt x="199796" y="1198755"/>
                </a:cubicBezTo>
                <a:cubicBezTo>
                  <a:pt x="90516" y="1226239"/>
                  <a:pt x="3600" y="1120457"/>
                  <a:pt x="0" y="998959"/>
                </a:cubicBezTo>
                <a:cubicBezTo>
                  <a:pt x="-10007" y="875570"/>
                  <a:pt x="12799" y="731122"/>
                  <a:pt x="0" y="615361"/>
                </a:cubicBezTo>
                <a:cubicBezTo>
                  <a:pt x="-12799" y="499600"/>
                  <a:pt x="-19936" y="290036"/>
                  <a:pt x="0" y="199796"/>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2400" dirty="0">
                <a:solidFill>
                  <a:srgbClr val="000000"/>
                </a:solidFill>
                <a:ea typeface="Calibri" panose="020F0502020204030204" pitchFamily="34" charset="0"/>
                <a:cs typeface="Times New Roman" panose="02020603050405020304" pitchFamily="18" charset="0"/>
              </a:rPr>
              <a:t>Tilpas størrelse?</a:t>
            </a:r>
            <a:endParaRPr lang="da-DK" sz="2400" dirty="0">
              <a:ea typeface="Calibri" panose="020F0502020204030204" pitchFamily="34" charset="0"/>
              <a:cs typeface="Times New Roman" panose="02020603050405020304" pitchFamily="18" charset="0"/>
            </a:endParaRPr>
          </a:p>
        </p:txBody>
      </p:sp>
      <p:sp>
        <p:nvSpPr>
          <p:cNvPr id="17" name="Rektangel: afrundede hjørner 16">
            <a:extLst>
              <a:ext uri="{FF2B5EF4-FFF2-40B4-BE49-F238E27FC236}">
                <a16:creationId xmlns:a16="http://schemas.microsoft.com/office/drawing/2014/main" id="{224840AD-A5A5-4EE7-BAB6-35F4E1A8F1CF}"/>
              </a:ext>
            </a:extLst>
          </p:cNvPr>
          <p:cNvSpPr/>
          <p:nvPr/>
        </p:nvSpPr>
        <p:spPr>
          <a:xfrm>
            <a:off x="7988251" y="5300943"/>
            <a:ext cx="3860448" cy="1455991"/>
          </a:xfrm>
          <a:custGeom>
            <a:avLst/>
            <a:gdLst>
              <a:gd name="connsiteX0" fmla="*/ 0 w 3860448"/>
              <a:gd name="connsiteY0" fmla="*/ 242670 h 1455991"/>
              <a:gd name="connsiteX1" fmla="*/ 242670 w 3860448"/>
              <a:gd name="connsiteY1" fmla="*/ 0 h 1455991"/>
              <a:gd name="connsiteX2" fmla="*/ 917692 w 3860448"/>
              <a:gd name="connsiteY2" fmla="*/ 0 h 1455991"/>
              <a:gd name="connsiteX3" fmla="*/ 1558962 w 3860448"/>
              <a:gd name="connsiteY3" fmla="*/ 0 h 1455991"/>
              <a:gd name="connsiteX4" fmla="*/ 2267735 w 3860448"/>
              <a:gd name="connsiteY4" fmla="*/ 0 h 1455991"/>
              <a:gd name="connsiteX5" fmla="*/ 2841503 w 3860448"/>
              <a:gd name="connsiteY5" fmla="*/ 0 h 1455991"/>
              <a:gd name="connsiteX6" fmla="*/ 3617778 w 3860448"/>
              <a:gd name="connsiteY6" fmla="*/ 0 h 1455991"/>
              <a:gd name="connsiteX7" fmla="*/ 3860448 w 3860448"/>
              <a:gd name="connsiteY7" fmla="*/ 242670 h 1455991"/>
              <a:gd name="connsiteX8" fmla="*/ 3860448 w 3860448"/>
              <a:gd name="connsiteY8" fmla="*/ 727996 h 1455991"/>
              <a:gd name="connsiteX9" fmla="*/ 3860448 w 3860448"/>
              <a:gd name="connsiteY9" fmla="*/ 1213321 h 1455991"/>
              <a:gd name="connsiteX10" fmla="*/ 3617778 w 3860448"/>
              <a:gd name="connsiteY10" fmla="*/ 1455991 h 1455991"/>
              <a:gd name="connsiteX11" fmla="*/ 2875254 w 3860448"/>
              <a:gd name="connsiteY11" fmla="*/ 1455991 h 1455991"/>
              <a:gd name="connsiteX12" fmla="*/ 2233984 w 3860448"/>
              <a:gd name="connsiteY12" fmla="*/ 1455991 h 1455991"/>
              <a:gd name="connsiteX13" fmla="*/ 1558962 w 3860448"/>
              <a:gd name="connsiteY13" fmla="*/ 1455991 h 1455991"/>
              <a:gd name="connsiteX14" fmla="*/ 917692 w 3860448"/>
              <a:gd name="connsiteY14" fmla="*/ 1455991 h 1455991"/>
              <a:gd name="connsiteX15" fmla="*/ 242670 w 3860448"/>
              <a:gd name="connsiteY15" fmla="*/ 1455991 h 1455991"/>
              <a:gd name="connsiteX16" fmla="*/ 0 w 3860448"/>
              <a:gd name="connsiteY16" fmla="*/ 1213321 h 1455991"/>
              <a:gd name="connsiteX17" fmla="*/ 0 w 3860448"/>
              <a:gd name="connsiteY17" fmla="*/ 747409 h 1455991"/>
              <a:gd name="connsiteX18" fmla="*/ 0 w 3860448"/>
              <a:gd name="connsiteY18" fmla="*/ 242670 h 145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0448" h="1455991" fill="none" extrusionOk="0">
                <a:moveTo>
                  <a:pt x="0" y="242670"/>
                </a:moveTo>
                <a:cubicBezTo>
                  <a:pt x="33315" y="106970"/>
                  <a:pt x="124234" y="20112"/>
                  <a:pt x="242670" y="0"/>
                </a:cubicBezTo>
                <a:cubicBezTo>
                  <a:pt x="545095" y="-27682"/>
                  <a:pt x="628726" y="31499"/>
                  <a:pt x="917692" y="0"/>
                </a:cubicBezTo>
                <a:cubicBezTo>
                  <a:pt x="1206658" y="-31499"/>
                  <a:pt x="1363772" y="27926"/>
                  <a:pt x="1558962" y="0"/>
                </a:cubicBezTo>
                <a:cubicBezTo>
                  <a:pt x="1754152" y="-27926"/>
                  <a:pt x="2011951" y="-15281"/>
                  <a:pt x="2267735" y="0"/>
                </a:cubicBezTo>
                <a:cubicBezTo>
                  <a:pt x="2523519" y="15281"/>
                  <a:pt x="2579944" y="14"/>
                  <a:pt x="2841503" y="0"/>
                </a:cubicBezTo>
                <a:cubicBezTo>
                  <a:pt x="3103062" y="-14"/>
                  <a:pt x="3271282" y="-17787"/>
                  <a:pt x="3617778" y="0"/>
                </a:cubicBezTo>
                <a:cubicBezTo>
                  <a:pt x="3773776" y="2272"/>
                  <a:pt x="3844489" y="107028"/>
                  <a:pt x="3860448" y="242670"/>
                </a:cubicBezTo>
                <a:cubicBezTo>
                  <a:pt x="3858926" y="417387"/>
                  <a:pt x="3879853" y="505936"/>
                  <a:pt x="3860448" y="727996"/>
                </a:cubicBezTo>
                <a:cubicBezTo>
                  <a:pt x="3841043" y="950056"/>
                  <a:pt x="3840557" y="1093176"/>
                  <a:pt x="3860448" y="1213321"/>
                </a:cubicBezTo>
                <a:cubicBezTo>
                  <a:pt x="3868515" y="1375600"/>
                  <a:pt x="3767822" y="1449458"/>
                  <a:pt x="3617778" y="1455991"/>
                </a:cubicBezTo>
                <a:cubicBezTo>
                  <a:pt x="3447543" y="1434150"/>
                  <a:pt x="3132184" y="1476342"/>
                  <a:pt x="2875254" y="1455991"/>
                </a:cubicBezTo>
                <a:cubicBezTo>
                  <a:pt x="2618324" y="1435640"/>
                  <a:pt x="2517434" y="1437042"/>
                  <a:pt x="2233984" y="1455991"/>
                </a:cubicBezTo>
                <a:cubicBezTo>
                  <a:pt x="1950534" y="1474941"/>
                  <a:pt x="1810815" y="1439537"/>
                  <a:pt x="1558962" y="1455991"/>
                </a:cubicBezTo>
                <a:cubicBezTo>
                  <a:pt x="1307109" y="1472445"/>
                  <a:pt x="1159829" y="1459495"/>
                  <a:pt x="917692" y="1455991"/>
                </a:cubicBezTo>
                <a:cubicBezTo>
                  <a:pt x="675555" y="1452488"/>
                  <a:pt x="409057" y="1437838"/>
                  <a:pt x="242670" y="1455991"/>
                </a:cubicBezTo>
                <a:cubicBezTo>
                  <a:pt x="102069" y="1435547"/>
                  <a:pt x="2423" y="1356053"/>
                  <a:pt x="0" y="1213321"/>
                </a:cubicBezTo>
                <a:cubicBezTo>
                  <a:pt x="4029" y="1020011"/>
                  <a:pt x="-2081" y="899346"/>
                  <a:pt x="0" y="747409"/>
                </a:cubicBezTo>
                <a:cubicBezTo>
                  <a:pt x="2081" y="595472"/>
                  <a:pt x="21354" y="478672"/>
                  <a:pt x="0" y="242670"/>
                </a:cubicBezTo>
                <a:close/>
              </a:path>
              <a:path w="3860448" h="1455991" stroke="0" extrusionOk="0">
                <a:moveTo>
                  <a:pt x="0" y="242670"/>
                </a:moveTo>
                <a:cubicBezTo>
                  <a:pt x="-12495" y="129278"/>
                  <a:pt x="117145" y="2272"/>
                  <a:pt x="242670" y="0"/>
                </a:cubicBezTo>
                <a:cubicBezTo>
                  <a:pt x="422327" y="3554"/>
                  <a:pt x="639180" y="27291"/>
                  <a:pt x="816438" y="0"/>
                </a:cubicBezTo>
                <a:cubicBezTo>
                  <a:pt x="993696" y="-27291"/>
                  <a:pt x="1299187" y="28434"/>
                  <a:pt x="1525211" y="0"/>
                </a:cubicBezTo>
                <a:cubicBezTo>
                  <a:pt x="1751235" y="-28434"/>
                  <a:pt x="1944758" y="6447"/>
                  <a:pt x="2200233" y="0"/>
                </a:cubicBezTo>
                <a:cubicBezTo>
                  <a:pt x="2455708" y="-6447"/>
                  <a:pt x="2596667" y="-32648"/>
                  <a:pt x="2942756" y="0"/>
                </a:cubicBezTo>
                <a:cubicBezTo>
                  <a:pt x="3288845" y="32648"/>
                  <a:pt x="3291627" y="-23061"/>
                  <a:pt x="3617778" y="0"/>
                </a:cubicBezTo>
                <a:cubicBezTo>
                  <a:pt x="3748736" y="5318"/>
                  <a:pt x="3883220" y="116795"/>
                  <a:pt x="3860448" y="242670"/>
                </a:cubicBezTo>
                <a:cubicBezTo>
                  <a:pt x="3870413" y="352152"/>
                  <a:pt x="3848943" y="599822"/>
                  <a:pt x="3860448" y="737702"/>
                </a:cubicBezTo>
                <a:cubicBezTo>
                  <a:pt x="3871953" y="875582"/>
                  <a:pt x="3861001" y="1117582"/>
                  <a:pt x="3860448" y="1213321"/>
                </a:cubicBezTo>
                <a:cubicBezTo>
                  <a:pt x="3875733" y="1332813"/>
                  <a:pt x="3726320" y="1438057"/>
                  <a:pt x="3617778" y="1455991"/>
                </a:cubicBezTo>
                <a:cubicBezTo>
                  <a:pt x="3414639" y="1432778"/>
                  <a:pt x="3178969" y="1474495"/>
                  <a:pt x="2942756" y="1455991"/>
                </a:cubicBezTo>
                <a:cubicBezTo>
                  <a:pt x="2706543" y="1437487"/>
                  <a:pt x="2487335" y="1437181"/>
                  <a:pt x="2368988" y="1455991"/>
                </a:cubicBezTo>
                <a:cubicBezTo>
                  <a:pt x="2250641" y="1474801"/>
                  <a:pt x="1890198" y="1446250"/>
                  <a:pt x="1660215" y="1455991"/>
                </a:cubicBezTo>
                <a:cubicBezTo>
                  <a:pt x="1430232" y="1465732"/>
                  <a:pt x="1148720" y="1440631"/>
                  <a:pt x="985194" y="1455991"/>
                </a:cubicBezTo>
                <a:cubicBezTo>
                  <a:pt x="821668" y="1471351"/>
                  <a:pt x="580746" y="1488063"/>
                  <a:pt x="242670" y="1455991"/>
                </a:cubicBezTo>
                <a:cubicBezTo>
                  <a:pt x="82001" y="1444281"/>
                  <a:pt x="28984" y="1331739"/>
                  <a:pt x="0" y="1213321"/>
                </a:cubicBezTo>
                <a:cubicBezTo>
                  <a:pt x="18715" y="1059935"/>
                  <a:pt x="-626" y="877561"/>
                  <a:pt x="0" y="718289"/>
                </a:cubicBezTo>
                <a:cubicBezTo>
                  <a:pt x="626" y="559017"/>
                  <a:pt x="-8762" y="350818"/>
                  <a:pt x="0" y="24267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da-DK" sz="2400" dirty="0">
                <a:solidFill>
                  <a:schemeClr val="tx1"/>
                </a:solidFill>
                <a:ea typeface="Calibri" panose="020F0502020204030204" pitchFamily="34" charset="0"/>
                <a:cs typeface="Times New Roman" panose="02020603050405020304" pitchFamily="18" charset="0"/>
              </a:rPr>
              <a:t>Så lækker så du glæder dig til at spise hele madpakken?</a:t>
            </a:r>
          </a:p>
        </p:txBody>
      </p:sp>
      <p:sp>
        <p:nvSpPr>
          <p:cNvPr id="18" name="Rektangel: afrundede hjørner 17">
            <a:extLst>
              <a:ext uri="{FF2B5EF4-FFF2-40B4-BE49-F238E27FC236}">
                <a16:creationId xmlns:a16="http://schemas.microsoft.com/office/drawing/2014/main" id="{2FA0014B-621B-4247-BED8-852532F00116}"/>
              </a:ext>
            </a:extLst>
          </p:cNvPr>
          <p:cNvSpPr/>
          <p:nvPr/>
        </p:nvSpPr>
        <p:spPr>
          <a:xfrm>
            <a:off x="5926076" y="1219155"/>
            <a:ext cx="1652903" cy="785036"/>
          </a:xfrm>
          <a:custGeom>
            <a:avLst/>
            <a:gdLst>
              <a:gd name="connsiteX0" fmla="*/ 0 w 1652903"/>
              <a:gd name="connsiteY0" fmla="*/ 130842 h 785036"/>
              <a:gd name="connsiteX1" fmla="*/ 130842 w 1652903"/>
              <a:gd name="connsiteY1" fmla="*/ 0 h 785036"/>
              <a:gd name="connsiteX2" fmla="*/ 798627 w 1652903"/>
              <a:gd name="connsiteY2" fmla="*/ 0 h 785036"/>
              <a:gd name="connsiteX3" fmla="*/ 1522061 w 1652903"/>
              <a:gd name="connsiteY3" fmla="*/ 0 h 785036"/>
              <a:gd name="connsiteX4" fmla="*/ 1652903 w 1652903"/>
              <a:gd name="connsiteY4" fmla="*/ 130842 h 785036"/>
              <a:gd name="connsiteX5" fmla="*/ 1652903 w 1652903"/>
              <a:gd name="connsiteY5" fmla="*/ 654194 h 785036"/>
              <a:gd name="connsiteX6" fmla="*/ 1522061 w 1652903"/>
              <a:gd name="connsiteY6" fmla="*/ 785036 h 785036"/>
              <a:gd name="connsiteX7" fmla="*/ 798627 w 1652903"/>
              <a:gd name="connsiteY7" fmla="*/ 785036 h 785036"/>
              <a:gd name="connsiteX8" fmla="*/ 130842 w 1652903"/>
              <a:gd name="connsiteY8" fmla="*/ 785036 h 785036"/>
              <a:gd name="connsiteX9" fmla="*/ 0 w 1652903"/>
              <a:gd name="connsiteY9" fmla="*/ 654194 h 785036"/>
              <a:gd name="connsiteX10" fmla="*/ 0 w 1652903"/>
              <a:gd name="connsiteY10" fmla="*/ 130842 h 78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903" h="785036" fill="none" extrusionOk="0">
                <a:moveTo>
                  <a:pt x="0" y="130842"/>
                </a:moveTo>
                <a:cubicBezTo>
                  <a:pt x="172" y="63022"/>
                  <a:pt x="59158" y="1793"/>
                  <a:pt x="130842" y="0"/>
                </a:cubicBezTo>
                <a:cubicBezTo>
                  <a:pt x="340816" y="33086"/>
                  <a:pt x="652859" y="-23993"/>
                  <a:pt x="798627" y="0"/>
                </a:cubicBezTo>
                <a:cubicBezTo>
                  <a:pt x="944395" y="23993"/>
                  <a:pt x="1177882" y="-26324"/>
                  <a:pt x="1522061" y="0"/>
                </a:cubicBezTo>
                <a:cubicBezTo>
                  <a:pt x="1585406" y="-3919"/>
                  <a:pt x="1658789" y="55411"/>
                  <a:pt x="1652903" y="130842"/>
                </a:cubicBezTo>
                <a:cubicBezTo>
                  <a:pt x="1643862" y="242277"/>
                  <a:pt x="1643379" y="542917"/>
                  <a:pt x="1652903" y="654194"/>
                </a:cubicBezTo>
                <a:cubicBezTo>
                  <a:pt x="1651320" y="727102"/>
                  <a:pt x="1600420" y="792829"/>
                  <a:pt x="1522061" y="785036"/>
                </a:cubicBezTo>
                <a:cubicBezTo>
                  <a:pt x="1255305" y="784108"/>
                  <a:pt x="955808" y="775891"/>
                  <a:pt x="798627" y="785036"/>
                </a:cubicBezTo>
                <a:cubicBezTo>
                  <a:pt x="641446" y="794181"/>
                  <a:pt x="341321" y="807162"/>
                  <a:pt x="130842" y="785036"/>
                </a:cubicBezTo>
                <a:cubicBezTo>
                  <a:pt x="59704" y="783249"/>
                  <a:pt x="-6800" y="727021"/>
                  <a:pt x="0" y="654194"/>
                </a:cubicBezTo>
                <a:cubicBezTo>
                  <a:pt x="-24641" y="514942"/>
                  <a:pt x="-25792" y="328302"/>
                  <a:pt x="0" y="130842"/>
                </a:cubicBezTo>
                <a:close/>
              </a:path>
              <a:path w="1652903" h="785036" stroke="0" extrusionOk="0">
                <a:moveTo>
                  <a:pt x="0" y="130842"/>
                </a:moveTo>
                <a:cubicBezTo>
                  <a:pt x="-7386" y="70774"/>
                  <a:pt x="75041" y="4401"/>
                  <a:pt x="130842" y="0"/>
                </a:cubicBezTo>
                <a:cubicBezTo>
                  <a:pt x="289154" y="-17054"/>
                  <a:pt x="551598" y="-21143"/>
                  <a:pt x="784715" y="0"/>
                </a:cubicBezTo>
                <a:cubicBezTo>
                  <a:pt x="1017832" y="21143"/>
                  <a:pt x="1321918" y="22661"/>
                  <a:pt x="1522061" y="0"/>
                </a:cubicBezTo>
                <a:cubicBezTo>
                  <a:pt x="1596655" y="3186"/>
                  <a:pt x="1660167" y="57854"/>
                  <a:pt x="1652903" y="130842"/>
                </a:cubicBezTo>
                <a:cubicBezTo>
                  <a:pt x="1637153" y="270971"/>
                  <a:pt x="1661505" y="479976"/>
                  <a:pt x="1652903" y="654194"/>
                </a:cubicBezTo>
                <a:cubicBezTo>
                  <a:pt x="1648892" y="733417"/>
                  <a:pt x="1605739" y="789121"/>
                  <a:pt x="1522061" y="785036"/>
                </a:cubicBezTo>
                <a:cubicBezTo>
                  <a:pt x="1288247" y="805436"/>
                  <a:pt x="1015180" y="806040"/>
                  <a:pt x="812539" y="785036"/>
                </a:cubicBezTo>
                <a:cubicBezTo>
                  <a:pt x="609898" y="764032"/>
                  <a:pt x="286059" y="774935"/>
                  <a:pt x="130842" y="785036"/>
                </a:cubicBezTo>
                <a:cubicBezTo>
                  <a:pt x="68475" y="775630"/>
                  <a:pt x="-4207" y="723495"/>
                  <a:pt x="0" y="654194"/>
                </a:cubicBezTo>
                <a:cubicBezTo>
                  <a:pt x="14617" y="487960"/>
                  <a:pt x="16940" y="364317"/>
                  <a:pt x="0" y="13084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2400" dirty="0">
                <a:solidFill>
                  <a:srgbClr val="000000"/>
                </a:solidFill>
                <a:ea typeface="Calibri" panose="020F0502020204030204" pitchFamily="34" charset="0"/>
                <a:cs typeface="Times New Roman" panose="02020603050405020304" pitchFamily="18" charset="0"/>
              </a:rPr>
              <a:t>Sund?</a:t>
            </a:r>
            <a:endParaRPr lang="da-DK" sz="2400" dirty="0">
              <a:ea typeface="Calibri" panose="020F0502020204030204" pitchFamily="34" charset="0"/>
              <a:cs typeface="Times New Roman" panose="02020603050405020304" pitchFamily="18" charset="0"/>
            </a:endParaRPr>
          </a:p>
        </p:txBody>
      </p:sp>
      <p:sp>
        <p:nvSpPr>
          <p:cNvPr id="19" name="Rektangel: afrundede hjørner 18">
            <a:extLst>
              <a:ext uri="{FF2B5EF4-FFF2-40B4-BE49-F238E27FC236}">
                <a16:creationId xmlns:a16="http://schemas.microsoft.com/office/drawing/2014/main" id="{9A194446-9F5D-4469-AD7F-2A762A47EBAA}"/>
              </a:ext>
            </a:extLst>
          </p:cNvPr>
          <p:cNvSpPr/>
          <p:nvPr/>
        </p:nvSpPr>
        <p:spPr>
          <a:xfrm>
            <a:off x="1434166" y="2538073"/>
            <a:ext cx="1985504" cy="1020822"/>
          </a:xfrm>
          <a:custGeom>
            <a:avLst/>
            <a:gdLst>
              <a:gd name="connsiteX0" fmla="*/ 0 w 1985504"/>
              <a:gd name="connsiteY0" fmla="*/ 170140 h 1020822"/>
              <a:gd name="connsiteX1" fmla="*/ 170140 w 1985504"/>
              <a:gd name="connsiteY1" fmla="*/ 0 h 1020822"/>
              <a:gd name="connsiteX2" fmla="*/ 702096 w 1985504"/>
              <a:gd name="connsiteY2" fmla="*/ 0 h 1020822"/>
              <a:gd name="connsiteX3" fmla="*/ 1201147 w 1985504"/>
              <a:gd name="connsiteY3" fmla="*/ 0 h 1020822"/>
              <a:gd name="connsiteX4" fmla="*/ 1815364 w 1985504"/>
              <a:gd name="connsiteY4" fmla="*/ 0 h 1020822"/>
              <a:gd name="connsiteX5" fmla="*/ 1985504 w 1985504"/>
              <a:gd name="connsiteY5" fmla="*/ 170140 h 1020822"/>
              <a:gd name="connsiteX6" fmla="*/ 1985504 w 1985504"/>
              <a:gd name="connsiteY6" fmla="*/ 850682 h 1020822"/>
              <a:gd name="connsiteX7" fmla="*/ 1815364 w 1985504"/>
              <a:gd name="connsiteY7" fmla="*/ 1020822 h 1020822"/>
              <a:gd name="connsiteX8" fmla="*/ 1266956 w 1985504"/>
              <a:gd name="connsiteY8" fmla="*/ 1020822 h 1020822"/>
              <a:gd name="connsiteX9" fmla="*/ 767905 w 1985504"/>
              <a:gd name="connsiteY9" fmla="*/ 1020822 h 1020822"/>
              <a:gd name="connsiteX10" fmla="*/ 170140 w 1985504"/>
              <a:gd name="connsiteY10" fmla="*/ 1020822 h 1020822"/>
              <a:gd name="connsiteX11" fmla="*/ 0 w 1985504"/>
              <a:gd name="connsiteY11" fmla="*/ 850682 h 1020822"/>
              <a:gd name="connsiteX12" fmla="*/ 0 w 1985504"/>
              <a:gd name="connsiteY12" fmla="*/ 170140 h 102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5504" h="1020822" fill="none" extrusionOk="0">
                <a:moveTo>
                  <a:pt x="0" y="170140"/>
                </a:moveTo>
                <a:cubicBezTo>
                  <a:pt x="1061" y="69581"/>
                  <a:pt x="81156" y="-20402"/>
                  <a:pt x="170140" y="0"/>
                </a:cubicBezTo>
                <a:cubicBezTo>
                  <a:pt x="353330" y="-1108"/>
                  <a:pt x="561310" y="-4575"/>
                  <a:pt x="702096" y="0"/>
                </a:cubicBezTo>
                <a:cubicBezTo>
                  <a:pt x="842882" y="4575"/>
                  <a:pt x="1079823" y="-8929"/>
                  <a:pt x="1201147" y="0"/>
                </a:cubicBezTo>
                <a:cubicBezTo>
                  <a:pt x="1322471" y="8929"/>
                  <a:pt x="1609288" y="-12739"/>
                  <a:pt x="1815364" y="0"/>
                </a:cubicBezTo>
                <a:cubicBezTo>
                  <a:pt x="1890051" y="7874"/>
                  <a:pt x="1997337" y="91298"/>
                  <a:pt x="1985504" y="170140"/>
                </a:cubicBezTo>
                <a:cubicBezTo>
                  <a:pt x="2004227" y="415020"/>
                  <a:pt x="2015654" y="605219"/>
                  <a:pt x="1985504" y="850682"/>
                </a:cubicBezTo>
                <a:cubicBezTo>
                  <a:pt x="1992234" y="948412"/>
                  <a:pt x="1902024" y="1006827"/>
                  <a:pt x="1815364" y="1020822"/>
                </a:cubicBezTo>
                <a:cubicBezTo>
                  <a:pt x="1632368" y="1023595"/>
                  <a:pt x="1433238" y="1001643"/>
                  <a:pt x="1266956" y="1020822"/>
                </a:cubicBezTo>
                <a:cubicBezTo>
                  <a:pt x="1100674" y="1040001"/>
                  <a:pt x="1011440" y="1038113"/>
                  <a:pt x="767905" y="1020822"/>
                </a:cubicBezTo>
                <a:cubicBezTo>
                  <a:pt x="524370" y="1003531"/>
                  <a:pt x="352009" y="1033524"/>
                  <a:pt x="170140" y="1020822"/>
                </a:cubicBezTo>
                <a:cubicBezTo>
                  <a:pt x="80776" y="1021298"/>
                  <a:pt x="-6197" y="944019"/>
                  <a:pt x="0" y="850682"/>
                </a:cubicBezTo>
                <a:cubicBezTo>
                  <a:pt x="-10220" y="613245"/>
                  <a:pt x="-2525" y="328232"/>
                  <a:pt x="0" y="170140"/>
                </a:cubicBezTo>
                <a:close/>
              </a:path>
              <a:path w="1985504" h="1020822" stroke="0" extrusionOk="0">
                <a:moveTo>
                  <a:pt x="0" y="170140"/>
                </a:moveTo>
                <a:cubicBezTo>
                  <a:pt x="-9703" y="92194"/>
                  <a:pt x="82971" y="1817"/>
                  <a:pt x="170140" y="0"/>
                </a:cubicBezTo>
                <a:cubicBezTo>
                  <a:pt x="320952" y="20484"/>
                  <a:pt x="425223" y="-8231"/>
                  <a:pt x="669191" y="0"/>
                </a:cubicBezTo>
                <a:cubicBezTo>
                  <a:pt x="913159" y="8231"/>
                  <a:pt x="954430" y="23742"/>
                  <a:pt x="1234052" y="0"/>
                </a:cubicBezTo>
                <a:cubicBezTo>
                  <a:pt x="1513674" y="-23742"/>
                  <a:pt x="1655015" y="-13068"/>
                  <a:pt x="1815364" y="0"/>
                </a:cubicBezTo>
                <a:cubicBezTo>
                  <a:pt x="1903732" y="-8054"/>
                  <a:pt x="1987564" y="77630"/>
                  <a:pt x="1985504" y="170140"/>
                </a:cubicBezTo>
                <a:cubicBezTo>
                  <a:pt x="1984711" y="380811"/>
                  <a:pt x="1954249" y="634852"/>
                  <a:pt x="1985504" y="850682"/>
                </a:cubicBezTo>
                <a:cubicBezTo>
                  <a:pt x="1993244" y="963588"/>
                  <a:pt x="1918288" y="1018208"/>
                  <a:pt x="1815364" y="1020822"/>
                </a:cubicBezTo>
                <a:cubicBezTo>
                  <a:pt x="1608184" y="1017626"/>
                  <a:pt x="1464955" y="1041226"/>
                  <a:pt x="1266956" y="1020822"/>
                </a:cubicBezTo>
                <a:cubicBezTo>
                  <a:pt x="1068957" y="1000418"/>
                  <a:pt x="869606" y="1029408"/>
                  <a:pt x="735000" y="1020822"/>
                </a:cubicBezTo>
                <a:cubicBezTo>
                  <a:pt x="600394" y="1012236"/>
                  <a:pt x="370254" y="1014164"/>
                  <a:pt x="170140" y="1020822"/>
                </a:cubicBezTo>
                <a:cubicBezTo>
                  <a:pt x="75277" y="1031128"/>
                  <a:pt x="-10970" y="955102"/>
                  <a:pt x="0" y="850682"/>
                </a:cubicBezTo>
                <a:cubicBezTo>
                  <a:pt x="-6551" y="523866"/>
                  <a:pt x="6131" y="457031"/>
                  <a:pt x="0" y="17014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2400" dirty="0">
                <a:solidFill>
                  <a:srgbClr val="000000"/>
                </a:solidFill>
                <a:ea typeface="Calibri" panose="020F0502020204030204" pitchFamily="34" charset="0"/>
                <a:cs typeface="Times New Roman" panose="02020603050405020304" pitchFamily="18" charset="0"/>
              </a:rPr>
              <a:t>Bæredygtig?</a:t>
            </a:r>
            <a:endParaRPr lang="da-DK" sz="2400" dirty="0">
              <a:ea typeface="Calibri" panose="020F0502020204030204" pitchFamily="34" charset="0"/>
              <a:cs typeface="Times New Roman" panose="02020603050405020304" pitchFamily="18" charset="0"/>
            </a:endParaRPr>
          </a:p>
        </p:txBody>
      </p:sp>
      <p:sp>
        <p:nvSpPr>
          <p:cNvPr id="22" name="Rektangel: afrundede hjørner 21">
            <a:extLst>
              <a:ext uri="{FF2B5EF4-FFF2-40B4-BE49-F238E27FC236}">
                <a16:creationId xmlns:a16="http://schemas.microsoft.com/office/drawing/2014/main" id="{C537E38C-5E1B-4200-85CC-0DD71EF17524}"/>
              </a:ext>
            </a:extLst>
          </p:cNvPr>
          <p:cNvSpPr/>
          <p:nvPr/>
        </p:nvSpPr>
        <p:spPr>
          <a:xfrm>
            <a:off x="2720967" y="6214368"/>
            <a:ext cx="1743914" cy="601203"/>
          </a:xfrm>
          <a:custGeom>
            <a:avLst/>
            <a:gdLst>
              <a:gd name="connsiteX0" fmla="*/ 0 w 1743914"/>
              <a:gd name="connsiteY0" fmla="*/ 100203 h 601203"/>
              <a:gd name="connsiteX1" fmla="*/ 100203 w 1743914"/>
              <a:gd name="connsiteY1" fmla="*/ 0 h 601203"/>
              <a:gd name="connsiteX2" fmla="*/ 599271 w 1743914"/>
              <a:gd name="connsiteY2" fmla="*/ 0 h 601203"/>
              <a:gd name="connsiteX3" fmla="*/ 1067468 w 1743914"/>
              <a:gd name="connsiteY3" fmla="*/ 0 h 601203"/>
              <a:gd name="connsiteX4" fmla="*/ 1643711 w 1743914"/>
              <a:gd name="connsiteY4" fmla="*/ 0 h 601203"/>
              <a:gd name="connsiteX5" fmla="*/ 1743914 w 1743914"/>
              <a:gd name="connsiteY5" fmla="*/ 100203 h 601203"/>
              <a:gd name="connsiteX6" fmla="*/ 1743914 w 1743914"/>
              <a:gd name="connsiteY6" fmla="*/ 501000 h 601203"/>
              <a:gd name="connsiteX7" fmla="*/ 1643711 w 1743914"/>
              <a:gd name="connsiteY7" fmla="*/ 601203 h 601203"/>
              <a:gd name="connsiteX8" fmla="*/ 1129208 w 1743914"/>
              <a:gd name="connsiteY8" fmla="*/ 601203 h 601203"/>
              <a:gd name="connsiteX9" fmla="*/ 661011 w 1743914"/>
              <a:gd name="connsiteY9" fmla="*/ 601203 h 601203"/>
              <a:gd name="connsiteX10" fmla="*/ 100203 w 1743914"/>
              <a:gd name="connsiteY10" fmla="*/ 601203 h 601203"/>
              <a:gd name="connsiteX11" fmla="*/ 0 w 1743914"/>
              <a:gd name="connsiteY11" fmla="*/ 501000 h 601203"/>
              <a:gd name="connsiteX12" fmla="*/ 0 w 1743914"/>
              <a:gd name="connsiteY12" fmla="*/ 100203 h 6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914" h="601203" fill="none" extrusionOk="0">
                <a:moveTo>
                  <a:pt x="0" y="100203"/>
                </a:moveTo>
                <a:cubicBezTo>
                  <a:pt x="504" y="41732"/>
                  <a:pt x="45759" y="-3672"/>
                  <a:pt x="100203" y="0"/>
                </a:cubicBezTo>
                <a:cubicBezTo>
                  <a:pt x="303384" y="-18013"/>
                  <a:pt x="484458" y="21398"/>
                  <a:pt x="599271" y="0"/>
                </a:cubicBezTo>
                <a:cubicBezTo>
                  <a:pt x="714084" y="-21398"/>
                  <a:pt x="872782" y="9896"/>
                  <a:pt x="1067468" y="0"/>
                </a:cubicBezTo>
                <a:cubicBezTo>
                  <a:pt x="1262154" y="-9896"/>
                  <a:pt x="1416898" y="-28729"/>
                  <a:pt x="1643711" y="0"/>
                </a:cubicBezTo>
                <a:cubicBezTo>
                  <a:pt x="1697148" y="778"/>
                  <a:pt x="1747885" y="49938"/>
                  <a:pt x="1743914" y="100203"/>
                </a:cubicBezTo>
                <a:cubicBezTo>
                  <a:pt x="1729670" y="180462"/>
                  <a:pt x="1739453" y="388091"/>
                  <a:pt x="1743914" y="501000"/>
                </a:cubicBezTo>
                <a:cubicBezTo>
                  <a:pt x="1746582" y="557833"/>
                  <a:pt x="1698142" y="599461"/>
                  <a:pt x="1643711" y="601203"/>
                </a:cubicBezTo>
                <a:cubicBezTo>
                  <a:pt x="1528344" y="598486"/>
                  <a:pt x="1297822" y="601445"/>
                  <a:pt x="1129208" y="601203"/>
                </a:cubicBezTo>
                <a:cubicBezTo>
                  <a:pt x="960594" y="600961"/>
                  <a:pt x="813118" y="603137"/>
                  <a:pt x="661011" y="601203"/>
                </a:cubicBezTo>
                <a:cubicBezTo>
                  <a:pt x="508904" y="599269"/>
                  <a:pt x="273274" y="591129"/>
                  <a:pt x="100203" y="601203"/>
                </a:cubicBezTo>
                <a:cubicBezTo>
                  <a:pt x="47720" y="601498"/>
                  <a:pt x="-4717" y="555862"/>
                  <a:pt x="0" y="501000"/>
                </a:cubicBezTo>
                <a:cubicBezTo>
                  <a:pt x="10803" y="306909"/>
                  <a:pt x="-13814" y="282995"/>
                  <a:pt x="0" y="100203"/>
                </a:cubicBezTo>
                <a:close/>
              </a:path>
              <a:path w="1743914" h="601203" stroke="0" extrusionOk="0">
                <a:moveTo>
                  <a:pt x="0" y="100203"/>
                </a:moveTo>
                <a:cubicBezTo>
                  <a:pt x="-6090" y="54918"/>
                  <a:pt x="47967" y="830"/>
                  <a:pt x="100203" y="0"/>
                </a:cubicBezTo>
                <a:cubicBezTo>
                  <a:pt x="223627" y="16313"/>
                  <a:pt x="345121" y="15528"/>
                  <a:pt x="568400" y="0"/>
                </a:cubicBezTo>
                <a:cubicBezTo>
                  <a:pt x="791679" y="-15528"/>
                  <a:pt x="946427" y="22587"/>
                  <a:pt x="1098338" y="0"/>
                </a:cubicBezTo>
                <a:cubicBezTo>
                  <a:pt x="1250249" y="-22587"/>
                  <a:pt x="1519748" y="5418"/>
                  <a:pt x="1643711" y="0"/>
                </a:cubicBezTo>
                <a:cubicBezTo>
                  <a:pt x="1695362" y="-5308"/>
                  <a:pt x="1751784" y="50423"/>
                  <a:pt x="1743914" y="100203"/>
                </a:cubicBezTo>
                <a:cubicBezTo>
                  <a:pt x="1749298" y="271867"/>
                  <a:pt x="1741068" y="332493"/>
                  <a:pt x="1743914" y="501000"/>
                </a:cubicBezTo>
                <a:cubicBezTo>
                  <a:pt x="1749007" y="568804"/>
                  <a:pt x="1707114" y="598851"/>
                  <a:pt x="1643711" y="601203"/>
                </a:cubicBezTo>
                <a:cubicBezTo>
                  <a:pt x="1457278" y="606396"/>
                  <a:pt x="1275475" y="614620"/>
                  <a:pt x="1129208" y="601203"/>
                </a:cubicBezTo>
                <a:cubicBezTo>
                  <a:pt x="982941" y="587786"/>
                  <a:pt x="804961" y="624622"/>
                  <a:pt x="630141" y="601203"/>
                </a:cubicBezTo>
                <a:cubicBezTo>
                  <a:pt x="455321" y="577784"/>
                  <a:pt x="291497" y="586554"/>
                  <a:pt x="100203" y="601203"/>
                </a:cubicBezTo>
                <a:cubicBezTo>
                  <a:pt x="44092" y="610055"/>
                  <a:pt x="-3178" y="559370"/>
                  <a:pt x="0" y="501000"/>
                </a:cubicBezTo>
                <a:cubicBezTo>
                  <a:pt x="5184" y="314971"/>
                  <a:pt x="-7449" y="197774"/>
                  <a:pt x="0" y="100203"/>
                </a:cubicBezTo>
                <a:close/>
              </a:path>
            </a:pathLst>
          </a:custGeom>
          <a:solidFill>
            <a:schemeClr val="bg1"/>
          </a:solidFill>
          <a:ln>
            <a:solidFill>
              <a:srgbClr val="E5461B"/>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1600" dirty="0">
                <a:solidFill>
                  <a:srgbClr val="000000"/>
                </a:solidFill>
                <a:ea typeface="Calibri" panose="020F0502020204030204" pitchFamily="34" charset="0"/>
                <a:cs typeface="Times New Roman" panose="02020603050405020304" pitchFamily="18" charset="0"/>
              </a:rPr>
              <a:t>Hvorfor mon?</a:t>
            </a:r>
            <a:endParaRPr lang="da-DK"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4444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3: </a:t>
            </a:r>
          </a:p>
          <a:p>
            <a:pPr algn="ctr"/>
            <a:r>
              <a:rPr lang="en-US" sz="3600" dirty="0" err="1"/>
              <a:t>Opsamling</a:t>
            </a:r>
            <a:endParaRPr lang="da-DK" sz="3600" dirty="0"/>
          </a:p>
        </p:txBody>
      </p:sp>
    </p:spTree>
    <p:extLst>
      <p:ext uri="{BB962C8B-B14F-4D97-AF65-F5344CB8AC3E}">
        <p14:creationId xmlns:p14="http://schemas.microsoft.com/office/powerpoint/2010/main" val="3048552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279BB-FB28-4FAA-A87A-77051838F617}"/>
              </a:ext>
            </a:extLst>
          </p:cNvPr>
          <p:cNvSpPr>
            <a:spLocks noGrp="1"/>
          </p:cNvSpPr>
          <p:nvPr>
            <p:ph type="title"/>
          </p:nvPr>
        </p:nvSpPr>
        <p:spPr/>
        <p:txBody>
          <a:bodyPr/>
          <a:lstStyle/>
          <a:p>
            <a:br>
              <a:rPr lang="da-DK" sz="3600" dirty="0"/>
            </a:br>
            <a:endParaRPr lang="da-DK" dirty="0"/>
          </a:p>
        </p:txBody>
      </p:sp>
      <p:sp>
        <p:nvSpPr>
          <p:cNvPr id="6" name="Pladsholder til tekst 5">
            <a:extLst>
              <a:ext uri="{FF2B5EF4-FFF2-40B4-BE49-F238E27FC236}">
                <a16:creationId xmlns:a16="http://schemas.microsoft.com/office/drawing/2014/main" id="{B8AB7D0E-9158-41F8-86FF-B4492952809D}"/>
              </a:ext>
            </a:extLst>
          </p:cNvPr>
          <p:cNvSpPr>
            <a:spLocks noGrp="1"/>
          </p:cNvSpPr>
          <p:nvPr>
            <p:ph type="body" idx="1"/>
          </p:nvPr>
        </p:nvSpPr>
        <p:spPr>
          <a:xfrm>
            <a:off x="831850" y="2483318"/>
            <a:ext cx="5453447" cy="3917482"/>
          </a:xfrm>
        </p:spPr>
        <p:txBody>
          <a:bodyPr>
            <a:normAutofit/>
          </a:bodyPr>
          <a:lstStyle/>
          <a:p>
            <a:endParaRPr lang="da-DK" dirty="0">
              <a:solidFill>
                <a:schemeClr val="tx1"/>
              </a:solidFill>
            </a:endParaRPr>
          </a:p>
          <a:p>
            <a:endParaRPr lang="da-DK" dirty="0">
              <a:solidFill>
                <a:schemeClr val="tx1"/>
              </a:solidFill>
            </a:endParaRPr>
          </a:p>
          <a:p>
            <a:endParaRPr lang="da-DK" dirty="0">
              <a:solidFill>
                <a:schemeClr val="tx1"/>
              </a:solidFill>
            </a:endParaRPr>
          </a:p>
          <a:p>
            <a:endParaRPr lang="da-DK" dirty="0">
              <a:solidFill>
                <a:schemeClr val="tx1"/>
              </a:solidFill>
            </a:endParaRPr>
          </a:p>
          <a:p>
            <a:r>
              <a:rPr lang="da-DK" dirty="0">
                <a:solidFill>
                  <a:schemeClr val="tx1"/>
                </a:solidFill>
              </a:rPr>
              <a:t> </a:t>
            </a:r>
          </a:p>
          <a:p>
            <a:endParaRPr lang="da-DK" dirty="0">
              <a:solidFill>
                <a:schemeClr val="tx1"/>
              </a:solidFill>
            </a:endParaRPr>
          </a:p>
        </p:txBody>
      </p:sp>
      <p:sp>
        <p:nvSpPr>
          <p:cNvPr id="4" name="Rektangel 3">
            <a:extLst>
              <a:ext uri="{FF2B5EF4-FFF2-40B4-BE49-F238E27FC236}">
                <a16:creationId xmlns:a16="http://schemas.microsoft.com/office/drawing/2014/main" id="{A32334E7-B3EB-4645-85A3-95739EE2F91B}"/>
              </a:ext>
            </a:extLst>
          </p:cNvPr>
          <p:cNvSpPr/>
          <p:nvPr/>
        </p:nvSpPr>
        <p:spPr>
          <a:xfrm>
            <a:off x="969850" y="768350"/>
            <a:ext cx="9858571" cy="584775"/>
          </a:xfrm>
          <a:prstGeom prst="rect">
            <a:avLst/>
          </a:prstGeom>
        </p:spPr>
        <p:txBody>
          <a:bodyPr wrap="square">
            <a:spAutoFit/>
          </a:bodyPr>
          <a:lstStyle/>
          <a:p>
            <a:r>
              <a:rPr lang="da-DK" sz="3200" dirty="0">
                <a:solidFill>
                  <a:srgbClr val="E5461B"/>
                </a:solidFill>
              </a:rPr>
              <a:t>FORSØG: Hvordan går det med affaldskirkegården?</a:t>
            </a:r>
          </a:p>
        </p:txBody>
      </p:sp>
      <p:pic>
        <p:nvPicPr>
          <p:cNvPr id="9" name="Billede 8" descr="Et billede, der indeholder mad, sidder, bord, lille&#10;&#10;Automatisk genereret beskrivelse">
            <a:extLst>
              <a:ext uri="{FF2B5EF4-FFF2-40B4-BE49-F238E27FC236}">
                <a16:creationId xmlns:a16="http://schemas.microsoft.com/office/drawing/2014/main" id="{0B43E8E7-C816-46F0-9CC4-4F009DC77A9B}"/>
              </a:ext>
            </a:extLst>
          </p:cNvPr>
          <p:cNvPicPr>
            <a:picLocks noChangeAspect="1"/>
          </p:cNvPicPr>
          <p:nvPr/>
        </p:nvPicPr>
        <p:blipFill rotWithShape="1">
          <a:blip r:embed="rId3">
            <a:extLst>
              <a:ext uri="{28A0092B-C50C-407E-A947-70E740481C1C}">
                <a14:useLocalDpi xmlns:a14="http://schemas.microsoft.com/office/drawing/2010/main" val="0"/>
              </a:ext>
            </a:extLst>
          </a:blip>
          <a:srcRect t="19818"/>
          <a:stretch/>
        </p:blipFill>
        <p:spPr>
          <a:xfrm>
            <a:off x="6096000" y="2273732"/>
            <a:ext cx="4199433" cy="2525389"/>
          </a:xfrm>
          <a:prstGeom prst="rect">
            <a:avLst/>
          </a:prstGeom>
        </p:spPr>
      </p:pic>
      <p:pic>
        <p:nvPicPr>
          <p:cNvPr id="7" name="Billede 6">
            <a:extLst>
              <a:ext uri="{FF2B5EF4-FFF2-40B4-BE49-F238E27FC236}">
                <a16:creationId xmlns:a16="http://schemas.microsoft.com/office/drawing/2014/main" id="{0AB54FBA-C668-4B02-A3E8-A4F55FD19E5C}"/>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8" name="Rektangel: afrundede hjørner 7">
            <a:extLst>
              <a:ext uri="{FF2B5EF4-FFF2-40B4-BE49-F238E27FC236}">
                <a16:creationId xmlns:a16="http://schemas.microsoft.com/office/drawing/2014/main" id="{834A7449-1BEE-45A0-9AD3-5C711839D820}"/>
              </a:ext>
            </a:extLst>
          </p:cNvPr>
          <p:cNvSpPr/>
          <p:nvPr/>
        </p:nvSpPr>
        <p:spPr>
          <a:xfrm>
            <a:off x="797093" y="2644403"/>
            <a:ext cx="4995515" cy="1784046"/>
          </a:xfrm>
          <a:custGeom>
            <a:avLst/>
            <a:gdLst>
              <a:gd name="connsiteX0" fmla="*/ 0 w 4995515"/>
              <a:gd name="connsiteY0" fmla="*/ 297347 h 1784046"/>
              <a:gd name="connsiteX1" fmla="*/ 297347 w 4995515"/>
              <a:gd name="connsiteY1" fmla="*/ 0 h 1784046"/>
              <a:gd name="connsiteX2" fmla="*/ 970044 w 4995515"/>
              <a:gd name="connsiteY2" fmla="*/ 0 h 1784046"/>
              <a:gd name="connsiteX3" fmla="*/ 1510716 w 4995515"/>
              <a:gd name="connsiteY3" fmla="*/ 0 h 1784046"/>
              <a:gd name="connsiteX4" fmla="*/ 2139405 w 4995515"/>
              <a:gd name="connsiteY4" fmla="*/ 0 h 1784046"/>
              <a:gd name="connsiteX5" fmla="*/ 2636069 w 4995515"/>
              <a:gd name="connsiteY5" fmla="*/ 0 h 1784046"/>
              <a:gd name="connsiteX6" fmla="*/ 3264758 w 4995515"/>
              <a:gd name="connsiteY6" fmla="*/ 0 h 1784046"/>
              <a:gd name="connsiteX7" fmla="*/ 3761422 w 4995515"/>
              <a:gd name="connsiteY7" fmla="*/ 0 h 1784046"/>
              <a:gd name="connsiteX8" fmla="*/ 4698168 w 4995515"/>
              <a:gd name="connsiteY8" fmla="*/ 0 h 1784046"/>
              <a:gd name="connsiteX9" fmla="*/ 4995515 w 4995515"/>
              <a:gd name="connsiteY9" fmla="*/ 297347 h 1784046"/>
              <a:gd name="connsiteX10" fmla="*/ 4995515 w 4995515"/>
              <a:gd name="connsiteY10" fmla="*/ 880129 h 1784046"/>
              <a:gd name="connsiteX11" fmla="*/ 4995515 w 4995515"/>
              <a:gd name="connsiteY11" fmla="*/ 1486699 h 1784046"/>
              <a:gd name="connsiteX12" fmla="*/ 4698168 w 4995515"/>
              <a:gd name="connsiteY12" fmla="*/ 1784046 h 1784046"/>
              <a:gd name="connsiteX13" fmla="*/ 4025471 w 4995515"/>
              <a:gd name="connsiteY13" fmla="*/ 1784046 h 1784046"/>
              <a:gd name="connsiteX14" fmla="*/ 3528807 w 4995515"/>
              <a:gd name="connsiteY14" fmla="*/ 1784046 h 1784046"/>
              <a:gd name="connsiteX15" fmla="*/ 2988135 w 4995515"/>
              <a:gd name="connsiteY15" fmla="*/ 1784046 h 1784046"/>
              <a:gd name="connsiteX16" fmla="*/ 2271430 w 4995515"/>
              <a:gd name="connsiteY16" fmla="*/ 1784046 h 1784046"/>
              <a:gd name="connsiteX17" fmla="*/ 1774765 w 4995515"/>
              <a:gd name="connsiteY17" fmla="*/ 1784046 h 1784046"/>
              <a:gd name="connsiteX18" fmla="*/ 1146077 w 4995515"/>
              <a:gd name="connsiteY18" fmla="*/ 1784046 h 1784046"/>
              <a:gd name="connsiteX19" fmla="*/ 297347 w 4995515"/>
              <a:gd name="connsiteY19" fmla="*/ 1784046 h 1784046"/>
              <a:gd name="connsiteX20" fmla="*/ 0 w 4995515"/>
              <a:gd name="connsiteY20" fmla="*/ 1486699 h 1784046"/>
              <a:gd name="connsiteX21" fmla="*/ 0 w 4995515"/>
              <a:gd name="connsiteY21" fmla="*/ 892023 h 1784046"/>
              <a:gd name="connsiteX22" fmla="*/ 0 w 4995515"/>
              <a:gd name="connsiteY22" fmla="*/ 297347 h 178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5515" h="1784046" fill="none" extrusionOk="0">
                <a:moveTo>
                  <a:pt x="0" y="297347"/>
                </a:moveTo>
                <a:cubicBezTo>
                  <a:pt x="4833" y="125441"/>
                  <a:pt x="123367" y="810"/>
                  <a:pt x="297347" y="0"/>
                </a:cubicBezTo>
                <a:cubicBezTo>
                  <a:pt x="589518" y="16118"/>
                  <a:pt x="660555" y="-28765"/>
                  <a:pt x="970044" y="0"/>
                </a:cubicBezTo>
                <a:cubicBezTo>
                  <a:pt x="1279533" y="28765"/>
                  <a:pt x="1338673" y="-6979"/>
                  <a:pt x="1510716" y="0"/>
                </a:cubicBezTo>
                <a:cubicBezTo>
                  <a:pt x="1682759" y="6979"/>
                  <a:pt x="1961088" y="3917"/>
                  <a:pt x="2139405" y="0"/>
                </a:cubicBezTo>
                <a:cubicBezTo>
                  <a:pt x="2317722" y="-3917"/>
                  <a:pt x="2414938" y="6913"/>
                  <a:pt x="2636069" y="0"/>
                </a:cubicBezTo>
                <a:cubicBezTo>
                  <a:pt x="2857200" y="-6913"/>
                  <a:pt x="2999095" y="-18902"/>
                  <a:pt x="3264758" y="0"/>
                </a:cubicBezTo>
                <a:cubicBezTo>
                  <a:pt x="3530421" y="18902"/>
                  <a:pt x="3644204" y="1051"/>
                  <a:pt x="3761422" y="0"/>
                </a:cubicBezTo>
                <a:cubicBezTo>
                  <a:pt x="3878640" y="-1051"/>
                  <a:pt x="4407229" y="27514"/>
                  <a:pt x="4698168" y="0"/>
                </a:cubicBezTo>
                <a:cubicBezTo>
                  <a:pt x="4855702" y="-5894"/>
                  <a:pt x="4983966" y="127688"/>
                  <a:pt x="4995515" y="297347"/>
                </a:cubicBezTo>
                <a:cubicBezTo>
                  <a:pt x="5005121" y="421726"/>
                  <a:pt x="4999883" y="752921"/>
                  <a:pt x="4995515" y="880129"/>
                </a:cubicBezTo>
                <a:cubicBezTo>
                  <a:pt x="4991147" y="1007337"/>
                  <a:pt x="4989997" y="1204672"/>
                  <a:pt x="4995515" y="1486699"/>
                </a:cubicBezTo>
                <a:cubicBezTo>
                  <a:pt x="5004745" y="1655307"/>
                  <a:pt x="4858745" y="1747178"/>
                  <a:pt x="4698168" y="1784046"/>
                </a:cubicBezTo>
                <a:cubicBezTo>
                  <a:pt x="4518024" y="1789430"/>
                  <a:pt x="4207891" y="1772282"/>
                  <a:pt x="4025471" y="1784046"/>
                </a:cubicBezTo>
                <a:cubicBezTo>
                  <a:pt x="3843051" y="1795810"/>
                  <a:pt x="3773624" y="1797655"/>
                  <a:pt x="3528807" y="1784046"/>
                </a:cubicBezTo>
                <a:cubicBezTo>
                  <a:pt x="3283990" y="1770437"/>
                  <a:pt x="3242771" y="1768299"/>
                  <a:pt x="2988135" y="1784046"/>
                </a:cubicBezTo>
                <a:cubicBezTo>
                  <a:pt x="2733499" y="1799793"/>
                  <a:pt x="2523775" y="1761066"/>
                  <a:pt x="2271430" y="1784046"/>
                </a:cubicBezTo>
                <a:cubicBezTo>
                  <a:pt x="2019086" y="1807026"/>
                  <a:pt x="1922024" y="1774546"/>
                  <a:pt x="1774765" y="1784046"/>
                </a:cubicBezTo>
                <a:cubicBezTo>
                  <a:pt x="1627507" y="1793546"/>
                  <a:pt x="1427137" y="1773451"/>
                  <a:pt x="1146077" y="1784046"/>
                </a:cubicBezTo>
                <a:cubicBezTo>
                  <a:pt x="865017" y="1794641"/>
                  <a:pt x="699239" y="1800057"/>
                  <a:pt x="297347" y="1784046"/>
                </a:cubicBezTo>
                <a:cubicBezTo>
                  <a:pt x="145284" y="1805316"/>
                  <a:pt x="-20760" y="1635189"/>
                  <a:pt x="0" y="1486699"/>
                </a:cubicBezTo>
                <a:cubicBezTo>
                  <a:pt x="-20628" y="1208706"/>
                  <a:pt x="-20761" y="1098487"/>
                  <a:pt x="0" y="892023"/>
                </a:cubicBezTo>
                <a:cubicBezTo>
                  <a:pt x="20761" y="685559"/>
                  <a:pt x="1922" y="482486"/>
                  <a:pt x="0" y="297347"/>
                </a:cubicBezTo>
                <a:close/>
              </a:path>
              <a:path w="4995515" h="1784046" stroke="0" extrusionOk="0">
                <a:moveTo>
                  <a:pt x="0" y="297347"/>
                </a:moveTo>
                <a:cubicBezTo>
                  <a:pt x="-14987" y="157872"/>
                  <a:pt x="165014" y="8526"/>
                  <a:pt x="297347" y="0"/>
                </a:cubicBezTo>
                <a:cubicBezTo>
                  <a:pt x="437800" y="-24811"/>
                  <a:pt x="666261" y="19434"/>
                  <a:pt x="794011" y="0"/>
                </a:cubicBezTo>
                <a:cubicBezTo>
                  <a:pt x="921761" y="-19434"/>
                  <a:pt x="1166624" y="23749"/>
                  <a:pt x="1466708" y="0"/>
                </a:cubicBezTo>
                <a:cubicBezTo>
                  <a:pt x="1766792" y="-23749"/>
                  <a:pt x="1949049" y="-30393"/>
                  <a:pt x="2095397" y="0"/>
                </a:cubicBezTo>
                <a:cubicBezTo>
                  <a:pt x="2241745" y="30393"/>
                  <a:pt x="2490641" y="-3946"/>
                  <a:pt x="2812102" y="0"/>
                </a:cubicBezTo>
                <a:cubicBezTo>
                  <a:pt x="3133563" y="3946"/>
                  <a:pt x="3247679" y="19830"/>
                  <a:pt x="3528807" y="0"/>
                </a:cubicBezTo>
                <a:cubicBezTo>
                  <a:pt x="3809936" y="-19830"/>
                  <a:pt x="4173708" y="8415"/>
                  <a:pt x="4698168" y="0"/>
                </a:cubicBezTo>
                <a:cubicBezTo>
                  <a:pt x="4871561" y="22447"/>
                  <a:pt x="5012565" y="128152"/>
                  <a:pt x="4995515" y="297347"/>
                </a:cubicBezTo>
                <a:cubicBezTo>
                  <a:pt x="4996238" y="544312"/>
                  <a:pt x="4992055" y="661766"/>
                  <a:pt x="4995515" y="892023"/>
                </a:cubicBezTo>
                <a:cubicBezTo>
                  <a:pt x="4998975" y="1122280"/>
                  <a:pt x="4971652" y="1225250"/>
                  <a:pt x="4995515" y="1486699"/>
                </a:cubicBezTo>
                <a:cubicBezTo>
                  <a:pt x="5022483" y="1650103"/>
                  <a:pt x="4878118" y="1780446"/>
                  <a:pt x="4698168" y="1784046"/>
                </a:cubicBezTo>
                <a:cubicBezTo>
                  <a:pt x="4507134" y="1771808"/>
                  <a:pt x="4313076" y="1808012"/>
                  <a:pt x="4069479" y="1784046"/>
                </a:cubicBezTo>
                <a:cubicBezTo>
                  <a:pt x="3825882" y="1760080"/>
                  <a:pt x="3638145" y="1767113"/>
                  <a:pt x="3396782" y="1784046"/>
                </a:cubicBezTo>
                <a:cubicBezTo>
                  <a:pt x="3155419" y="1800979"/>
                  <a:pt x="3070263" y="1773001"/>
                  <a:pt x="2768094" y="1784046"/>
                </a:cubicBezTo>
                <a:cubicBezTo>
                  <a:pt x="2465925" y="1795091"/>
                  <a:pt x="2312108" y="1814032"/>
                  <a:pt x="2139405" y="1784046"/>
                </a:cubicBezTo>
                <a:cubicBezTo>
                  <a:pt x="1966702" y="1754060"/>
                  <a:pt x="1807714" y="1779111"/>
                  <a:pt x="1642741" y="1784046"/>
                </a:cubicBezTo>
                <a:cubicBezTo>
                  <a:pt x="1477768" y="1788981"/>
                  <a:pt x="1340637" y="1797352"/>
                  <a:pt x="1146077" y="1784046"/>
                </a:cubicBezTo>
                <a:cubicBezTo>
                  <a:pt x="951517" y="1770740"/>
                  <a:pt x="613195" y="1800045"/>
                  <a:pt x="297347" y="1784046"/>
                </a:cubicBezTo>
                <a:cubicBezTo>
                  <a:pt x="110582" y="1793254"/>
                  <a:pt x="2453" y="1654054"/>
                  <a:pt x="0" y="1486699"/>
                </a:cubicBezTo>
                <a:cubicBezTo>
                  <a:pt x="-30118" y="1289432"/>
                  <a:pt x="-4854" y="1169190"/>
                  <a:pt x="0" y="868236"/>
                </a:cubicBezTo>
                <a:cubicBezTo>
                  <a:pt x="4854" y="567282"/>
                  <a:pt x="-1192" y="568872"/>
                  <a:pt x="0" y="297347"/>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u="sng" dirty="0">
                <a:solidFill>
                  <a:schemeClr val="tx1"/>
                </a:solidFill>
              </a:rPr>
              <a:t>Før I graver affaldet op:</a:t>
            </a:r>
          </a:p>
          <a:p>
            <a:endParaRPr lang="da-DK" sz="2000" u="sng" dirty="0">
              <a:solidFill>
                <a:schemeClr val="tx1"/>
              </a:solidFill>
            </a:endParaRPr>
          </a:p>
          <a:p>
            <a:r>
              <a:rPr lang="da-DK" sz="2000" dirty="0">
                <a:solidFill>
                  <a:schemeClr val="tx1"/>
                </a:solidFill>
              </a:rPr>
              <a:t>Kan I huske hvad vi gravede ned?</a:t>
            </a:r>
          </a:p>
          <a:p>
            <a:endParaRPr lang="da-DK" sz="2000" dirty="0">
              <a:solidFill>
                <a:schemeClr val="tx1"/>
              </a:solidFill>
            </a:endParaRPr>
          </a:p>
          <a:p>
            <a:endParaRPr lang="da-DK" sz="100" dirty="0">
              <a:solidFill>
                <a:schemeClr val="tx1"/>
              </a:solidFill>
            </a:endParaRPr>
          </a:p>
          <a:p>
            <a:r>
              <a:rPr lang="da-DK" sz="2000" dirty="0">
                <a:solidFill>
                  <a:schemeClr val="tx1"/>
                </a:solidFill>
              </a:rPr>
              <a:t>Hvordan tror I det er gået?</a:t>
            </a:r>
          </a:p>
        </p:txBody>
      </p:sp>
    </p:spTree>
    <p:extLst>
      <p:ext uri="{BB962C8B-B14F-4D97-AF65-F5344CB8AC3E}">
        <p14:creationId xmlns:p14="http://schemas.microsoft.com/office/powerpoint/2010/main" val="14942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3571245" y="3968886"/>
            <a:ext cx="5486128" cy="2889114"/>
          </a:xfrm>
        </p:spPr>
        <p:txBody>
          <a:bodyPr anchor="b">
            <a:normAutofit/>
          </a:bodyPr>
          <a:lstStyle/>
          <a:p>
            <a:r>
              <a:rPr lang="da-DK" sz="3600" dirty="0">
                <a:latin typeface="+mn-lt"/>
              </a:rPr>
              <a:t>Tema 1: </a:t>
            </a:r>
            <a:br>
              <a:rPr lang="da-DK" sz="3600" dirty="0">
                <a:latin typeface="+mn-lt"/>
              </a:rPr>
            </a:br>
            <a:r>
              <a:rPr lang="da-DK" sz="3600" dirty="0">
                <a:latin typeface="+mn-lt"/>
              </a:rPr>
              <a:t>Hvad er bæredygtighed?</a:t>
            </a:r>
            <a:br>
              <a:rPr lang="da-DK" sz="3600" dirty="0"/>
            </a:br>
            <a:endParaRPr lang="da-DK" sz="3600" dirty="0"/>
          </a:p>
        </p:txBody>
      </p:sp>
    </p:spTree>
    <p:extLst>
      <p:ext uri="{BB962C8B-B14F-4D97-AF65-F5344CB8AC3E}">
        <p14:creationId xmlns:p14="http://schemas.microsoft.com/office/powerpoint/2010/main" val="149012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9DFD49E-7E71-497C-B00D-1AB444975D4E}"/>
              </a:ext>
            </a:extLst>
          </p:cNvPr>
          <p:cNvPicPr>
            <a:picLocks noChangeAspect="1"/>
          </p:cNvPicPr>
          <p:nvPr/>
        </p:nvPicPr>
        <p:blipFill rotWithShape="1">
          <a:blip r:embed="rId3"/>
          <a:srcRect l="24489" t="30210" r="42296" b="7755"/>
          <a:stretch/>
        </p:blipFill>
        <p:spPr>
          <a:xfrm>
            <a:off x="397635" y="1301836"/>
            <a:ext cx="5219662" cy="5483745"/>
          </a:xfrm>
          <a:prstGeom prst="rect">
            <a:avLst/>
          </a:prstGeom>
        </p:spPr>
      </p:pic>
      <p:pic>
        <p:nvPicPr>
          <p:cNvPr id="5" name="Billede 4">
            <a:extLst>
              <a:ext uri="{FF2B5EF4-FFF2-40B4-BE49-F238E27FC236}">
                <a16:creationId xmlns:a16="http://schemas.microsoft.com/office/drawing/2014/main" id="{D1A9FDB3-42C8-4B0E-BBA1-E0F9D4D12081}"/>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6" name="Rektangel 5">
            <a:extLst>
              <a:ext uri="{FF2B5EF4-FFF2-40B4-BE49-F238E27FC236}">
                <a16:creationId xmlns:a16="http://schemas.microsoft.com/office/drawing/2014/main" id="{C5BB74D9-E73E-41E6-BFA8-8FC3748768FD}"/>
              </a:ext>
            </a:extLst>
          </p:cNvPr>
          <p:cNvSpPr/>
          <p:nvPr/>
        </p:nvSpPr>
        <p:spPr>
          <a:xfrm>
            <a:off x="378538" y="617974"/>
            <a:ext cx="6096000" cy="2339102"/>
          </a:xfrm>
          <a:prstGeom prst="rect">
            <a:avLst/>
          </a:prstGeom>
        </p:spPr>
        <p:txBody>
          <a:bodyPr>
            <a:spAutoFit/>
          </a:bodyPr>
          <a:lstStyle/>
          <a:p>
            <a:r>
              <a:rPr lang="da-DK" sz="2800" dirty="0">
                <a:solidFill>
                  <a:srgbClr val="E5461B"/>
                </a:solidFill>
              </a:rPr>
              <a:t>Efter I graver affaldet op:</a:t>
            </a:r>
          </a:p>
          <a:p>
            <a:endParaRPr lang="da-DK" sz="2800" dirty="0">
              <a:solidFill>
                <a:srgbClr val="E5461B"/>
              </a:solidFill>
            </a:endParaRPr>
          </a:p>
          <a:p>
            <a:endParaRPr lang="da-DK" dirty="0"/>
          </a:p>
          <a:p>
            <a:endParaRPr lang="da-DK" dirty="0"/>
          </a:p>
          <a:p>
            <a:endParaRPr lang="da-DK" dirty="0"/>
          </a:p>
          <a:p>
            <a:endParaRPr lang="da-DK" dirty="0"/>
          </a:p>
          <a:p>
            <a:endParaRPr lang="da-DK" dirty="0"/>
          </a:p>
        </p:txBody>
      </p:sp>
      <p:sp>
        <p:nvSpPr>
          <p:cNvPr id="7" name="Rektangel: afrundede hjørner 6">
            <a:extLst>
              <a:ext uri="{FF2B5EF4-FFF2-40B4-BE49-F238E27FC236}">
                <a16:creationId xmlns:a16="http://schemas.microsoft.com/office/drawing/2014/main" id="{B9141F38-79E6-4F76-81AF-579D0C65C30C}"/>
              </a:ext>
            </a:extLst>
          </p:cNvPr>
          <p:cNvSpPr/>
          <p:nvPr/>
        </p:nvSpPr>
        <p:spPr>
          <a:xfrm>
            <a:off x="4343628" y="938437"/>
            <a:ext cx="4995089" cy="1567257"/>
          </a:xfrm>
          <a:custGeom>
            <a:avLst/>
            <a:gdLst>
              <a:gd name="connsiteX0" fmla="*/ 0 w 4995089"/>
              <a:gd name="connsiteY0" fmla="*/ 261215 h 1567257"/>
              <a:gd name="connsiteX1" fmla="*/ 261215 w 4995089"/>
              <a:gd name="connsiteY1" fmla="*/ 0 h 1567257"/>
              <a:gd name="connsiteX2" fmla="*/ 944893 w 4995089"/>
              <a:gd name="connsiteY2" fmla="*/ 0 h 1567257"/>
              <a:gd name="connsiteX3" fmla="*/ 1494391 w 4995089"/>
              <a:gd name="connsiteY3" fmla="*/ 0 h 1567257"/>
              <a:gd name="connsiteX4" fmla="*/ 2133342 w 4995089"/>
              <a:gd name="connsiteY4" fmla="*/ 0 h 1567257"/>
              <a:gd name="connsiteX5" fmla="*/ 2638114 w 4995089"/>
              <a:gd name="connsiteY5" fmla="*/ 0 h 1567257"/>
              <a:gd name="connsiteX6" fmla="*/ 3277065 w 4995089"/>
              <a:gd name="connsiteY6" fmla="*/ 0 h 1567257"/>
              <a:gd name="connsiteX7" fmla="*/ 3781837 w 4995089"/>
              <a:gd name="connsiteY7" fmla="*/ 0 h 1567257"/>
              <a:gd name="connsiteX8" fmla="*/ 4733874 w 4995089"/>
              <a:gd name="connsiteY8" fmla="*/ 0 h 1567257"/>
              <a:gd name="connsiteX9" fmla="*/ 4995089 w 4995089"/>
              <a:gd name="connsiteY9" fmla="*/ 261215 h 1567257"/>
              <a:gd name="connsiteX10" fmla="*/ 4995089 w 4995089"/>
              <a:gd name="connsiteY10" fmla="*/ 773180 h 1567257"/>
              <a:gd name="connsiteX11" fmla="*/ 4995089 w 4995089"/>
              <a:gd name="connsiteY11" fmla="*/ 1306042 h 1567257"/>
              <a:gd name="connsiteX12" fmla="*/ 4733874 w 4995089"/>
              <a:gd name="connsiteY12" fmla="*/ 1567257 h 1567257"/>
              <a:gd name="connsiteX13" fmla="*/ 4050196 w 4995089"/>
              <a:gd name="connsiteY13" fmla="*/ 1567257 h 1567257"/>
              <a:gd name="connsiteX14" fmla="*/ 3545425 w 4995089"/>
              <a:gd name="connsiteY14" fmla="*/ 1567257 h 1567257"/>
              <a:gd name="connsiteX15" fmla="*/ 2995927 w 4995089"/>
              <a:gd name="connsiteY15" fmla="*/ 1567257 h 1567257"/>
              <a:gd name="connsiteX16" fmla="*/ 2267522 w 4995089"/>
              <a:gd name="connsiteY16" fmla="*/ 1567257 h 1567257"/>
              <a:gd name="connsiteX17" fmla="*/ 1762751 w 4995089"/>
              <a:gd name="connsiteY17" fmla="*/ 1567257 h 1567257"/>
              <a:gd name="connsiteX18" fmla="*/ 1123799 w 4995089"/>
              <a:gd name="connsiteY18" fmla="*/ 1567257 h 1567257"/>
              <a:gd name="connsiteX19" fmla="*/ 261215 w 4995089"/>
              <a:gd name="connsiteY19" fmla="*/ 1567257 h 1567257"/>
              <a:gd name="connsiteX20" fmla="*/ 0 w 4995089"/>
              <a:gd name="connsiteY20" fmla="*/ 1306042 h 1567257"/>
              <a:gd name="connsiteX21" fmla="*/ 0 w 4995089"/>
              <a:gd name="connsiteY21" fmla="*/ 783629 h 1567257"/>
              <a:gd name="connsiteX22" fmla="*/ 0 w 4995089"/>
              <a:gd name="connsiteY22" fmla="*/ 261215 h 156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5089" h="1567257" fill="none" extrusionOk="0">
                <a:moveTo>
                  <a:pt x="0" y="261215"/>
                </a:moveTo>
                <a:cubicBezTo>
                  <a:pt x="7455" y="105094"/>
                  <a:pt x="98472" y="1534"/>
                  <a:pt x="261215" y="0"/>
                </a:cubicBezTo>
                <a:cubicBezTo>
                  <a:pt x="434935" y="4067"/>
                  <a:pt x="770693" y="11205"/>
                  <a:pt x="944893" y="0"/>
                </a:cubicBezTo>
                <a:cubicBezTo>
                  <a:pt x="1119093" y="-11205"/>
                  <a:pt x="1286477" y="2486"/>
                  <a:pt x="1494391" y="0"/>
                </a:cubicBezTo>
                <a:cubicBezTo>
                  <a:pt x="1702305" y="-2486"/>
                  <a:pt x="1836589" y="2609"/>
                  <a:pt x="2133342" y="0"/>
                </a:cubicBezTo>
                <a:cubicBezTo>
                  <a:pt x="2430095" y="-2609"/>
                  <a:pt x="2441833" y="6079"/>
                  <a:pt x="2638114" y="0"/>
                </a:cubicBezTo>
                <a:cubicBezTo>
                  <a:pt x="2834395" y="-6079"/>
                  <a:pt x="3075013" y="-19700"/>
                  <a:pt x="3277065" y="0"/>
                </a:cubicBezTo>
                <a:cubicBezTo>
                  <a:pt x="3479117" y="19700"/>
                  <a:pt x="3628245" y="9476"/>
                  <a:pt x="3781837" y="0"/>
                </a:cubicBezTo>
                <a:cubicBezTo>
                  <a:pt x="3935429" y="-9476"/>
                  <a:pt x="4360368" y="645"/>
                  <a:pt x="4733874" y="0"/>
                </a:cubicBezTo>
                <a:cubicBezTo>
                  <a:pt x="4871748" y="-5634"/>
                  <a:pt x="4987895" y="113562"/>
                  <a:pt x="4995089" y="261215"/>
                </a:cubicBezTo>
                <a:cubicBezTo>
                  <a:pt x="4993766" y="499154"/>
                  <a:pt x="4996501" y="661419"/>
                  <a:pt x="4995089" y="773180"/>
                </a:cubicBezTo>
                <a:cubicBezTo>
                  <a:pt x="4993677" y="884942"/>
                  <a:pt x="4988766" y="1167193"/>
                  <a:pt x="4995089" y="1306042"/>
                </a:cubicBezTo>
                <a:cubicBezTo>
                  <a:pt x="5012784" y="1458720"/>
                  <a:pt x="4876570" y="1551381"/>
                  <a:pt x="4733874" y="1567257"/>
                </a:cubicBezTo>
                <a:cubicBezTo>
                  <a:pt x="4431341" y="1585709"/>
                  <a:pt x="4267390" y="1550066"/>
                  <a:pt x="4050196" y="1567257"/>
                </a:cubicBezTo>
                <a:cubicBezTo>
                  <a:pt x="3833002" y="1584448"/>
                  <a:pt x="3705195" y="1576420"/>
                  <a:pt x="3545425" y="1567257"/>
                </a:cubicBezTo>
                <a:cubicBezTo>
                  <a:pt x="3385655" y="1558094"/>
                  <a:pt x="3256522" y="1540653"/>
                  <a:pt x="2995927" y="1567257"/>
                </a:cubicBezTo>
                <a:cubicBezTo>
                  <a:pt x="2735332" y="1593861"/>
                  <a:pt x="2515994" y="1551076"/>
                  <a:pt x="2267522" y="1567257"/>
                </a:cubicBezTo>
                <a:cubicBezTo>
                  <a:pt x="2019050" y="1583438"/>
                  <a:pt x="1906560" y="1563238"/>
                  <a:pt x="1762751" y="1567257"/>
                </a:cubicBezTo>
                <a:cubicBezTo>
                  <a:pt x="1618942" y="1571276"/>
                  <a:pt x="1421411" y="1578151"/>
                  <a:pt x="1123799" y="1567257"/>
                </a:cubicBezTo>
                <a:cubicBezTo>
                  <a:pt x="826187" y="1556363"/>
                  <a:pt x="512466" y="1599116"/>
                  <a:pt x="261215" y="1567257"/>
                </a:cubicBezTo>
                <a:cubicBezTo>
                  <a:pt x="119767" y="1572185"/>
                  <a:pt x="-11505" y="1441590"/>
                  <a:pt x="0" y="1306042"/>
                </a:cubicBezTo>
                <a:cubicBezTo>
                  <a:pt x="-1818" y="1123900"/>
                  <a:pt x="-18388" y="970524"/>
                  <a:pt x="0" y="783629"/>
                </a:cubicBezTo>
                <a:cubicBezTo>
                  <a:pt x="18388" y="596734"/>
                  <a:pt x="-3692" y="368091"/>
                  <a:pt x="0" y="261215"/>
                </a:cubicBezTo>
                <a:close/>
              </a:path>
              <a:path w="4995089" h="1567257" stroke="0" extrusionOk="0">
                <a:moveTo>
                  <a:pt x="0" y="261215"/>
                </a:moveTo>
                <a:cubicBezTo>
                  <a:pt x="-9446" y="132546"/>
                  <a:pt x="136120" y="5126"/>
                  <a:pt x="261215" y="0"/>
                </a:cubicBezTo>
                <a:cubicBezTo>
                  <a:pt x="441224" y="-9875"/>
                  <a:pt x="571020" y="-8377"/>
                  <a:pt x="765987" y="0"/>
                </a:cubicBezTo>
                <a:cubicBezTo>
                  <a:pt x="960954" y="8377"/>
                  <a:pt x="1229107" y="-15207"/>
                  <a:pt x="1449664" y="0"/>
                </a:cubicBezTo>
                <a:cubicBezTo>
                  <a:pt x="1670221" y="15207"/>
                  <a:pt x="1926749" y="30550"/>
                  <a:pt x="2088616" y="0"/>
                </a:cubicBezTo>
                <a:cubicBezTo>
                  <a:pt x="2250483" y="-30550"/>
                  <a:pt x="2461833" y="-32705"/>
                  <a:pt x="2817020" y="0"/>
                </a:cubicBezTo>
                <a:cubicBezTo>
                  <a:pt x="3172207" y="32705"/>
                  <a:pt x="3257944" y="15705"/>
                  <a:pt x="3545425" y="0"/>
                </a:cubicBezTo>
                <a:cubicBezTo>
                  <a:pt x="3832906" y="-15705"/>
                  <a:pt x="4255067" y="16623"/>
                  <a:pt x="4733874" y="0"/>
                </a:cubicBezTo>
                <a:cubicBezTo>
                  <a:pt x="4879541" y="3432"/>
                  <a:pt x="5005798" y="113826"/>
                  <a:pt x="4995089" y="261215"/>
                </a:cubicBezTo>
                <a:cubicBezTo>
                  <a:pt x="4987462" y="494444"/>
                  <a:pt x="4997516" y="620659"/>
                  <a:pt x="4995089" y="783629"/>
                </a:cubicBezTo>
                <a:cubicBezTo>
                  <a:pt x="4992662" y="946599"/>
                  <a:pt x="4977892" y="1093806"/>
                  <a:pt x="4995089" y="1306042"/>
                </a:cubicBezTo>
                <a:cubicBezTo>
                  <a:pt x="5015164" y="1449699"/>
                  <a:pt x="4910317" y="1559892"/>
                  <a:pt x="4733874" y="1567257"/>
                </a:cubicBezTo>
                <a:cubicBezTo>
                  <a:pt x="4448454" y="1595310"/>
                  <a:pt x="4315154" y="1545466"/>
                  <a:pt x="4094923" y="1567257"/>
                </a:cubicBezTo>
                <a:cubicBezTo>
                  <a:pt x="3874692" y="1589048"/>
                  <a:pt x="3571095" y="1573184"/>
                  <a:pt x="3411245" y="1567257"/>
                </a:cubicBezTo>
                <a:cubicBezTo>
                  <a:pt x="3251395" y="1561330"/>
                  <a:pt x="3066190" y="1583405"/>
                  <a:pt x="2772294" y="1567257"/>
                </a:cubicBezTo>
                <a:cubicBezTo>
                  <a:pt x="2478398" y="1551109"/>
                  <a:pt x="2290135" y="1580753"/>
                  <a:pt x="2133342" y="1567257"/>
                </a:cubicBezTo>
                <a:cubicBezTo>
                  <a:pt x="1976549" y="1553761"/>
                  <a:pt x="1781308" y="1583547"/>
                  <a:pt x="1628571" y="1567257"/>
                </a:cubicBezTo>
                <a:cubicBezTo>
                  <a:pt x="1475834" y="1550967"/>
                  <a:pt x="1322840" y="1574179"/>
                  <a:pt x="1123799" y="1567257"/>
                </a:cubicBezTo>
                <a:cubicBezTo>
                  <a:pt x="924758" y="1560335"/>
                  <a:pt x="681528" y="1608260"/>
                  <a:pt x="261215" y="1567257"/>
                </a:cubicBezTo>
                <a:cubicBezTo>
                  <a:pt x="110725" y="1569799"/>
                  <a:pt x="20416" y="1476401"/>
                  <a:pt x="0" y="1306042"/>
                </a:cubicBezTo>
                <a:cubicBezTo>
                  <a:pt x="-5228" y="1106876"/>
                  <a:pt x="-9101" y="941092"/>
                  <a:pt x="0" y="762732"/>
                </a:cubicBezTo>
                <a:cubicBezTo>
                  <a:pt x="9101" y="584372"/>
                  <a:pt x="3005" y="407138"/>
                  <a:pt x="0" y="261215"/>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800" dirty="0">
                <a:solidFill>
                  <a:schemeClr val="tx1"/>
                </a:solidFill>
              </a:rPr>
              <a:t>Hvordan ser affaldet ud nu?</a:t>
            </a:r>
          </a:p>
          <a:p>
            <a:endParaRPr lang="da-DK" sz="2800" dirty="0">
              <a:solidFill>
                <a:schemeClr val="tx1"/>
              </a:solidFill>
            </a:endParaRPr>
          </a:p>
          <a:p>
            <a:r>
              <a:rPr lang="da-DK" sz="2800" dirty="0">
                <a:solidFill>
                  <a:schemeClr val="tx1"/>
                </a:solidFill>
              </a:rPr>
              <a:t>Er I overrasket?</a:t>
            </a:r>
          </a:p>
        </p:txBody>
      </p:sp>
      <p:sp>
        <p:nvSpPr>
          <p:cNvPr id="9" name="Rektangel: afrundede hjørner 8">
            <a:extLst>
              <a:ext uri="{FF2B5EF4-FFF2-40B4-BE49-F238E27FC236}">
                <a16:creationId xmlns:a16="http://schemas.microsoft.com/office/drawing/2014/main" id="{3307F975-6CAF-4E46-BCFE-30CDC1DD22B0}"/>
              </a:ext>
            </a:extLst>
          </p:cNvPr>
          <p:cNvSpPr/>
          <p:nvPr/>
        </p:nvSpPr>
        <p:spPr>
          <a:xfrm>
            <a:off x="5154903" y="3300089"/>
            <a:ext cx="5767932" cy="2256024"/>
          </a:xfrm>
          <a:custGeom>
            <a:avLst/>
            <a:gdLst>
              <a:gd name="connsiteX0" fmla="*/ 0 w 5767932"/>
              <a:gd name="connsiteY0" fmla="*/ 376012 h 2256024"/>
              <a:gd name="connsiteX1" fmla="*/ 376012 w 5767932"/>
              <a:gd name="connsiteY1" fmla="*/ 0 h 2256024"/>
              <a:gd name="connsiteX2" fmla="*/ 1003001 w 5767932"/>
              <a:gd name="connsiteY2" fmla="*/ 0 h 2256024"/>
              <a:gd name="connsiteX3" fmla="*/ 1479512 w 5767932"/>
              <a:gd name="connsiteY3" fmla="*/ 0 h 2256024"/>
              <a:gd name="connsiteX4" fmla="*/ 2106500 w 5767932"/>
              <a:gd name="connsiteY4" fmla="*/ 0 h 2256024"/>
              <a:gd name="connsiteX5" fmla="*/ 2633171 w 5767932"/>
              <a:gd name="connsiteY5" fmla="*/ 0 h 2256024"/>
              <a:gd name="connsiteX6" fmla="*/ 3109682 w 5767932"/>
              <a:gd name="connsiteY6" fmla="*/ 0 h 2256024"/>
              <a:gd name="connsiteX7" fmla="*/ 3836989 w 5767932"/>
              <a:gd name="connsiteY7" fmla="*/ 0 h 2256024"/>
              <a:gd name="connsiteX8" fmla="*/ 4564295 w 5767932"/>
              <a:gd name="connsiteY8" fmla="*/ 0 h 2256024"/>
              <a:gd name="connsiteX9" fmla="*/ 5391920 w 5767932"/>
              <a:gd name="connsiteY9" fmla="*/ 0 h 2256024"/>
              <a:gd name="connsiteX10" fmla="*/ 5767932 w 5767932"/>
              <a:gd name="connsiteY10" fmla="*/ 376012 h 2256024"/>
              <a:gd name="connsiteX11" fmla="*/ 5767932 w 5767932"/>
              <a:gd name="connsiteY11" fmla="*/ 892385 h 2256024"/>
              <a:gd name="connsiteX12" fmla="*/ 5767932 w 5767932"/>
              <a:gd name="connsiteY12" fmla="*/ 1348599 h 2256024"/>
              <a:gd name="connsiteX13" fmla="*/ 5767932 w 5767932"/>
              <a:gd name="connsiteY13" fmla="*/ 1880012 h 2256024"/>
              <a:gd name="connsiteX14" fmla="*/ 5391920 w 5767932"/>
              <a:gd name="connsiteY14" fmla="*/ 2256024 h 2256024"/>
              <a:gd name="connsiteX15" fmla="*/ 4664613 w 5767932"/>
              <a:gd name="connsiteY15" fmla="*/ 2256024 h 2256024"/>
              <a:gd name="connsiteX16" fmla="*/ 3937307 w 5767932"/>
              <a:gd name="connsiteY16" fmla="*/ 2256024 h 2256024"/>
              <a:gd name="connsiteX17" fmla="*/ 3210000 w 5767932"/>
              <a:gd name="connsiteY17" fmla="*/ 2256024 h 2256024"/>
              <a:gd name="connsiteX18" fmla="*/ 2482693 w 5767932"/>
              <a:gd name="connsiteY18" fmla="*/ 2256024 h 2256024"/>
              <a:gd name="connsiteX19" fmla="*/ 1805546 w 5767932"/>
              <a:gd name="connsiteY19" fmla="*/ 2256024 h 2256024"/>
              <a:gd name="connsiteX20" fmla="*/ 1228716 w 5767932"/>
              <a:gd name="connsiteY20" fmla="*/ 2256024 h 2256024"/>
              <a:gd name="connsiteX21" fmla="*/ 376012 w 5767932"/>
              <a:gd name="connsiteY21" fmla="*/ 2256024 h 2256024"/>
              <a:gd name="connsiteX22" fmla="*/ 0 w 5767932"/>
              <a:gd name="connsiteY22" fmla="*/ 1880012 h 2256024"/>
              <a:gd name="connsiteX23" fmla="*/ 0 w 5767932"/>
              <a:gd name="connsiteY23" fmla="*/ 1348599 h 2256024"/>
              <a:gd name="connsiteX24" fmla="*/ 0 w 5767932"/>
              <a:gd name="connsiteY24" fmla="*/ 832225 h 2256024"/>
              <a:gd name="connsiteX25" fmla="*/ 0 w 5767932"/>
              <a:gd name="connsiteY25" fmla="*/ 376012 h 225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7932" h="2256024" fill="none" extrusionOk="0">
                <a:moveTo>
                  <a:pt x="0" y="376012"/>
                </a:moveTo>
                <a:cubicBezTo>
                  <a:pt x="30957" y="153985"/>
                  <a:pt x="145194" y="37052"/>
                  <a:pt x="376012" y="0"/>
                </a:cubicBezTo>
                <a:cubicBezTo>
                  <a:pt x="532389" y="17738"/>
                  <a:pt x="736950" y="25504"/>
                  <a:pt x="1003001" y="0"/>
                </a:cubicBezTo>
                <a:cubicBezTo>
                  <a:pt x="1269052" y="-25504"/>
                  <a:pt x="1300409" y="3626"/>
                  <a:pt x="1479512" y="0"/>
                </a:cubicBezTo>
                <a:cubicBezTo>
                  <a:pt x="1658615" y="-3626"/>
                  <a:pt x="1849245" y="-18145"/>
                  <a:pt x="2106500" y="0"/>
                </a:cubicBezTo>
                <a:cubicBezTo>
                  <a:pt x="2363755" y="18145"/>
                  <a:pt x="2483482" y="-9139"/>
                  <a:pt x="2633171" y="0"/>
                </a:cubicBezTo>
                <a:cubicBezTo>
                  <a:pt x="2782860" y="9139"/>
                  <a:pt x="2962167" y="-19930"/>
                  <a:pt x="3109682" y="0"/>
                </a:cubicBezTo>
                <a:cubicBezTo>
                  <a:pt x="3257197" y="19930"/>
                  <a:pt x="3591520" y="35399"/>
                  <a:pt x="3836989" y="0"/>
                </a:cubicBezTo>
                <a:cubicBezTo>
                  <a:pt x="4082458" y="-35399"/>
                  <a:pt x="4321904" y="7159"/>
                  <a:pt x="4564295" y="0"/>
                </a:cubicBezTo>
                <a:cubicBezTo>
                  <a:pt x="4806686" y="-7159"/>
                  <a:pt x="5137563" y="11046"/>
                  <a:pt x="5391920" y="0"/>
                </a:cubicBezTo>
                <a:cubicBezTo>
                  <a:pt x="5639843" y="14188"/>
                  <a:pt x="5772166" y="201321"/>
                  <a:pt x="5767932" y="376012"/>
                </a:cubicBezTo>
                <a:cubicBezTo>
                  <a:pt x="5766651" y="506554"/>
                  <a:pt x="5787181" y="715643"/>
                  <a:pt x="5767932" y="892385"/>
                </a:cubicBezTo>
                <a:cubicBezTo>
                  <a:pt x="5748683" y="1069127"/>
                  <a:pt x="5778499" y="1153262"/>
                  <a:pt x="5767932" y="1348599"/>
                </a:cubicBezTo>
                <a:cubicBezTo>
                  <a:pt x="5757365" y="1543936"/>
                  <a:pt x="5742042" y="1645936"/>
                  <a:pt x="5767932" y="1880012"/>
                </a:cubicBezTo>
                <a:cubicBezTo>
                  <a:pt x="5792898" y="2056202"/>
                  <a:pt x="5594565" y="2245998"/>
                  <a:pt x="5391920" y="2256024"/>
                </a:cubicBezTo>
                <a:cubicBezTo>
                  <a:pt x="5221772" y="2279025"/>
                  <a:pt x="4904679" y="2224504"/>
                  <a:pt x="4664613" y="2256024"/>
                </a:cubicBezTo>
                <a:cubicBezTo>
                  <a:pt x="4424547" y="2287544"/>
                  <a:pt x="4212957" y="2262271"/>
                  <a:pt x="3937307" y="2256024"/>
                </a:cubicBezTo>
                <a:cubicBezTo>
                  <a:pt x="3661657" y="2249777"/>
                  <a:pt x="3414160" y="2287779"/>
                  <a:pt x="3210000" y="2256024"/>
                </a:cubicBezTo>
                <a:cubicBezTo>
                  <a:pt x="3005840" y="2224269"/>
                  <a:pt x="2755340" y="2232933"/>
                  <a:pt x="2482693" y="2256024"/>
                </a:cubicBezTo>
                <a:cubicBezTo>
                  <a:pt x="2210046" y="2279115"/>
                  <a:pt x="2043538" y="2248101"/>
                  <a:pt x="1805546" y="2256024"/>
                </a:cubicBezTo>
                <a:cubicBezTo>
                  <a:pt x="1567554" y="2263947"/>
                  <a:pt x="1368254" y="2260023"/>
                  <a:pt x="1228716" y="2256024"/>
                </a:cubicBezTo>
                <a:cubicBezTo>
                  <a:pt x="1089178" y="2252026"/>
                  <a:pt x="637426" y="2239248"/>
                  <a:pt x="376012" y="2256024"/>
                </a:cubicBezTo>
                <a:cubicBezTo>
                  <a:pt x="205683" y="2280792"/>
                  <a:pt x="38683" y="2087216"/>
                  <a:pt x="0" y="1880012"/>
                </a:cubicBezTo>
                <a:cubicBezTo>
                  <a:pt x="-15200" y="1714015"/>
                  <a:pt x="1383" y="1475969"/>
                  <a:pt x="0" y="1348599"/>
                </a:cubicBezTo>
                <a:cubicBezTo>
                  <a:pt x="-1383" y="1221229"/>
                  <a:pt x="17784" y="968701"/>
                  <a:pt x="0" y="832225"/>
                </a:cubicBezTo>
                <a:cubicBezTo>
                  <a:pt x="-17784" y="695749"/>
                  <a:pt x="-12904" y="524777"/>
                  <a:pt x="0" y="376012"/>
                </a:cubicBezTo>
                <a:close/>
              </a:path>
              <a:path w="5767932" h="2256024" stroke="0" extrusionOk="0">
                <a:moveTo>
                  <a:pt x="0" y="376012"/>
                </a:moveTo>
                <a:cubicBezTo>
                  <a:pt x="18439" y="171908"/>
                  <a:pt x="116670" y="1344"/>
                  <a:pt x="376012" y="0"/>
                </a:cubicBezTo>
                <a:cubicBezTo>
                  <a:pt x="576044" y="30446"/>
                  <a:pt x="766629" y="-8494"/>
                  <a:pt x="1003001" y="0"/>
                </a:cubicBezTo>
                <a:cubicBezTo>
                  <a:pt x="1239373" y="8494"/>
                  <a:pt x="1527436" y="-9721"/>
                  <a:pt x="1730307" y="0"/>
                </a:cubicBezTo>
                <a:cubicBezTo>
                  <a:pt x="1933178" y="9721"/>
                  <a:pt x="2033200" y="8917"/>
                  <a:pt x="2256978" y="0"/>
                </a:cubicBezTo>
                <a:cubicBezTo>
                  <a:pt x="2480756" y="-8917"/>
                  <a:pt x="2785228" y="-16543"/>
                  <a:pt x="2984284" y="0"/>
                </a:cubicBezTo>
                <a:cubicBezTo>
                  <a:pt x="3183340" y="16543"/>
                  <a:pt x="3455320" y="17875"/>
                  <a:pt x="3711591" y="0"/>
                </a:cubicBezTo>
                <a:cubicBezTo>
                  <a:pt x="3967862" y="-17875"/>
                  <a:pt x="4186895" y="-4880"/>
                  <a:pt x="4338579" y="0"/>
                </a:cubicBezTo>
                <a:cubicBezTo>
                  <a:pt x="4490263" y="4880"/>
                  <a:pt x="4613227" y="12591"/>
                  <a:pt x="4815091" y="0"/>
                </a:cubicBezTo>
                <a:cubicBezTo>
                  <a:pt x="5016955" y="-12591"/>
                  <a:pt x="5253638" y="-20457"/>
                  <a:pt x="5391920" y="0"/>
                </a:cubicBezTo>
                <a:cubicBezTo>
                  <a:pt x="5576349" y="43636"/>
                  <a:pt x="5801719" y="193771"/>
                  <a:pt x="5767932" y="376012"/>
                </a:cubicBezTo>
                <a:cubicBezTo>
                  <a:pt x="5768925" y="626081"/>
                  <a:pt x="5792437" y="670284"/>
                  <a:pt x="5767932" y="877345"/>
                </a:cubicBezTo>
                <a:cubicBezTo>
                  <a:pt x="5743427" y="1084406"/>
                  <a:pt x="5769493" y="1145493"/>
                  <a:pt x="5767932" y="1378679"/>
                </a:cubicBezTo>
                <a:cubicBezTo>
                  <a:pt x="5766371" y="1611865"/>
                  <a:pt x="5743302" y="1704931"/>
                  <a:pt x="5767932" y="1880012"/>
                </a:cubicBezTo>
                <a:cubicBezTo>
                  <a:pt x="5773357" y="2077254"/>
                  <a:pt x="5556680" y="2273587"/>
                  <a:pt x="5391920" y="2256024"/>
                </a:cubicBezTo>
                <a:cubicBezTo>
                  <a:pt x="5105061" y="2261905"/>
                  <a:pt x="4960330" y="2244998"/>
                  <a:pt x="4714772" y="2256024"/>
                </a:cubicBezTo>
                <a:cubicBezTo>
                  <a:pt x="4469214" y="2267050"/>
                  <a:pt x="4330949" y="2254877"/>
                  <a:pt x="4037625" y="2256024"/>
                </a:cubicBezTo>
                <a:cubicBezTo>
                  <a:pt x="3744301" y="2257171"/>
                  <a:pt x="3633350" y="2235773"/>
                  <a:pt x="3510955" y="2256024"/>
                </a:cubicBezTo>
                <a:cubicBezTo>
                  <a:pt x="3388560" y="2276276"/>
                  <a:pt x="3229457" y="2252204"/>
                  <a:pt x="3034443" y="2256024"/>
                </a:cubicBezTo>
                <a:cubicBezTo>
                  <a:pt x="2839429" y="2259844"/>
                  <a:pt x="2603321" y="2286941"/>
                  <a:pt x="2357296" y="2256024"/>
                </a:cubicBezTo>
                <a:cubicBezTo>
                  <a:pt x="2111271" y="2225107"/>
                  <a:pt x="2055549" y="2259556"/>
                  <a:pt x="1880784" y="2256024"/>
                </a:cubicBezTo>
                <a:cubicBezTo>
                  <a:pt x="1706019" y="2252492"/>
                  <a:pt x="1553139" y="2248275"/>
                  <a:pt x="1404273" y="2256024"/>
                </a:cubicBezTo>
                <a:cubicBezTo>
                  <a:pt x="1255407" y="2263773"/>
                  <a:pt x="882264" y="2266241"/>
                  <a:pt x="376012" y="2256024"/>
                </a:cubicBezTo>
                <a:cubicBezTo>
                  <a:pt x="166073" y="2246103"/>
                  <a:pt x="38452" y="2057569"/>
                  <a:pt x="0" y="1880012"/>
                </a:cubicBezTo>
                <a:cubicBezTo>
                  <a:pt x="10359" y="1729357"/>
                  <a:pt x="-23044" y="1539862"/>
                  <a:pt x="0" y="1408759"/>
                </a:cubicBezTo>
                <a:cubicBezTo>
                  <a:pt x="23044" y="1277656"/>
                  <a:pt x="546" y="1061304"/>
                  <a:pt x="0" y="907425"/>
                </a:cubicBezTo>
                <a:cubicBezTo>
                  <a:pt x="-546" y="753546"/>
                  <a:pt x="-1585" y="527177"/>
                  <a:pt x="0" y="37601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1" dirty="0">
                <a:solidFill>
                  <a:schemeClr val="tx1"/>
                </a:solidFill>
              </a:rPr>
              <a:t>Undersøg på tegningen:</a:t>
            </a:r>
          </a:p>
          <a:p>
            <a:endParaRPr lang="da-DK" sz="2000" dirty="0">
              <a:solidFill>
                <a:schemeClr val="tx1"/>
              </a:solidFill>
            </a:endParaRPr>
          </a:p>
          <a:p>
            <a:r>
              <a:rPr lang="da-DK" sz="2000" dirty="0">
                <a:solidFill>
                  <a:schemeClr val="tx1"/>
                </a:solidFill>
              </a:rPr>
              <a:t>Hvilke ting der forsvinder hurtigt? </a:t>
            </a:r>
          </a:p>
          <a:p>
            <a:endParaRPr lang="da-DK" sz="2000" dirty="0">
              <a:solidFill>
                <a:schemeClr val="tx1"/>
              </a:solidFill>
            </a:endParaRPr>
          </a:p>
          <a:p>
            <a:r>
              <a:rPr lang="da-DK" sz="2000" dirty="0">
                <a:solidFill>
                  <a:schemeClr val="tx1"/>
                </a:solidFill>
              </a:rPr>
              <a:t>Hvilke ting der er meget længe om at forsvinde?</a:t>
            </a:r>
          </a:p>
        </p:txBody>
      </p:sp>
    </p:spTree>
    <p:extLst>
      <p:ext uri="{BB962C8B-B14F-4D97-AF65-F5344CB8AC3E}">
        <p14:creationId xmlns:p14="http://schemas.microsoft.com/office/powerpoint/2010/main" val="47104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1">
            <a:extLst>
              <a:ext uri="{FF2B5EF4-FFF2-40B4-BE49-F238E27FC236}">
                <a16:creationId xmlns:a16="http://schemas.microsoft.com/office/drawing/2014/main" id="{DB84FF76-816B-4CE9-B7CE-2D502B3BB143}"/>
              </a:ext>
            </a:extLst>
          </p:cNvPr>
          <p:cNvSpPr>
            <a:spLocks noChangeArrowheads="1"/>
          </p:cNvSpPr>
          <p:nvPr/>
        </p:nvSpPr>
        <p:spPr bwMode="auto">
          <a:xfrm>
            <a:off x="0" y="701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000057"/>
                </a:solidFill>
                <a:effectLst/>
                <a:latin typeface="Calibri" panose="020F0502020204030204" pitchFamily="34" charset="0"/>
                <a:ea typeface="Calibri" panose="020F0502020204030204" pitchFamily="34" charset="0"/>
                <a:cs typeface="ScalaSansOT"/>
              </a:rPr>
              <a:t> </a:t>
            </a:r>
            <a:r>
              <a:rPr kumimoji="0" lang="da-DK" altLang="da-DK"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30" name="Tekstfelt 29">
            <a:extLst>
              <a:ext uri="{FF2B5EF4-FFF2-40B4-BE49-F238E27FC236}">
                <a16:creationId xmlns:a16="http://schemas.microsoft.com/office/drawing/2014/main" id="{14B0C898-6AF9-4251-A159-0D220FAC80C3}"/>
              </a:ext>
            </a:extLst>
          </p:cNvPr>
          <p:cNvSpPr txBox="1"/>
          <p:nvPr/>
        </p:nvSpPr>
        <p:spPr>
          <a:xfrm>
            <a:off x="766862" y="674201"/>
            <a:ext cx="9523105" cy="1323439"/>
          </a:xfrm>
          <a:prstGeom prst="rect">
            <a:avLst/>
          </a:prstGeom>
          <a:noFill/>
        </p:spPr>
        <p:txBody>
          <a:bodyPr wrap="square" rtlCol="0">
            <a:spAutoFit/>
          </a:bodyPr>
          <a:lstStyle/>
          <a:p>
            <a:r>
              <a:rPr lang="da-DK" sz="4000" dirty="0">
                <a:solidFill>
                  <a:srgbClr val="E5461B"/>
                </a:solidFill>
              </a:rPr>
              <a:t>UNDERSØGELSE: Hvad er der tilbage, når madpakken er spist?         </a:t>
            </a:r>
          </a:p>
        </p:txBody>
      </p:sp>
      <p:sp>
        <p:nvSpPr>
          <p:cNvPr id="31" name="Tekstfelt 30">
            <a:extLst>
              <a:ext uri="{FF2B5EF4-FFF2-40B4-BE49-F238E27FC236}">
                <a16:creationId xmlns:a16="http://schemas.microsoft.com/office/drawing/2014/main" id="{85E74536-B3A3-4371-9ECE-94F3F01046D4}"/>
              </a:ext>
            </a:extLst>
          </p:cNvPr>
          <p:cNvSpPr txBox="1"/>
          <p:nvPr/>
        </p:nvSpPr>
        <p:spPr>
          <a:xfrm>
            <a:off x="757237" y="2087003"/>
            <a:ext cx="10677526" cy="1477328"/>
          </a:xfrm>
          <a:prstGeom prst="rect">
            <a:avLst/>
          </a:prstGeom>
          <a:noFill/>
        </p:spPr>
        <p:txBody>
          <a:bodyPr wrap="square" rtlCol="0">
            <a:spAutoFit/>
          </a:bodyPr>
          <a:lstStyle/>
          <a:p>
            <a:r>
              <a:rPr lang="da-DK" dirty="0"/>
              <a:t>I skal igen sortere affaldet fra jeres madpakker i 4 bunker - se hvilke på næste slide. </a:t>
            </a:r>
            <a:r>
              <a:rPr lang="da-DK" dirty="0">
                <a:ea typeface="Calibri" panose="020F0502020204030204" pitchFamily="34" charset="0"/>
                <a:cs typeface="Times New Roman" panose="02020603050405020304" pitchFamily="18" charset="0"/>
              </a:rPr>
              <a:t>I skal sortere næsten som I plejer – men vi skal veje madpapir og madaffald inden I smider det til restaffald.</a:t>
            </a:r>
          </a:p>
          <a:p>
            <a:endParaRPr lang="da-DK" dirty="0"/>
          </a:p>
          <a:p>
            <a:endParaRPr lang="da-DK" dirty="0"/>
          </a:p>
          <a:p>
            <a:endParaRPr lang="da-DK" dirty="0"/>
          </a:p>
        </p:txBody>
      </p:sp>
      <p:pic>
        <p:nvPicPr>
          <p:cNvPr id="7" name="Billede 6" descr="Et billede, der indeholder beholder, bord, plast, mad&#10;&#10;Automatisk genereret beskrivelse">
            <a:extLst>
              <a:ext uri="{FF2B5EF4-FFF2-40B4-BE49-F238E27FC236}">
                <a16:creationId xmlns:a16="http://schemas.microsoft.com/office/drawing/2014/main" id="{83F4AB8F-60DD-42E1-98C5-F5F4975A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2" y="2961459"/>
            <a:ext cx="4977571" cy="3318861"/>
          </a:xfrm>
          <a:prstGeom prst="rect">
            <a:avLst/>
          </a:prstGeom>
        </p:spPr>
      </p:pic>
      <p:sp>
        <p:nvSpPr>
          <p:cNvPr id="8" name="Rektangel: afrundede hjørner 7">
            <a:extLst>
              <a:ext uri="{FF2B5EF4-FFF2-40B4-BE49-F238E27FC236}">
                <a16:creationId xmlns:a16="http://schemas.microsoft.com/office/drawing/2014/main" id="{A299071A-E1F6-4C77-8C08-94DEF85CBDCC}"/>
              </a:ext>
            </a:extLst>
          </p:cNvPr>
          <p:cNvSpPr/>
          <p:nvPr/>
        </p:nvSpPr>
        <p:spPr>
          <a:xfrm>
            <a:off x="6497054" y="3032913"/>
            <a:ext cx="3185962" cy="1477328"/>
          </a:xfrm>
          <a:custGeom>
            <a:avLst/>
            <a:gdLst>
              <a:gd name="connsiteX0" fmla="*/ 0 w 3185962"/>
              <a:gd name="connsiteY0" fmla="*/ 246226 h 1477328"/>
              <a:gd name="connsiteX1" fmla="*/ 246226 w 3185962"/>
              <a:gd name="connsiteY1" fmla="*/ 0 h 1477328"/>
              <a:gd name="connsiteX2" fmla="*/ 838798 w 3185962"/>
              <a:gd name="connsiteY2" fmla="*/ 0 h 1477328"/>
              <a:gd name="connsiteX3" fmla="*/ 1566046 w 3185962"/>
              <a:gd name="connsiteY3" fmla="*/ 0 h 1477328"/>
              <a:gd name="connsiteX4" fmla="*/ 2239423 w 3185962"/>
              <a:gd name="connsiteY4" fmla="*/ 0 h 1477328"/>
              <a:gd name="connsiteX5" fmla="*/ 2939736 w 3185962"/>
              <a:gd name="connsiteY5" fmla="*/ 0 h 1477328"/>
              <a:gd name="connsiteX6" fmla="*/ 3185962 w 3185962"/>
              <a:gd name="connsiteY6" fmla="*/ 246226 h 1477328"/>
              <a:gd name="connsiteX7" fmla="*/ 3185962 w 3185962"/>
              <a:gd name="connsiteY7" fmla="*/ 738664 h 1477328"/>
              <a:gd name="connsiteX8" fmla="*/ 3185962 w 3185962"/>
              <a:gd name="connsiteY8" fmla="*/ 1231102 h 1477328"/>
              <a:gd name="connsiteX9" fmla="*/ 2939736 w 3185962"/>
              <a:gd name="connsiteY9" fmla="*/ 1477328 h 1477328"/>
              <a:gd name="connsiteX10" fmla="*/ 2266359 w 3185962"/>
              <a:gd name="connsiteY10" fmla="*/ 1477328 h 1477328"/>
              <a:gd name="connsiteX11" fmla="*/ 1619916 w 3185962"/>
              <a:gd name="connsiteY11" fmla="*/ 1477328 h 1477328"/>
              <a:gd name="connsiteX12" fmla="*/ 946539 w 3185962"/>
              <a:gd name="connsiteY12" fmla="*/ 1477328 h 1477328"/>
              <a:gd name="connsiteX13" fmla="*/ 246226 w 3185962"/>
              <a:gd name="connsiteY13" fmla="*/ 1477328 h 1477328"/>
              <a:gd name="connsiteX14" fmla="*/ 0 w 3185962"/>
              <a:gd name="connsiteY14" fmla="*/ 1231102 h 1477328"/>
              <a:gd name="connsiteX15" fmla="*/ 0 w 3185962"/>
              <a:gd name="connsiteY15" fmla="*/ 748513 h 1477328"/>
              <a:gd name="connsiteX16" fmla="*/ 0 w 3185962"/>
              <a:gd name="connsiteY16" fmla="*/ 246226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477328" fill="none" extrusionOk="0">
                <a:moveTo>
                  <a:pt x="0" y="246226"/>
                </a:moveTo>
                <a:cubicBezTo>
                  <a:pt x="-26815" y="93920"/>
                  <a:pt x="90254" y="19057"/>
                  <a:pt x="246226" y="0"/>
                </a:cubicBezTo>
                <a:cubicBezTo>
                  <a:pt x="431448" y="-20145"/>
                  <a:pt x="603478" y="408"/>
                  <a:pt x="838798" y="0"/>
                </a:cubicBezTo>
                <a:cubicBezTo>
                  <a:pt x="1074118" y="-408"/>
                  <a:pt x="1363284" y="5741"/>
                  <a:pt x="1566046" y="0"/>
                </a:cubicBezTo>
                <a:cubicBezTo>
                  <a:pt x="1768808" y="-5741"/>
                  <a:pt x="2085039" y="-11365"/>
                  <a:pt x="2239423" y="0"/>
                </a:cubicBezTo>
                <a:cubicBezTo>
                  <a:pt x="2393807" y="11365"/>
                  <a:pt x="2660188" y="32063"/>
                  <a:pt x="2939736" y="0"/>
                </a:cubicBezTo>
                <a:cubicBezTo>
                  <a:pt x="3097217" y="-10977"/>
                  <a:pt x="3189152" y="116623"/>
                  <a:pt x="3185962" y="246226"/>
                </a:cubicBezTo>
                <a:cubicBezTo>
                  <a:pt x="3162708" y="349870"/>
                  <a:pt x="3164853" y="573986"/>
                  <a:pt x="3185962" y="738664"/>
                </a:cubicBezTo>
                <a:cubicBezTo>
                  <a:pt x="3207071" y="903342"/>
                  <a:pt x="3188384" y="1108452"/>
                  <a:pt x="3185962" y="1231102"/>
                </a:cubicBezTo>
                <a:cubicBezTo>
                  <a:pt x="3198261" y="1358981"/>
                  <a:pt x="3058767" y="1492063"/>
                  <a:pt x="2939736" y="1477328"/>
                </a:cubicBezTo>
                <a:cubicBezTo>
                  <a:pt x="2669381" y="1464479"/>
                  <a:pt x="2548173" y="1500809"/>
                  <a:pt x="2266359" y="1477328"/>
                </a:cubicBezTo>
                <a:cubicBezTo>
                  <a:pt x="1984545" y="1453847"/>
                  <a:pt x="1873627" y="1459157"/>
                  <a:pt x="1619916" y="1477328"/>
                </a:cubicBezTo>
                <a:cubicBezTo>
                  <a:pt x="1366205" y="1495499"/>
                  <a:pt x="1131360" y="1500914"/>
                  <a:pt x="946539" y="1477328"/>
                </a:cubicBezTo>
                <a:cubicBezTo>
                  <a:pt x="761718" y="1453742"/>
                  <a:pt x="556378" y="1474478"/>
                  <a:pt x="246226" y="1477328"/>
                </a:cubicBezTo>
                <a:cubicBezTo>
                  <a:pt x="101177" y="1470167"/>
                  <a:pt x="1266" y="1380151"/>
                  <a:pt x="0" y="1231102"/>
                </a:cubicBezTo>
                <a:cubicBezTo>
                  <a:pt x="-7169" y="1020712"/>
                  <a:pt x="18090" y="869567"/>
                  <a:pt x="0" y="748513"/>
                </a:cubicBezTo>
                <a:cubicBezTo>
                  <a:pt x="-18090" y="627459"/>
                  <a:pt x="-15405" y="381860"/>
                  <a:pt x="0" y="246226"/>
                </a:cubicBezTo>
                <a:close/>
              </a:path>
              <a:path w="3185962" h="1477328" stroke="0" extrusionOk="0">
                <a:moveTo>
                  <a:pt x="0" y="246226"/>
                </a:moveTo>
                <a:cubicBezTo>
                  <a:pt x="-8839" y="101918"/>
                  <a:pt x="93799" y="1431"/>
                  <a:pt x="246226" y="0"/>
                </a:cubicBezTo>
                <a:cubicBezTo>
                  <a:pt x="514969" y="21904"/>
                  <a:pt x="675741" y="309"/>
                  <a:pt x="946539" y="0"/>
                </a:cubicBezTo>
                <a:cubicBezTo>
                  <a:pt x="1217337" y="-309"/>
                  <a:pt x="1277344" y="-3295"/>
                  <a:pt x="1566046" y="0"/>
                </a:cubicBezTo>
                <a:cubicBezTo>
                  <a:pt x="1854748" y="3295"/>
                  <a:pt x="1960794" y="27756"/>
                  <a:pt x="2212488" y="0"/>
                </a:cubicBezTo>
                <a:cubicBezTo>
                  <a:pt x="2464182" y="-27756"/>
                  <a:pt x="2595874" y="35924"/>
                  <a:pt x="2939736" y="0"/>
                </a:cubicBezTo>
                <a:cubicBezTo>
                  <a:pt x="3106341" y="-296"/>
                  <a:pt x="3181048" y="96116"/>
                  <a:pt x="3185962" y="246226"/>
                </a:cubicBezTo>
                <a:cubicBezTo>
                  <a:pt x="3183322" y="437019"/>
                  <a:pt x="3202323" y="627449"/>
                  <a:pt x="3185962" y="758362"/>
                </a:cubicBezTo>
                <a:cubicBezTo>
                  <a:pt x="3169601" y="889275"/>
                  <a:pt x="3191196" y="1064118"/>
                  <a:pt x="3185962" y="1231102"/>
                </a:cubicBezTo>
                <a:cubicBezTo>
                  <a:pt x="3193837" y="1368426"/>
                  <a:pt x="3077744" y="1467264"/>
                  <a:pt x="2939736" y="1477328"/>
                </a:cubicBezTo>
                <a:cubicBezTo>
                  <a:pt x="2763763" y="1499652"/>
                  <a:pt x="2501301" y="1457637"/>
                  <a:pt x="2320229" y="1477328"/>
                </a:cubicBezTo>
                <a:cubicBezTo>
                  <a:pt x="2139157" y="1497019"/>
                  <a:pt x="1900776" y="1501754"/>
                  <a:pt x="1619916" y="1477328"/>
                </a:cubicBezTo>
                <a:cubicBezTo>
                  <a:pt x="1339056" y="1452902"/>
                  <a:pt x="1181742" y="1476932"/>
                  <a:pt x="1027344" y="1477328"/>
                </a:cubicBezTo>
                <a:cubicBezTo>
                  <a:pt x="872946" y="1477724"/>
                  <a:pt x="544742" y="1494612"/>
                  <a:pt x="246226" y="1477328"/>
                </a:cubicBezTo>
                <a:cubicBezTo>
                  <a:pt x="126672" y="1461155"/>
                  <a:pt x="-10697" y="1354203"/>
                  <a:pt x="0" y="1231102"/>
                </a:cubicBezTo>
                <a:cubicBezTo>
                  <a:pt x="-19726" y="1039198"/>
                  <a:pt x="15511" y="921250"/>
                  <a:pt x="0" y="728815"/>
                </a:cubicBezTo>
                <a:cubicBezTo>
                  <a:pt x="-15511" y="536380"/>
                  <a:pt x="19631" y="367982"/>
                  <a:pt x="0" y="246226"/>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chemeClr val="tx1"/>
                </a:solidFill>
                <a:ea typeface="Calibri" panose="020F0502020204030204" pitchFamily="34" charset="0"/>
                <a:cs typeface="Times New Roman" panose="02020603050405020304" pitchFamily="18" charset="0"/>
              </a:rPr>
              <a:t>Glas, Metal, Plast skal som det plejer være så rent som muligt, men behøver ikke vaskes. Og det er kun hård plast, fx IKKE plastposer.</a:t>
            </a:r>
          </a:p>
        </p:txBody>
      </p:sp>
      <p:sp>
        <p:nvSpPr>
          <p:cNvPr id="9" name="Rektangel: afrundede hjørner 8">
            <a:extLst>
              <a:ext uri="{FF2B5EF4-FFF2-40B4-BE49-F238E27FC236}">
                <a16:creationId xmlns:a16="http://schemas.microsoft.com/office/drawing/2014/main" id="{6629997B-B770-48A7-BA26-27D72F2BD804}"/>
              </a:ext>
            </a:extLst>
          </p:cNvPr>
          <p:cNvSpPr/>
          <p:nvPr/>
        </p:nvSpPr>
        <p:spPr>
          <a:xfrm>
            <a:off x="5308336" y="4881876"/>
            <a:ext cx="3185962" cy="1652059"/>
          </a:xfrm>
          <a:custGeom>
            <a:avLst/>
            <a:gdLst>
              <a:gd name="connsiteX0" fmla="*/ 0 w 3185962"/>
              <a:gd name="connsiteY0" fmla="*/ 275349 h 1652059"/>
              <a:gd name="connsiteX1" fmla="*/ 275349 w 3185962"/>
              <a:gd name="connsiteY1" fmla="*/ 0 h 1652059"/>
              <a:gd name="connsiteX2" fmla="*/ 881460 w 3185962"/>
              <a:gd name="connsiteY2" fmla="*/ 0 h 1652059"/>
              <a:gd name="connsiteX3" fmla="*/ 1461218 w 3185962"/>
              <a:gd name="connsiteY3" fmla="*/ 0 h 1652059"/>
              <a:gd name="connsiteX4" fmla="*/ 2172739 w 3185962"/>
              <a:gd name="connsiteY4" fmla="*/ 0 h 1652059"/>
              <a:gd name="connsiteX5" fmla="*/ 2910613 w 3185962"/>
              <a:gd name="connsiteY5" fmla="*/ 0 h 1652059"/>
              <a:gd name="connsiteX6" fmla="*/ 3185962 w 3185962"/>
              <a:gd name="connsiteY6" fmla="*/ 275349 h 1652059"/>
              <a:gd name="connsiteX7" fmla="*/ 3185962 w 3185962"/>
              <a:gd name="connsiteY7" fmla="*/ 792989 h 1652059"/>
              <a:gd name="connsiteX8" fmla="*/ 3185962 w 3185962"/>
              <a:gd name="connsiteY8" fmla="*/ 1376710 h 1652059"/>
              <a:gd name="connsiteX9" fmla="*/ 2910613 w 3185962"/>
              <a:gd name="connsiteY9" fmla="*/ 1652059 h 1652059"/>
              <a:gd name="connsiteX10" fmla="*/ 2278150 w 3185962"/>
              <a:gd name="connsiteY10" fmla="*/ 1652059 h 1652059"/>
              <a:gd name="connsiteX11" fmla="*/ 1619334 w 3185962"/>
              <a:gd name="connsiteY11" fmla="*/ 1652059 h 1652059"/>
              <a:gd name="connsiteX12" fmla="*/ 960518 w 3185962"/>
              <a:gd name="connsiteY12" fmla="*/ 1652059 h 1652059"/>
              <a:gd name="connsiteX13" fmla="*/ 275349 w 3185962"/>
              <a:gd name="connsiteY13" fmla="*/ 1652059 h 1652059"/>
              <a:gd name="connsiteX14" fmla="*/ 0 w 3185962"/>
              <a:gd name="connsiteY14" fmla="*/ 1376710 h 1652059"/>
              <a:gd name="connsiteX15" fmla="*/ 0 w 3185962"/>
              <a:gd name="connsiteY15" fmla="*/ 815016 h 1652059"/>
              <a:gd name="connsiteX16" fmla="*/ 0 w 3185962"/>
              <a:gd name="connsiteY16" fmla="*/ 275349 h 16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652059" fill="none" extrusionOk="0">
                <a:moveTo>
                  <a:pt x="0" y="275349"/>
                </a:moveTo>
                <a:cubicBezTo>
                  <a:pt x="-24238" y="117112"/>
                  <a:pt x="126624" y="-8487"/>
                  <a:pt x="275349" y="0"/>
                </a:cubicBezTo>
                <a:cubicBezTo>
                  <a:pt x="461384" y="29867"/>
                  <a:pt x="640155" y="26441"/>
                  <a:pt x="881460" y="0"/>
                </a:cubicBezTo>
                <a:cubicBezTo>
                  <a:pt x="1122765" y="-26441"/>
                  <a:pt x="1246098" y="19643"/>
                  <a:pt x="1461218" y="0"/>
                </a:cubicBezTo>
                <a:cubicBezTo>
                  <a:pt x="1676338" y="-19643"/>
                  <a:pt x="1869837" y="-7738"/>
                  <a:pt x="2172739" y="0"/>
                </a:cubicBezTo>
                <a:cubicBezTo>
                  <a:pt x="2475641" y="7738"/>
                  <a:pt x="2731796" y="-6300"/>
                  <a:pt x="2910613" y="0"/>
                </a:cubicBezTo>
                <a:cubicBezTo>
                  <a:pt x="3076035" y="4805"/>
                  <a:pt x="3211808" y="136982"/>
                  <a:pt x="3185962" y="275349"/>
                </a:cubicBezTo>
                <a:cubicBezTo>
                  <a:pt x="3161967" y="396516"/>
                  <a:pt x="3183919" y="635312"/>
                  <a:pt x="3185962" y="792989"/>
                </a:cubicBezTo>
                <a:cubicBezTo>
                  <a:pt x="3188005" y="950666"/>
                  <a:pt x="3162506" y="1179645"/>
                  <a:pt x="3185962" y="1376710"/>
                </a:cubicBezTo>
                <a:cubicBezTo>
                  <a:pt x="3194730" y="1525471"/>
                  <a:pt x="3048341" y="1666415"/>
                  <a:pt x="2910613" y="1652059"/>
                </a:cubicBezTo>
                <a:cubicBezTo>
                  <a:pt x="2723847" y="1641303"/>
                  <a:pt x="2547044" y="1668033"/>
                  <a:pt x="2278150" y="1652059"/>
                </a:cubicBezTo>
                <a:cubicBezTo>
                  <a:pt x="2009256" y="1636085"/>
                  <a:pt x="1918047" y="1656819"/>
                  <a:pt x="1619334" y="1652059"/>
                </a:cubicBezTo>
                <a:cubicBezTo>
                  <a:pt x="1320621" y="1647299"/>
                  <a:pt x="1158009" y="1627584"/>
                  <a:pt x="960518" y="1652059"/>
                </a:cubicBezTo>
                <a:cubicBezTo>
                  <a:pt x="763027" y="1676534"/>
                  <a:pt x="507658" y="1643504"/>
                  <a:pt x="275349" y="1652059"/>
                </a:cubicBezTo>
                <a:cubicBezTo>
                  <a:pt x="110398" y="1618735"/>
                  <a:pt x="19193" y="1515539"/>
                  <a:pt x="0" y="1376710"/>
                </a:cubicBezTo>
                <a:cubicBezTo>
                  <a:pt x="-1117" y="1129675"/>
                  <a:pt x="-3030" y="959285"/>
                  <a:pt x="0" y="815016"/>
                </a:cubicBezTo>
                <a:cubicBezTo>
                  <a:pt x="3030" y="670747"/>
                  <a:pt x="-20691" y="535660"/>
                  <a:pt x="0" y="275349"/>
                </a:cubicBezTo>
                <a:close/>
              </a:path>
              <a:path w="3185962" h="1652059" stroke="0" extrusionOk="0">
                <a:moveTo>
                  <a:pt x="0" y="275349"/>
                </a:moveTo>
                <a:cubicBezTo>
                  <a:pt x="-9947" y="139701"/>
                  <a:pt x="126860" y="958"/>
                  <a:pt x="275349" y="0"/>
                </a:cubicBezTo>
                <a:cubicBezTo>
                  <a:pt x="491315" y="-9512"/>
                  <a:pt x="619417" y="28723"/>
                  <a:pt x="855107" y="0"/>
                </a:cubicBezTo>
                <a:cubicBezTo>
                  <a:pt x="1090797" y="-28723"/>
                  <a:pt x="1342937" y="-25662"/>
                  <a:pt x="1540276" y="0"/>
                </a:cubicBezTo>
                <a:cubicBezTo>
                  <a:pt x="1737615" y="25662"/>
                  <a:pt x="1979308" y="-6287"/>
                  <a:pt x="2199092" y="0"/>
                </a:cubicBezTo>
                <a:cubicBezTo>
                  <a:pt x="2418876" y="6287"/>
                  <a:pt x="2637664" y="-28500"/>
                  <a:pt x="2910613" y="0"/>
                </a:cubicBezTo>
                <a:cubicBezTo>
                  <a:pt x="3079686" y="-27718"/>
                  <a:pt x="3204155" y="132026"/>
                  <a:pt x="3185962" y="275349"/>
                </a:cubicBezTo>
                <a:cubicBezTo>
                  <a:pt x="3163419" y="488414"/>
                  <a:pt x="3183077" y="646681"/>
                  <a:pt x="3185962" y="848057"/>
                </a:cubicBezTo>
                <a:cubicBezTo>
                  <a:pt x="3188847" y="1049433"/>
                  <a:pt x="3161903" y="1129189"/>
                  <a:pt x="3185962" y="1376710"/>
                </a:cubicBezTo>
                <a:cubicBezTo>
                  <a:pt x="3184016" y="1538150"/>
                  <a:pt x="3088013" y="1658078"/>
                  <a:pt x="2910613" y="1652059"/>
                </a:cubicBezTo>
                <a:cubicBezTo>
                  <a:pt x="2622934" y="1657897"/>
                  <a:pt x="2468340" y="1638543"/>
                  <a:pt x="2199092" y="1652059"/>
                </a:cubicBezTo>
                <a:cubicBezTo>
                  <a:pt x="1929844" y="1665575"/>
                  <a:pt x="1891848" y="1625493"/>
                  <a:pt x="1619334" y="1652059"/>
                </a:cubicBezTo>
                <a:cubicBezTo>
                  <a:pt x="1346820" y="1678625"/>
                  <a:pt x="1165895" y="1655316"/>
                  <a:pt x="1039576" y="1652059"/>
                </a:cubicBezTo>
                <a:cubicBezTo>
                  <a:pt x="913257" y="1648802"/>
                  <a:pt x="518604" y="1689788"/>
                  <a:pt x="275349" y="1652059"/>
                </a:cubicBezTo>
                <a:cubicBezTo>
                  <a:pt x="129309" y="1614580"/>
                  <a:pt x="5972" y="1504322"/>
                  <a:pt x="0" y="1376710"/>
                </a:cubicBezTo>
                <a:cubicBezTo>
                  <a:pt x="7270" y="1235468"/>
                  <a:pt x="-8057" y="1040642"/>
                  <a:pt x="0" y="837043"/>
                </a:cubicBezTo>
                <a:cubicBezTo>
                  <a:pt x="8057" y="633444"/>
                  <a:pt x="17092" y="418887"/>
                  <a:pt x="0" y="275349"/>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rgbClr val="000000"/>
                </a:solidFill>
                <a:ea typeface="Calibri" panose="020F0502020204030204" pitchFamily="34" charset="0"/>
                <a:cs typeface="Times New Roman" panose="02020603050405020304" pitchFamily="18" charset="0"/>
              </a:rPr>
              <a:t>Pap og papir affald til genbrug er kun til rent og tør papir, som ikke har været i kontakt med mad eller andet uhygiejnisk. Der er nok ikke noget fra jeres madpakker som skal til pap og papir genbrug.</a:t>
            </a:r>
            <a:endParaRPr lang="da-DK" sz="1400" dirty="0">
              <a:ea typeface="Calibri" panose="020F0502020204030204" pitchFamily="34" charset="0"/>
              <a:cs typeface="Times New Roman" panose="02020603050405020304" pitchFamily="18" charset="0"/>
            </a:endParaRPr>
          </a:p>
        </p:txBody>
      </p:sp>
      <p:pic>
        <p:nvPicPr>
          <p:cNvPr id="60" name="Billede 59">
            <a:extLst>
              <a:ext uri="{FF2B5EF4-FFF2-40B4-BE49-F238E27FC236}">
                <a16:creationId xmlns:a16="http://schemas.microsoft.com/office/drawing/2014/main" id="{4A8770A5-B009-4C87-8200-0251BF0510E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312" y="6039638"/>
            <a:ext cx="670055" cy="735344"/>
          </a:xfrm>
          <a:prstGeom prst="rect">
            <a:avLst/>
          </a:prstGeom>
          <a:noFill/>
          <a:ln>
            <a:noFill/>
          </a:ln>
        </p:spPr>
      </p:pic>
      <p:pic>
        <p:nvPicPr>
          <p:cNvPr id="34" name="Billede 2">
            <a:extLst>
              <a:ext uri="{FF2B5EF4-FFF2-40B4-BE49-F238E27FC236}">
                <a16:creationId xmlns:a16="http://schemas.microsoft.com/office/drawing/2014/main" id="{27CF05DB-0BFF-4B86-B3CD-B366E1D5E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68" t="24463" r="9956" b="17726"/>
          <a:stretch>
            <a:fillRect/>
          </a:stretch>
        </p:blipFill>
        <p:spPr bwMode="auto">
          <a:xfrm>
            <a:off x="8903367" y="412954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35" name="Billede 34">
            <a:extLst>
              <a:ext uri="{FF2B5EF4-FFF2-40B4-BE49-F238E27FC236}">
                <a16:creationId xmlns:a16="http://schemas.microsoft.com/office/drawing/2014/main" id="{0729E2D6-C321-4085-9699-E6C0D1670558}"/>
              </a:ext>
            </a:extLst>
          </p:cNvPr>
          <p:cNvPicPr>
            <a:picLocks noChangeAspect="1"/>
          </p:cNvPicPr>
          <p:nvPr/>
        </p:nvPicPr>
        <p:blipFill>
          <a:blip r:embed="rId6"/>
          <a:stretch>
            <a:fillRect/>
          </a:stretch>
        </p:blipFill>
        <p:spPr>
          <a:xfrm>
            <a:off x="10042796" y="108983"/>
            <a:ext cx="2028065" cy="1461414"/>
          </a:xfrm>
          <a:prstGeom prst="rect">
            <a:avLst/>
          </a:prstGeom>
        </p:spPr>
      </p:pic>
      <p:pic>
        <p:nvPicPr>
          <p:cNvPr id="11" name="Billede 10" descr="Et billede, der indeholder vand, kage, bord, sidder&#10;&#10;Automatisk genereret beskrivelse">
            <a:extLst>
              <a:ext uri="{FF2B5EF4-FFF2-40B4-BE49-F238E27FC236}">
                <a16:creationId xmlns:a16="http://schemas.microsoft.com/office/drawing/2014/main" id="{C1D6E4B3-F1E4-4457-9AA7-FA259DD422AC}"/>
              </a:ext>
            </a:extLst>
          </p:cNvPr>
          <p:cNvPicPr>
            <a:picLocks noChangeAspect="1"/>
          </p:cNvPicPr>
          <p:nvPr/>
        </p:nvPicPr>
        <p:blipFill rotWithShape="1">
          <a:blip r:embed="rId7">
            <a:extLst>
              <a:ext uri="{28A0092B-C50C-407E-A947-70E740481C1C}">
                <a14:useLocalDpi xmlns:a14="http://schemas.microsoft.com/office/drawing/2010/main" val="0"/>
              </a:ext>
            </a:extLst>
          </a:blip>
          <a:srcRect l="14275" r="26242" b="3309"/>
          <a:stretch/>
        </p:blipFill>
        <p:spPr>
          <a:xfrm>
            <a:off x="9139383" y="5847606"/>
            <a:ext cx="633470" cy="617836"/>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DBABDE92-5BB1-4397-9253-BC5CCED57DFF}"/>
              </a:ext>
            </a:extLst>
          </p:cNvPr>
          <p:cNvSpPr txBox="1"/>
          <p:nvPr/>
        </p:nvSpPr>
        <p:spPr>
          <a:xfrm>
            <a:off x="9004791" y="6256936"/>
            <a:ext cx="902653" cy="276999"/>
          </a:xfrm>
          <a:prstGeom prst="rect">
            <a:avLst/>
          </a:prstGeom>
          <a:noFill/>
        </p:spPr>
        <p:txBody>
          <a:bodyPr wrap="square" rtlCol="0">
            <a:spAutoFit/>
          </a:bodyPr>
          <a:lstStyle/>
          <a:p>
            <a:r>
              <a:rPr lang="da-DK" sz="1200" dirty="0">
                <a:solidFill>
                  <a:schemeClr val="bg1"/>
                </a:solidFill>
              </a:rPr>
              <a:t>MADPAPIR</a:t>
            </a:r>
          </a:p>
        </p:txBody>
      </p:sp>
      <p:cxnSp>
        <p:nvCxnSpPr>
          <p:cNvPr id="13" name="Lige forbindelse 12">
            <a:extLst>
              <a:ext uri="{FF2B5EF4-FFF2-40B4-BE49-F238E27FC236}">
                <a16:creationId xmlns:a16="http://schemas.microsoft.com/office/drawing/2014/main" id="{A128640D-9AAB-41F9-A32F-E5D3FF78ED9B}"/>
              </a:ext>
            </a:extLst>
          </p:cNvPr>
          <p:cNvCxnSpPr>
            <a:cxnSpLocks/>
            <a:endCxn id="11" idx="1"/>
          </p:cNvCxnSpPr>
          <p:nvPr/>
        </p:nvCxnSpPr>
        <p:spPr>
          <a:xfrm flipV="1">
            <a:off x="8903367" y="6156524"/>
            <a:ext cx="236016" cy="25078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562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a:extLst>
              <a:ext uri="{FF2B5EF4-FFF2-40B4-BE49-F238E27FC236}">
                <a16:creationId xmlns:a16="http://schemas.microsoft.com/office/drawing/2014/main" id="{FBF5E2F9-4C81-43C0-A420-3F03954E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8" t="24463" r="9956" b="17726"/>
          <a:stretch>
            <a:fillRect/>
          </a:stretch>
        </p:blipFill>
        <p:spPr bwMode="auto">
          <a:xfrm>
            <a:off x="1653072" y="102868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86326B1F-DDF7-46A2-BA0D-B2F3B17DB0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519" y="3009798"/>
            <a:ext cx="878205" cy="878205"/>
          </a:xfrm>
          <a:prstGeom prst="rect">
            <a:avLst/>
          </a:prstGeom>
          <a:noFill/>
          <a:ln>
            <a:noFill/>
          </a:ln>
        </p:spPr>
      </p:pic>
      <p:pic>
        <p:nvPicPr>
          <p:cNvPr id="8" name="Billede 7">
            <a:extLst>
              <a:ext uri="{FF2B5EF4-FFF2-40B4-BE49-F238E27FC236}">
                <a16:creationId xmlns:a16="http://schemas.microsoft.com/office/drawing/2014/main" id="{9148235B-3C41-45CF-90AA-C067263F32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519" y="4013370"/>
            <a:ext cx="857250" cy="857250"/>
          </a:xfrm>
          <a:prstGeom prst="rect">
            <a:avLst/>
          </a:prstGeom>
          <a:noFill/>
          <a:ln>
            <a:noFill/>
          </a:ln>
        </p:spPr>
      </p:pic>
      <p:sp>
        <p:nvSpPr>
          <p:cNvPr id="9" name="Rektangel 8">
            <a:extLst>
              <a:ext uri="{FF2B5EF4-FFF2-40B4-BE49-F238E27FC236}">
                <a16:creationId xmlns:a16="http://schemas.microsoft.com/office/drawing/2014/main" id="{EA6B5FE7-61AE-4AA6-BCB5-7E204CD7E566}"/>
              </a:ext>
            </a:extLst>
          </p:cNvPr>
          <p:cNvSpPr/>
          <p:nvPr/>
        </p:nvSpPr>
        <p:spPr>
          <a:xfrm>
            <a:off x="2580172" y="1276274"/>
            <a:ext cx="3071954" cy="461665"/>
          </a:xfrm>
          <a:prstGeom prst="rect">
            <a:avLst/>
          </a:prstGeom>
        </p:spPr>
        <p:txBody>
          <a:bodyPr wrap="squar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0" name="Rektangel 9">
            <a:extLst>
              <a:ext uri="{FF2B5EF4-FFF2-40B4-BE49-F238E27FC236}">
                <a16:creationId xmlns:a16="http://schemas.microsoft.com/office/drawing/2014/main" id="{3AB27F25-105C-4648-BB29-955816789560}"/>
              </a:ext>
            </a:extLst>
          </p:cNvPr>
          <p:cNvSpPr/>
          <p:nvPr/>
        </p:nvSpPr>
        <p:spPr>
          <a:xfrm>
            <a:off x="2555724" y="2306991"/>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1" name="Rektangel 10">
            <a:extLst>
              <a:ext uri="{FF2B5EF4-FFF2-40B4-BE49-F238E27FC236}">
                <a16:creationId xmlns:a16="http://schemas.microsoft.com/office/drawing/2014/main" id="{1DC07E01-8C0A-43A3-9D99-3C829BC6B486}"/>
              </a:ext>
            </a:extLst>
          </p:cNvPr>
          <p:cNvSpPr/>
          <p:nvPr/>
        </p:nvSpPr>
        <p:spPr>
          <a:xfrm>
            <a:off x="2511458" y="3297545"/>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2" name="Rektangel 11">
            <a:extLst>
              <a:ext uri="{FF2B5EF4-FFF2-40B4-BE49-F238E27FC236}">
                <a16:creationId xmlns:a16="http://schemas.microsoft.com/office/drawing/2014/main" id="{2411A936-0CB2-42DF-85AF-2C85686397C5}"/>
              </a:ext>
            </a:extLst>
          </p:cNvPr>
          <p:cNvSpPr/>
          <p:nvPr/>
        </p:nvSpPr>
        <p:spPr>
          <a:xfrm>
            <a:off x="2511458" y="4301117"/>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pic>
        <p:nvPicPr>
          <p:cNvPr id="13" name="Grafik 6" descr="Blyant">
            <a:extLst>
              <a:ext uri="{FF2B5EF4-FFF2-40B4-BE49-F238E27FC236}">
                <a16:creationId xmlns:a16="http://schemas.microsoft.com/office/drawing/2014/main" id="{FE20A572-BC53-4368-9522-B87D07CFBF71}"/>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4319247"/>
            <a:ext cx="296545" cy="296545"/>
          </a:xfrm>
          <a:prstGeom prst="rect">
            <a:avLst/>
          </a:prstGeom>
        </p:spPr>
      </p:pic>
      <p:pic>
        <p:nvPicPr>
          <p:cNvPr id="14" name="Grafik 6" descr="Blyant">
            <a:extLst>
              <a:ext uri="{FF2B5EF4-FFF2-40B4-BE49-F238E27FC236}">
                <a16:creationId xmlns:a16="http://schemas.microsoft.com/office/drawing/2014/main" id="{46E6CAB2-C012-4BB2-910B-6A9BAC622C8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3324426"/>
            <a:ext cx="296545" cy="296545"/>
          </a:xfrm>
          <a:prstGeom prst="rect">
            <a:avLst/>
          </a:prstGeom>
        </p:spPr>
      </p:pic>
      <p:pic>
        <p:nvPicPr>
          <p:cNvPr id="15" name="Grafik 6" descr="Blyant">
            <a:extLst>
              <a:ext uri="{FF2B5EF4-FFF2-40B4-BE49-F238E27FC236}">
                <a16:creationId xmlns:a16="http://schemas.microsoft.com/office/drawing/2014/main" id="{5478B437-E912-48A1-88AC-9A848CB87B35}"/>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2282513"/>
            <a:ext cx="296545" cy="296545"/>
          </a:xfrm>
          <a:prstGeom prst="rect">
            <a:avLst/>
          </a:prstGeom>
        </p:spPr>
      </p:pic>
      <p:pic>
        <p:nvPicPr>
          <p:cNvPr id="16" name="Grafik 6" descr="Blyant">
            <a:extLst>
              <a:ext uri="{FF2B5EF4-FFF2-40B4-BE49-F238E27FC236}">
                <a16:creationId xmlns:a16="http://schemas.microsoft.com/office/drawing/2014/main" id="{1F431021-11BD-4837-BF38-FB87E0963870}"/>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1285904"/>
            <a:ext cx="296545" cy="296545"/>
          </a:xfrm>
          <a:prstGeom prst="rect">
            <a:avLst/>
          </a:prstGeom>
        </p:spPr>
      </p:pic>
      <p:sp>
        <p:nvSpPr>
          <p:cNvPr id="17" name="Rektangel 16">
            <a:extLst>
              <a:ext uri="{FF2B5EF4-FFF2-40B4-BE49-F238E27FC236}">
                <a16:creationId xmlns:a16="http://schemas.microsoft.com/office/drawing/2014/main" id="{CFD81FC7-172D-4174-8D3A-802C04D90980}"/>
              </a:ext>
            </a:extLst>
          </p:cNvPr>
          <p:cNvSpPr/>
          <p:nvPr/>
        </p:nvSpPr>
        <p:spPr>
          <a:xfrm>
            <a:off x="1565759" y="5400168"/>
            <a:ext cx="6617068"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Hvor mange madpakker er der affald fra? ________</a:t>
            </a:r>
            <a:endParaRPr lang="da-DK" sz="2400" dirty="0"/>
          </a:p>
        </p:txBody>
      </p:sp>
      <p:pic>
        <p:nvPicPr>
          <p:cNvPr id="18" name="Grafik 10" descr="Blyant">
            <a:extLst>
              <a:ext uri="{FF2B5EF4-FFF2-40B4-BE49-F238E27FC236}">
                <a16:creationId xmlns:a16="http://schemas.microsoft.com/office/drawing/2014/main" id="{78303E2A-6D63-4C5A-8AE8-3488A5A428F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9947" y="5400168"/>
            <a:ext cx="296545" cy="296545"/>
          </a:xfrm>
          <a:prstGeom prst="rect">
            <a:avLst/>
          </a:prstGeom>
        </p:spPr>
      </p:pic>
      <p:pic>
        <p:nvPicPr>
          <p:cNvPr id="25" name="Billede 24">
            <a:extLst>
              <a:ext uri="{FF2B5EF4-FFF2-40B4-BE49-F238E27FC236}">
                <a16:creationId xmlns:a16="http://schemas.microsoft.com/office/drawing/2014/main" id="{34F7ADBF-75C3-42D7-BC71-ED3849E11C98}"/>
              </a:ext>
            </a:extLst>
          </p:cNvPr>
          <p:cNvPicPr>
            <a:picLocks noChangeAspect="1"/>
          </p:cNvPicPr>
          <p:nvPr/>
        </p:nvPicPr>
        <p:blipFill>
          <a:blip r:embed="rId7"/>
          <a:stretch>
            <a:fillRect/>
          </a:stretch>
        </p:blipFill>
        <p:spPr>
          <a:xfrm>
            <a:off x="9766300" y="326111"/>
            <a:ext cx="2028065" cy="1461414"/>
          </a:xfrm>
          <a:prstGeom prst="rect">
            <a:avLst/>
          </a:prstGeom>
        </p:spPr>
      </p:pic>
      <p:pic>
        <p:nvPicPr>
          <p:cNvPr id="3" name="Billede 2" descr="Et billede, der indeholder vand, kage, bord, sidder&#10;&#10;Automatisk genereret beskrivelse">
            <a:extLst>
              <a:ext uri="{FF2B5EF4-FFF2-40B4-BE49-F238E27FC236}">
                <a16:creationId xmlns:a16="http://schemas.microsoft.com/office/drawing/2014/main" id="{20E6B056-BC99-4CA1-968D-A224C8CEF405}"/>
              </a:ext>
            </a:extLst>
          </p:cNvPr>
          <p:cNvPicPr>
            <a:picLocks noChangeAspect="1"/>
          </p:cNvPicPr>
          <p:nvPr/>
        </p:nvPicPr>
        <p:blipFill rotWithShape="1">
          <a:blip r:embed="rId8">
            <a:extLst>
              <a:ext uri="{28A0092B-C50C-407E-A947-70E740481C1C}">
                <a14:useLocalDpi xmlns:a14="http://schemas.microsoft.com/office/drawing/2010/main" val="0"/>
              </a:ext>
            </a:extLst>
          </a:blip>
          <a:srcRect l="14275" r="26242" b="3309"/>
          <a:stretch/>
        </p:blipFill>
        <p:spPr>
          <a:xfrm>
            <a:off x="1695213" y="2048899"/>
            <a:ext cx="816245" cy="796100"/>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599DBFA0-D51B-494E-8451-4D14C7DC094E}"/>
              </a:ext>
            </a:extLst>
          </p:cNvPr>
          <p:cNvSpPr txBox="1"/>
          <p:nvPr/>
        </p:nvSpPr>
        <p:spPr>
          <a:xfrm>
            <a:off x="1677519" y="2579058"/>
            <a:ext cx="902653" cy="276999"/>
          </a:xfrm>
          <a:prstGeom prst="rect">
            <a:avLst/>
          </a:prstGeom>
          <a:noFill/>
        </p:spPr>
        <p:txBody>
          <a:bodyPr wrap="square" rtlCol="0">
            <a:spAutoFit/>
          </a:bodyPr>
          <a:lstStyle/>
          <a:p>
            <a:r>
              <a:rPr lang="da-DK" sz="1200" dirty="0">
                <a:solidFill>
                  <a:schemeClr val="bg1"/>
                </a:solidFill>
              </a:rPr>
              <a:t>MADPAPIR</a:t>
            </a:r>
          </a:p>
        </p:txBody>
      </p:sp>
    </p:spTree>
    <p:extLst>
      <p:ext uri="{BB962C8B-B14F-4D97-AF65-F5344CB8AC3E}">
        <p14:creationId xmlns:p14="http://schemas.microsoft.com/office/powerpoint/2010/main" val="4199854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a:extLst>
              <a:ext uri="{FF2B5EF4-FFF2-40B4-BE49-F238E27FC236}">
                <a16:creationId xmlns:a16="http://schemas.microsoft.com/office/drawing/2014/main" id="{FBF5E2F9-4C81-43C0-A420-3F03954E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8" t="24463" r="9956" b="17726"/>
          <a:stretch>
            <a:fillRect/>
          </a:stretch>
        </p:blipFill>
        <p:spPr bwMode="auto">
          <a:xfrm>
            <a:off x="2004536" y="1914213"/>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86326B1F-DDF7-46A2-BA0D-B2F3B17DB0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983" y="3895322"/>
            <a:ext cx="878205" cy="878205"/>
          </a:xfrm>
          <a:prstGeom prst="rect">
            <a:avLst/>
          </a:prstGeom>
          <a:noFill/>
          <a:ln>
            <a:noFill/>
          </a:ln>
        </p:spPr>
      </p:pic>
      <p:pic>
        <p:nvPicPr>
          <p:cNvPr id="8" name="Billede 7">
            <a:extLst>
              <a:ext uri="{FF2B5EF4-FFF2-40B4-BE49-F238E27FC236}">
                <a16:creationId xmlns:a16="http://schemas.microsoft.com/office/drawing/2014/main" id="{9148235B-3C41-45CF-90AA-C067263F32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983" y="4898894"/>
            <a:ext cx="857250" cy="857250"/>
          </a:xfrm>
          <a:prstGeom prst="rect">
            <a:avLst/>
          </a:prstGeom>
          <a:noFill/>
          <a:ln>
            <a:noFill/>
          </a:ln>
        </p:spPr>
      </p:pic>
      <p:sp>
        <p:nvSpPr>
          <p:cNvPr id="9" name="Rektangel 8">
            <a:extLst>
              <a:ext uri="{FF2B5EF4-FFF2-40B4-BE49-F238E27FC236}">
                <a16:creationId xmlns:a16="http://schemas.microsoft.com/office/drawing/2014/main" id="{EA6B5FE7-61AE-4AA6-BCB5-7E204CD7E566}"/>
              </a:ext>
            </a:extLst>
          </p:cNvPr>
          <p:cNvSpPr/>
          <p:nvPr/>
        </p:nvSpPr>
        <p:spPr>
          <a:xfrm>
            <a:off x="2931636" y="2161798"/>
            <a:ext cx="3071954" cy="461665"/>
          </a:xfrm>
          <a:prstGeom prst="rect">
            <a:avLst/>
          </a:prstGeom>
        </p:spPr>
        <p:txBody>
          <a:bodyPr wrap="squar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0" name="Rektangel 9">
            <a:extLst>
              <a:ext uri="{FF2B5EF4-FFF2-40B4-BE49-F238E27FC236}">
                <a16:creationId xmlns:a16="http://schemas.microsoft.com/office/drawing/2014/main" id="{3AB27F25-105C-4648-BB29-955816789560}"/>
              </a:ext>
            </a:extLst>
          </p:cNvPr>
          <p:cNvSpPr/>
          <p:nvPr/>
        </p:nvSpPr>
        <p:spPr>
          <a:xfrm>
            <a:off x="2907188" y="3192515"/>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1" name="Rektangel 10">
            <a:extLst>
              <a:ext uri="{FF2B5EF4-FFF2-40B4-BE49-F238E27FC236}">
                <a16:creationId xmlns:a16="http://schemas.microsoft.com/office/drawing/2014/main" id="{1DC07E01-8C0A-43A3-9D99-3C829BC6B486}"/>
              </a:ext>
            </a:extLst>
          </p:cNvPr>
          <p:cNvSpPr/>
          <p:nvPr/>
        </p:nvSpPr>
        <p:spPr>
          <a:xfrm>
            <a:off x="2862922" y="4183069"/>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2" name="Rektangel 11">
            <a:extLst>
              <a:ext uri="{FF2B5EF4-FFF2-40B4-BE49-F238E27FC236}">
                <a16:creationId xmlns:a16="http://schemas.microsoft.com/office/drawing/2014/main" id="{2411A936-0CB2-42DF-85AF-2C85686397C5}"/>
              </a:ext>
            </a:extLst>
          </p:cNvPr>
          <p:cNvSpPr/>
          <p:nvPr/>
        </p:nvSpPr>
        <p:spPr>
          <a:xfrm>
            <a:off x="2862922" y="5186641"/>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pic>
        <p:nvPicPr>
          <p:cNvPr id="13" name="Grafik 6" descr="Blyant">
            <a:extLst>
              <a:ext uri="{FF2B5EF4-FFF2-40B4-BE49-F238E27FC236}">
                <a16:creationId xmlns:a16="http://schemas.microsoft.com/office/drawing/2014/main" id="{FE20A572-BC53-4368-9522-B87D07CFBF71}"/>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5204771"/>
            <a:ext cx="296545" cy="296545"/>
          </a:xfrm>
          <a:prstGeom prst="rect">
            <a:avLst/>
          </a:prstGeom>
        </p:spPr>
      </p:pic>
      <p:pic>
        <p:nvPicPr>
          <p:cNvPr id="14" name="Grafik 6" descr="Blyant">
            <a:extLst>
              <a:ext uri="{FF2B5EF4-FFF2-40B4-BE49-F238E27FC236}">
                <a16:creationId xmlns:a16="http://schemas.microsoft.com/office/drawing/2014/main" id="{46E6CAB2-C012-4BB2-910B-6A9BAC622C8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4209950"/>
            <a:ext cx="296545" cy="296545"/>
          </a:xfrm>
          <a:prstGeom prst="rect">
            <a:avLst/>
          </a:prstGeom>
        </p:spPr>
      </p:pic>
      <p:pic>
        <p:nvPicPr>
          <p:cNvPr id="15" name="Grafik 6" descr="Blyant">
            <a:extLst>
              <a:ext uri="{FF2B5EF4-FFF2-40B4-BE49-F238E27FC236}">
                <a16:creationId xmlns:a16="http://schemas.microsoft.com/office/drawing/2014/main" id="{5478B437-E912-48A1-88AC-9A848CB87B35}"/>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3168037"/>
            <a:ext cx="296545" cy="296545"/>
          </a:xfrm>
          <a:prstGeom prst="rect">
            <a:avLst/>
          </a:prstGeom>
        </p:spPr>
      </p:pic>
      <p:pic>
        <p:nvPicPr>
          <p:cNvPr id="16" name="Grafik 6" descr="Blyant">
            <a:extLst>
              <a:ext uri="{FF2B5EF4-FFF2-40B4-BE49-F238E27FC236}">
                <a16:creationId xmlns:a16="http://schemas.microsoft.com/office/drawing/2014/main" id="{1F431021-11BD-4837-BF38-FB87E0963870}"/>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2171428"/>
            <a:ext cx="296545" cy="296545"/>
          </a:xfrm>
          <a:prstGeom prst="rect">
            <a:avLst/>
          </a:prstGeom>
        </p:spPr>
      </p:pic>
      <p:pic>
        <p:nvPicPr>
          <p:cNvPr id="25" name="Billede 24">
            <a:extLst>
              <a:ext uri="{FF2B5EF4-FFF2-40B4-BE49-F238E27FC236}">
                <a16:creationId xmlns:a16="http://schemas.microsoft.com/office/drawing/2014/main" id="{34F7ADBF-75C3-42D7-BC71-ED3849E11C98}"/>
              </a:ext>
            </a:extLst>
          </p:cNvPr>
          <p:cNvPicPr>
            <a:picLocks noChangeAspect="1"/>
          </p:cNvPicPr>
          <p:nvPr/>
        </p:nvPicPr>
        <p:blipFill>
          <a:blip r:embed="rId7"/>
          <a:stretch>
            <a:fillRect/>
          </a:stretch>
        </p:blipFill>
        <p:spPr>
          <a:xfrm>
            <a:off x="9766300" y="326111"/>
            <a:ext cx="2028065" cy="1461414"/>
          </a:xfrm>
          <a:prstGeom prst="rect">
            <a:avLst/>
          </a:prstGeom>
        </p:spPr>
      </p:pic>
      <p:sp>
        <p:nvSpPr>
          <p:cNvPr id="19" name="Tekstfelt 18">
            <a:extLst>
              <a:ext uri="{FF2B5EF4-FFF2-40B4-BE49-F238E27FC236}">
                <a16:creationId xmlns:a16="http://schemas.microsoft.com/office/drawing/2014/main" id="{B38EE5E7-F9CB-4026-92EF-65696185C82E}"/>
              </a:ext>
            </a:extLst>
          </p:cNvPr>
          <p:cNvSpPr txBox="1"/>
          <p:nvPr/>
        </p:nvSpPr>
        <p:spPr>
          <a:xfrm>
            <a:off x="766862" y="835525"/>
            <a:ext cx="9523105" cy="707886"/>
          </a:xfrm>
          <a:prstGeom prst="rect">
            <a:avLst/>
          </a:prstGeom>
          <a:noFill/>
        </p:spPr>
        <p:txBody>
          <a:bodyPr wrap="square" rtlCol="0">
            <a:spAutoFit/>
          </a:bodyPr>
          <a:lstStyle/>
          <a:p>
            <a:r>
              <a:rPr lang="da-DK" sz="4000" dirty="0">
                <a:solidFill>
                  <a:srgbClr val="E5461B"/>
                </a:solidFill>
              </a:rPr>
              <a:t>Hvad er forskellen på de to vejninger?</a:t>
            </a:r>
          </a:p>
        </p:txBody>
      </p:sp>
      <p:sp>
        <p:nvSpPr>
          <p:cNvPr id="20" name="Rektangel: afrundede hjørner 19">
            <a:extLst>
              <a:ext uri="{FF2B5EF4-FFF2-40B4-BE49-F238E27FC236}">
                <a16:creationId xmlns:a16="http://schemas.microsoft.com/office/drawing/2014/main" id="{774FE20B-5FBA-43C5-885E-B3AAB059D500}"/>
              </a:ext>
            </a:extLst>
          </p:cNvPr>
          <p:cNvSpPr/>
          <p:nvPr/>
        </p:nvSpPr>
        <p:spPr>
          <a:xfrm>
            <a:off x="7243575" y="5585085"/>
            <a:ext cx="3383276" cy="874779"/>
          </a:xfrm>
          <a:custGeom>
            <a:avLst/>
            <a:gdLst>
              <a:gd name="connsiteX0" fmla="*/ 0 w 3383276"/>
              <a:gd name="connsiteY0" fmla="*/ 145799 h 874779"/>
              <a:gd name="connsiteX1" fmla="*/ 145799 w 3383276"/>
              <a:gd name="connsiteY1" fmla="*/ 0 h 874779"/>
              <a:gd name="connsiteX2" fmla="*/ 702301 w 3383276"/>
              <a:gd name="connsiteY2" fmla="*/ 0 h 874779"/>
              <a:gd name="connsiteX3" fmla="*/ 1227886 w 3383276"/>
              <a:gd name="connsiteY3" fmla="*/ 0 h 874779"/>
              <a:gd name="connsiteX4" fmla="*/ 1908055 w 3383276"/>
              <a:gd name="connsiteY4" fmla="*/ 0 h 874779"/>
              <a:gd name="connsiteX5" fmla="*/ 2495474 w 3383276"/>
              <a:gd name="connsiteY5" fmla="*/ 0 h 874779"/>
              <a:gd name="connsiteX6" fmla="*/ 3237477 w 3383276"/>
              <a:gd name="connsiteY6" fmla="*/ 0 h 874779"/>
              <a:gd name="connsiteX7" fmla="*/ 3383276 w 3383276"/>
              <a:gd name="connsiteY7" fmla="*/ 145799 h 874779"/>
              <a:gd name="connsiteX8" fmla="*/ 3383276 w 3383276"/>
              <a:gd name="connsiteY8" fmla="*/ 728980 h 874779"/>
              <a:gd name="connsiteX9" fmla="*/ 3237477 w 3383276"/>
              <a:gd name="connsiteY9" fmla="*/ 874779 h 874779"/>
              <a:gd name="connsiteX10" fmla="*/ 2650058 w 3383276"/>
              <a:gd name="connsiteY10" fmla="*/ 874779 h 874779"/>
              <a:gd name="connsiteX11" fmla="*/ 2031723 w 3383276"/>
              <a:gd name="connsiteY11" fmla="*/ 874779 h 874779"/>
              <a:gd name="connsiteX12" fmla="*/ 1413387 w 3383276"/>
              <a:gd name="connsiteY12" fmla="*/ 874779 h 874779"/>
              <a:gd name="connsiteX13" fmla="*/ 764135 w 3383276"/>
              <a:gd name="connsiteY13" fmla="*/ 874779 h 874779"/>
              <a:gd name="connsiteX14" fmla="*/ 145799 w 3383276"/>
              <a:gd name="connsiteY14" fmla="*/ 874779 h 874779"/>
              <a:gd name="connsiteX15" fmla="*/ 0 w 3383276"/>
              <a:gd name="connsiteY15" fmla="*/ 728980 h 874779"/>
              <a:gd name="connsiteX16" fmla="*/ 0 w 3383276"/>
              <a:gd name="connsiteY16" fmla="*/ 145799 h 87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3276" h="874779" fill="none" extrusionOk="0">
                <a:moveTo>
                  <a:pt x="0" y="145799"/>
                </a:moveTo>
                <a:cubicBezTo>
                  <a:pt x="-18407" y="60593"/>
                  <a:pt x="69790" y="-11450"/>
                  <a:pt x="145799" y="0"/>
                </a:cubicBezTo>
                <a:cubicBezTo>
                  <a:pt x="361065" y="-6197"/>
                  <a:pt x="550526" y="3905"/>
                  <a:pt x="702301" y="0"/>
                </a:cubicBezTo>
                <a:cubicBezTo>
                  <a:pt x="854076" y="-3905"/>
                  <a:pt x="1104224" y="-23826"/>
                  <a:pt x="1227886" y="0"/>
                </a:cubicBezTo>
                <a:cubicBezTo>
                  <a:pt x="1351548" y="23826"/>
                  <a:pt x="1725968" y="16807"/>
                  <a:pt x="1908055" y="0"/>
                </a:cubicBezTo>
                <a:cubicBezTo>
                  <a:pt x="2090142" y="-16807"/>
                  <a:pt x="2350856" y="-3099"/>
                  <a:pt x="2495474" y="0"/>
                </a:cubicBezTo>
                <a:cubicBezTo>
                  <a:pt x="2640092" y="3099"/>
                  <a:pt x="3033454" y="25258"/>
                  <a:pt x="3237477" y="0"/>
                </a:cubicBezTo>
                <a:cubicBezTo>
                  <a:pt x="3319987" y="7148"/>
                  <a:pt x="3391600" y="53986"/>
                  <a:pt x="3383276" y="145799"/>
                </a:cubicBezTo>
                <a:cubicBezTo>
                  <a:pt x="3375370" y="364453"/>
                  <a:pt x="3380515" y="461647"/>
                  <a:pt x="3383276" y="728980"/>
                </a:cubicBezTo>
                <a:cubicBezTo>
                  <a:pt x="3396434" y="804535"/>
                  <a:pt x="3310909" y="881876"/>
                  <a:pt x="3237477" y="874779"/>
                </a:cubicBezTo>
                <a:cubicBezTo>
                  <a:pt x="3078577" y="853626"/>
                  <a:pt x="2797728" y="853025"/>
                  <a:pt x="2650058" y="874779"/>
                </a:cubicBezTo>
                <a:cubicBezTo>
                  <a:pt x="2502388" y="896533"/>
                  <a:pt x="2228355" y="885541"/>
                  <a:pt x="2031723" y="874779"/>
                </a:cubicBezTo>
                <a:cubicBezTo>
                  <a:pt x="1835091" y="864017"/>
                  <a:pt x="1565536" y="845064"/>
                  <a:pt x="1413387" y="874779"/>
                </a:cubicBezTo>
                <a:cubicBezTo>
                  <a:pt x="1261238" y="904494"/>
                  <a:pt x="1084777" y="845968"/>
                  <a:pt x="764135" y="874779"/>
                </a:cubicBezTo>
                <a:cubicBezTo>
                  <a:pt x="443493" y="903590"/>
                  <a:pt x="310971" y="893336"/>
                  <a:pt x="145799" y="874779"/>
                </a:cubicBezTo>
                <a:cubicBezTo>
                  <a:pt x="51378" y="861107"/>
                  <a:pt x="-5048" y="814911"/>
                  <a:pt x="0" y="728980"/>
                </a:cubicBezTo>
                <a:cubicBezTo>
                  <a:pt x="-10408" y="506604"/>
                  <a:pt x="-24584" y="323935"/>
                  <a:pt x="0" y="145799"/>
                </a:cubicBezTo>
                <a:close/>
              </a:path>
              <a:path w="3383276" h="874779" stroke="0" extrusionOk="0">
                <a:moveTo>
                  <a:pt x="0" y="145799"/>
                </a:moveTo>
                <a:cubicBezTo>
                  <a:pt x="-1415" y="67613"/>
                  <a:pt x="78512" y="3539"/>
                  <a:pt x="145799" y="0"/>
                </a:cubicBezTo>
                <a:cubicBezTo>
                  <a:pt x="306026" y="24180"/>
                  <a:pt x="443364" y="-25214"/>
                  <a:pt x="671384" y="0"/>
                </a:cubicBezTo>
                <a:cubicBezTo>
                  <a:pt x="899405" y="25214"/>
                  <a:pt x="1116759" y="-18703"/>
                  <a:pt x="1320637" y="0"/>
                </a:cubicBezTo>
                <a:cubicBezTo>
                  <a:pt x="1524515" y="18703"/>
                  <a:pt x="1656791" y="-5025"/>
                  <a:pt x="1938972" y="0"/>
                </a:cubicBezTo>
                <a:cubicBezTo>
                  <a:pt x="2221154" y="5025"/>
                  <a:pt x="2281293" y="30093"/>
                  <a:pt x="2619141" y="0"/>
                </a:cubicBezTo>
                <a:cubicBezTo>
                  <a:pt x="2956989" y="-30093"/>
                  <a:pt x="2928759" y="-16133"/>
                  <a:pt x="3237477" y="0"/>
                </a:cubicBezTo>
                <a:cubicBezTo>
                  <a:pt x="3309125" y="15399"/>
                  <a:pt x="3396450" y="69990"/>
                  <a:pt x="3383276" y="145799"/>
                </a:cubicBezTo>
                <a:cubicBezTo>
                  <a:pt x="3401818" y="392841"/>
                  <a:pt x="3357273" y="563452"/>
                  <a:pt x="3383276" y="728980"/>
                </a:cubicBezTo>
                <a:cubicBezTo>
                  <a:pt x="3381155" y="819711"/>
                  <a:pt x="3326479" y="876794"/>
                  <a:pt x="3237477" y="874779"/>
                </a:cubicBezTo>
                <a:cubicBezTo>
                  <a:pt x="2944897" y="870428"/>
                  <a:pt x="2862682" y="873403"/>
                  <a:pt x="2557308" y="874779"/>
                </a:cubicBezTo>
                <a:cubicBezTo>
                  <a:pt x="2251934" y="876155"/>
                  <a:pt x="2209000" y="892180"/>
                  <a:pt x="2031723" y="874779"/>
                </a:cubicBezTo>
                <a:cubicBezTo>
                  <a:pt x="1854447" y="857378"/>
                  <a:pt x="1730644" y="887102"/>
                  <a:pt x="1506137" y="874779"/>
                </a:cubicBezTo>
                <a:cubicBezTo>
                  <a:pt x="1281630" y="862456"/>
                  <a:pt x="1156131" y="843532"/>
                  <a:pt x="856885" y="874779"/>
                </a:cubicBezTo>
                <a:cubicBezTo>
                  <a:pt x="557639" y="906026"/>
                  <a:pt x="395369" y="854309"/>
                  <a:pt x="145799" y="874779"/>
                </a:cubicBezTo>
                <a:cubicBezTo>
                  <a:pt x="63621" y="873325"/>
                  <a:pt x="-2277" y="826792"/>
                  <a:pt x="0" y="728980"/>
                </a:cubicBezTo>
                <a:cubicBezTo>
                  <a:pt x="-1023" y="592129"/>
                  <a:pt x="-1425" y="387570"/>
                  <a:pt x="0" y="145799"/>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dirty="0">
                <a:solidFill>
                  <a:srgbClr val="000000"/>
                </a:solidFill>
                <a:ea typeface="Calibri" panose="020F0502020204030204" pitchFamily="34" charset="0"/>
                <a:cs typeface="Times New Roman" panose="02020603050405020304" pitchFamily="18" charset="0"/>
              </a:rPr>
              <a:t>Er I overrasket over resultatet?</a:t>
            </a:r>
            <a:endParaRPr lang="da-DK" dirty="0">
              <a:ea typeface="Calibri" panose="020F0502020204030204" pitchFamily="34" charset="0"/>
              <a:cs typeface="Times New Roman" panose="02020603050405020304" pitchFamily="18" charset="0"/>
            </a:endParaRPr>
          </a:p>
        </p:txBody>
      </p:sp>
      <p:pic>
        <p:nvPicPr>
          <p:cNvPr id="17" name="Billede 16" descr="Et billede, der indeholder vand, kage, bord, sidder&#10;&#10;Automatisk genereret beskrivelse">
            <a:extLst>
              <a:ext uri="{FF2B5EF4-FFF2-40B4-BE49-F238E27FC236}">
                <a16:creationId xmlns:a16="http://schemas.microsoft.com/office/drawing/2014/main" id="{90F64348-EF48-4223-8F5E-71C3AA947E67}"/>
              </a:ext>
            </a:extLst>
          </p:cNvPr>
          <p:cNvPicPr>
            <a:picLocks noChangeAspect="1"/>
          </p:cNvPicPr>
          <p:nvPr/>
        </p:nvPicPr>
        <p:blipFill rotWithShape="1">
          <a:blip r:embed="rId8">
            <a:extLst>
              <a:ext uri="{28A0092B-C50C-407E-A947-70E740481C1C}">
                <a14:useLocalDpi xmlns:a14="http://schemas.microsoft.com/office/drawing/2010/main" val="0"/>
              </a:ext>
            </a:extLst>
          </a:blip>
          <a:srcRect l="14275" r="26242" b="3309"/>
          <a:stretch/>
        </p:blipFill>
        <p:spPr>
          <a:xfrm>
            <a:off x="2090943" y="2926236"/>
            <a:ext cx="816245" cy="796100"/>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kstfelt 17">
            <a:extLst>
              <a:ext uri="{FF2B5EF4-FFF2-40B4-BE49-F238E27FC236}">
                <a16:creationId xmlns:a16="http://schemas.microsoft.com/office/drawing/2014/main" id="{F9ECEBD3-8DAB-433A-BD5E-983A508AABEE}"/>
              </a:ext>
            </a:extLst>
          </p:cNvPr>
          <p:cNvSpPr txBox="1"/>
          <p:nvPr/>
        </p:nvSpPr>
        <p:spPr>
          <a:xfrm>
            <a:off x="2064001" y="3488054"/>
            <a:ext cx="902653" cy="276999"/>
          </a:xfrm>
          <a:prstGeom prst="rect">
            <a:avLst/>
          </a:prstGeom>
          <a:noFill/>
        </p:spPr>
        <p:txBody>
          <a:bodyPr wrap="square" rtlCol="0">
            <a:spAutoFit/>
          </a:bodyPr>
          <a:lstStyle/>
          <a:p>
            <a:r>
              <a:rPr lang="da-DK" sz="1200" dirty="0">
                <a:solidFill>
                  <a:schemeClr val="bg1"/>
                </a:solidFill>
              </a:rPr>
              <a:t>MADPAPIR</a:t>
            </a:r>
          </a:p>
        </p:txBody>
      </p:sp>
    </p:spTree>
    <p:extLst>
      <p:ext uri="{BB962C8B-B14F-4D97-AF65-F5344CB8AC3E}">
        <p14:creationId xmlns:p14="http://schemas.microsoft.com/office/powerpoint/2010/main" val="196104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F20BA-F93D-4358-A03A-59B4FA6E3E7B}"/>
              </a:ext>
            </a:extLst>
          </p:cNvPr>
          <p:cNvSpPr>
            <a:spLocks noGrp="1"/>
          </p:cNvSpPr>
          <p:nvPr>
            <p:ph type="title"/>
          </p:nvPr>
        </p:nvSpPr>
        <p:spPr>
          <a:xfrm>
            <a:off x="838200" y="2970367"/>
            <a:ext cx="10515600" cy="2852737"/>
          </a:xfrm>
        </p:spPr>
        <p:txBody>
          <a:bodyPr>
            <a:normAutofit/>
          </a:bodyPr>
          <a:lstStyle/>
          <a:p>
            <a:br>
              <a:rPr lang="da-DK" sz="6700" dirty="0">
                <a:solidFill>
                  <a:schemeClr val="accent6">
                    <a:lumMod val="75000"/>
                  </a:schemeClr>
                </a:solidFill>
              </a:rPr>
            </a:br>
            <a:endParaRPr lang="da-DK" sz="6700" dirty="0"/>
          </a:p>
        </p:txBody>
      </p:sp>
      <p:sp>
        <p:nvSpPr>
          <p:cNvPr id="3" name="Rektangel: afrundede hjørner 2">
            <a:extLst>
              <a:ext uri="{FF2B5EF4-FFF2-40B4-BE49-F238E27FC236}">
                <a16:creationId xmlns:a16="http://schemas.microsoft.com/office/drawing/2014/main" id="{897BEB52-5ED3-4F19-882C-B4DF0648684D}"/>
              </a:ext>
            </a:extLst>
          </p:cNvPr>
          <p:cNvSpPr/>
          <p:nvPr/>
        </p:nvSpPr>
        <p:spPr>
          <a:xfrm>
            <a:off x="1257581" y="1937768"/>
            <a:ext cx="9153626" cy="3801979"/>
          </a:xfrm>
          <a:custGeom>
            <a:avLst/>
            <a:gdLst>
              <a:gd name="connsiteX0" fmla="*/ 0 w 9153626"/>
              <a:gd name="connsiteY0" fmla="*/ 633676 h 3801979"/>
              <a:gd name="connsiteX1" fmla="*/ 633676 w 9153626"/>
              <a:gd name="connsiteY1" fmla="*/ 0 h 3801979"/>
              <a:gd name="connsiteX2" fmla="*/ 1054277 w 9153626"/>
              <a:gd name="connsiteY2" fmla="*/ 0 h 3801979"/>
              <a:gd name="connsiteX3" fmla="*/ 1553741 w 9153626"/>
              <a:gd name="connsiteY3" fmla="*/ 0 h 3801979"/>
              <a:gd name="connsiteX4" fmla="*/ 1974343 w 9153626"/>
              <a:gd name="connsiteY4" fmla="*/ 0 h 3801979"/>
              <a:gd name="connsiteX5" fmla="*/ 2710395 w 9153626"/>
              <a:gd name="connsiteY5" fmla="*/ 0 h 3801979"/>
              <a:gd name="connsiteX6" fmla="*/ 3130996 w 9153626"/>
              <a:gd name="connsiteY6" fmla="*/ 0 h 3801979"/>
              <a:gd name="connsiteX7" fmla="*/ 3709323 w 9153626"/>
              <a:gd name="connsiteY7" fmla="*/ 0 h 3801979"/>
              <a:gd name="connsiteX8" fmla="*/ 4208787 w 9153626"/>
              <a:gd name="connsiteY8" fmla="*/ 0 h 3801979"/>
              <a:gd name="connsiteX9" fmla="*/ 4629388 w 9153626"/>
              <a:gd name="connsiteY9" fmla="*/ 0 h 3801979"/>
              <a:gd name="connsiteX10" fmla="*/ 5128852 w 9153626"/>
              <a:gd name="connsiteY10" fmla="*/ 0 h 3801979"/>
              <a:gd name="connsiteX11" fmla="*/ 5943767 w 9153626"/>
              <a:gd name="connsiteY11" fmla="*/ 0 h 3801979"/>
              <a:gd name="connsiteX12" fmla="*/ 6758682 w 9153626"/>
              <a:gd name="connsiteY12" fmla="*/ 0 h 3801979"/>
              <a:gd name="connsiteX13" fmla="*/ 7573597 w 9153626"/>
              <a:gd name="connsiteY13" fmla="*/ 0 h 3801979"/>
              <a:gd name="connsiteX14" fmla="*/ 8519950 w 9153626"/>
              <a:gd name="connsiteY14" fmla="*/ 0 h 3801979"/>
              <a:gd name="connsiteX15" fmla="*/ 9153626 w 9153626"/>
              <a:gd name="connsiteY15" fmla="*/ 633676 h 3801979"/>
              <a:gd name="connsiteX16" fmla="*/ 9153626 w 9153626"/>
              <a:gd name="connsiteY16" fmla="*/ 1216640 h 3801979"/>
              <a:gd name="connsiteX17" fmla="*/ 9153626 w 9153626"/>
              <a:gd name="connsiteY17" fmla="*/ 1900990 h 3801979"/>
              <a:gd name="connsiteX18" fmla="*/ 9153626 w 9153626"/>
              <a:gd name="connsiteY18" fmla="*/ 2585339 h 3801979"/>
              <a:gd name="connsiteX19" fmla="*/ 9153626 w 9153626"/>
              <a:gd name="connsiteY19" fmla="*/ 3168303 h 3801979"/>
              <a:gd name="connsiteX20" fmla="*/ 8519950 w 9153626"/>
              <a:gd name="connsiteY20" fmla="*/ 3801979 h 3801979"/>
              <a:gd name="connsiteX21" fmla="*/ 8099349 w 9153626"/>
              <a:gd name="connsiteY21" fmla="*/ 3801979 h 3801979"/>
              <a:gd name="connsiteX22" fmla="*/ 7363296 w 9153626"/>
              <a:gd name="connsiteY22" fmla="*/ 3801979 h 3801979"/>
              <a:gd name="connsiteX23" fmla="*/ 6706107 w 9153626"/>
              <a:gd name="connsiteY23" fmla="*/ 3801979 h 3801979"/>
              <a:gd name="connsiteX24" fmla="*/ 6285506 w 9153626"/>
              <a:gd name="connsiteY24" fmla="*/ 3801979 h 3801979"/>
              <a:gd name="connsiteX25" fmla="*/ 5707179 w 9153626"/>
              <a:gd name="connsiteY25" fmla="*/ 3801979 h 3801979"/>
              <a:gd name="connsiteX26" fmla="*/ 5049989 w 9153626"/>
              <a:gd name="connsiteY26" fmla="*/ 3801979 h 3801979"/>
              <a:gd name="connsiteX27" fmla="*/ 4471663 w 9153626"/>
              <a:gd name="connsiteY27" fmla="*/ 3801979 h 3801979"/>
              <a:gd name="connsiteX28" fmla="*/ 3735610 w 9153626"/>
              <a:gd name="connsiteY28" fmla="*/ 3801979 h 3801979"/>
              <a:gd name="connsiteX29" fmla="*/ 3078421 w 9153626"/>
              <a:gd name="connsiteY29" fmla="*/ 3801979 h 3801979"/>
              <a:gd name="connsiteX30" fmla="*/ 2500094 w 9153626"/>
              <a:gd name="connsiteY30" fmla="*/ 3801979 h 3801979"/>
              <a:gd name="connsiteX31" fmla="*/ 2000630 w 9153626"/>
              <a:gd name="connsiteY31" fmla="*/ 3801979 h 3801979"/>
              <a:gd name="connsiteX32" fmla="*/ 1422303 w 9153626"/>
              <a:gd name="connsiteY32" fmla="*/ 3801979 h 3801979"/>
              <a:gd name="connsiteX33" fmla="*/ 633676 w 9153626"/>
              <a:gd name="connsiteY33" fmla="*/ 3801979 h 3801979"/>
              <a:gd name="connsiteX34" fmla="*/ 0 w 9153626"/>
              <a:gd name="connsiteY34" fmla="*/ 3168303 h 3801979"/>
              <a:gd name="connsiteX35" fmla="*/ 0 w 9153626"/>
              <a:gd name="connsiteY35" fmla="*/ 2559993 h 3801979"/>
              <a:gd name="connsiteX36" fmla="*/ 0 w 9153626"/>
              <a:gd name="connsiteY36" fmla="*/ 1951682 h 3801979"/>
              <a:gd name="connsiteX37" fmla="*/ 0 w 9153626"/>
              <a:gd name="connsiteY37" fmla="*/ 1318025 h 3801979"/>
              <a:gd name="connsiteX38" fmla="*/ 0 w 9153626"/>
              <a:gd name="connsiteY38" fmla="*/ 633676 h 38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53626" h="3801979" fill="none" extrusionOk="0">
                <a:moveTo>
                  <a:pt x="0" y="633676"/>
                </a:moveTo>
                <a:cubicBezTo>
                  <a:pt x="29922" y="265787"/>
                  <a:pt x="292901" y="-22009"/>
                  <a:pt x="633676" y="0"/>
                </a:cubicBezTo>
                <a:cubicBezTo>
                  <a:pt x="764620" y="4310"/>
                  <a:pt x="951491" y="-10299"/>
                  <a:pt x="1054277" y="0"/>
                </a:cubicBezTo>
                <a:cubicBezTo>
                  <a:pt x="1157063" y="10299"/>
                  <a:pt x="1453150" y="-17895"/>
                  <a:pt x="1553741" y="0"/>
                </a:cubicBezTo>
                <a:cubicBezTo>
                  <a:pt x="1654332" y="17895"/>
                  <a:pt x="1847164" y="5011"/>
                  <a:pt x="1974343" y="0"/>
                </a:cubicBezTo>
                <a:cubicBezTo>
                  <a:pt x="2101522" y="-5011"/>
                  <a:pt x="2542978" y="-32703"/>
                  <a:pt x="2710395" y="0"/>
                </a:cubicBezTo>
                <a:cubicBezTo>
                  <a:pt x="2877812" y="32703"/>
                  <a:pt x="2995967" y="10146"/>
                  <a:pt x="3130996" y="0"/>
                </a:cubicBezTo>
                <a:cubicBezTo>
                  <a:pt x="3266025" y="-10146"/>
                  <a:pt x="3439104" y="-10959"/>
                  <a:pt x="3709323" y="0"/>
                </a:cubicBezTo>
                <a:cubicBezTo>
                  <a:pt x="3979542" y="10959"/>
                  <a:pt x="3989317" y="-10535"/>
                  <a:pt x="4208787" y="0"/>
                </a:cubicBezTo>
                <a:cubicBezTo>
                  <a:pt x="4428257" y="10535"/>
                  <a:pt x="4465226" y="-3828"/>
                  <a:pt x="4629388" y="0"/>
                </a:cubicBezTo>
                <a:cubicBezTo>
                  <a:pt x="4793550" y="3828"/>
                  <a:pt x="4912773" y="5690"/>
                  <a:pt x="5128852" y="0"/>
                </a:cubicBezTo>
                <a:cubicBezTo>
                  <a:pt x="5344931" y="-5690"/>
                  <a:pt x="5564124" y="-14019"/>
                  <a:pt x="5943767" y="0"/>
                </a:cubicBezTo>
                <a:cubicBezTo>
                  <a:pt x="6323410" y="14019"/>
                  <a:pt x="6595588" y="-39466"/>
                  <a:pt x="6758682" y="0"/>
                </a:cubicBezTo>
                <a:cubicBezTo>
                  <a:pt x="6921776" y="39466"/>
                  <a:pt x="7404149" y="2861"/>
                  <a:pt x="7573597" y="0"/>
                </a:cubicBezTo>
                <a:cubicBezTo>
                  <a:pt x="7743045" y="-2861"/>
                  <a:pt x="8225650" y="-23950"/>
                  <a:pt x="8519950" y="0"/>
                </a:cubicBezTo>
                <a:cubicBezTo>
                  <a:pt x="8862912" y="15301"/>
                  <a:pt x="9160626" y="274942"/>
                  <a:pt x="9153626" y="633676"/>
                </a:cubicBezTo>
                <a:cubicBezTo>
                  <a:pt x="9128830" y="805931"/>
                  <a:pt x="9148101" y="1048462"/>
                  <a:pt x="9153626" y="1216640"/>
                </a:cubicBezTo>
                <a:cubicBezTo>
                  <a:pt x="9159151" y="1384818"/>
                  <a:pt x="9156946" y="1763625"/>
                  <a:pt x="9153626" y="1900990"/>
                </a:cubicBezTo>
                <a:cubicBezTo>
                  <a:pt x="9150307" y="2038355"/>
                  <a:pt x="9173596" y="2349480"/>
                  <a:pt x="9153626" y="2585339"/>
                </a:cubicBezTo>
                <a:cubicBezTo>
                  <a:pt x="9133656" y="2821198"/>
                  <a:pt x="9168558" y="2924627"/>
                  <a:pt x="9153626" y="3168303"/>
                </a:cubicBezTo>
                <a:cubicBezTo>
                  <a:pt x="9208569" y="3580562"/>
                  <a:pt x="8889097" y="3806393"/>
                  <a:pt x="8519950" y="3801979"/>
                </a:cubicBezTo>
                <a:cubicBezTo>
                  <a:pt x="8337716" y="3815683"/>
                  <a:pt x="8275417" y="3805347"/>
                  <a:pt x="8099349" y="3801979"/>
                </a:cubicBezTo>
                <a:cubicBezTo>
                  <a:pt x="7923281" y="3798611"/>
                  <a:pt x="7568632" y="3766536"/>
                  <a:pt x="7363296" y="3801979"/>
                </a:cubicBezTo>
                <a:cubicBezTo>
                  <a:pt x="7157960" y="3837422"/>
                  <a:pt x="6971229" y="3831301"/>
                  <a:pt x="6706107" y="3801979"/>
                </a:cubicBezTo>
                <a:cubicBezTo>
                  <a:pt x="6440985" y="3772657"/>
                  <a:pt x="6454538" y="3793090"/>
                  <a:pt x="6285506" y="3801979"/>
                </a:cubicBezTo>
                <a:cubicBezTo>
                  <a:pt x="6116474" y="3810868"/>
                  <a:pt x="5837635" y="3784429"/>
                  <a:pt x="5707179" y="3801979"/>
                </a:cubicBezTo>
                <a:cubicBezTo>
                  <a:pt x="5576723" y="3819529"/>
                  <a:pt x="5300004" y="3771062"/>
                  <a:pt x="5049989" y="3801979"/>
                </a:cubicBezTo>
                <a:cubicBezTo>
                  <a:pt x="4799974" y="3832897"/>
                  <a:pt x="4653427" y="3795191"/>
                  <a:pt x="4471663" y="3801979"/>
                </a:cubicBezTo>
                <a:cubicBezTo>
                  <a:pt x="4289899" y="3808767"/>
                  <a:pt x="4092310" y="3823068"/>
                  <a:pt x="3735610" y="3801979"/>
                </a:cubicBezTo>
                <a:cubicBezTo>
                  <a:pt x="3378910" y="3780890"/>
                  <a:pt x="3383638" y="3811846"/>
                  <a:pt x="3078421" y="3801979"/>
                </a:cubicBezTo>
                <a:cubicBezTo>
                  <a:pt x="2773204" y="3792112"/>
                  <a:pt x="2784323" y="3817839"/>
                  <a:pt x="2500094" y="3801979"/>
                </a:cubicBezTo>
                <a:cubicBezTo>
                  <a:pt x="2215865" y="3786119"/>
                  <a:pt x="2241357" y="3806213"/>
                  <a:pt x="2000630" y="3801979"/>
                </a:cubicBezTo>
                <a:cubicBezTo>
                  <a:pt x="1759903" y="3797745"/>
                  <a:pt x="1563750" y="3821817"/>
                  <a:pt x="1422303" y="3801979"/>
                </a:cubicBezTo>
                <a:cubicBezTo>
                  <a:pt x="1280856" y="3782141"/>
                  <a:pt x="883502" y="3783849"/>
                  <a:pt x="633676" y="3801979"/>
                </a:cubicBezTo>
                <a:cubicBezTo>
                  <a:pt x="240180" y="3801344"/>
                  <a:pt x="29888" y="3466495"/>
                  <a:pt x="0" y="3168303"/>
                </a:cubicBezTo>
                <a:cubicBezTo>
                  <a:pt x="18589" y="2992959"/>
                  <a:pt x="-1121" y="2789935"/>
                  <a:pt x="0" y="2559993"/>
                </a:cubicBezTo>
                <a:cubicBezTo>
                  <a:pt x="1121" y="2330051"/>
                  <a:pt x="18614" y="2094496"/>
                  <a:pt x="0" y="1951682"/>
                </a:cubicBezTo>
                <a:cubicBezTo>
                  <a:pt x="-18614" y="1808868"/>
                  <a:pt x="-7384" y="1481623"/>
                  <a:pt x="0" y="1318025"/>
                </a:cubicBezTo>
                <a:cubicBezTo>
                  <a:pt x="7384" y="1154427"/>
                  <a:pt x="20482" y="823028"/>
                  <a:pt x="0" y="633676"/>
                </a:cubicBezTo>
                <a:close/>
              </a:path>
              <a:path w="9153626" h="3801979" stroke="0" extrusionOk="0">
                <a:moveTo>
                  <a:pt x="0" y="633676"/>
                </a:moveTo>
                <a:cubicBezTo>
                  <a:pt x="-25963" y="259264"/>
                  <a:pt x="216033" y="5891"/>
                  <a:pt x="633676" y="0"/>
                </a:cubicBezTo>
                <a:cubicBezTo>
                  <a:pt x="854277" y="-485"/>
                  <a:pt x="1168987" y="7060"/>
                  <a:pt x="1369728" y="0"/>
                </a:cubicBezTo>
                <a:cubicBezTo>
                  <a:pt x="1570469" y="-7060"/>
                  <a:pt x="1684761" y="16248"/>
                  <a:pt x="1869192" y="0"/>
                </a:cubicBezTo>
                <a:cubicBezTo>
                  <a:pt x="2053623" y="-16248"/>
                  <a:pt x="2240124" y="4490"/>
                  <a:pt x="2447519" y="0"/>
                </a:cubicBezTo>
                <a:cubicBezTo>
                  <a:pt x="2654914" y="-4490"/>
                  <a:pt x="2719099" y="-6240"/>
                  <a:pt x="2868120" y="0"/>
                </a:cubicBezTo>
                <a:cubicBezTo>
                  <a:pt x="3017141" y="6240"/>
                  <a:pt x="3442009" y="31758"/>
                  <a:pt x="3604173" y="0"/>
                </a:cubicBezTo>
                <a:cubicBezTo>
                  <a:pt x="3766337" y="-31758"/>
                  <a:pt x="3823689" y="-9727"/>
                  <a:pt x="4024774" y="0"/>
                </a:cubicBezTo>
                <a:cubicBezTo>
                  <a:pt x="4225859" y="9727"/>
                  <a:pt x="4424037" y="9150"/>
                  <a:pt x="4760826" y="0"/>
                </a:cubicBezTo>
                <a:cubicBezTo>
                  <a:pt x="5097615" y="-9150"/>
                  <a:pt x="5143417" y="28739"/>
                  <a:pt x="5418016" y="0"/>
                </a:cubicBezTo>
                <a:cubicBezTo>
                  <a:pt x="5692615" y="-28739"/>
                  <a:pt x="5742002" y="-24642"/>
                  <a:pt x="5996342" y="0"/>
                </a:cubicBezTo>
                <a:cubicBezTo>
                  <a:pt x="6250682" y="24642"/>
                  <a:pt x="6439930" y="8570"/>
                  <a:pt x="6653532" y="0"/>
                </a:cubicBezTo>
                <a:cubicBezTo>
                  <a:pt x="6867134" y="-8570"/>
                  <a:pt x="6918976" y="13930"/>
                  <a:pt x="7074133" y="0"/>
                </a:cubicBezTo>
                <a:cubicBezTo>
                  <a:pt x="7229290" y="-13930"/>
                  <a:pt x="7573547" y="23528"/>
                  <a:pt x="7810185" y="0"/>
                </a:cubicBezTo>
                <a:cubicBezTo>
                  <a:pt x="8046823" y="-23528"/>
                  <a:pt x="8313858" y="28037"/>
                  <a:pt x="8519950" y="0"/>
                </a:cubicBezTo>
                <a:cubicBezTo>
                  <a:pt x="8862263" y="-60909"/>
                  <a:pt x="9096555" y="299896"/>
                  <a:pt x="9153626" y="633676"/>
                </a:cubicBezTo>
                <a:cubicBezTo>
                  <a:pt x="9171879" y="922390"/>
                  <a:pt x="9142379" y="1029871"/>
                  <a:pt x="9153626" y="1318025"/>
                </a:cubicBezTo>
                <a:cubicBezTo>
                  <a:pt x="9164873" y="1606179"/>
                  <a:pt x="9174765" y="1681904"/>
                  <a:pt x="9153626" y="1951682"/>
                </a:cubicBezTo>
                <a:cubicBezTo>
                  <a:pt x="9132487" y="2221460"/>
                  <a:pt x="9142943" y="2379163"/>
                  <a:pt x="9153626" y="2509300"/>
                </a:cubicBezTo>
                <a:cubicBezTo>
                  <a:pt x="9164309" y="2639437"/>
                  <a:pt x="9147168" y="2907955"/>
                  <a:pt x="9153626" y="3168303"/>
                </a:cubicBezTo>
                <a:cubicBezTo>
                  <a:pt x="9122940" y="3568356"/>
                  <a:pt x="8937485" y="3839554"/>
                  <a:pt x="8519950" y="3801979"/>
                </a:cubicBezTo>
                <a:cubicBezTo>
                  <a:pt x="8335367" y="3786580"/>
                  <a:pt x="8132120" y="3778593"/>
                  <a:pt x="7941623" y="3801979"/>
                </a:cubicBezTo>
                <a:cubicBezTo>
                  <a:pt x="7751126" y="3825365"/>
                  <a:pt x="7431246" y="3781081"/>
                  <a:pt x="7284434" y="3801979"/>
                </a:cubicBezTo>
                <a:cubicBezTo>
                  <a:pt x="7137622" y="3822877"/>
                  <a:pt x="6929186" y="3824808"/>
                  <a:pt x="6706107" y="3801979"/>
                </a:cubicBezTo>
                <a:cubicBezTo>
                  <a:pt x="6483028" y="3779150"/>
                  <a:pt x="6421319" y="3795053"/>
                  <a:pt x="6206643" y="3801979"/>
                </a:cubicBezTo>
                <a:cubicBezTo>
                  <a:pt x="5991967" y="3808905"/>
                  <a:pt x="5904449" y="3785900"/>
                  <a:pt x="5628316" y="3801979"/>
                </a:cubicBezTo>
                <a:cubicBezTo>
                  <a:pt x="5352183" y="3818058"/>
                  <a:pt x="5141272" y="3805219"/>
                  <a:pt x="4892264" y="3801979"/>
                </a:cubicBezTo>
                <a:cubicBezTo>
                  <a:pt x="4643256" y="3798739"/>
                  <a:pt x="4653838" y="3792921"/>
                  <a:pt x="4471663" y="3801979"/>
                </a:cubicBezTo>
                <a:cubicBezTo>
                  <a:pt x="4289488" y="3811037"/>
                  <a:pt x="4099503" y="3827333"/>
                  <a:pt x="3814473" y="3801979"/>
                </a:cubicBezTo>
                <a:cubicBezTo>
                  <a:pt x="3529443" y="3776626"/>
                  <a:pt x="3432491" y="3802145"/>
                  <a:pt x="3236146" y="3801979"/>
                </a:cubicBezTo>
                <a:cubicBezTo>
                  <a:pt x="3039801" y="3801813"/>
                  <a:pt x="2873511" y="3824494"/>
                  <a:pt x="2578957" y="3801979"/>
                </a:cubicBezTo>
                <a:cubicBezTo>
                  <a:pt x="2284403" y="3779464"/>
                  <a:pt x="2255229" y="3784700"/>
                  <a:pt x="2000630" y="3801979"/>
                </a:cubicBezTo>
                <a:cubicBezTo>
                  <a:pt x="1746031" y="3819258"/>
                  <a:pt x="1624944" y="3823445"/>
                  <a:pt x="1343441" y="3801979"/>
                </a:cubicBezTo>
                <a:cubicBezTo>
                  <a:pt x="1061938" y="3780513"/>
                  <a:pt x="842386" y="3826208"/>
                  <a:pt x="633676" y="3801979"/>
                </a:cubicBezTo>
                <a:cubicBezTo>
                  <a:pt x="217142" y="3749374"/>
                  <a:pt x="5664" y="3576702"/>
                  <a:pt x="0" y="3168303"/>
                </a:cubicBezTo>
                <a:cubicBezTo>
                  <a:pt x="19147" y="2944190"/>
                  <a:pt x="7732" y="2753335"/>
                  <a:pt x="0" y="2559993"/>
                </a:cubicBezTo>
                <a:cubicBezTo>
                  <a:pt x="-7732" y="2366651"/>
                  <a:pt x="20194" y="2223003"/>
                  <a:pt x="0" y="1951682"/>
                </a:cubicBezTo>
                <a:cubicBezTo>
                  <a:pt x="-20194" y="1680361"/>
                  <a:pt x="10880" y="1534445"/>
                  <a:pt x="0" y="1292679"/>
                </a:cubicBezTo>
                <a:cubicBezTo>
                  <a:pt x="-10880" y="1050913"/>
                  <a:pt x="23534" y="855379"/>
                  <a:pt x="0" y="633676"/>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3200" dirty="0">
                <a:solidFill>
                  <a:schemeClr val="tx1"/>
                </a:solidFill>
              </a:rPr>
              <a:t>Nu er vi blevet klogere på, hvad en bæredygtig madpakker er. Kan vi komme med endnu flere gode ideer til, hvordan vi kan lave vores madpakker </a:t>
            </a:r>
            <a:br>
              <a:rPr lang="da-DK" sz="3200" dirty="0">
                <a:solidFill>
                  <a:schemeClr val="tx1"/>
                </a:solidFill>
              </a:rPr>
            </a:br>
            <a:r>
              <a:rPr lang="da-DK" sz="4800" dirty="0">
                <a:solidFill>
                  <a:schemeClr val="tx1"/>
                </a:solidFill>
              </a:rPr>
              <a:t>lækre, sunde og bæredygtige?</a:t>
            </a:r>
            <a:endParaRPr lang="da-DK" sz="3200" dirty="0">
              <a:solidFill>
                <a:schemeClr val="tx1"/>
              </a:solidFill>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98FE2544-0CC1-4838-87A4-F897B74584CC}"/>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85678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E34505-DE29-4530-A978-43E82A5AD929}"/>
              </a:ext>
            </a:extLst>
          </p:cNvPr>
          <p:cNvSpPr>
            <a:spLocks noGrp="1"/>
          </p:cNvSpPr>
          <p:nvPr>
            <p:ph type="ctrTitle"/>
          </p:nvPr>
        </p:nvSpPr>
        <p:spPr>
          <a:xfrm>
            <a:off x="758054" y="686689"/>
            <a:ext cx="9144000" cy="984733"/>
          </a:xfrm>
        </p:spPr>
        <p:txBody>
          <a:bodyPr>
            <a:normAutofit/>
          </a:bodyPr>
          <a:lstStyle/>
          <a:p>
            <a:pPr algn="l"/>
            <a:r>
              <a:rPr lang="da-DK" sz="4000" dirty="0">
                <a:solidFill>
                  <a:srgbClr val="E5461B"/>
                </a:solidFill>
                <a:latin typeface="+mn-lt"/>
              </a:rPr>
              <a:t>NÆSTE GANG: Besøg på Natursamarbejdet</a:t>
            </a:r>
          </a:p>
        </p:txBody>
      </p:sp>
      <p:sp>
        <p:nvSpPr>
          <p:cNvPr id="3" name="Undertitel 2">
            <a:extLst>
              <a:ext uri="{FF2B5EF4-FFF2-40B4-BE49-F238E27FC236}">
                <a16:creationId xmlns:a16="http://schemas.microsoft.com/office/drawing/2014/main" id="{326B96EE-DC2E-47F1-8569-77C22AD307F6}"/>
              </a:ext>
            </a:extLst>
          </p:cNvPr>
          <p:cNvSpPr>
            <a:spLocks noGrp="1"/>
          </p:cNvSpPr>
          <p:nvPr>
            <p:ph type="subTitle" idx="1"/>
          </p:nvPr>
        </p:nvSpPr>
        <p:spPr>
          <a:xfrm>
            <a:off x="846667" y="2148102"/>
            <a:ext cx="4064276" cy="3920209"/>
          </a:xfrm>
        </p:spPr>
        <p:txBody>
          <a:bodyPr>
            <a:normAutofit/>
          </a:bodyPr>
          <a:lstStyle/>
          <a:p>
            <a:pPr algn="l"/>
            <a:endParaRPr lang="da-DK" dirty="0"/>
          </a:p>
          <a:p>
            <a:pPr algn="l"/>
            <a:r>
              <a:rPr lang="da-DK" sz="1800" dirty="0"/>
              <a:t>Her skal vi lave </a:t>
            </a:r>
            <a:r>
              <a:rPr lang="da-DK" sz="1800" dirty="0" err="1"/>
              <a:t>bees</a:t>
            </a:r>
            <a:r>
              <a:rPr lang="da-DK" sz="1800" dirty="0"/>
              <a:t> </a:t>
            </a:r>
            <a:r>
              <a:rPr lang="da-DK" sz="1800" dirty="0" err="1"/>
              <a:t>wrap</a:t>
            </a:r>
            <a:r>
              <a:rPr lang="da-DK" sz="1800" dirty="0"/>
              <a:t>, som er ”genbrugs-madpapir” lavet af stof behandlet med bivoks (det skal vaskes i koldt vand).</a:t>
            </a:r>
          </a:p>
          <a:p>
            <a:pPr algn="l"/>
            <a:endParaRPr lang="da-DK" sz="1800" dirty="0"/>
          </a:p>
          <a:p>
            <a:pPr algn="l"/>
            <a:r>
              <a:rPr lang="da-DK" sz="1800" dirty="0"/>
              <a:t>Det kan bruges enten i madpakken eller hjemme til at lægge over en tallerken i stedet for plastikfilm eller stanniol, når man sætter en tallerken eller skål med mad i køleskabet .</a:t>
            </a:r>
          </a:p>
          <a:p>
            <a:pPr algn="l"/>
            <a:endParaRPr lang="da-DK" dirty="0"/>
          </a:p>
        </p:txBody>
      </p:sp>
      <p:pic>
        <p:nvPicPr>
          <p:cNvPr id="1026" name="Picture 2">
            <a:extLst>
              <a:ext uri="{FF2B5EF4-FFF2-40B4-BE49-F238E27FC236}">
                <a16:creationId xmlns:a16="http://schemas.microsoft.com/office/drawing/2014/main" id="{9F1AB2CB-7EC4-4CD9-AE6F-7C5F8F03B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32"/>
          <a:stretch/>
        </p:blipFill>
        <p:spPr bwMode="auto">
          <a:xfrm>
            <a:off x="5065481" y="2680116"/>
            <a:ext cx="6279852" cy="254027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AE241CF6-793D-4F56-89F3-0C05444DCACE}"/>
              </a:ext>
            </a:extLst>
          </p:cNvPr>
          <p:cNvPicPr>
            <a:picLocks noChangeAspect="1"/>
          </p:cNvPicPr>
          <p:nvPr/>
        </p:nvPicPr>
        <p:blipFill>
          <a:blip r:embed="rId4"/>
          <a:stretch>
            <a:fillRect/>
          </a:stretch>
        </p:blipFill>
        <p:spPr>
          <a:xfrm>
            <a:off x="10084052" y="210008"/>
            <a:ext cx="2028065" cy="1461414"/>
          </a:xfrm>
          <a:prstGeom prst="rect">
            <a:avLst/>
          </a:prstGeom>
        </p:spPr>
      </p:pic>
    </p:spTree>
    <p:extLst>
      <p:ext uri="{BB962C8B-B14F-4D97-AF65-F5344CB8AC3E}">
        <p14:creationId xmlns:p14="http://schemas.microsoft.com/office/powerpoint/2010/main" val="78632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Billede 17" descr="https://www.verdensmaalene.dk/sites/all/themes/gavias_educar/images/1.gif">
            <a:hlinkClick r:id="rId3"/>
            <a:extLst>
              <a:ext uri="{FF2B5EF4-FFF2-40B4-BE49-F238E27FC236}">
                <a16:creationId xmlns:a16="http://schemas.microsoft.com/office/drawing/2014/main" id="{E4ED5629-4014-4F3D-B223-EAD50CD77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91" y="878999"/>
            <a:ext cx="1762349" cy="17623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Billede 16" descr="https://www.verdensmaalene.dk/sites/all/themes/gavias_educar/images/2.gif">
            <a:hlinkClick r:id="rId5"/>
            <a:extLst>
              <a:ext uri="{FF2B5EF4-FFF2-40B4-BE49-F238E27FC236}">
                <a16:creationId xmlns:a16="http://schemas.microsoft.com/office/drawing/2014/main" id="{9F6B23DB-B6A3-495A-B9AC-C8E041060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033" y="871414"/>
            <a:ext cx="1776408" cy="1776408"/>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1039" name="Billede 15" descr="https://www.verdensmaalene.dk/sites/all/themes/gavias_educar/images/3.gif">
            <a:hlinkClick r:id="rId7"/>
            <a:extLst>
              <a:ext uri="{FF2B5EF4-FFF2-40B4-BE49-F238E27FC236}">
                <a16:creationId xmlns:a16="http://schemas.microsoft.com/office/drawing/2014/main" id="{A202BB3A-47AF-447C-A79F-47C46C9CB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219" y="877329"/>
            <a:ext cx="1776409" cy="1776409"/>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038" name="Billede 14" descr="https://www.verdensmaalene.dk/sites/all/themes/gavias_educar/images/4.gif">
            <a:hlinkClick r:id="rId9"/>
            <a:extLst>
              <a:ext uri="{FF2B5EF4-FFF2-40B4-BE49-F238E27FC236}">
                <a16:creationId xmlns:a16="http://schemas.microsoft.com/office/drawing/2014/main" id="{B5402D4F-5762-48A6-B90F-D0E0E8ECAC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333" y="879000"/>
            <a:ext cx="1783365" cy="1783365"/>
          </a:xfrm>
          <a:prstGeom prst="rect">
            <a:avLst/>
          </a:prstGeom>
          <a:noFill/>
          <a:extLst>
            <a:ext uri="{909E8E84-426E-40DD-AFC4-6F175D3DCCD1}">
              <a14:hiddenFill xmlns:a14="http://schemas.microsoft.com/office/drawing/2010/main">
                <a:solidFill>
                  <a:srgbClr val="FFFFFF"/>
                </a:solidFill>
              </a14:hiddenFill>
            </a:ext>
          </a:extLst>
        </p:spPr>
      </p:pic>
      <p:pic>
        <p:nvPicPr>
          <p:cNvPr id="1037" name="Billede 13" descr="https://www.verdensmaalene.dk/sites/all/themes/gavias_educar/images/5.gif">
            <a:hlinkClick r:id="rId11"/>
            <a:extLst>
              <a:ext uri="{FF2B5EF4-FFF2-40B4-BE49-F238E27FC236}">
                <a16:creationId xmlns:a16="http://schemas.microsoft.com/office/drawing/2014/main" id="{66EF57A1-FDB0-4E57-9327-2B305A348B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5607" y="879903"/>
            <a:ext cx="1769084" cy="17690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Billede 12" descr="https://www.verdensmaalene.dk/sites/all/themes/gavias_educar/images/6.gif">
            <a:hlinkClick r:id="rId13"/>
            <a:extLst>
              <a:ext uri="{FF2B5EF4-FFF2-40B4-BE49-F238E27FC236}">
                <a16:creationId xmlns:a16="http://schemas.microsoft.com/office/drawing/2014/main" id="{8CBDC1F7-16D5-4FAC-B31C-DABD1F1B58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0770" y="871415"/>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35" name="Billede 11" descr="https://www.verdensmaalene.dk/sites/all/themes/gavias_educar/images/7.gif">
            <a:hlinkClick r:id="rId15"/>
            <a:extLst>
              <a:ext uri="{FF2B5EF4-FFF2-40B4-BE49-F238E27FC236}">
                <a16:creationId xmlns:a16="http://schemas.microsoft.com/office/drawing/2014/main" id="{4CC4D1A0-041F-4C39-A518-30B6AFAA26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846"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Billede 10" descr="https://www.verdensmaalene.dk/sites/all/themes/gavias_educar/images/8.gif">
            <a:hlinkClick r:id="rId17"/>
            <a:extLst>
              <a:ext uri="{FF2B5EF4-FFF2-40B4-BE49-F238E27FC236}">
                <a16:creationId xmlns:a16="http://schemas.microsoft.com/office/drawing/2014/main" id="{4AF159A1-31D8-4248-85C5-493A62A853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67033"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Billede 9" descr="https://www.verdensmaalene.dk/sites/all/themes/gavias_educar/images/9.gif">
            <a:hlinkClick r:id="rId19"/>
            <a:extLst>
              <a:ext uri="{FF2B5EF4-FFF2-40B4-BE49-F238E27FC236}">
                <a16:creationId xmlns:a16="http://schemas.microsoft.com/office/drawing/2014/main" id="{2A55543E-01DF-49F8-B295-949449E7410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1046" y="2677640"/>
            <a:ext cx="1776407" cy="17764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Billede 8" descr="https://www.verdensmaalene.dk/sites/all/themes/gavias_educar/images/10_1.gif">
            <a:hlinkClick r:id="rId21"/>
            <a:extLst>
              <a:ext uri="{FF2B5EF4-FFF2-40B4-BE49-F238E27FC236}">
                <a16:creationId xmlns:a16="http://schemas.microsoft.com/office/drawing/2014/main" id="{C9D35433-FB05-4E3E-909D-EB8F42C7FC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5058" y="2677640"/>
            <a:ext cx="1767518" cy="17675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Billede 7" descr="https://www.verdensmaalene.dk/sites/all/themes/gavias_educar/images/11.gif">
            <a:hlinkClick r:id="rId23"/>
            <a:extLst>
              <a:ext uri="{FF2B5EF4-FFF2-40B4-BE49-F238E27FC236}">
                <a16:creationId xmlns:a16="http://schemas.microsoft.com/office/drawing/2014/main" id="{732098C2-2B96-4E1B-B8A1-632BFC8B96A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55607" y="2677640"/>
            <a:ext cx="1767515" cy="1767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illede 6" descr="https://www.verdensmaalene.dk/sites/all/themes/gavias_educar/images/12.gif">
            <a:hlinkClick r:id="rId25"/>
            <a:extLst>
              <a:ext uri="{FF2B5EF4-FFF2-40B4-BE49-F238E27FC236}">
                <a16:creationId xmlns:a16="http://schemas.microsoft.com/office/drawing/2014/main" id="{C119BBB3-A009-4BF9-9EA5-0580D22BE32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40770" y="2672312"/>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Billede 5" descr="https://www.verdensmaalene.dk/sites/all/themes/gavias_educar/images/13.gif">
            <a:hlinkClick r:id="rId27"/>
            <a:extLst>
              <a:ext uri="{FF2B5EF4-FFF2-40B4-BE49-F238E27FC236}">
                <a16:creationId xmlns:a16="http://schemas.microsoft.com/office/drawing/2014/main" id="{178F7C8F-16C6-4264-B652-2898F61EA76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4715" y="4477213"/>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Billede 4" descr="https://www.verdensmaalene.dk/sites/all/themes/gavias_educar/images/14.gif">
            <a:hlinkClick r:id="rId29"/>
            <a:extLst>
              <a:ext uri="{FF2B5EF4-FFF2-40B4-BE49-F238E27FC236}">
                <a16:creationId xmlns:a16="http://schemas.microsoft.com/office/drawing/2014/main" id="{12016FE3-C515-41FA-8C47-85C0D6EB489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67033" y="4483866"/>
            <a:ext cx="1769743" cy="17697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Billede 3" descr="https://www.verdensmaalene.dk/sites/all/themes/gavias_educar/images/15.gif">
            <a:hlinkClick r:id="rId31"/>
            <a:extLst>
              <a:ext uri="{FF2B5EF4-FFF2-40B4-BE49-F238E27FC236}">
                <a16:creationId xmlns:a16="http://schemas.microsoft.com/office/drawing/2014/main" id="{5E7DC6BB-8EA4-4E5F-A18A-A1ED5A3160C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60220" y="4477212"/>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lede 2" descr="https://www.verdensmaalene.dk/sites/all/themes/gavias_educar/images/16.gif">
            <a:hlinkClick r:id="rId33"/>
            <a:extLst>
              <a:ext uri="{FF2B5EF4-FFF2-40B4-BE49-F238E27FC236}">
                <a16:creationId xmlns:a16="http://schemas.microsoft.com/office/drawing/2014/main" id="{58123162-F113-4BDD-8FA3-73729BF6956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58891" y="4479939"/>
            <a:ext cx="1787887" cy="17878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lede 1" descr="https://www.verdensmaalene.dk/sites/all/themes/gavias_educar/images/17.gif">
            <a:hlinkClick r:id="rId35"/>
            <a:extLst>
              <a:ext uri="{FF2B5EF4-FFF2-40B4-BE49-F238E27FC236}">
                <a16:creationId xmlns:a16="http://schemas.microsoft.com/office/drawing/2014/main" id="{1314A238-125E-46BB-A9EB-9873499F7BC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71914" y="4479607"/>
            <a:ext cx="1767141" cy="1767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54A750F7-A1F8-4566-9E64-A60446CE9D77}"/>
              </a:ext>
            </a:extLst>
          </p:cNvPr>
          <p:cNvSpPr>
            <a:spLocks noChangeArrowheads="1"/>
          </p:cNvSpPr>
          <p:nvPr/>
        </p:nvSpPr>
        <p:spPr bwMode="auto">
          <a:xfrm>
            <a:off x="400508" y="72965"/>
            <a:ext cx="93349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4800" b="1" i="0" u="none" strike="noStrike" cap="none" normalizeH="0" baseline="0" dirty="0">
                <a:ln>
                  <a:noFill/>
                </a:ln>
                <a:solidFill>
                  <a:srgbClr val="E5461B"/>
                </a:solidFill>
                <a:effectLst/>
                <a:ea typeface="Times New Roman" panose="02020603050405020304" pitchFamily="18" charset="0"/>
                <a:cs typeface="Arial" panose="020B0604020202020204" pitchFamily="34" charset="0"/>
              </a:rPr>
              <a:t>  </a:t>
            </a:r>
            <a:r>
              <a:rPr kumimoji="0" lang="da-DK" altLang="da-DK" sz="3200" b="1" i="0" u="none" strike="noStrike" cap="none" normalizeH="0" baseline="0" dirty="0">
                <a:ln>
                  <a:noFill/>
                </a:ln>
                <a:solidFill>
                  <a:srgbClr val="E5461B"/>
                </a:solidFill>
                <a:effectLst/>
                <a:ea typeface="Times New Roman" panose="02020603050405020304" pitchFamily="18" charset="0"/>
                <a:cs typeface="Arial" panose="020B0604020202020204" pitchFamily="34" charset="0"/>
              </a:rPr>
              <a:t>FN'S 17 VERDENSMÅL FOR BÆREDYGTIG UDVIKLING</a:t>
            </a:r>
            <a:endParaRPr kumimoji="0" lang="da-DK" altLang="da-DK" sz="3200" b="0" i="0" u="none" strike="noStrike" cap="none" normalizeH="0" baseline="0" dirty="0">
              <a:ln>
                <a:noFill/>
              </a:ln>
              <a:solidFill>
                <a:srgbClr val="E5461B"/>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3200" b="0" i="0" u="none" strike="noStrike" cap="none" normalizeH="0" baseline="0" dirty="0">
                <a:ln>
                  <a:noFill/>
                </a:ln>
                <a:solidFill>
                  <a:srgbClr val="E5461B"/>
                </a:solidFill>
                <a:effectLst/>
                <a:ea typeface="Times New Roman" panose="02020603050405020304" pitchFamily="18" charset="0"/>
                <a:cs typeface="Arial" panose="020B0604020202020204" pitchFamily="34" charset="0"/>
              </a:rPr>
              <a:t>          </a:t>
            </a:r>
            <a:endParaRPr kumimoji="0" lang="da-DK" altLang="da-DK" sz="3200" b="0" i="0" u="none" strike="noStrike" cap="none" normalizeH="0" baseline="0" dirty="0">
              <a:ln>
                <a:noFill/>
              </a:ln>
              <a:solidFill>
                <a:srgbClr val="E5461B"/>
              </a:solidFill>
              <a:effectLst/>
            </a:endParaRPr>
          </a:p>
        </p:txBody>
      </p:sp>
      <p:sp>
        <p:nvSpPr>
          <p:cNvPr id="3" name="Rectangle 19">
            <a:extLst>
              <a:ext uri="{FF2B5EF4-FFF2-40B4-BE49-F238E27FC236}">
                <a16:creationId xmlns:a16="http://schemas.microsoft.com/office/drawing/2014/main" id="{4B8C2ED8-317C-4C07-A48B-9561D5D0223E}"/>
              </a:ext>
            </a:extLst>
          </p:cNvPr>
          <p:cNvSpPr>
            <a:spLocks noChangeArrowheads="1"/>
          </p:cNvSpPr>
          <p:nvPr/>
        </p:nvSpPr>
        <p:spPr bwMode="auto">
          <a:xfrm>
            <a:off x="0" y="2790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4" name="Rectangle 20">
            <a:extLst>
              <a:ext uri="{FF2B5EF4-FFF2-40B4-BE49-F238E27FC236}">
                <a16:creationId xmlns:a16="http://schemas.microsoft.com/office/drawing/2014/main" id="{C8BC7066-B82F-43BB-AED0-171D1D74F06F}"/>
              </a:ext>
            </a:extLst>
          </p:cNvPr>
          <p:cNvSpPr>
            <a:spLocks noChangeArrowheads="1"/>
          </p:cNvSpPr>
          <p:nvPr/>
        </p:nvSpPr>
        <p:spPr bwMode="auto">
          <a:xfrm>
            <a:off x="0" y="513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5" name="Rectangle 21">
            <a:extLst>
              <a:ext uri="{FF2B5EF4-FFF2-40B4-BE49-F238E27FC236}">
                <a16:creationId xmlns:a16="http://schemas.microsoft.com/office/drawing/2014/main" id="{87768D55-CDF4-4DC9-AEE7-95DF78C2E415}"/>
              </a:ext>
            </a:extLst>
          </p:cNvPr>
          <p:cNvSpPr>
            <a:spLocks noChangeArrowheads="1"/>
          </p:cNvSpPr>
          <p:nvPr/>
        </p:nvSpPr>
        <p:spPr bwMode="auto">
          <a:xfrm>
            <a:off x="0" y="746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6" name="Rectangle 22">
            <a:extLst>
              <a:ext uri="{FF2B5EF4-FFF2-40B4-BE49-F238E27FC236}">
                <a16:creationId xmlns:a16="http://schemas.microsoft.com/office/drawing/2014/main" id="{0FCEBE5F-E63C-4AAC-B157-FEB9DF2B8413}"/>
              </a:ext>
            </a:extLst>
          </p:cNvPr>
          <p:cNvSpPr>
            <a:spLocks noChangeArrowheads="1"/>
          </p:cNvSpPr>
          <p:nvPr/>
        </p:nvSpPr>
        <p:spPr bwMode="auto">
          <a:xfrm>
            <a:off x="0" y="9810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7" name="Rectangle 23">
            <a:extLst>
              <a:ext uri="{FF2B5EF4-FFF2-40B4-BE49-F238E27FC236}">
                <a16:creationId xmlns:a16="http://schemas.microsoft.com/office/drawing/2014/main" id="{8C03F7A0-2E8D-4415-8904-4ACB5B7E8288}"/>
              </a:ext>
            </a:extLst>
          </p:cNvPr>
          <p:cNvSpPr>
            <a:spLocks noChangeArrowheads="1"/>
          </p:cNvSpPr>
          <p:nvPr/>
        </p:nvSpPr>
        <p:spPr bwMode="auto">
          <a:xfrm>
            <a:off x="0" y="1215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8" name="Rectangle 24">
            <a:extLst>
              <a:ext uri="{FF2B5EF4-FFF2-40B4-BE49-F238E27FC236}">
                <a16:creationId xmlns:a16="http://schemas.microsoft.com/office/drawing/2014/main" id="{C4FF073A-EFB2-4876-AFE9-F8418142A453}"/>
              </a:ext>
            </a:extLst>
          </p:cNvPr>
          <p:cNvSpPr>
            <a:spLocks noChangeArrowheads="1"/>
          </p:cNvSpPr>
          <p:nvPr/>
        </p:nvSpPr>
        <p:spPr bwMode="auto">
          <a:xfrm>
            <a:off x="0" y="1448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9" name="Rectangle 25">
            <a:extLst>
              <a:ext uri="{FF2B5EF4-FFF2-40B4-BE49-F238E27FC236}">
                <a16:creationId xmlns:a16="http://schemas.microsoft.com/office/drawing/2014/main" id="{FF73F80C-D9EA-46E4-9A53-CA29AC92576B}"/>
              </a:ext>
            </a:extLst>
          </p:cNvPr>
          <p:cNvSpPr>
            <a:spLocks noChangeArrowheads="1"/>
          </p:cNvSpPr>
          <p:nvPr/>
        </p:nvSpPr>
        <p:spPr bwMode="auto">
          <a:xfrm>
            <a:off x="0" y="1682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0" name="Rectangle 26">
            <a:extLst>
              <a:ext uri="{FF2B5EF4-FFF2-40B4-BE49-F238E27FC236}">
                <a16:creationId xmlns:a16="http://schemas.microsoft.com/office/drawing/2014/main" id="{25ED5294-28F4-4BA7-A579-0450CD0E6EC7}"/>
              </a:ext>
            </a:extLst>
          </p:cNvPr>
          <p:cNvSpPr>
            <a:spLocks noChangeArrowheads="1"/>
          </p:cNvSpPr>
          <p:nvPr/>
        </p:nvSpPr>
        <p:spPr bwMode="auto">
          <a:xfrm>
            <a:off x="0" y="19164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27">
            <a:extLst>
              <a:ext uri="{FF2B5EF4-FFF2-40B4-BE49-F238E27FC236}">
                <a16:creationId xmlns:a16="http://schemas.microsoft.com/office/drawing/2014/main" id="{AB7B620A-E6B2-4F24-925D-3B94DB448538}"/>
              </a:ext>
            </a:extLst>
          </p:cNvPr>
          <p:cNvSpPr>
            <a:spLocks noChangeArrowheads="1"/>
          </p:cNvSpPr>
          <p:nvPr/>
        </p:nvSpPr>
        <p:spPr bwMode="auto">
          <a:xfrm>
            <a:off x="0" y="2150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2" name="Rectangle 28">
            <a:extLst>
              <a:ext uri="{FF2B5EF4-FFF2-40B4-BE49-F238E27FC236}">
                <a16:creationId xmlns:a16="http://schemas.microsoft.com/office/drawing/2014/main" id="{91A4AFAF-2392-4F4B-BC82-79EBC7034C37}"/>
              </a:ext>
            </a:extLst>
          </p:cNvPr>
          <p:cNvSpPr>
            <a:spLocks noChangeArrowheads="1"/>
          </p:cNvSpPr>
          <p:nvPr/>
        </p:nvSpPr>
        <p:spPr bwMode="auto">
          <a:xfrm>
            <a:off x="0" y="23850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3" name="Rectangle 29">
            <a:extLst>
              <a:ext uri="{FF2B5EF4-FFF2-40B4-BE49-F238E27FC236}">
                <a16:creationId xmlns:a16="http://schemas.microsoft.com/office/drawing/2014/main" id="{936A4B63-9420-45F6-9710-08BF9BB87FE4}"/>
              </a:ext>
            </a:extLst>
          </p:cNvPr>
          <p:cNvSpPr>
            <a:spLocks noChangeArrowheads="1"/>
          </p:cNvSpPr>
          <p:nvPr/>
        </p:nvSpPr>
        <p:spPr bwMode="auto">
          <a:xfrm>
            <a:off x="0" y="26193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4" name="Rectangle 30">
            <a:extLst>
              <a:ext uri="{FF2B5EF4-FFF2-40B4-BE49-F238E27FC236}">
                <a16:creationId xmlns:a16="http://schemas.microsoft.com/office/drawing/2014/main" id="{9B789A5E-8727-450B-9529-FCA206D7C06D}"/>
              </a:ext>
            </a:extLst>
          </p:cNvPr>
          <p:cNvSpPr>
            <a:spLocks noChangeArrowheads="1"/>
          </p:cNvSpPr>
          <p:nvPr/>
        </p:nvSpPr>
        <p:spPr bwMode="auto">
          <a:xfrm>
            <a:off x="0" y="2852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5" name="Rectangle 31">
            <a:extLst>
              <a:ext uri="{FF2B5EF4-FFF2-40B4-BE49-F238E27FC236}">
                <a16:creationId xmlns:a16="http://schemas.microsoft.com/office/drawing/2014/main" id="{5A9EA09F-38EE-4CA5-AD29-C0BEBBA63AEB}"/>
              </a:ext>
            </a:extLst>
          </p:cNvPr>
          <p:cNvSpPr>
            <a:spLocks noChangeArrowheads="1"/>
          </p:cNvSpPr>
          <p:nvPr/>
        </p:nvSpPr>
        <p:spPr bwMode="auto">
          <a:xfrm>
            <a:off x="0" y="30861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6" name="Rectangle 32">
            <a:extLst>
              <a:ext uri="{FF2B5EF4-FFF2-40B4-BE49-F238E27FC236}">
                <a16:creationId xmlns:a16="http://schemas.microsoft.com/office/drawing/2014/main" id="{8A7B8B8B-34B9-48D9-BF39-B718B098B13D}"/>
              </a:ext>
            </a:extLst>
          </p:cNvPr>
          <p:cNvSpPr>
            <a:spLocks noChangeArrowheads="1"/>
          </p:cNvSpPr>
          <p:nvPr/>
        </p:nvSpPr>
        <p:spPr bwMode="auto">
          <a:xfrm>
            <a:off x="0" y="3320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7" name="Rectangle 33">
            <a:extLst>
              <a:ext uri="{FF2B5EF4-FFF2-40B4-BE49-F238E27FC236}">
                <a16:creationId xmlns:a16="http://schemas.microsoft.com/office/drawing/2014/main" id="{70A20531-DAEC-4BFF-A1C1-20ACA64D1F9D}"/>
              </a:ext>
            </a:extLst>
          </p:cNvPr>
          <p:cNvSpPr>
            <a:spLocks noChangeArrowheads="1"/>
          </p:cNvSpPr>
          <p:nvPr/>
        </p:nvSpPr>
        <p:spPr bwMode="auto">
          <a:xfrm>
            <a:off x="0" y="3553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8" name="Rectangle 34">
            <a:extLst>
              <a:ext uri="{FF2B5EF4-FFF2-40B4-BE49-F238E27FC236}">
                <a16:creationId xmlns:a16="http://schemas.microsoft.com/office/drawing/2014/main" id="{F47E05F6-7894-4E11-99E3-40637B35FEA5}"/>
              </a:ext>
            </a:extLst>
          </p:cNvPr>
          <p:cNvSpPr>
            <a:spLocks noChangeArrowheads="1"/>
          </p:cNvSpPr>
          <p:nvPr/>
        </p:nvSpPr>
        <p:spPr bwMode="auto">
          <a:xfrm>
            <a:off x="0" y="37880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9" name="Rectangle 35">
            <a:extLst>
              <a:ext uri="{FF2B5EF4-FFF2-40B4-BE49-F238E27FC236}">
                <a16:creationId xmlns:a16="http://schemas.microsoft.com/office/drawing/2014/main" id="{D8FAB9E9-EA69-4406-8D88-70BB75B64818}"/>
              </a:ext>
            </a:extLst>
          </p:cNvPr>
          <p:cNvSpPr>
            <a:spLocks noChangeArrowheads="1"/>
          </p:cNvSpPr>
          <p:nvPr/>
        </p:nvSpPr>
        <p:spPr bwMode="auto">
          <a:xfrm>
            <a:off x="0" y="40224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40" name="Picture 2" descr="FN's 17 verdensmÃ¥l for bÃ¦redygtig udvikling">
            <a:extLst>
              <a:ext uri="{FF2B5EF4-FFF2-40B4-BE49-F238E27FC236}">
                <a16:creationId xmlns:a16="http://schemas.microsoft.com/office/drawing/2014/main" id="{519B625E-EB06-4EDF-97AE-BF0DD748BF66}"/>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83672" t="67748"/>
          <a:stretch/>
        </p:blipFill>
        <p:spPr bwMode="auto">
          <a:xfrm>
            <a:off x="9815963" y="4516976"/>
            <a:ext cx="1694334" cy="167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92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DDB66-C9D8-4BA4-83AD-4FA3505D519B}"/>
              </a:ext>
            </a:extLst>
          </p:cNvPr>
          <p:cNvSpPr>
            <a:spLocks noGrp="1"/>
          </p:cNvSpPr>
          <p:nvPr>
            <p:ph type="title"/>
          </p:nvPr>
        </p:nvSpPr>
        <p:spPr>
          <a:xfrm>
            <a:off x="831850" y="3781170"/>
            <a:ext cx="10515600" cy="768350"/>
          </a:xfrm>
        </p:spPr>
        <p:txBody>
          <a:bodyPr>
            <a:normAutofit/>
          </a:bodyPr>
          <a:lstStyle/>
          <a:p>
            <a:r>
              <a:rPr lang="da-DK" sz="4000" dirty="0">
                <a:solidFill>
                  <a:srgbClr val="E5461B"/>
                </a:solidFill>
                <a:hlinkClick r:id="rId3">
                  <a:extLst>
                    <a:ext uri="{A12FA001-AC4F-418D-AE19-62706E023703}">
                      <ahyp:hlinkClr xmlns:ahyp="http://schemas.microsoft.com/office/drawing/2018/hyperlinkcolor" val="tx"/>
                    </a:ext>
                  </a:extLst>
                </a:hlinkClick>
              </a:rPr>
              <a:t>Se denne animationsfilm</a:t>
            </a:r>
            <a:r>
              <a:rPr lang="da-DK" sz="4000" dirty="0">
                <a:solidFill>
                  <a:srgbClr val="E5461B"/>
                </a:solidFill>
              </a:rPr>
              <a:t>  </a:t>
            </a:r>
          </a:p>
        </p:txBody>
      </p:sp>
      <p:pic>
        <p:nvPicPr>
          <p:cNvPr id="7" name="Billede 6">
            <a:extLst>
              <a:ext uri="{FF2B5EF4-FFF2-40B4-BE49-F238E27FC236}">
                <a16:creationId xmlns:a16="http://schemas.microsoft.com/office/drawing/2014/main" id="{FE8B2ADD-0478-4739-914C-606E0F6C5467}"/>
              </a:ext>
            </a:extLst>
          </p:cNvPr>
          <p:cNvPicPr>
            <a:picLocks noChangeAspect="1"/>
          </p:cNvPicPr>
          <p:nvPr/>
        </p:nvPicPr>
        <p:blipFill rotWithShape="1">
          <a:blip r:embed="rId4"/>
          <a:srcRect l="25053" t="20145" r="39021" b="25072"/>
          <a:stretch/>
        </p:blipFill>
        <p:spPr>
          <a:xfrm>
            <a:off x="6407960" y="2046952"/>
            <a:ext cx="4939490" cy="4236786"/>
          </a:xfrm>
          <a:prstGeom prst="rect">
            <a:avLst/>
          </a:prstGeom>
        </p:spPr>
      </p:pic>
      <p:sp>
        <p:nvSpPr>
          <p:cNvPr id="11" name="Titel 1">
            <a:extLst>
              <a:ext uri="{FF2B5EF4-FFF2-40B4-BE49-F238E27FC236}">
                <a16:creationId xmlns:a16="http://schemas.microsoft.com/office/drawing/2014/main" id="{74331ADC-5A93-4300-A9D9-99C5996BFB72}"/>
              </a:ext>
            </a:extLst>
          </p:cNvPr>
          <p:cNvSpPr txBox="1">
            <a:spLocks/>
          </p:cNvSpPr>
          <p:nvPr/>
        </p:nvSpPr>
        <p:spPr>
          <a:xfrm>
            <a:off x="543092" y="913274"/>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FN’s verdensmål for en bæredygtig udvikling</a:t>
            </a:r>
            <a:r>
              <a:rPr lang="da-DK" sz="3800" dirty="0">
                <a:solidFill>
                  <a:srgbClr val="E5461B"/>
                </a:solidFill>
              </a:rPr>
              <a:t> </a:t>
            </a:r>
          </a:p>
        </p:txBody>
      </p:sp>
      <p:pic>
        <p:nvPicPr>
          <p:cNvPr id="12" name="Billede 11">
            <a:extLst>
              <a:ext uri="{FF2B5EF4-FFF2-40B4-BE49-F238E27FC236}">
                <a16:creationId xmlns:a16="http://schemas.microsoft.com/office/drawing/2014/main" id="{A4AD2054-A4F6-4925-A939-C459699AAC2B}"/>
              </a:ext>
            </a:extLst>
          </p:cNvPr>
          <p:cNvPicPr>
            <a:picLocks noChangeAspect="1"/>
          </p:cNvPicPr>
          <p:nvPr/>
        </p:nvPicPr>
        <p:blipFill>
          <a:blip r:embed="rId5"/>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7446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2">
            <a:extLst>
              <a:ext uri="{FF2B5EF4-FFF2-40B4-BE49-F238E27FC236}">
                <a16:creationId xmlns:a16="http://schemas.microsoft.com/office/drawing/2014/main" id="{A09F2C0B-C5A3-4EAB-9075-E0A58953E6ED}"/>
              </a:ext>
            </a:extLst>
          </p:cNvPr>
          <p:cNvSpPr txBox="1">
            <a:spLocks/>
          </p:cNvSpPr>
          <p:nvPr/>
        </p:nvSpPr>
        <p:spPr>
          <a:xfrm>
            <a:off x="1804001" y="2122314"/>
            <a:ext cx="10515600" cy="32576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a-DK" sz="2800" dirty="0">
                <a:solidFill>
                  <a:srgbClr val="E5461B"/>
                </a:solidFill>
                <a:latin typeface="+mj-lt"/>
              </a:rPr>
              <a:t>Professor KLOG, Frida og Oskar fortæller om bæredygtighed </a:t>
            </a:r>
          </a:p>
          <a:p>
            <a:endParaRPr lang="da-DK" sz="2000" dirty="0">
              <a:solidFill>
                <a:srgbClr val="E5461B"/>
              </a:solidFill>
            </a:endParaRPr>
          </a:p>
        </p:txBody>
      </p:sp>
      <p:pic>
        <p:nvPicPr>
          <p:cNvPr id="7" name="Billede 6">
            <a:extLst>
              <a:ext uri="{FF2B5EF4-FFF2-40B4-BE49-F238E27FC236}">
                <a16:creationId xmlns:a16="http://schemas.microsoft.com/office/drawing/2014/main" id="{7C64536E-5AF7-4972-AE63-D89D6AADF63C}"/>
              </a:ext>
            </a:extLst>
          </p:cNvPr>
          <p:cNvPicPr>
            <a:picLocks noChangeAspect="1"/>
          </p:cNvPicPr>
          <p:nvPr/>
        </p:nvPicPr>
        <p:blipFill>
          <a:blip r:embed="rId5"/>
          <a:stretch>
            <a:fillRect/>
          </a:stretch>
        </p:blipFill>
        <p:spPr>
          <a:xfrm>
            <a:off x="9766300" y="326111"/>
            <a:ext cx="2028065" cy="1461414"/>
          </a:xfrm>
          <a:prstGeom prst="rect">
            <a:avLst/>
          </a:prstGeom>
        </p:spPr>
      </p:pic>
      <p:sp>
        <p:nvSpPr>
          <p:cNvPr id="8" name="Titel 1">
            <a:extLst>
              <a:ext uri="{FF2B5EF4-FFF2-40B4-BE49-F238E27FC236}">
                <a16:creationId xmlns:a16="http://schemas.microsoft.com/office/drawing/2014/main" id="{B5AFD308-532D-4441-8229-95BFCFA945E2}"/>
              </a:ext>
            </a:extLst>
          </p:cNvPr>
          <p:cNvSpPr txBox="1">
            <a:spLocks/>
          </p:cNvSpPr>
          <p:nvPr/>
        </p:nvSpPr>
        <p:spPr>
          <a:xfrm>
            <a:off x="543092" y="913274"/>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Hør en dialog om hvad bæredygtighed er?</a:t>
            </a:r>
          </a:p>
        </p:txBody>
      </p:sp>
      <p:pic>
        <p:nvPicPr>
          <p:cNvPr id="10" name="Billede 9" descr="Et billede, der indeholder legetøj, dukke, skjorte&#10;&#10;Automatisk genereret beskrivelse">
            <a:extLst>
              <a:ext uri="{FF2B5EF4-FFF2-40B4-BE49-F238E27FC236}">
                <a16:creationId xmlns:a16="http://schemas.microsoft.com/office/drawing/2014/main" id="{A66C1696-B16A-43D2-988D-BC673C0C3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8378" y="2129164"/>
            <a:ext cx="5904734" cy="4975365"/>
          </a:xfrm>
          <a:prstGeom prst="rect">
            <a:avLst/>
          </a:prstGeom>
        </p:spPr>
      </p:pic>
      <p:pic>
        <p:nvPicPr>
          <p:cNvPr id="3" name="prof_klog">
            <a:hlinkClick r:id="" action="ppaction://media"/>
            <a:extLst>
              <a:ext uri="{FF2B5EF4-FFF2-40B4-BE49-F238E27FC236}">
                <a16:creationId xmlns:a16="http://schemas.microsoft.com/office/drawing/2014/main" id="{4F6294A8-4BAB-4F85-9268-7495D42CDD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3893" y="2200619"/>
            <a:ext cx="406400" cy="406400"/>
          </a:xfrm>
          <a:prstGeom prst="rect">
            <a:avLst/>
          </a:prstGeom>
        </p:spPr>
      </p:pic>
    </p:spTree>
    <p:extLst>
      <p:ext uri="{BB962C8B-B14F-4D97-AF65-F5344CB8AC3E}">
        <p14:creationId xmlns:p14="http://schemas.microsoft.com/office/powerpoint/2010/main" val="32801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1">
            <a:extLst>
              <a:ext uri="{FF2B5EF4-FFF2-40B4-BE49-F238E27FC236}">
                <a16:creationId xmlns:a16="http://schemas.microsoft.com/office/drawing/2014/main" id="{DB84FF76-816B-4CE9-B7CE-2D502B3BB143}"/>
              </a:ext>
            </a:extLst>
          </p:cNvPr>
          <p:cNvSpPr>
            <a:spLocks noChangeArrowheads="1"/>
          </p:cNvSpPr>
          <p:nvPr/>
        </p:nvSpPr>
        <p:spPr bwMode="auto">
          <a:xfrm>
            <a:off x="0" y="701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000057"/>
                </a:solidFill>
                <a:effectLst/>
                <a:latin typeface="Calibri" panose="020F0502020204030204" pitchFamily="34" charset="0"/>
                <a:ea typeface="Calibri" panose="020F0502020204030204" pitchFamily="34" charset="0"/>
                <a:cs typeface="ScalaSansOT"/>
              </a:rPr>
              <a:t> </a:t>
            </a:r>
            <a:r>
              <a:rPr kumimoji="0" lang="da-DK" altLang="da-DK"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30" name="Tekstfelt 29">
            <a:extLst>
              <a:ext uri="{FF2B5EF4-FFF2-40B4-BE49-F238E27FC236}">
                <a16:creationId xmlns:a16="http://schemas.microsoft.com/office/drawing/2014/main" id="{14B0C898-6AF9-4251-A159-0D220FAC80C3}"/>
              </a:ext>
            </a:extLst>
          </p:cNvPr>
          <p:cNvSpPr txBox="1"/>
          <p:nvPr/>
        </p:nvSpPr>
        <p:spPr>
          <a:xfrm>
            <a:off x="766862" y="674201"/>
            <a:ext cx="9523105" cy="1323439"/>
          </a:xfrm>
          <a:prstGeom prst="rect">
            <a:avLst/>
          </a:prstGeom>
          <a:noFill/>
        </p:spPr>
        <p:txBody>
          <a:bodyPr wrap="square" rtlCol="0">
            <a:spAutoFit/>
          </a:bodyPr>
          <a:lstStyle/>
          <a:p>
            <a:r>
              <a:rPr lang="da-DK" sz="4000" dirty="0">
                <a:solidFill>
                  <a:srgbClr val="E5461B"/>
                </a:solidFill>
              </a:rPr>
              <a:t>UNDERSØGELSE: Hvad er der tilbage, når madpakken er spist?         </a:t>
            </a:r>
          </a:p>
        </p:txBody>
      </p:sp>
      <p:sp>
        <p:nvSpPr>
          <p:cNvPr id="31" name="Tekstfelt 30">
            <a:extLst>
              <a:ext uri="{FF2B5EF4-FFF2-40B4-BE49-F238E27FC236}">
                <a16:creationId xmlns:a16="http://schemas.microsoft.com/office/drawing/2014/main" id="{85E74536-B3A3-4371-9ECE-94F3F01046D4}"/>
              </a:ext>
            </a:extLst>
          </p:cNvPr>
          <p:cNvSpPr txBox="1"/>
          <p:nvPr/>
        </p:nvSpPr>
        <p:spPr>
          <a:xfrm>
            <a:off x="757237" y="2087003"/>
            <a:ext cx="10677526" cy="1477328"/>
          </a:xfrm>
          <a:prstGeom prst="rect">
            <a:avLst/>
          </a:prstGeom>
          <a:noFill/>
        </p:spPr>
        <p:txBody>
          <a:bodyPr wrap="square" rtlCol="0">
            <a:spAutoFit/>
          </a:bodyPr>
          <a:lstStyle/>
          <a:p>
            <a:r>
              <a:rPr lang="da-DK" dirty="0"/>
              <a:t>I skal sortere affaldet fra jeres madpakker i 4 bunker - se hvilke på næste slide. </a:t>
            </a:r>
            <a:r>
              <a:rPr lang="da-DK" dirty="0">
                <a:ea typeface="Calibri" panose="020F0502020204030204" pitchFamily="34" charset="0"/>
                <a:cs typeface="Times New Roman" panose="02020603050405020304" pitchFamily="18" charset="0"/>
              </a:rPr>
              <a:t>I skal sortere næsten som I plejer – men vi skal veje madpapir og madaffald inden I smider det til restaffald.</a:t>
            </a:r>
          </a:p>
          <a:p>
            <a:endParaRPr lang="da-DK" dirty="0"/>
          </a:p>
          <a:p>
            <a:endParaRPr lang="da-DK" dirty="0"/>
          </a:p>
          <a:p>
            <a:endParaRPr lang="da-DK" dirty="0"/>
          </a:p>
        </p:txBody>
      </p:sp>
      <p:pic>
        <p:nvPicPr>
          <p:cNvPr id="7" name="Billede 6" descr="Et billede, der indeholder beholder, bord, plast, mad&#10;&#10;Automatisk genereret beskrivelse">
            <a:extLst>
              <a:ext uri="{FF2B5EF4-FFF2-40B4-BE49-F238E27FC236}">
                <a16:creationId xmlns:a16="http://schemas.microsoft.com/office/drawing/2014/main" id="{83F4AB8F-60DD-42E1-98C5-F5F4975A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2" y="2961459"/>
            <a:ext cx="4977571" cy="3318861"/>
          </a:xfrm>
          <a:prstGeom prst="rect">
            <a:avLst/>
          </a:prstGeom>
        </p:spPr>
      </p:pic>
      <p:sp>
        <p:nvSpPr>
          <p:cNvPr id="8" name="Rektangel: afrundede hjørner 7">
            <a:extLst>
              <a:ext uri="{FF2B5EF4-FFF2-40B4-BE49-F238E27FC236}">
                <a16:creationId xmlns:a16="http://schemas.microsoft.com/office/drawing/2014/main" id="{A299071A-E1F6-4C77-8C08-94DEF85CBDCC}"/>
              </a:ext>
            </a:extLst>
          </p:cNvPr>
          <p:cNvSpPr/>
          <p:nvPr/>
        </p:nvSpPr>
        <p:spPr>
          <a:xfrm>
            <a:off x="6497054" y="3032913"/>
            <a:ext cx="3185962" cy="1477328"/>
          </a:xfrm>
          <a:custGeom>
            <a:avLst/>
            <a:gdLst>
              <a:gd name="connsiteX0" fmla="*/ 0 w 3185962"/>
              <a:gd name="connsiteY0" fmla="*/ 246226 h 1477328"/>
              <a:gd name="connsiteX1" fmla="*/ 246226 w 3185962"/>
              <a:gd name="connsiteY1" fmla="*/ 0 h 1477328"/>
              <a:gd name="connsiteX2" fmla="*/ 838798 w 3185962"/>
              <a:gd name="connsiteY2" fmla="*/ 0 h 1477328"/>
              <a:gd name="connsiteX3" fmla="*/ 1566046 w 3185962"/>
              <a:gd name="connsiteY3" fmla="*/ 0 h 1477328"/>
              <a:gd name="connsiteX4" fmla="*/ 2239423 w 3185962"/>
              <a:gd name="connsiteY4" fmla="*/ 0 h 1477328"/>
              <a:gd name="connsiteX5" fmla="*/ 2939736 w 3185962"/>
              <a:gd name="connsiteY5" fmla="*/ 0 h 1477328"/>
              <a:gd name="connsiteX6" fmla="*/ 3185962 w 3185962"/>
              <a:gd name="connsiteY6" fmla="*/ 246226 h 1477328"/>
              <a:gd name="connsiteX7" fmla="*/ 3185962 w 3185962"/>
              <a:gd name="connsiteY7" fmla="*/ 738664 h 1477328"/>
              <a:gd name="connsiteX8" fmla="*/ 3185962 w 3185962"/>
              <a:gd name="connsiteY8" fmla="*/ 1231102 h 1477328"/>
              <a:gd name="connsiteX9" fmla="*/ 2939736 w 3185962"/>
              <a:gd name="connsiteY9" fmla="*/ 1477328 h 1477328"/>
              <a:gd name="connsiteX10" fmla="*/ 2266359 w 3185962"/>
              <a:gd name="connsiteY10" fmla="*/ 1477328 h 1477328"/>
              <a:gd name="connsiteX11" fmla="*/ 1619916 w 3185962"/>
              <a:gd name="connsiteY11" fmla="*/ 1477328 h 1477328"/>
              <a:gd name="connsiteX12" fmla="*/ 946539 w 3185962"/>
              <a:gd name="connsiteY12" fmla="*/ 1477328 h 1477328"/>
              <a:gd name="connsiteX13" fmla="*/ 246226 w 3185962"/>
              <a:gd name="connsiteY13" fmla="*/ 1477328 h 1477328"/>
              <a:gd name="connsiteX14" fmla="*/ 0 w 3185962"/>
              <a:gd name="connsiteY14" fmla="*/ 1231102 h 1477328"/>
              <a:gd name="connsiteX15" fmla="*/ 0 w 3185962"/>
              <a:gd name="connsiteY15" fmla="*/ 748513 h 1477328"/>
              <a:gd name="connsiteX16" fmla="*/ 0 w 3185962"/>
              <a:gd name="connsiteY16" fmla="*/ 246226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477328" fill="none" extrusionOk="0">
                <a:moveTo>
                  <a:pt x="0" y="246226"/>
                </a:moveTo>
                <a:cubicBezTo>
                  <a:pt x="-26815" y="93920"/>
                  <a:pt x="90254" y="19057"/>
                  <a:pt x="246226" y="0"/>
                </a:cubicBezTo>
                <a:cubicBezTo>
                  <a:pt x="431448" y="-20145"/>
                  <a:pt x="603478" y="408"/>
                  <a:pt x="838798" y="0"/>
                </a:cubicBezTo>
                <a:cubicBezTo>
                  <a:pt x="1074118" y="-408"/>
                  <a:pt x="1363284" y="5741"/>
                  <a:pt x="1566046" y="0"/>
                </a:cubicBezTo>
                <a:cubicBezTo>
                  <a:pt x="1768808" y="-5741"/>
                  <a:pt x="2085039" y="-11365"/>
                  <a:pt x="2239423" y="0"/>
                </a:cubicBezTo>
                <a:cubicBezTo>
                  <a:pt x="2393807" y="11365"/>
                  <a:pt x="2660188" y="32063"/>
                  <a:pt x="2939736" y="0"/>
                </a:cubicBezTo>
                <a:cubicBezTo>
                  <a:pt x="3097217" y="-10977"/>
                  <a:pt x="3189152" y="116623"/>
                  <a:pt x="3185962" y="246226"/>
                </a:cubicBezTo>
                <a:cubicBezTo>
                  <a:pt x="3162708" y="349870"/>
                  <a:pt x="3164853" y="573986"/>
                  <a:pt x="3185962" y="738664"/>
                </a:cubicBezTo>
                <a:cubicBezTo>
                  <a:pt x="3207071" y="903342"/>
                  <a:pt x="3188384" y="1108452"/>
                  <a:pt x="3185962" y="1231102"/>
                </a:cubicBezTo>
                <a:cubicBezTo>
                  <a:pt x="3198261" y="1358981"/>
                  <a:pt x="3058767" y="1492063"/>
                  <a:pt x="2939736" y="1477328"/>
                </a:cubicBezTo>
                <a:cubicBezTo>
                  <a:pt x="2669381" y="1464479"/>
                  <a:pt x="2548173" y="1500809"/>
                  <a:pt x="2266359" y="1477328"/>
                </a:cubicBezTo>
                <a:cubicBezTo>
                  <a:pt x="1984545" y="1453847"/>
                  <a:pt x="1873627" y="1459157"/>
                  <a:pt x="1619916" y="1477328"/>
                </a:cubicBezTo>
                <a:cubicBezTo>
                  <a:pt x="1366205" y="1495499"/>
                  <a:pt x="1131360" y="1500914"/>
                  <a:pt x="946539" y="1477328"/>
                </a:cubicBezTo>
                <a:cubicBezTo>
                  <a:pt x="761718" y="1453742"/>
                  <a:pt x="556378" y="1474478"/>
                  <a:pt x="246226" y="1477328"/>
                </a:cubicBezTo>
                <a:cubicBezTo>
                  <a:pt x="101177" y="1470167"/>
                  <a:pt x="1266" y="1380151"/>
                  <a:pt x="0" y="1231102"/>
                </a:cubicBezTo>
                <a:cubicBezTo>
                  <a:pt x="-7169" y="1020712"/>
                  <a:pt x="18090" y="869567"/>
                  <a:pt x="0" y="748513"/>
                </a:cubicBezTo>
                <a:cubicBezTo>
                  <a:pt x="-18090" y="627459"/>
                  <a:pt x="-15405" y="381860"/>
                  <a:pt x="0" y="246226"/>
                </a:cubicBezTo>
                <a:close/>
              </a:path>
              <a:path w="3185962" h="1477328" stroke="0" extrusionOk="0">
                <a:moveTo>
                  <a:pt x="0" y="246226"/>
                </a:moveTo>
                <a:cubicBezTo>
                  <a:pt x="-8839" y="101918"/>
                  <a:pt x="93799" y="1431"/>
                  <a:pt x="246226" y="0"/>
                </a:cubicBezTo>
                <a:cubicBezTo>
                  <a:pt x="514969" y="21904"/>
                  <a:pt x="675741" y="309"/>
                  <a:pt x="946539" y="0"/>
                </a:cubicBezTo>
                <a:cubicBezTo>
                  <a:pt x="1217337" y="-309"/>
                  <a:pt x="1277344" y="-3295"/>
                  <a:pt x="1566046" y="0"/>
                </a:cubicBezTo>
                <a:cubicBezTo>
                  <a:pt x="1854748" y="3295"/>
                  <a:pt x="1960794" y="27756"/>
                  <a:pt x="2212488" y="0"/>
                </a:cubicBezTo>
                <a:cubicBezTo>
                  <a:pt x="2464182" y="-27756"/>
                  <a:pt x="2595874" y="35924"/>
                  <a:pt x="2939736" y="0"/>
                </a:cubicBezTo>
                <a:cubicBezTo>
                  <a:pt x="3106341" y="-296"/>
                  <a:pt x="3181048" y="96116"/>
                  <a:pt x="3185962" y="246226"/>
                </a:cubicBezTo>
                <a:cubicBezTo>
                  <a:pt x="3183322" y="437019"/>
                  <a:pt x="3202323" y="627449"/>
                  <a:pt x="3185962" y="758362"/>
                </a:cubicBezTo>
                <a:cubicBezTo>
                  <a:pt x="3169601" y="889275"/>
                  <a:pt x="3191196" y="1064118"/>
                  <a:pt x="3185962" y="1231102"/>
                </a:cubicBezTo>
                <a:cubicBezTo>
                  <a:pt x="3193837" y="1368426"/>
                  <a:pt x="3077744" y="1467264"/>
                  <a:pt x="2939736" y="1477328"/>
                </a:cubicBezTo>
                <a:cubicBezTo>
                  <a:pt x="2763763" y="1499652"/>
                  <a:pt x="2501301" y="1457637"/>
                  <a:pt x="2320229" y="1477328"/>
                </a:cubicBezTo>
                <a:cubicBezTo>
                  <a:pt x="2139157" y="1497019"/>
                  <a:pt x="1900776" y="1501754"/>
                  <a:pt x="1619916" y="1477328"/>
                </a:cubicBezTo>
                <a:cubicBezTo>
                  <a:pt x="1339056" y="1452902"/>
                  <a:pt x="1181742" y="1476932"/>
                  <a:pt x="1027344" y="1477328"/>
                </a:cubicBezTo>
                <a:cubicBezTo>
                  <a:pt x="872946" y="1477724"/>
                  <a:pt x="544742" y="1494612"/>
                  <a:pt x="246226" y="1477328"/>
                </a:cubicBezTo>
                <a:cubicBezTo>
                  <a:pt x="126672" y="1461155"/>
                  <a:pt x="-10697" y="1354203"/>
                  <a:pt x="0" y="1231102"/>
                </a:cubicBezTo>
                <a:cubicBezTo>
                  <a:pt x="-19726" y="1039198"/>
                  <a:pt x="15511" y="921250"/>
                  <a:pt x="0" y="728815"/>
                </a:cubicBezTo>
                <a:cubicBezTo>
                  <a:pt x="-15511" y="536380"/>
                  <a:pt x="19631" y="367982"/>
                  <a:pt x="0" y="246226"/>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chemeClr val="tx1"/>
                </a:solidFill>
                <a:ea typeface="Calibri" panose="020F0502020204030204" pitchFamily="34" charset="0"/>
                <a:cs typeface="Times New Roman" panose="02020603050405020304" pitchFamily="18" charset="0"/>
              </a:rPr>
              <a:t>Glas, Metal, Plast skal som det plejer være så rent som muligt, men behøver ikke vaskes. Og det er kun hård plast, fx IKKE plastposer.</a:t>
            </a:r>
          </a:p>
        </p:txBody>
      </p:sp>
      <p:sp>
        <p:nvSpPr>
          <p:cNvPr id="9" name="Rektangel: afrundede hjørner 8">
            <a:extLst>
              <a:ext uri="{FF2B5EF4-FFF2-40B4-BE49-F238E27FC236}">
                <a16:creationId xmlns:a16="http://schemas.microsoft.com/office/drawing/2014/main" id="{6629997B-B770-48A7-BA26-27D72F2BD804}"/>
              </a:ext>
            </a:extLst>
          </p:cNvPr>
          <p:cNvSpPr/>
          <p:nvPr/>
        </p:nvSpPr>
        <p:spPr>
          <a:xfrm>
            <a:off x="5308336" y="4881876"/>
            <a:ext cx="3185962" cy="1652059"/>
          </a:xfrm>
          <a:custGeom>
            <a:avLst/>
            <a:gdLst>
              <a:gd name="connsiteX0" fmla="*/ 0 w 3185962"/>
              <a:gd name="connsiteY0" fmla="*/ 275349 h 1652059"/>
              <a:gd name="connsiteX1" fmla="*/ 275349 w 3185962"/>
              <a:gd name="connsiteY1" fmla="*/ 0 h 1652059"/>
              <a:gd name="connsiteX2" fmla="*/ 881460 w 3185962"/>
              <a:gd name="connsiteY2" fmla="*/ 0 h 1652059"/>
              <a:gd name="connsiteX3" fmla="*/ 1461218 w 3185962"/>
              <a:gd name="connsiteY3" fmla="*/ 0 h 1652059"/>
              <a:gd name="connsiteX4" fmla="*/ 2172739 w 3185962"/>
              <a:gd name="connsiteY4" fmla="*/ 0 h 1652059"/>
              <a:gd name="connsiteX5" fmla="*/ 2910613 w 3185962"/>
              <a:gd name="connsiteY5" fmla="*/ 0 h 1652059"/>
              <a:gd name="connsiteX6" fmla="*/ 3185962 w 3185962"/>
              <a:gd name="connsiteY6" fmla="*/ 275349 h 1652059"/>
              <a:gd name="connsiteX7" fmla="*/ 3185962 w 3185962"/>
              <a:gd name="connsiteY7" fmla="*/ 792989 h 1652059"/>
              <a:gd name="connsiteX8" fmla="*/ 3185962 w 3185962"/>
              <a:gd name="connsiteY8" fmla="*/ 1376710 h 1652059"/>
              <a:gd name="connsiteX9" fmla="*/ 2910613 w 3185962"/>
              <a:gd name="connsiteY9" fmla="*/ 1652059 h 1652059"/>
              <a:gd name="connsiteX10" fmla="*/ 2278150 w 3185962"/>
              <a:gd name="connsiteY10" fmla="*/ 1652059 h 1652059"/>
              <a:gd name="connsiteX11" fmla="*/ 1619334 w 3185962"/>
              <a:gd name="connsiteY11" fmla="*/ 1652059 h 1652059"/>
              <a:gd name="connsiteX12" fmla="*/ 960518 w 3185962"/>
              <a:gd name="connsiteY12" fmla="*/ 1652059 h 1652059"/>
              <a:gd name="connsiteX13" fmla="*/ 275349 w 3185962"/>
              <a:gd name="connsiteY13" fmla="*/ 1652059 h 1652059"/>
              <a:gd name="connsiteX14" fmla="*/ 0 w 3185962"/>
              <a:gd name="connsiteY14" fmla="*/ 1376710 h 1652059"/>
              <a:gd name="connsiteX15" fmla="*/ 0 w 3185962"/>
              <a:gd name="connsiteY15" fmla="*/ 815016 h 1652059"/>
              <a:gd name="connsiteX16" fmla="*/ 0 w 3185962"/>
              <a:gd name="connsiteY16" fmla="*/ 275349 h 16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652059" fill="none" extrusionOk="0">
                <a:moveTo>
                  <a:pt x="0" y="275349"/>
                </a:moveTo>
                <a:cubicBezTo>
                  <a:pt x="-24238" y="117112"/>
                  <a:pt x="126624" y="-8487"/>
                  <a:pt x="275349" y="0"/>
                </a:cubicBezTo>
                <a:cubicBezTo>
                  <a:pt x="461384" y="29867"/>
                  <a:pt x="640155" y="26441"/>
                  <a:pt x="881460" y="0"/>
                </a:cubicBezTo>
                <a:cubicBezTo>
                  <a:pt x="1122765" y="-26441"/>
                  <a:pt x="1246098" y="19643"/>
                  <a:pt x="1461218" y="0"/>
                </a:cubicBezTo>
                <a:cubicBezTo>
                  <a:pt x="1676338" y="-19643"/>
                  <a:pt x="1869837" y="-7738"/>
                  <a:pt x="2172739" y="0"/>
                </a:cubicBezTo>
                <a:cubicBezTo>
                  <a:pt x="2475641" y="7738"/>
                  <a:pt x="2731796" y="-6300"/>
                  <a:pt x="2910613" y="0"/>
                </a:cubicBezTo>
                <a:cubicBezTo>
                  <a:pt x="3076035" y="4805"/>
                  <a:pt x="3211808" y="136982"/>
                  <a:pt x="3185962" y="275349"/>
                </a:cubicBezTo>
                <a:cubicBezTo>
                  <a:pt x="3161967" y="396516"/>
                  <a:pt x="3183919" y="635312"/>
                  <a:pt x="3185962" y="792989"/>
                </a:cubicBezTo>
                <a:cubicBezTo>
                  <a:pt x="3188005" y="950666"/>
                  <a:pt x="3162506" y="1179645"/>
                  <a:pt x="3185962" y="1376710"/>
                </a:cubicBezTo>
                <a:cubicBezTo>
                  <a:pt x="3194730" y="1525471"/>
                  <a:pt x="3048341" y="1666415"/>
                  <a:pt x="2910613" y="1652059"/>
                </a:cubicBezTo>
                <a:cubicBezTo>
                  <a:pt x="2723847" y="1641303"/>
                  <a:pt x="2547044" y="1668033"/>
                  <a:pt x="2278150" y="1652059"/>
                </a:cubicBezTo>
                <a:cubicBezTo>
                  <a:pt x="2009256" y="1636085"/>
                  <a:pt x="1918047" y="1656819"/>
                  <a:pt x="1619334" y="1652059"/>
                </a:cubicBezTo>
                <a:cubicBezTo>
                  <a:pt x="1320621" y="1647299"/>
                  <a:pt x="1158009" y="1627584"/>
                  <a:pt x="960518" y="1652059"/>
                </a:cubicBezTo>
                <a:cubicBezTo>
                  <a:pt x="763027" y="1676534"/>
                  <a:pt x="507658" y="1643504"/>
                  <a:pt x="275349" y="1652059"/>
                </a:cubicBezTo>
                <a:cubicBezTo>
                  <a:pt x="110398" y="1618735"/>
                  <a:pt x="19193" y="1515539"/>
                  <a:pt x="0" y="1376710"/>
                </a:cubicBezTo>
                <a:cubicBezTo>
                  <a:pt x="-1117" y="1129675"/>
                  <a:pt x="-3030" y="959285"/>
                  <a:pt x="0" y="815016"/>
                </a:cubicBezTo>
                <a:cubicBezTo>
                  <a:pt x="3030" y="670747"/>
                  <a:pt x="-20691" y="535660"/>
                  <a:pt x="0" y="275349"/>
                </a:cubicBezTo>
                <a:close/>
              </a:path>
              <a:path w="3185962" h="1652059" stroke="0" extrusionOk="0">
                <a:moveTo>
                  <a:pt x="0" y="275349"/>
                </a:moveTo>
                <a:cubicBezTo>
                  <a:pt x="-9947" y="139701"/>
                  <a:pt x="126860" y="958"/>
                  <a:pt x="275349" y="0"/>
                </a:cubicBezTo>
                <a:cubicBezTo>
                  <a:pt x="491315" y="-9512"/>
                  <a:pt x="619417" y="28723"/>
                  <a:pt x="855107" y="0"/>
                </a:cubicBezTo>
                <a:cubicBezTo>
                  <a:pt x="1090797" y="-28723"/>
                  <a:pt x="1342937" y="-25662"/>
                  <a:pt x="1540276" y="0"/>
                </a:cubicBezTo>
                <a:cubicBezTo>
                  <a:pt x="1737615" y="25662"/>
                  <a:pt x="1979308" y="-6287"/>
                  <a:pt x="2199092" y="0"/>
                </a:cubicBezTo>
                <a:cubicBezTo>
                  <a:pt x="2418876" y="6287"/>
                  <a:pt x="2637664" y="-28500"/>
                  <a:pt x="2910613" y="0"/>
                </a:cubicBezTo>
                <a:cubicBezTo>
                  <a:pt x="3079686" y="-27718"/>
                  <a:pt x="3204155" y="132026"/>
                  <a:pt x="3185962" y="275349"/>
                </a:cubicBezTo>
                <a:cubicBezTo>
                  <a:pt x="3163419" y="488414"/>
                  <a:pt x="3183077" y="646681"/>
                  <a:pt x="3185962" y="848057"/>
                </a:cubicBezTo>
                <a:cubicBezTo>
                  <a:pt x="3188847" y="1049433"/>
                  <a:pt x="3161903" y="1129189"/>
                  <a:pt x="3185962" y="1376710"/>
                </a:cubicBezTo>
                <a:cubicBezTo>
                  <a:pt x="3184016" y="1538150"/>
                  <a:pt x="3088013" y="1658078"/>
                  <a:pt x="2910613" y="1652059"/>
                </a:cubicBezTo>
                <a:cubicBezTo>
                  <a:pt x="2622934" y="1657897"/>
                  <a:pt x="2468340" y="1638543"/>
                  <a:pt x="2199092" y="1652059"/>
                </a:cubicBezTo>
                <a:cubicBezTo>
                  <a:pt x="1929844" y="1665575"/>
                  <a:pt x="1891848" y="1625493"/>
                  <a:pt x="1619334" y="1652059"/>
                </a:cubicBezTo>
                <a:cubicBezTo>
                  <a:pt x="1346820" y="1678625"/>
                  <a:pt x="1165895" y="1655316"/>
                  <a:pt x="1039576" y="1652059"/>
                </a:cubicBezTo>
                <a:cubicBezTo>
                  <a:pt x="913257" y="1648802"/>
                  <a:pt x="518604" y="1689788"/>
                  <a:pt x="275349" y="1652059"/>
                </a:cubicBezTo>
                <a:cubicBezTo>
                  <a:pt x="129309" y="1614580"/>
                  <a:pt x="5972" y="1504322"/>
                  <a:pt x="0" y="1376710"/>
                </a:cubicBezTo>
                <a:cubicBezTo>
                  <a:pt x="7270" y="1235468"/>
                  <a:pt x="-8057" y="1040642"/>
                  <a:pt x="0" y="837043"/>
                </a:cubicBezTo>
                <a:cubicBezTo>
                  <a:pt x="8057" y="633444"/>
                  <a:pt x="17092" y="418887"/>
                  <a:pt x="0" y="275349"/>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rgbClr val="000000"/>
                </a:solidFill>
                <a:ea typeface="Calibri" panose="020F0502020204030204" pitchFamily="34" charset="0"/>
                <a:cs typeface="Times New Roman" panose="02020603050405020304" pitchFamily="18" charset="0"/>
              </a:rPr>
              <a:t>Pap og papir affald til genbrug er kun til rent og tør papir, som ikke har været i kontakt med mad eller andet uhygiejnisk. Der er nok ikke noget fra jeres madpakker som skal til pap og papir genbrug.</a:t>
            </a:r>
            <a:endParaRPr lang="da-DK" sz="1400" dirty="0">
              <a:ea typeface="Calibri" panose="020F0502020204030204" pitchFamily="34" charset="0"/>
              <a:cs typeface="Times New Roman" panose="02020603050405020304" pitchFamily="18" charset="0"/>
            </a:endParaRPr>
          </a:p>
        </p:txBody>
      </p:sp>
      <p:pic>
        <p:nvPicPr>
          <p:cNvPr id="60" name="Billede 59">
            <a:extLst>
              <a:ext uri="{FF2B5EF4-FFF2-40B4-BE49-F238E27FC236}">
                <a16:creationId xmlns:a16="http://schemas.microsoft.com/office/drawing/2014/main" id="{4A8770A5-B009-4C87-8200-0251BF0510E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312" y="6039638"/>
            <a:ext cx="670055" cy="735344"/>
          </a:xfrm>
          <a:prstGeom prst="rect">
            <a:avLst/>
          </a:prstGeom>
          <a:noFill/>
          <a:ln>
            <a:noFill/>
          </a:ln>
        </p:spPr>
      </p:pic>
      <p:pic>
        <p:nvPicPr>
          <p:cNvPr id="34" name="Billede 2">
            <a:extLst>
              <a:ext uri="{FF2B5EF4-FFF2-40B4-BE49-F238E27FC236}">
                <a16:creationId xmlns:a16="http://schemas.microsoft.com/office/drawing/2014/main" id="{27CF05DB-0BFF-4B86-B3CD-B366E1D5E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68" t="24463" r="9956" b="17726"/>
          <a:stretch>
            <a:fillRect/>
          </a:stretch>
        </p:blipFill>
        <p:spPr bwMode="auto">
          <a:xfrm>
            <a:off x="8903367" y="412954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35" name="Billede 34">
            <a:extLst>
              <a:ext uri="{FF2B5EF4-FFF2-40B4-BE49-F238E27FC236}">
                <a16:creationId xmlns:a16="http://schemas.microsoft.com/office/drawing/2014/main" id="{0729E2D6-C321-4085-9699-E6C0D1670558}"/>
              </a:ext>
            </a:extLst>
          </p:cNvPr>
          <p:cNvPicPr>
            <a:picLocks noChangeAspect="1"/>
          </p:cNvPicPr>
          <p:nvPr/>
        </p:nvPicPr>
        <p:blipFill>
          <a:blip r:embed="rId6"/>
          <a:stretch>
            <a:fillRect/>
          </a:stretch>
        </p:blipFill>
        <p:spPr>
          <a:xfrm>
            <a:off x="10042796" y="108983"/>
            <a:ext cx="2028065" cy="1461414"/>
          </a:xfrm>
          <a:prstGeom prst="rect">
            <a:avLst/>
          </a:prstGeom>
        </p:spPr>
      </p:pic>
      <p:pic>
        <p:nvPicPr>
          <p:cNvPr id="11" name="Billede 10" descr="Et billede, der indeholder vand, kage, bord, sidder&#10;&#10;Automatisk genereret beskrivelse">
            <a:extLst>
              <a:ext uri="{FF2B5EF4-FFF2-40B4-BE49-F238E27FC236}">
                <a16:creationId xmlns:a16="http://schemas.microsoft.com/office/drawing/2014/main" id="{166FD772-AE96-4875-8A9A-46F8E9B1D4F6}"/>
              </a:ext>
            </a:extLst>
          </p:cNvPr>
          <p:cNvPicPr>
            <a:picLocks noChangeAspect="1"/>
          </p:cNvPicPr>
          <p:nvPr/>
        </p:nvPicPr>
        <p:blipFill rotWithShape="1">
          <a:blip r:embed="rId7">
            <a:extLst>
              <a:ext uri="{28A0092B-C50C-407E-A947-70E740481C1C}">
                <a14:useLocalDpi xmlns:a14="http://schemas.microsoft.com/office/drawing/2010/main" val="0"/>
              </a:ext>
            </a:extLst>
          </a:blip>
          <a:srcRect l="14275" r="26242" b="3309"/>
          <a:stretch/>
        </p:blipFill>
        <p:spPr>
          <a:xfrm>
            <a:off x="9139383" y="5847606"/>
            <a:ext cx="633470" cy="617836"/>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5D925163-9C94-46CE-9760-AAB6939DF519}"/>
              </a:ext>
            </a:extLst>
          </p:cNvPr>
          <p:cNvSpPr txBox="1"/>
          <p:nvPr/>
        </p:nvSpPr>
        <p:spPr>
          <a:xfrm>
            <a:off x="9004791" y="6256936"/>
            <a:ext cx="902653" cy="276999"/>
          </a:xfrm>
          <a:prstGeom prst="rect">
            <a:avLst/>
          </a:prstGeom>
          <a:noFill/>
        </p:spPr>
        <p:txBody>
          <a:bodyPr wrap="square" rtlCol="0">
            <a:spAutoFit/>
          </a:bodyPr>
          <a:lstStyle/>
          <a:p>
            <a:r>
              <a:rPr lang="da-DK" sz="1200" dirty="0">
                <a:solidFill>
                  <a:schemeClr val="bg1"/>
                </a:solidFill>
              </a:rPr>
              <a:t>MADPAPIR</a:t>
            </a:r>
          </a:p>
        </p:txBody>
      </p:sp>
      <p:cxnSp>
        <p:nvCxnSpPr>
          <p:cNvPr id="3" name="Lige forbindelse 2">
            <a:extLst>
              <a:ext uri="{FF2B5EF4-FFF2-40B4-BE49-F238E27FC236}">
                <a16:creationId xmlns:a16="http://schemas.microsoft.com/office/drawing/2014/main" id="{85B6423D-444F-4204-BB5A-ADAEC3A4304A}"/>
              </a:ext>
            </a:extLst>
          </p:cNvPr>
          <p:cNvCxnSpPr>
            <a:cxnSpLocks/>
            <a:stCxn id="60" idx="3"/>
            <a:endCxn id="11" idx="1"/>
          </p:cNvCxnSpPr>
          <p:nvPr/>
        </p:nvCxnSpPr>
        <p:spPr>
          <a:xfrm flipV="1">
            <a:off x="8903367" y="6156524"/>
            <a:ext cx="236016" cy="25078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56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a:extLst>
              <a:ext uri="{FF2B5EF4-FFF2-40B4-BE49-F238E27FC236}">
                <a16:creationId xmlns:a16="http://schemas.microsoft.com/office/drawing/2014/main" id="{FBF5E2F9-4C81-43C0-A420-3F03954E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8" t="24463" r="9956" b="17726"/>
          <a:stretch>
            <a:fillRect/>
          </a:stretch>
        </p:blipFill>
        <p:spPr bwMode="auto">
          <a:xfrm>
            <a:off x="1653072" y="102868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86326B1F-DDF7-46A2-BA0D-B2F3B17DB0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519" y="3009798"/>
            <a:ext cx="878205" cy="878205"/>
          </a:xfrm>
          <a:prstGeom prst="rect">
            <a:avLst/>
          </a:prstGeom>
          <a:noFill/>
          <a:ln>
            <a:noFill/>
          </a:ln>
        </p:spPr>
      </p:pic>
      <p:pic>
        <p:nvPicPr>
          <p:cNvPr id="8" name="Billede 7">
            <a:extLst>
              <a:ext uri="{FF2B5EF4-FFF2-40B4-BE49-F238E27FC236}">
                <a16:creationId xmlns:a16="http://schemas.microsoft.com/office/drawing/2014/main" id="{9148235B-3C41-45CF-90AA-C067263F32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519" y="4013370"/>
            <a:ext cx="857250" cy="857250"/>
          </a:xfrm>
          <a:prstGeom prst="rect">
            <a:avLst/>
          </a:prstGeom>
          <a:noFill/>
          <a:ln>
            <a:noFill/>
          </a:ln>
        </p:spPr>
      </p:pic>
      <p:sp>
        <p:nvSpPr>
          <p:cNvPr id="9" name="Rektangel 8">
            <a:extLst>
              <a:ext uri="{FF2B5EF4-FFF2-40B4-BE49-F238E27FC236}">
                <a16:creationId xmlns:a16="http://schemas.microsoft.com/office/drawing/2014/main" id="{EA6B5FE7-61AE-4AA6-BCB5-7E204CD7E566}"/>
              </a:ext>
            </a:extLst>
          </p:cNvPr>
          <p:cNvSpPr/>
          <p:nvPr/>
        </p:nvSpPr>
        <p:spPr>
          <a:xfrm>
            <a:off x="2580172" y="1276274"/>
            <a:ext cx="3071954" cy="461665"/>
          </a:xfrm>
          <a:prstGeom prst="rect">
            <a:avLst/>
          </a:prstGeom>
        </p:spPr>
        <p:txBody>
          <a:bodyPr wrap="squar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0" name="Rektangel 9">
            <a:extLst>
              <a:ext uri="{FF2B5EF4-FFF2-40B4-BE49-F238E27FC236}">
                <a16:creationId xmlns:a16="http://schemas.microsoft.com/office/drawing/2014/main" id="{3AB27F25-105C-4648-BB29-955816789560}"/>
              </a:ext>
            </a:extLst>
          </p:cNvPr>
          <p:cNvSpPr/>
          <p:nvPr/>
        </p:nvSpPr>
        <p:spPr>
          <a:xfrm>
            <a:off x="2555724" y="2306991"/>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1" name="Rektangel 10">
            <a:extLst>
              <a:ext uri="{FF2B5EF4-FFF2-40B4-BE49-F238E27FC236}">
                <a16:creationId xmlns:a16="http://schemas.microsoft.com/office/drawing/2014/main" id="{1DC07E01-8C0A-43A3-9D99-3C829BC6B486}"/>
              </a:ext>
            </a:extLst>
          </p:cNvPr>
          <p:cNvSpPr/>
          <p:nvPr/>
        </p:nvSpPr>
        <p:spPr>
          <a:xfrm>
            <a:off x="2511458" y="3297545"/>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2" name="Rektangel 11">
            <a:extLst>
              <a:ext uri="{FF2B5EF4-FFF2-40B4-BE49-F238E27FC236}">
                <a16:creationId xmlns:a16="http://schemas.microsoft.com/office/drawing/2014/main" id="{2411A936-0CB2-42DF-85AF-2C85686397C5}"/>
              </a:ext>
            </a:extLst>
          </p:cNvPr>
          <p:cNvSpPr/>
          <p:nvPr/>
        </p:nvSpPr>
        <p:spPr>
          <a:xfrm>
            <a:off x="2511458" y="4301117"/>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pic>
        <p:nvPicPr>
          <p:cNvPr id="13" name="Grafik 6" descr="Blyant">
            <a:extLst>
              <a:ext uri="{FF2B5EF4-FFF2-40B4-BE49-F238E27FC236}">
                <a16:creationId xmlns:a16="http://schemas.microsoft.com/office/drawing/2014/main" id="{FE20A572-BC53-4368-9522-B87D07CFBF71}"/>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4319247"/>
            <a:ext cx="296545" cy="296545"/>
          </a:xfrm>
          <a:prstGeom prst="rect">
            <a:avLst/>
          </a:prstGeom>
        </p:spPr>
      </p:pic>
      <p:pic>
        <p:nvPicPr>
          <p:cNvPr id="14" name="Grafik 6" descr="Blyant">
            <a:extLst>
              <a:ext uri="{FF2B5EF4-FFF2-40B4-BE49-F238E27FC236}">
                <a16:creationId xmlns:a16="http://schemas.microsoft.com/office/drawing/2014/main" id="{46E6CAB2-C012-4BB2-910B-6A9BAC622C8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3324426"/>
            <a:ext cx="296545" cy="296545"/>
          </a:xfrm>
          <a:prstGeom prst="rect">
            <a:avLst/>
          </a:prstGeom>
        </p:spPr>
      </p:pic>
      <p:pic>
        <p:nvPicPr>
          <p:cNvPr id="15" name="Grafik 6" descr="Blyant">
            <a:extLst>
              <a:ext uri="{FF2B5EF4-FFF2-40B4-BE49-F238E27FC236}">
                <a16:creationId xmlns:a16="http://schemas.microsoft.com/office/drawing/2014/main" id="{5478B437-E912-48A1-88AC-9A848CB87B35}"/>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2282513"/>
            <a:ext cx="296545" cy="296545"/>
          </a:xfrm>
          <a:prstGeom prst="rect">
            <a:avLst/>
          </a:prstGeom>
        </p:spPr>
      </p:pic>
      <p:pic>
        <p:nvPicPr>
          <p:cNvPr id="16" name="Grafik 6" descr="Blyant">
            <a:extLst>
              <a:ext uri="{FF2B5EF4-FFF2-40B4-BE49-F238E27FC236}">
                <a16:creationId xmlns:a16="http://schemas.microsoft.com/office/drawing/2014/main" id="{1F431021-11BD-4837-BF38-FB87E0963870}"/>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1285904"/>
            <a:ext cx="296545" cy="296545"/>
          </a:xfrm>
          <a:prstGeom prst="rect">
            <a:avLst/>
          </a:prstGeom>
        </p:spPr>
      </p:pic>
      <p:sp>
        <p:nvSpPr>
          <p:cNvPr id="17" name="Rektangel 16">
            <a:extLst>
              <a:ext uri="{FF2B5EF4-FFF2-40B4-BE49-F238E27FC236}">
                <a16:creationId xmlns:a16="http://schemas.microsoft.com/office/drawing/2014/main" id="{CFD81FC7-172D-4174-8D3A-802C04D90980}"/>
              </a:ext>
            </a:extLst>
          </p:cNvPr>
          <p:cNvSpPr/>
          <p:nvPr/>
        </p:nvSpPr>
        <p:spPr>
          <a:xfrm>
            <a:off x="1565759" y="5400168"/>
            <a:ext cx="6617068"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Hvor mange madpakker er der affald fra? ________</a:t>
            </a:r>
            <a:endParaRPr lang="da-DK" sz="2400" dirty="0"/>
          </a:p>
        </p:txBody>
      </p:sp>
      <p:pic>
        <p:nvPicPr>
          <p:cNvPr id="18" name="Grafik 10" descr="Blyant">
            <a:extLst>
              <a:ext uri="{FF2B5EF4-FFF2-40B4-BE49-F238E27FC236}">
                <a16:creationId xmlns:a16="http://schemas.microsoft.com/office/drawing/2014/main" id="{78303E2A-6D63-4C5A-8AE8-3488A5A428F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9947" y="5400168"/>
            <a:ext cx="296545" cy="296545"/>
          </a:xfrm>
          <a:prstGeom prst="rect">
            <a:avLst/>
          </a:prstGeom>
        </p:spPr>
      </p:pic>
      <p:pic>
        <p:nvPicPr>
          <p:cNvPr id="25" name="Billede 24">
            <a:extLst>
              <a:ext uri="{FF2B5EF4-FFF2-40B4-BE49-F238E27FC236}">
                <a16:creationId xmlns:a16="http://schemas.microsoft.com/office/drawing/2014/main" id="{34F7ADBF-75C3-42D7-BC71-ED3849E11C98}"/>
              </a:ext>
            </a:extLst>
          </p:cNvPr>
          <p:cNvPicPr>
            <a:picLocks noChangeAspect="1"/>
          </p:cNvPicPr>
          <p:nvPr/>
        </p:nvPicPr>
        <p:blipFill>
          <a:blip r:embed="rId7"/>
          <a:stretch>
            <a:fillRect/>
          </a:stretch>
        </p:blipFill>
        <p:spPr>
          <a:xfrm>
            <a:off x="9766300" y="326111"/>
            <a:ext cx="2028065" cy="1461414"/>
          </a:xfrm>
          <a:prstGeom prst="rect">
            <a:avLst/>
          </a:prstGeom>
        </p:spPr>
      </p:pic>
      <p:pic>
        <p:nvPicPr>
          <p:cNvPr id="3" name="Billede 2" descr="Et billede, der indeholder vand, kage, bord, sidder&#10;&#10;Automatisk genereret beskrivelse">
            <a:extLst>
              <a:ext uri="{FF2B5EF4-FFF2-40B4-BE49-F238E27FC236}">
                <a16:creationId xmlns:a16="http://schemas.microsoft.com/office/drawing/2014/main" id="{20E6B056-BC99-4CA1-968D-A224C8CEF405}"/>
              </a:ext>
            </a:extLst>
          </p:cNvPr>
          <p:cNvPicPr>
            <a:picLocks noChangeAspect="1"/>
          </p:cNvPicPr>
          <p:nvPr/>
        </p:nvPicPr>
        <p:blipFill rotWithShape="1">
          <a:blip r:embed="rId8">
            <a:extLst>
              <a:ext uri="{28A0092B-C50C-407E-A947-70E740481C1C}">
                <a14:useLocalDpi xmlns:a14="http://schemas.microsoft.com/office/drawing/2010/main" val="0"/>
              </a:ext>
            </a:extLst>
          </a:blip>
          <a:srcRect l="14275" r="26242" b="3309"/>
          <a:stretch/>
        </p:blipFill>
        <p:spPr>
          <a:xfrm>
            <a:off x="1695213" y="2048899"/>
            <a:ext cx="816245" cy="796100"/>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599DBFA0-D51B-494E-8451-4D14C7DC094E}"/>
              </a:ext>
            </a:extLst>
          </p:cNvPr>
          <p:cNvSpPr txBox="1"/>
          <p:nvPr/>
        </p:nvSpPr>
        <p:spPr>
          <a:xfrm>
            <a:off x="1677519" y="2579058"/>
            <a:ext cx="902653" cy="276999"/>
          </a:xfrm>
          <a:prstGeom prst="rect">
            <a:avLst/>
          </a:prstGeom>
          <a:noFill/>
        </p:spPr>
        <p:txBody>
          <a:bodyPr wrap="square" rtlCol="0">
            <a:spAutoFit/>
          </a:bodyPr>
          <a:lstStyle/>
          <a:p>
            <a:r>
              <a:rPr lang="da-DK" sz="1200" dirty="0">
                <a:solidFill>
                  <a:schemeClr val="bg1"/>
                </a:solidFill>
              </a:rPr>
              <a:t>MADPAPIR</a:t>
            </a:r>
          </a:p>
        </p:txBody>
      </p:sp>
    </p:spTree>
    <p:extLst>
      <p:ext uri="{BB962C8B-B14F-4D97-AF65-F5344CB8AC3E}">
        <p14:creationId xmlns:p14="http://schemas.microsoft.com/office/powerpoint/2010/main" val="275086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leboble: rektangel med afrundede hjørner 3">
            <a:extLst>
              <a:ext uri="{FF2B5EF4-FFF2-40B4-BE49-F238E27FC236}">
                <a16:creationId xmlns:a16="http://schemas.microsoft.com/office/drawing/2014/main" id="{41CFAD71-D410-423E-A35C-21F4F73256CE}"/>
              </a:ext>
            </a:extLst>
          </p:cNvPr>
          <p:cNvSpPr/>
          <p:nvPr/>
        </p:nvSpPr>
        <p:spPr>
          <a:xfrm>
            <a:off x="6747311" y="758846"/>
            <a:ext cx="1819174" cy="2302055"/>
          </a:xfrm>
          <a:prstGeom prst="wedgeRoundRectCallout">
            <a:avLst>
              <a:gd name="adj1" fmla="val -2150"/>
              <a:gd name="adj2" fmla="val 73030"/>
              <a:gd name="adj3" fmla="val 16667"/>
            </a:avLst>
          </a:prstGeom>
          <a:solidFill>
            <a:schemeClr val="bg1"/>
          </a:solid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600" dirty="0">
                <a:solidFill>
                  <a:schemeClr val="tx1"/>
                </a:solidFill>
                <a:effectLst/>
                <a:ea typeface="Calibri" panose="020F0502020204030204" pitchFamily="34" charset="0"/>
                <a:cs typeface="Times New Roman" panose="02020603050405020304" pitchFamily="18" charset="0"/>
              </a:rPr>
              <a:t>Vi kan plante træer, så vi kan lave nyt madpapir, men jorden kan ikke genskabe metal.</a:t>
            </a:r>
          </a:p>
        </p:txBody>
      </p:sp>
      <p:sp>
        <p:nvSpPr>
          <p:cNvPr id="6" name="Taleboble: rektangel med afrundede hjørner 5">
            <a:extLst>
              <a:ext uri="{FF2B5EF4-FFF2-40B4-BE49-F238E27FC236}">
                <a16:creationId xmlns:a16="http://schemas.microsoft.com/office/drawing/2014/main" id="{7F770143-F3B2-40F8-B012-340FB49596D0}"/>
              </a:ext>
            </a:extLst>
          </p:cNvPr>
          <p:cNvSpPr/>
          <p:nvPr/>
        </p:nvSpPr>
        <p:spPr>
          <a:xfrm>
            <a:off x="2324397" y="2816443"/>
            <a:ext cx="3872163" cy="3477493"/>
          </a:xfrm>
          <a:prstGeom prst="wedgeRoundRectCallout">
            <a:avLst>
              <a:gd name="adj1" fmla="val 85244"/>
              <a:gd name="adj2" fmla="val -14251"/>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600" b="1" dirty="0">
                <a:solidFill>
                  <a:schemeClr val="tx1"/>
                </a:solidFill>
                <a:effectLst/>
                <a:ea typeface="Calibri" panose="020F0502020204030204" pitchFamily="34" charset="0"/>
                <a:cs typeface="Times New Roman" panose="02020603050405020304" pitchFamily="18" charset="0"/>
              </a:rPr>
              <a:t>Indpakning og bæredygtighed: </a:t>
            </a:r>
          </a:p>
          <a:p>
            <a:pPr marL="171450" indent="-171450">
              <a:lnSpc>
                <a:spcPct val="107000"/>
              </a:lnSpc>
              <a:spcAft>
                <a:spcPts val="800"/>
              </a:spcAft>
              <a:buFont typeface="Arial" panose="020B0604020202020204" pitchFamily="34" charset="0"/>
              <a:buChar char="•"/>
            </a:pPr>
            <a:r>
              <a:rPr lang="da-DK" sz="1600" dirty="0">
                <a:solidFill>
                  <a:schemeClr val="tx1"/>
                </a:solidFill>
                <a:ea typeface="Calibri" panose="020F0502020204030204" pitchFamily="34" charset="0"/>
                <a:cs typeface="Times New Roman" panose="02020603050405020304" pitchFamily="18" charset="0"/>
              </a:rPr>
              <a:t>Det er vigtigt at madpakken er pakket ind, så den er lækker, når du skal spise den.</a:t>
            </a:r>
          </a:p>
          <a:p>
            <a:pPr marL="171450" indent="-171450">
              <a:lnSpc>
                <a:spcPct val="107000"/>
              </a:lnSpc>
              <a:spcAft>
                <a:spcPts val="800"/>
              </a:spcAft>
              <a:buFont typeface="Arial" panose="020B0604020202020204" pitchFamily="34" charset="0"/>
              <a:buChar char="•"/>
            </a:pPr>
            <a:r>
              <a:rPr lang="da-DK" sz="1600" dirty="0">
                <a:solidFill>
                  <a:schemeClr val="tx1"/>
                </a:solidFill>
                <a:effectLst/>
                <a:ea typeface="Calibri" panose="020F0502020204030204" pitchFamily="34" charset="0"/>
                <a:cs typeface="Times New Roman" panose="02020603050405020304" pitchFamily="18" charset="0"/>
              </a:rPr>
              <a:t>Jo mindre affald jo bedre. </a:t>
            </a:r>
          </a:p>
          <a:p>
            <a:pPr marL="171450" indent="-171450">
              <a:lnSpc>
                <a:spcPct val="107000"/>
              </a:lnSpc>
              <a:spcAft>
                <a:spcPts val="800"/>
              </a:spcAft>
              <a:buFont typeface="Arial" panose="020B0604020202020204" pitchFamily="34" charset="0"/>
              <a:buChar char="•"/>
            </a:pPr>
            <a:r>
              <a:rPr lang="da-DK" sz="1600" dirty="0">
                <a:solidFill>
                  <a:schemeClr val="tx1"/>
                </a:solidFill>
                <a:effectLst/>
                <a:ea typeface="Calibri" panose="020F0502020204030204" pitchFamily="34" charset="0"/>
                <a:cs typeface="Times New Roman" panose="02020603050405020304" pitchFamily="18" charset="0"/>
              </a:rPr>
              <a:t>Indpakning der kan genbruges er bedst.</a:t>
            </a:r>
          </a:p>
          <a:p>
            <a:pPr marL="171450" indent="-171450">
              <a:lnSpc>
                <a:spcPct val="107000"/>
              </a:lnSpc>
              <a:spcAft>
                <a:spcPts val="800"/>
              </a:spcAft>
              <a:buFont typeface="Arial" panose="020B0604020202020204" pitchFamily="34" charset="0"/>
              <a:buChar char="•"/>
            </a:pPr>
            <a:r>
              <a:rPr lang="da-DK" sz="1600" dirty="0">
                <a:solidFill>
                  <a:schemeClr val="tx1"/>
                </a:solidFill>
                <a:ea typeface="Calibri" panose="020F0502020204030204" pitchFamily="34" charset="0"/>
                <a:cs typeface="Times New Roman" panose="02020603050405020304" pitchFamily="18" charset="0"/>
              </a:rPr>
              <a:t>Papir er at foretrække frem for plast og sølvpapir</a:t>
            </a:r>
            <a:r>
              <a:rPr lang="da-DK" sz="1600" dirty="0">
                <a:solidFill>
                  <a:schemeClr val="tx1"/>
                </a:solidFill>
                <a:effectLst/>
                <a:ea typeface="Calibri" panose="020F0502020204030204" pitchFamily="34" charset="0"/>
                <a:cs typeface="Times New Roman" panose="02020603050405020304" pitchFamily="18" charset="0"/>
              </a:rPr>
              <a:t>.</a:t>
            </a:r>
          </a:p>
        </p:txBody>
      </p:sp>
      <p:pic>
        <p:nvPicPr>
          <p:cNvPr id="7" name="Grafik 6" descr="Løvtræ">
            <a:extLst>
              <a:ext uri="{FF2B5EF4-FFF2-40B4-BE49-F238E27FC236}">
                <a16:creationId xmlns:a16="http://schemas.microsoft.com/office/drawing/2014/main" id="{0C8BC747-F2CC-4AED-A864-DACE78DA3F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973" y="877938"/>
            <a:ext cx="1819174" cy="1819174"/>
          </a:xfrm>
          <a:prstGeom prst="rect">
            <a:avLst/>
          </a:prstGeom>
        </p:spPr>
      </p:pic>
      <p:pic>
        <p:nvPicPr>
          <p:cNvPr id="9" name="Billede 8">
            <a:extLst>
              <a:ext uri="{FF2B5EF4-FFF2-40B4-BE49-F238E27FC236}">
                <a16:creationId xmlns:a16="http://schemas.microsoft.com/office/drawing/2014/main" id="{0C17173F-BE1C-44F8-B5EC-958C952F7A32}"/>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10" name="Titel 1">
            <a:extLst>
              <a:ext uri="{FF2B5EF4-FFF2-40B4-BE49-F238E27FC236}">
                <a16:creationId xmlns:a16="http://schemas.microsoft.com/office/drawing/2014/main" id="{5CEEFEAF-83B2-437F-8528-BAF4889B844C}"/>
              </a:ext>
            </a:extLst>
          </p:cNvPr>
          <p:cNvSpPr txBox="1">
            <a:spLocks/>
          </p:cNvSpPr>
          <p:nvPr/>
        </p:nvSpPr>
        <p:spPr>
          <a:xfrm>
            <a:off x="397635" y="458830"/>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Professor </a:t>
            </a:r>
            <a:r>
              <a:rPr lang="da-DK" sz="3800" dirty="0" err="1">
                <a:solidFill>
                  <a:srgbClr val="E5461B"/>
                </a:solidFill>
                <a:latin typeface="+mn-lt"/>
              </a:rPr>
              <a:t>Klogs</a:t>
            </a:r>
            <a:r>
              <a:rPr lang="da-DK" sz="3800" dirty="0">
                <a:solidFill>
                  <a:srgbClr val="E5461B"/>
                </a:solidFill>
                <a:latin typeface="+mn-lt"/>
              </a:rPr>
              <a:t> tips</a:t>
            </a:r>
          </a:p>
        </p:txBody>
      </p:sp>
      <p:pic>
        <p:nvPicPr>
          <p:cNvPr id="11" name="Billede 10">
            <a:extLst>
              <a:ext uri="{FF2B5EF4-FFF2-40B4-BE49-F238E27FC236}">
                <a16:creationId xmlns:a16="http://schemas.microsoft.com/office/drawing/2014/main" id="{28148D6C-F312-4E69-B783-E10FEC674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700" y="3060901"/>
            <a:ext cx="2663727" cy="4177043"/>
          </a:xfrm>
          <a:prstGeom prst="rect">
            <a:avLst/>
          </a:prstGeom>
        </p:spPr>
      </p:pic>
    </p:spTree>
    <p:extLst>
      <p:ext uri="{BB962C8B-B14F-4D97-AF65-F5344CB8AC3E}">
        <p14:creationId xmlns:p14="http://schemas.microsoft.com/office/powerpoint/2010/main" val="24781121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87EB13-8AAA-42BE-9B95-C64BD4A57562}"/>
</file>

<file path=customXml/itemProps2.xml><?xml version="1.0" encoding="utf-8"?>
<ds:datastoreItem xmlns:ds="http://schemas.openxmlformats.org/officeDocument/2006/customXml" ds:itemID="{7A91C05E-BF57-4E87-9D6A-A60CA8C07652}">
  <ds:schemaRefs>
    <ds:schemaRef ds:uri="http://purl.org/dc/elements/1.1/"/>
    <ds:schemaRef ds:uri="http://schemas.microsoft.com/office/2006/metadata/properties"/>
    <ds:schemaRef ds:uri="cc329c62-1281-4da4-8e65-9a64a14723f3"/>
    <ds:schemaRef ds:uri="http://purl.org/dc/terms/"/>
    <ds:schemaRef ds:uri="fa85b0d4-f8d1-480a-8586-c78823ed3ac3"/>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6F021B-1DFF-43A2-957E-B970C04910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969</TotalTime>
  <Words>3306</Words>
  <Application>Microsoft Office PowerPoint</Application>
  <PresentationFormat>Widescreen</PresentationFormat>
  <Paragraphs>322</Paragraphs>
  <Slides>35</Slides>
  <Notes>30</Notes>
  <HiddenSlides>0</HiddenSlides>
  <MMClips>1</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35</vt:i4>
      </vt:variant>
    </vt:vector>
  </HeadingPairs>
  <TitlesOfParts>
    <vt:vector size="41" baseType="lpstr">
      <vt:lpstr>Arial</vt:lpstr>
      <vt:lpstr>Calibri</vt:lpstr>
      <vt:lpstr>Calibri Light</vt:lpstr>
      <vt:lpstr>Montserrat</vt:lpstr>
      <vt:lpstr>Times New Roman</vt:lpstr>
      <vt:lpstr>Office-tema</vt:lpstr>
      <vt:lpstr>PowerPoint-præsentation</vt:lpstr>
      <vt:lpstr>Bæredygtig madpakke i _____klasse</vt:lpstr>
      <vt:lpstr>Tema 1:  Hvad er bæredygtighed? </vt:lpstr>
      <vt:lpstr>PowerPoint-præsentation</vt:lpstr>
      <vt:lpstr>Se denne animationsfilm  </vt:lpstr>
      <vt:lpstr>PowerPoint-præsentation</vt:lpstr>
      <vt:lpstr>PowerPoint-præsentation</vt:lpstr>
      <vt:lpstr>PowerPoint-præsentation</vt:lpstr>
      <vt:lpstr>PowerPoint-præsentation</vt:lpstr>
      <vt:lpstr> </vt:lpstr>
      <vt:lpstr>PowerPoint-præsentation</vt:lpstr>
      <vt:lpstr>PowerPoint-præsentation</vt:lpstr>
      <vt:lpstr>PowerPoint-præsentation</vt:lpstr>
      <vt:lpstr>PowerPoint-præsentation</vt:lpstr>
      <vt:lpstr>FN’s verdensmål  - sæt gang i verdensmålene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Den bæredygtige madpakke  skal ikke bare være god for miljøet!</vt:lpstr>
      <vt:lpstr>PowerPoint-præsentation</vt:lpstr>
      <vt:lpstr>Hvor stor eller lille skal din madpakke være, for at du bliver mæt?                </vt:lpstr>
      <vt:lpstr>PowerPoint-præsentation</vt:lpstr>
      <vt:lpstr>PowerPoint-præsentation</vt:lpstr>
      <vt:lpstr> </vt:lpstr>
      <vt:lpstr>PowerPoint-præsentation</vt:lpstr>
      <vt:lpstr>PowerPoint-præsentation</vt:lpstr>
      <vt:lpstr>PowerPoint-præsentation</vt:lpstr>
      <vt:lpstr>PowerPoint-præsentation</vt:lpstr>
      <vt:lpstr> </vt:lpstr>
      <vt:lpstr>NÆSTE GANG: Besøg på Natursamarbejdet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Laura Høy Riddersholm</dc:creator>
  <cp:lastModifiedBy>Mia Lundby Kragelund</cp:lastModifiedBy>
  <cp:revision>30</cp:revision>
  <dcterms:created xsi:type="dcterms:W3CDTF">2020-03-05T13:42:15Z</dcterms:created>
  <dcterms:modified xsi:type="dcterms:W3CDTF">2025-02-20T13:20:04Z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ies>
</file>