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7"/>
  </p:notesMasterIdLst>
  <p:handoutMasterIdLst>
    <p:handoutMasterId r:id="rId18"/>
  </p:handoutMasterIdLst>
  <p:sldIdLst>
    <p:sldId id="506" r:id="rId2"/>
    <p:sldId id="263" r:id="rId3"/>
    <p:sldId id="398" r:id="rId4"/>
    <p:sldId id="258" r:id="rId5"/>
    <p:sldId id="264" r:id="rId6"/>
    <p:sldId id="349" r:id="rId7"/>
    <p:sldId id="397" r:id="rId8"/>
    <p:sldId id="350" r:id="rId9"/>
    <p:sldId id="351" r:id="rId10"/>
    <p:sldId id="509" r:id="rId11"/>
    <p:sldId id="515" r:id="rId12"/>
    <p:sldId id="516" r:id="rId13"/>
    <p:sldId id="517" r:id="rId14"/>
    <p:sldId id="510" r:id="rId15"/>
    <p:sldId id="512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gitte Mouritzen" initials="BM" lastIdx="7" clrIdx="0">
    <p:extLst>
      <p:ext uri="{19B8F6BF-5375-455C-9EA6-DF929625EA0E}">
        <p15:presenceInfo xmlns:p15="http://schemas.microsoft.com/office/powerpoint/2012/main" userId="S-1-5-21-3900305277-3673560937-2769375459-159086" providerId="AD"/>
      </p:ext>
    </p:extLst>
  </p:cmAuthor>
  <p:cmAuthor id="2" name="azskh28" initials="a" lastIdx="1" clrIdx="1"/>
  <p:cmAuthor id="3" name="Camilla Gam Andersen" initials="CGA" lastIdx="3" clrIdx="2">
    <p:extLst>
      <p:ext uri="{19B8F6BF-5375-455C-9EA6-DF929625EA0E}">
        <p15:presenceInfo xmlns:p15="http://schemas.microsoft.com/office/powerpoint/2012/main" userId="S::acg@aarhus.dk::7337324c-71cb-4df7-976b-bfad4442b6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9DD"/>
    <a:srgbClr val="F7B9D4"/>
    <a:srgbClr val="F7941E"/>
    <a:srgbClr val="636466"/>
    <a:srgbClr val="002957"/>
    <a:srgbClr val="9DCBCD"/>
    <a:srgbClr val="955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8-12-10T10:22:37.112" idx="1">
    <p:pos x="5759" y="-63"/>
    <p:text>Øvelse: Vores situation</p:text>
    <p:extLst>
      <p:ext uri="{C676402C-5697-4E1C-873F-D02D1690AC5C}">
        <p15:threadingInfo xmlns:p15="http://schemas.microsoft.com/office/powerpoint/2012/main" timeZoneBias="-60"/>
      </p:ext>
    </p:extLst>
  </p:cm>
  <p:cm authorId="3" dt="2018-12-10T10:27:51.127" idx="3">
    <p:pos x="5759" y="73"/>
    <p:text>Slet- hvordan kommunikerer vi med forældre i dag</p:text>
    <p:extLst>
      <p:ext uri="{C676402C-5697-4E1C-873F-D02D1690AC5C}">
        <p15:threadingInfo xmlns:p15="http://schemas.microsoft.com/office/powerpoint/2012/main" timeZoneBias="-60">
          <p15:parentCm authorId="3" idx="1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A8CE-FFDF-44C0-8F5A-70E4A7AE1B50}" type="datetimeFigureOut">
              <a:rPr lang="da-DK" smtClean="0"/>
              <a:pPr/>
              <a:t>28-01-2019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B631-C295-44BA-8AB7-BBE7B564BF0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5189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B80C-13EF-419E-A015-CBBA7FBE60E5}" type="datetimeFigureOut">
              <a:rPr lang="da-DK" smtClean="0"/>
              <a:pPr/>
              <a:t>28-01-2019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7642-5555-409E-8D7B-A8D67DB3DA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47305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89674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5276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41163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3798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2876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824000" y="1440000"/>
            <a:ext cx="3600000" cy="4428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C9BCB785-9F00-408C-BCDD-70DC0AC518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7704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CBA61B7-A516-4510-9222-51273942AF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4428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EC301155-0B0D-419E-B636-3D8CDB22D7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4824000" y="396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E81D2761-149E-4830-AFB8-E395670AA0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720000" y="1440000"/>
            <a:ext cx="7704000" cy="378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1ADAE34-00AA-4C7E-A37E-B45D80B3F2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A8E9EF67-0D9E-4319-8C06-C6B764D9B9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28-01-2019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9" r:id="rId2"/>
    <p:sldLayoutId id="2147483697" r:id="rId3"/>
    <p:sldLayoutId id="2147483700" r:id="rId4"/>
    <p:sldLayoutId id="2147483698" r:id="rId5"/>
    <p:sldLayoutId id="214748369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2B568D9-1699-4DF8-A8A0-F4FB3D954B84}"/>
              </a:ext>
            </a:extLst>
          </p:cNvPr>
          <p:cNvSpPr txBox="1">
            <a:spLocks/>
          </p:cNvSpPr>
          <p:nvPr/>
        </p:nvSpPr>
        <p:spPr>
          <a:xfrm>
            <a:off x="457200" y="3212976"/>
            <a:ext cx="8229600" cy="2016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6600" dirty="0">
                <a:solidFill>
                  <a:schemeClr val="bg1">
                    <a:lumMod val="95000"/>
                  </a:schemeClr>
                </a:solidFill>
              </a:rPr>
              <a:t>Runde 1</a:t>
            </a:r>
            <a:br>
              <a:rPr lang="da-DK" sz="6600" dirty="0">
                <a:solidFill>
                  <a:schemeClr val="bg1">
                    <a:lumMod val="95000"/>
                  </a:schemeClr>
                </a:solidFill>
              </a:rPr>
            </a:br>
            <a:endParaRPr lang="da-DK" sz="6600" dirty="0">
              <a:solidFill>
                <a:srgbClr val="F7B9D4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DD598BB-BFBD-4D09-BDF2-05558E1964F8}"/>
              </a:ext>
            </a:extLst>
          </p:cNvPr>
          <p:cNvSpPr/>
          <p:nvPr/>
        </p:nvSpPr>
        <p:spPr>
          <a:xfrm>
            <a:off x="2802812" y="4437112"/>
            <a:ext cx="3345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a-DK" sz="2800" dirty="0">
                <a:solidFill>
                  <a:srgbClr val="F7B9D4"/>
                </a:solidFill>
              </a:rPr>
              <a:t>Hvad er problemet?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620615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DFC5FB5-7B9D-4634-A21F-DCD0157260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196752"/>
            <a:ext cx="7704000" cy="3780000"/>
          </a:xfrm>
        </p:spPr>
        <p:txBody>
          <a:bodyPr/>
          <a:lstStyle/>
          <a:p>
            <a:pPr marL="0" indent="0"/>
            <a:r>
              <a:rPr lang="da-DK" b="1" dirty="0"/>
              <a:t>Hvad er en GAP-analyse?</a:t>
            </a:r>
          </a:p>
          <a:p>
            <a:pPr marL="0" indent="0"/>
            <a:r>
              <a:rPr lang="da-DK" dirty="0"/>
              <a:t>Gap-analysen hjælper jer med at identificere de gaps eller ubalancer i jeres kommunikation, som I skal lukke for at opnå et stærkt omdømme hos forældrene.</a:t>
            </a:r>
          </a:p>
          <a:p>
            <a:pPr marL="0" indent="0"/>
            <a:endParaRPr lang="da-DK" dirty="0"/>
          </a:p>
          <a:p>
            <a:pPr marL="0" indent="0"/>
            <a:r>
              <a:rPr lang="da-DK" dirty="0"/>
              <a:t>I den ideelle verden, er der balance mellem modellens tre dimensioner:</a:t>
            </a:r>
          </a:p>
          <a:p>
            <a:pPr marL="0" indent="0"/>
            <a:r>
              <a:rPr lang="da-DK" b="1" dirty="0"/>
              <a:t>Identitet- Profil – Omdømme</a:t>
            </a:r>
          </a:p>
          <a:p>
            <a:endParaRPr lang="da-DK" dirty="0"/>
          </a:p>
          <a:p>
            <a:pPr marL="0"/>
            <a:r>
              <a:rPr lang="da-DK" dirty="0"/>
              <a:t>I den virkelige verden, vil der altid være gaps eller huller, som I kan arbejde med.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E14CC3-E2C1-4EA4-8742-9834AE78E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GAP-analyse</a:t>
            </a:r>
          </a:p>
        </p:txBody>
      </p:sp>
    </p:spTree>
    <p:extLst>
      <p:ext uri="{BB962C8B-B14F-4D97-AF65-F5344CB8AC3E}">
        <p14:creationId xmlns:p14="http://schemas.microsoft.com/office/powerpoint/2010/main" val="2082880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DFC5FB5-7B9D-4634-A21F-DCD0157260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8170" y="980728"/>
            <a:ext cx="7704000" cy="4392488"/>
          </a:xfrm>
        </p:spPr>
        <p:txBody>
          <a:bodyPr/>
          <a:lstStyle/>
          <a:p>
            <a:pPr marL="0" indent="0"/>
            <a:r>
              <a:rPr lang="da-DK" b="1" dirty="0"/>
              <a:t>Typer af gaps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b="1" dirty="0"/>
              <a:t>Kommunikations-gap</a:t>
            </a:r>
          </a:p>
          <a:p>
            <a:pPr marL="0" indent="0"/>
            <a:r>
              <a:rPr lang="da-DK" sz="1600" dirty="0"/>
              <a:t>Når den planlagte kommunikation ikke rammer eller appellerer til modtageren f.eks. forældre eller samarbejdspartnere. </a:t>
            </a:r>
          </a:p>
          <a:p>
            <a:pPr marL="0" indent="0"/>
            <a:endParaRPr lang="da-DK" sz="1600" b="1" dirty="0"/>
          </a:p>
          <a:p>
            <a:pPr marL="0" indent="0"/>
            <a:r>
              <a:rPr lang="da-DK" sz="1600" b="1" dirty="0"/>
              <a:t>Eksempel: 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dirty="0"/>
              <a:t>Man glemmer at oversætte fagsprog til forældresprog. Det gør, at nogle forældre har svært ved at forstå vores budskab.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dirty="0"/>
              <a:t>Hvis man vælger at bruge kommunikationskanaler som ikke alle forældre har adgang til.</a:t>
            </a:r>
          </a:p>
          <a:p>
            <a:pPr marL="0" indent="0"/>
            <a:endParaRPr lang="da-DK" sz="160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E14CC3-E2C1-4EA4-8742-9834AE78E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GAP-analyse</a:t>
            </a:r>
          </a:p>
        </p:txBody>
      </p:sp>
    </p:spTree>
    <p:extLst>
      <p:ext uri="{BB962C8B-B14F-4D97-AF65-F5344CB8AC3E}">
        <p14:creationId xmlns:p14="http://schemas.microsoft.com/office/powerpoint/2010/main" val="675053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DFC5FB5-7B9D-4634-A21F-DCD0157260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8170" y="980728"/>
            <a:ext cx="7704000" cy="4392488"/>
          </a:xfrm>
        </p:spPr>
        <p:txBody>
          <a:bodyPr/>
          <a:lstStyle/>
          <a:p>
            <a:pPr marL="0" indent="0"/>
            <a:r>
              <a:rPr lang="da-DK" sz="1600" b="1" dirty="0"/>
              <a:t>Oplevelses-gap</a:t>
            </a:r>
          </a:p>
          <a:p>
            <a:pPr marL="0" indent="0"/>
            <a:r>
              <a:rPr lang="da-DK" sz="1600" dirty="0"/>
              <a:t>Når forældrenes erfaringer med skolen eller dagtilbuddet ikke lever op til </a:t>
            </a:r>
          </a:p>
          <a:p>
            <a:pPr marL="0" indent="0"/>
            <a:r>
              <a:rPr lang="da-DK" sz="1600" dirty="0"/>
              <a:t>de forventninger som modtageren havde på forhånd. </a:t>
            </a:r>
          </a:p>
          <a:p>
            <a:pPr marL="0" indent="0"/>
            <a:endParaRPr lang="da-DK" sz="1600" b="1" dirty="0"/>
          </a:p>
          <a:p>
            <a:pPr marL="0" indent="0"/>
            <a:r>
              <a:rPr lang="da-DK" sz="1600" b="1" dirty="0"/>
              <a:t>Eksempel: </a:t>
            </a:r>
          </a:p>
          <a:p>
            <a:pPr marL="0" indent="0"/>
            <a:r>
              <a:rPr lang="da-DK" sz="1600" dirty="0"/>
              <a:t>Vi fortæller, at vi har et stærkt fællesskab, men forældrene oplever, at det sociale fællesskab i klassen halter, eller at børnene i vuggestuen sjældent laver aktiviteter på tværs af stuerne.  </a:t>
            </a:r>
          </a:p>
          <a:p>
            <a:pPr marL="0" indent="0"/>
            <a:endParaRPr lang="da-DK" sz="160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E14CC3-E2C1-4EA4-8742-9834AE78E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Analyseværktøj- GAP-analyse</a:t>
            </a:r>
          </a:p>
        </p:txBody>
      </p:sp>
    </p:spTree>
    <p:extLst>
      <p:ext uri="{BB962C8B-B14F-4D97-AF65-F5344CB8AC3E}">
        <p14:creationId xmlns:p14="http://schemas.microsoft.com/office/powerpoint/2010/main" val="4087959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DFC5FB5-7B9D-4634-A21F-DCD0157260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8170" y="980728"/>
            <a:ext cx="7704000" cy="4392488"/>
          </a:xfrm>
        </p:spPr>
        <p:txBody>
          <a:bodyPr/>
          <a:lstStyle/>
          <a:p>
            <a:pPr marL="0" indent="0"/>
            <a:r>
              <a:rPr lang="da-DK" sz="1600" b="1" dirty="0"/>
              <a:t>Troværdigheds-gap</a:t>
            </a:r>
          </a:p>
          <a:p>
            <a:pPr marL="0" indent="0"/>
            <a:r>
              <a:rPr lang="da-DK" sz="1600" dirty="0"/>
              <a:t>Der er ubalance mellem hvem I er, og hvem I siger, I er. </a:t>
            </a:r>
          </a:p>
          <a:p>
            <a:pPr marL="0" indent="0"/>
            <a:r>
              <a:rPr lang="da-DK" sz="1600" dirty="0"/>
              <a:t>Det gamle ordsprog om, at man skal ‘sætte handling bag ordene’ gælder her.</a:t>
            </a:r>
          </a:p>
          <a:p>
            <a:pPr marL="0" indent="0"/>
            <a:endParaRPr lang="da-DK" sz="1600" dirty="0"/>
          </a:p>
          <a:p>
            <a:pPr marL="0" indent="0"/>
            <a:r>
              <a:rPr lang="da-DK" sz="1600" b="1" dirty="0"/>
              <a:t>Eksempel: </a:t>
            </a:r>
          </a:p>
          <a:p>
            <a:pPr marL="0" indent="0"/>
            <a:r>
              <a:rPr lang="da-DK" sz="1600" dirty="0"/>
              <a:t>I jeres kommunikation profilerer I jer på et stærkt fællesskab, men medarbejderne praktiserer dem ikke i hverdagen.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E14CC3-E2C1-4EA4-8742-9834AE78E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Analyseværktøj- GAP-analyse</a:t>
            </a:r>
          </a:p>
        </p:txBody>
      </p:sp>
    </p:spTree>
    <p:extLst>
      <p:ext uri="{BB962C8B-B14F-4D97-AF65-F5344CB8AC3E}">
        <p14:creationId xmlns:p14="http://schemas.microsoft.com/office/powerpoint/2010/main" val="2191638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AD30FC4-0C6F-45EF-BC0B-D0EFBEB13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Gap-analyse </a:t>
            </a:r>
            <a:endParaRPr lang="da-DK" dirty="0">
              <a:highlight>
                <a:srgbClr val="FFFF00"/>
              </a:highlight>
            </a:endParaRP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B35BD7C3-8E06-4F48-8801-B6A6B375B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538" y="692696"/>
            <a:ext cx="5346923" cy="515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713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DFC5FB5-7B9D-4634-A21F-DCD0157260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79999"/>
            <a:ext cx="7704000" cy="4140001"/>
          </a:xfrm>
        </p:spPr>
        <p:txBody>
          <a:bodyPr/>
          <a:lstStyle/>
          <a:p>
            <a:r>
              <a:rPr lang="da-DK" b="1" dirty="0"/>
              <a:t>Opgaven</a:t>
            </a:r>
          </a:p>
          <a:p>
            <a:endParaRPr lang="da-DK" b="1" dirty="0"/>
          </a:p>
          <a:p>
            <a:endParaRPr lang="da-DK" b="1" dirty="0"/>
          </a:p>
          <a:p>
            <a:pPr marL="360000">
              <a:buFont typeface="Arial" panose="020B0604020202020204" pitchFamily="34" charset="0"/>
              <a:buChar char="•"/>
            </a:pPr>
            <a:r>
              <a:rPr lang="da-DK" dirty="0"/>
              <a:t>Brainstorm i gruppen på modellens tre dimensioner og forsøg at identificer gaps/ubalancer i jeres kommunikation.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Tal også om, hvor I allerede nu lykkedes med jeres kommunikation.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Skriv jeres tanker og opmærksomheder ned.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Ledelse eller arbejdsgruppen samler op på analysen.</a:t>
            </a:r>
          </a:p>
          <a:p>
            <a:pPr marL="0"/>
            <a:endParaRPr lang="da-DK" dirty="0"/>
          </a:p>
          <a:p>
            <a:pPr marL="0"/>
            <a:endParaRPr lang="da-DK" dirty="0"/>
          </a:p>
          <a:p>
            <a:endParaRPr lang="da-DK" dirty="0"/>
          </a:p>
          <a:p>
            <a:r>
              <a:rPr lang="da-DK" sz="1600" dirty="0"/>
              <a:t> 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BE14CC3-E2C1-4EA4-8742-9834AE78E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Analyseværktøj- GAP-analyse</a:t>
            </a:r>
          </a:p>
        </p:txBody>
      </p:sp>
    </p:spTree>
    <p:extLst>
      <p:ext uri="{BB962C8B-B14F-4D97-AF65-F5344CB8AC3E}">
        <p14:creationId xmlns:p14="http://schemas.microsoft.com/office/powerpoint/2010/main" val="176033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67872A3B-700B-4AD2-A0D9-58460915F3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79999"/>
            <a:ext cx="7704000" cy="4437233"/>
          </a:xfrm>
        </p:spPr>
        <p:txBody>
          <a:bodyPr/>
          <a:lstStyle/>
          <a:p>
            <a:pPr marL="0" indent="0"/>
            <a:r>
              <a:rPr lang="da-DK" dirty="0"/>
              <a:t>Formålet med situationsanalysen er:</a:t>
            </a:r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b="1" dirty="0"/>
          </a:p>
          <a:p>
            <a:pPr marL="0" indent="0"/>
            <a:endParaRPr lang="da-DK" dirty="0"/>
          </a:p>
          <a:p>
            <a:pPr marL="0" indent="0"/>
            <a:r>
              <a:rPr lang="da-DK" dirty="0"/>
              <a:t>Lav enten en SWOT- analyse eller en GAP- analyse. Hent skabelonerne i kommunikationsværktøjskassen.</a:t>
            </a:r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A4E0ACA-9EA0-45E1-A320-B4B4A4E929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0000" y="44744"/>
            <a:ext cx="7308384" cy="1080000"/>
          </a:xfrm>
        </p:spPr>
        <p:txBody>
          <a:bodyPr/>
          <a:lstStyle/>
          <a:p>
            <a:pPr marL="0"/>
            <a:r>
              <a:rPr lang="da-DK" sz="1800" dirty="0"/>
              <a:t>Hvorfor skal du lave en situationsanalyse?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5369E88-005E-4C80-A364-65374D8777E0}"/>
              </a:ext>
            </a:extLst>
          </p:cNvPr>
          <p:cNvSpPr/>
          <p:nvPr/>
        </p:nvSpPr>
        <p:spPr>
          <a:xfrm>
            <a:off x="729275" y="1628800"/>
            <a:ext cx="7582376" cy="2520280"/>
          </a:xfrm>
          <a:prstGeom prst="rect">
            <a:avLst/>
          </a:prstGeom>
          <a:solidFill>
            <a:srgbClr val="FDF9DD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at skabe et fælles afsæt blandt dem, der skal gå foran, når strategien skal føres ud i livet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at synliggøre det handlegrundlag, som I har til rådighed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at bringe nye initiativer, ideer og ikke mindst </a:t>
            </a:r>
            <a:r>
              <a:rPr lang="da-DK" u="sng" dirty="0">
                <a:solidFill>
                  <a:schemeClr val="tx1"/>
                </a:solidFill>
              </a:rPr>
              <a:t>muligheder</a:t>
            </a:r>
            <a:r>
              <a:rPr lang="da-DK" dirty="0">
                <a:solidFill>
                  <a:schemeClr val="tx1"/>
                </a:solidFill>
              </a:rPr>
              <a:t> frem i lyset. Er der fx. nogle lavt hængende frugter, som I kan plukke med det samme?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/>
                </a:solidFill>
              </a:rPr>
              <a:t>at give jer et solidt fundament for senere at kunne vælge det fokusområde, som har størst betydning for jer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69C3768C-5857-4276-A2D3-CD8587DB74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268760"/>
            <a:ext cx="7704000" cy="3951240"/>
          </a:xfrm>
        </p:spPr>
        <p:txBody>
          <a:bodyPr/>
          <a:lstStyle/>
          <a:p>
            <a:pPr marL="36000"/>
            <a:r>
              <a:rPr lang="da-DK" dirty="0"/>
              <a:t>Du får den bedste situationsanalyse, hvis du går datainformeret til værks og undlader for mange ‘synsninger’.</a:t>
            </a:r>
          </a:p>
          <a:p>
            <a:endParaRPr lang="da-DK" dirty="0"/>
          </a:p>
          <a:p>
            <a:r>
              <a:rPr lang="da-DK" dirty="0"/>
              <a:t>Du kan fx: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inddrage udvalgte data i din analyse. Det kan være tal fra den seneste forældretilfredshedsundersøgelse, fra Børneintra, tilbagemeldinger fra forældre og bestyrelsesmøder, referater, stikprøver osv.</a:t>
            </a:r>
          </a:p>
          <a:p>
            <a:pPr marL="0" indent="0"/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Stil gerne spørgsmålet: Hvad bygger du det på?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A94AFB5-72E3-44D4-9CD4-634DDF9283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0000" y="-1"/>
            <a:ext cx="7164368" cy="1080000"/>
          </a:xfrm>
        </p:spPr>
        <p:txBody>
          <a:bodyPr/>
          <a:lstStyle/>
          <a:p>
            <a:r>
              <a:rPr lang="da-DK" dirty="0"/>
              <a:t>Gå datainformeret til din situationsanalyse</a:t>
            </a:r>
          </a:p>
        </p:txBody>
      </p:sp>
    </p:spTree>
    <p:extLst>
      <p:ext uri="{BB962C8B-B14F-4D97-AF65-F5344CB8AC3E}">
        <p14:creationId xmlns:p14="http://schemas.microsoft.com/office/powerpoint/2010/main" val="951540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/>
          <p:cNvSpPr>
            <a:spLocks noGrp="1"/>
          </p:cNvSpPr>
          <p:nvPr>
            <p:ph type="body" sz="quarter" idx="13"/>
          </p:nvPr>
        </p:nvSpPr>
        <p:spPr>
          <a:xfrm>
            <a:off x="720000" y="1079999"/>
            <a:ext cx="8028464" cy="4680520"/>
          </a:xfrm>
        </p:spPr>
        <p:txBody>
          <a:bodyPr/>
          <a:lstStyle/>
          <a:p>
            <a:pPr marL="180000"/>
            <a:r>
              <a:rPr lang="da-DK" sz="1600" b="1" dirty="0"/>
              <a:t>Opgave- grupper </a:t>
            </a:r>
          </a:p>
          <a:p>
            <a:pPr marL="180000"/>
            <a:r>
              <a:rPr lang="da-DK" sz="1600" dirty="0"/>
              <a:t>Brainstorm på jeres nuværende kommunikation eller kommunikationsudfordring </a:t>
            </a:r>
          </a:p>
          <a:p>
            <a:pPr>
              <a:buAutoNum type="arabicPeriod"/>
            </a:pPr>
            <a:r>
              <a:rPr lang="da-DK" sz="1600" dirty="0"/>
              <a:t>Hvilke styrker og svagheder har I? </a:t>
            </a:r>
          </a:p>
          <a:p>
            <a:pPr>
              <a:buAutoNum type="arabicPeriod"/>
            </a:pPr>
            <a:r>
              <a:rPr lang="da-DK" sz="1600" dirty="0"/>
              <a:t>Hvilke udfordringer og muligheder ser I?</a:t>
            </a:r>
          </a:p>
          <a:p>
            <a:pPr marL="0"/>
            <a:endParaRPr lang="da-DK" sz="1600" dirty="0"/>
          </a:p>
          <a:p>
            <a:pPr marL="0"/>
            <a:r>
              <a:rPr lang="da-DK" sz="1600" b="1" dirty="0"/>
              <a:t>Spil djævlens advokat (når der ikke er forældrevalgte til stede)</a:t>
            </a:r>
          </a:p>
          <a:p>
            <a:pPr marL="0"/>
            <a:r>
              <a:rPr lang="da-DK" sz="1600" dirty="0"/>
              <a:t>I løbet af jeres brainstorm skal I skifte perspektiv eller vælge én person, der kan spille djævlens advokat. Hvordan ser jeres kommunikation ud med forældrenes øjne? </a:t>
            </a:r>
          </a:p>
          <a:p>
            <a:pPr marL="0"/>
            <a:endParaRPr lang="da-DK" sz="1600" b="1" dirty="0"/>
          </a:p>
          <a:p>
            <a:pPr marL="0"/>
            <a:r>
              <a:rPr lang="da-DK" sz="1600" b="1" dirty="0"/>
              <a:t>Forhindringer</a:t>
            </a:r>
          </a:p>
          <a:p>
            <a:pPr marL="0"/>
            <a:r>
              <a:rPr lang="da-DK" sz="1600" dirty="0"/>
              <a:t>Nogle forhindringer kan have karakter af at være rammevilkår, som I ikke har indflydelse på. Ret i stedet fokus på de områder, som I ved, at I kan gøre noget ved.</a:t>
            </a:r>
          </a:p>
          <a:p>
            <a:pPr marL="0"/>
            <a:endParaRPr lang="da-DK" sz="1600" dirty="0"/>
          </a:p>
          <a:p>
            <a:pPr marL="0"/>
            <a:endParaRPr lang="da-DK" dirty="0"/>
          </a:p>
          <a:p>
            <a:pPr marL="0"/>
            <a:endParaRPr lang="da-DK" dirty="0"/>
          </a:p>
          <a:p>
            <a:pPr marL="0"/>
            <a:endParaRPr lang="da-DK" sz="1600" i="1" dirty="0"/>
          </a:p>
          <a:p>
            <a:endParaRPr lang="da-DK" dirty="0"/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5"/>
          </p:nvPr>
        </p:nvSpPr>
        <p:spPr>
          <a:xfrm>
            <a:off x="720000" y="-1"/>
            <a:ext cx="7308384" cy="1080000"/>
          </a:xfrm>
        </p:spPr>
        <p:txBody>
          <a:bodyPr/>
          <a:lstStyle/>
          <a:p>
            <a:r>
              <a:rPr lang="da-DK" dirty="0"/>
              <a:t>SWOT- analyse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/>
          <p:cNvSpPr>
            <a:spLocks noGrp="1"/>
          </p:cNvSpPr>
          <p:nvPr>
            <p:ph type="body" sz="quarter" idx="13"/>
          </p:nvPr>
        </p:nvSpPr>
        <p:spPr>
          <a:xfrm>
            <a:off x="647992" y="980728"/>
            <a:ext cx="8244488" cy="4536504"/>
          </a:xfrm>
        </p:spPr>
        <p:txBody>
          <a:bodyPr/>
          <a:lstStyle/>
          <a:p>
            <a:r>
              <a:rPr lang="da-DK" b="1" dirty="0"/>
              <a:t>Samtalestartere</a:t>
            </a:r>
          </a:p>
          <a:p>
            <a:r>
              <a:rPr lang="da-DK" dirty="0"/>
              <a:t> 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kommunikerer I </a:t>
            </a:r>
            <a:r>
              <a:rPr lang="da-DK" dirty="0" err="1"/>
              <a:t>i</a:t>
            </a:r>
            <a:r>
              <a:rPr lang="da-DK" dirty="0"/>
              <a:t> dag? Hvad lykkedes I med, og hvor er der plads    til forbedringer?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Hvad efterspørger forældrene af kommunikation?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Har I faste aftaler og vaner, der støtter op om jeres kommunikation?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Er der en rød tråd i fortællingen om jeres skole/dagtilbud/klub eller afdeling?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Er der en rød tråd i jeres visuelle udtryk og jeres budskaber?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Er der nogle gamle forestillinger eller fortællinger, som I gerne vil ændre?</a:t>
            </a:r>
          </a:p>
          <a:p>
            <a:pPr marL="0">
              <a:buFont typeface="Arial" panose="020B0604020202020204" pitchFamily="34" charset="0"/>
              <a:buChar char="•"/>
            </a:pPr>
            <a:r>
              <a:rPr lang="da-DK" dirty="0"/>
              <a:t>Hvilke ord vil jeres forældre bruger om jer? Er det de samme, som I bruger?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Værktøj: SWOT-analyse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6366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felt 9">
            <a:extLst>
              <a:ext uri="{FF2B5EF4-FFF2-40B4-BE49-F238E27FC236}">
                <a16:creationId xmlns:a16="http://schemas.microsoft.com/office/drawing/2014/main" id="{A750247B-6728-4983-8E26-366D85F32438}"/>
              </a:ext>
            </a:extLst>
          </p:cNvPr>
          <p:cNvSpPr txBox="1"/>
          <p:nvPr/>
        </p:nvSpPr>
        <p:spPr>
          <a:xfrm>
            <a:off x="683568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FA160C3-BC2E-4E0A-A068-FB242D9AC952}"/>
              </a:ext>
            </a:extLst>
          </p:cNvPr>
          <p:cNvSpPr txBox="1"/>
          <p:nvPr/>
        </p:nvSpPr>
        <p:spPr>
          <a:xfrm>
            <a:off x="2699792" y="170080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036966D-F982-4AF8-8640-9B339A895A7A}"/>
              </a:ext>
            </a:extLst>
          </p:cNvPr>
          <p:cNvSpPr txBox="1"/>
          <p:nvPr/>
        </p:nvSpPr>
        <p:spPr>
          <a:xfrm>
            <a:off x="4644008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F43B7359-396E-4A9E-A5CA-F19A334EFDC4}"/>
              </a:ext>
            </a:extLst>
          </p:cNvPr>
          <p:cNvSpPr txBox="1"/>
          <p:nvPr/>
        </p:nvSpPr>
        <p:spPr>
          <a:xfrm>
            <a:off x="6660232" y="170080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C7FA836-7779-458A-8304-99897E36D218}"/>
              </a:ext>
            </a:extLst>
          </p:cNvPr>
          <p:cNvSpPr txBox="1"/>
          <p:nvPr/>
        </p:nvSpPr>
        <p:spPr>
          <a:xfrm>
            <a:off x="467544" y="1700808"/>
            <a:ext cx="1872208" cy="2783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 err="1">
                <a:latin typeface="ScalaSansOT" panose="020B0504030101020102" pitchFamily="34" charset="0"/>
              </a:rPr>
              <a:t>Intra</a:t>
            </a:r>
            <a:endParaRPr lang="da-DK" sz="1100" dirty="0">
              <a:latin typeface="ScalaSansOT" panose="020B0504030101020102" pitchFamily="34" charset="0"/>
            </a:endParaRPr>
          </a:p>
          <a:p>
            <a:pPr marL="171450" indent="-171450">
              <a:lnSpc>
                <a:spcPct val="114000"/>
              </a:lnSpc>
              <a:buFont typeface="ScalaSansOT" panose="020B0504030101020102" pitchFamily="34" charset="0"/>
              <a:buChar char="–"/>
            </a:pPr>
            <a:r>
              <a:rPr lang="da-DK" sz="1100" dirty="0">
                <a:latin typeface="ScalaSansOT" panose="020B0504030101020102" pitchFamily="34" charset="0"/>
              </a:rPr>
              <a:t>At lægge billeder mm. på </a:t>
            </a:r>
            <a:r>
              <a:rPr lang="da-DK" sz="1100" dirty="0" err="1">
                <a:latin typeface="ScalaSansOT" panose="020B0504030101020102" pitchFamily="34" charset="0"/>
              </a:rPr>
              <a:t>intra</a:t>
            </a:r>
            <a:endParaRPr lang="da-DK" sz="1100" dirty="0">
              <a:latin typeface="ScalaSansOT" panose="020B0504030101020102" pitchFamily="34" charset="0"/>
            </a:endParaRPr>
          </a:p>
          <a:p>
            <a:pPr marL="171450" indent="-171450">
              <a:lnSpc>
                <a:spcPct val="114000"/>
              </a:lnSpc>
              <a:buFont typeface="ScalaSansOT" panose="020B0504030101020102" pitchFamily="34" charset="0"/>
              <a:buChar char="–"/>
            </a:pPr>
            <a:r>
              <a:rPr lang="da-DK" sz="1100" dirty="0">
                <a:latin typeface="ScalaSansOT" panose="020B0504030101020102" pitchFamily="34" charset="0"/>
              </a:rPr>
              <a:t>At skrive ”små” indlæg hvor pæd. beskrives</a:t>
            </a:r>
          </a:p>
          <a:p>
            <a:pPr marL="171450" indent="-171450">
              <a:lnSpc>
                <a:spcPct val="114000"/>
              </a:lnSpc>
              <a:buFont typeface="ScalaSansOT" panose="020B0504030101020102" pitchFamily="34" charset="0"/>
              <a:buChar char="–"/>
            </a:pPr>
            <a:r>
              <a:rPr lang="da-DK" sz="1100" dirty="0">
                <a:latin typeface="ScalaSansOT" panose="020B0504030101020102" pitchFamily="34" charset="0"/>
              </a:rPr>
              <a:t>At bruge Intra kontinuerligt </a:t>
            </a:r>
          </a:p>
          <a:p>
            <a:pPr marL="171450" indent="-171450">
              <a:lnSpc>
                <a:spcPct val="114000"/>
              </a:lnSpc>
              <a:buFont typeface="ScalaSansOT" panose="020B0504030101020102" pitchFamily="34" charset="0"/>
              <a:buChar char="–"/>
            </a:pPr>
            <a:r>
              <a:rPr lang="da-DK" sz="1100" dirty="0">
                <a:latin typeface="ScalaSansOT" panose="020B0504030101020102" pitchFamily="34" charset="0"/>
              </a:rPr>
              <a:t>At advisere forældre om aktiviteter og arrangementer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Vi vil gerne kommunikere!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Vi prøver. Der er mange, der gerne vil. Noget, der er rigtigt godt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7A59DC85-A530-43E7-BB8C-0788137DD46B}"/>
              </a:ext>
            </a:extLst>
          </p:cNvPr>
          <p:cNvSpPr txBox="1"/>
          <p:nvPr/>
        </p:nvSpPr>
        <p:spPr>
          <a:xfrm>
            <a:off x="4716016" y="1628800"/>
            <a:ext cx="1872208" cy="2397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Gode muligheder. Ressourcestærke/familier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Dygtige medarbejdere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Gode kommunikations- vaner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Mange kanaler til kommunikation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Ens i udseende fx format, fx nyhed/opslagstavle </a:t>
            </a:r>
            <a:r>
              <a:rPr lang="da-DK" sz="1100" dirty="0">
                <a:latin typeface="ScalaSansOT" panose="020B0504030101020102" pitchFamily="34" charset="0"/>
                <a:sym typeface="Wingdings" panose="05000000000000000000" pitchFamily="2" charset="2"/>
              </a:rPr>
              <a:t></a:t>
            </a:r>
            <a:r>
              <a:rPr lang="da-DK" sz="1100" dirty="0">
                <a:latin typeface="ScalaSansOT" panose="020B0504030101020102" pitchFamily="34" charset="0"/>
              </a:rPr>
              <a:t> grafik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Pkt. team møder, personalemøder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76A4737D-7C7F-4EF7-8E43-E90223D8E9F4}"/>
              </a:ext>
            </a:extLst>
          </p:cNvPr>
          <p:cNvSpPr txBox="1"/>
          <p:nvPr/>
        </p:nvSpPr>
        <p:spPr>
          <a:xfrm>
            <a:off x="6804248" y="1628800"/>
            <a:ext cx="1872208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Otte/ni forskellige enheder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Tid til formidling, forberedelse og refleksion (medarb.)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Afklaring af formål/modtager af formidlingen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Gennemskuelighed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Overskuelighed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Anerkendelse af skriftlig kommunikation /dokumentation som arbejdsopgave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Platforme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Tilgængeligt materiale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Få personale med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Være vedholdende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100" dirty="0">
                <a:latin typeface="ScalaSansOT" panose="020B0504030101020102" pitchFamily="34" charset="0"/>
              </a:rPr>
              <a:t>Skriftlighed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9E477B9F-8A6C-4F1F-84E9-A3F3E27534ED}"/>
              </a:ext>
            </a:extLst>
          </p:cNvPr>
          <p:cNvSpPr txBox="1"/>
          <p:nvPr/>
        </p:nvSpPr>
        <p:spPr>
          <a:xfrm>
            <a:off x="2555776" y="1671622"/>
            <a:ext cx="19442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50" dirty="0">
                <a:latin typeface="ScalaSansOT" panose="020B0504030101020102" pitchFamily="34" charset="0"/>
              </a:rPr>
              <a:t>Blive bedre til at</a:t>
            </a:r>
          </a:p>
          <a:p>
            <a:pPr marL="171450" indent="-171450">
              <a:buFont typeface="ScalaSansOT" panose="020B0504030101020102" pitchFamily="34" charset="0"/>
              <a:buChar char="–"/>
            </a:pPr>
            <a:r>
              <a:rPr lang="da-DK" sz="1050" dirty="0">
                <a:latin typeface="ScalaSansOT" panose="020B0504030101020102" pitchFamily="34" charset="0"/>
              </a:rPr>
              <a:t>beskrive pædagogikken og</a:t>
            </a:r>
          </a:p>
          <a:p>
            <a:pPr marL="171450" indent="-171450">
              <a:buFont typeface="ScalaSansOT" panose="020B0504030101020102" pitchFamily="34" charset="0"/>
              <a:buChar char="–"/>
            </a:pPr>
            <a:r>
              <a:rPr lang="da-DK" sz="1050" dirty="0">
                <a:latin typeface="ScalaSansOT" panose="020B0504030101020102" pitchFamily="34" charset="0"/>
              </a:rPr>
              <a:t>kommunikere </a:t>
            </a:r>
            <a:r>
              <a:rPr lang="da-DK" sz="1050" dirty="0" err="1">
                <a:latin typeface="ScalaSansOT" panose="020B0504030101020102" pitchFamily="34" charset="0"/>
              </a:rPr>
              <a:t>DT’s</a:t>
            </a:r>
            <a:r>
              <a:rPr lang="da-DK" sz="1050" dirty="0">
                <a:latin typeface="ScalaSansOT" panose="020B0504030101020102" pitchFamily="34" charset="0"/>
              </a:rPr>
              <a:t> pæd. profil</a:t>
            </a:r>
          </a:p>
          <a:p>
            <a:pPr marL="171450" indent="-171450">
              <a:buFont typeface="ScalaSansOT" panose="020B0504030101020102" pitchFamily="34" charset="0"/>
              <a:buChar char="–"/>
            </a:pPr>
            <a:r>
              <a:rPr lang="da-DK" sz="1050" dirty="0">
                <a:latin typeface="ScalaSansOT" panose="020B0504030101020102" pitchFamily="34" charset="0"/>
              </a:rPr>
              <a:t>kommunikere med forældre, der ikke er som de fleste</a:t>
            </a:r>
          </a:p>
          <a:p>
            <a:pPr marL="171450" indent="-171450">
              <a:buFont typeface="ScalaSansOT" panose="020B0504030101020102" pitchFamily="34" charset="0"/>
              <a:buChar char="–"/>
            </a:pPr>
            <a:r>
              <a:rPr lang="da-DK" sz="1050" dirty="0">
                <a:latin typeface="ScalaSansOT" panose="020B0504030101020102" pitchFamily="34" charset="0"/>
              </a:rPr>
              <a:t>Lytte til / dialog med utilfredshederne</a:t>
            </a:r>
          </a:p>
          <a:p>
            <a:pPr marL="171450" indent="-171450">
              <a:buFont typeface="ScalaSansOT" panose="020B0504030101020102" pitchFamily="34" charset="0"/>
              <a:buChar char="–"/>
            </a:pPr>
            <a:r>
              <a:rPr lang="da-DK" sz="1050" dirty="0">
                <a:latin typeface="ScalaSansOT" panose="020B0504030101020102" pitchFamily="34" charset="0"/>
              </a:rPr>
              <a:t>blive skarpere ift. hvad vi lægger på Intra - hvor og hvorfor?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50" dirty="0">
                <a:latin typeface="ScalaSansOT" panose="020B0504030101020102" pitchFamily="34" charset="0"/>
              </a:rPr>
              <a:t>For langt, upræcist, for mange billeder. Hvad vil vi med det?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50" dirty="0">
                <a:latin typeface="ScalaSansOT" panose="020B0504030101020102" pitchFamily="34" charset="0"/>
              </a:rPr>
              <a:t>Tydelig kommunikation – få budskabet ud!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50" dirty="0">
                <a:latin typeface="ScalaSansOT" panose="020B0504030101020102" pitchFamily="34" charset="0"/>
              </a:rPr>
              <a:t>Tålmodighed – være i processer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050" dirty="0">
                <a:latin typeface="ScalaSansOT" panose="020B0504030101020102" pitchFamily="34" charset="0"/>
              </a:rPr>
              <a:t>Blive bedre til opfølgning og implementering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7FC31CB-5F7A-471B-835D-4C20B77DB826}"/>
              </a:ext>
            </a:extLst>
          </p:cNvPr>
          <p:cNvSpPr txBox="1"/>
          <p:nvPr/>
        </p:nvSpPr>
        <p:spPr>
          <a:xfrm>
            <a:off x="1471719" y="518752"/>
            <a:ext cx="5912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Eksempel fra Gl. Åby Dagtilbud</a:t>
            </a:r>
            <a:endParaRPr lang="da-DK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17628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felt 9">
            <a:extLst>
              <a:ext uri="{FF2B5EF4-FFF2-40B4-BE49-F238E27FC236}">
                <a16:creationId xmlns:a16="http://schemas.microsoft.com/office/drawing/2014/main" id="{A750247B-6728-4983-8E26-366D85F32438}"/>
              </a:ext>
            </a:extLst>
          </p:cNvPr>
          <p:cNvSpPr txBox="1"/>
          <p:nvPr/>
        </p:nvSpPr>
        <p:spPr>
          <a:xfrm>
            <a:off x="485768" y="1700808"/>
            <a:ext cx="1800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Formidling af temaer og pædagogiske lærerplaner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1:1 kommunikation/fag -lig sparring/daglig dialog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Give forældrene opgaver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Faglige fortællinger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Synlig ledelse tæt på pæd. ledere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Overgange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FA160C3-BC2E-4E0A-A068-FB242D9AC952}"/>
              </a:ext>
            </a:extLst>
          </p:cNvPr>
          <p:cNvSpPr txBox="1"/>
          <p:nvPr/>
        </p:nvSpPr>
        <p:spPr>
          <a:xfrm>
            <a:off x="2537867" y="1739468"/>
            <a:ext cx="18002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Mængden af kommunikation svinger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Systematik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Hvor ligger vi vores breve/info?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036966D-F982-4AF8-8640-9B339A895A7A}"/>
              </a:ext>
            </a:extLst>
          </p:cNvPr>
          <p:cNvSpPr txBox="1"/>
          <p:nvPr/>
        </p:nvSpPr>
        <p:spPr>
          <a:xfrm>
            <a:off x="4637591" y="1739468"/>
            <a:ext cx="1800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Fortælle, hvad der sker i ” mellemrummet”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Hvor ligger vi vores infobreve m.m. ( ens i husene)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Hvad mener vi er kvalitet i kommunikation, og hvordan kan vi formidle det?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Fokus på formål og synliggøre faglighed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F43B7359-396E-4A9E-A5CA-F19A334EFDC4}"/>
              </a:ext>
            </a:extLst>
          </p:cNvPr>
          <p:cNvSpPr txBox="1"/>
          <p:nvPr/>
        </p:nvSpPr>
        <p:spPr>
          <a:xfrm>
            <a:off x="6812124" y="1705000"/>
            <a:ext cx="17281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/>
              <a:t>Undersøge forældrenes behov for kommunikation. Hvad forbinder de med kvalitet i kommunikation?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/>
              <a:t>Læser forældrene vores information?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/>
              <a:t>Blive bedre til at fortælle, hvad vi laver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/>
              <a:t>Kommunikation sker på bagkant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/>
              <a:t>Tid til at sortere i, hvad der er kvalitet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0F977487-864E-4099-AB15-432707403EEA}"/>
              </a:ext>
            </a:extLst>
          </p:cNvPr>
          <p:cNvSpPr txBox="1"/>
          <p:nvPr/>
        </p:nvSpPr>
        <p:spPr>
          <a:xfrm>
            <a:off x="1289219" y="53014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Eksempel fra Stranden Dagtilbud</a:t>
            </a:r>
          </a:p>
        </p:txBody>
      </p:sp>
    </p:spTree>
    <p:extLst>
      <p:ext uri="{BB962C8B-B14F-4D97-AF65-F5344CB8AC3E}">
        <p14:creationId xmlns:p14="http://schemas.microsoft.com/office/powerpoint/2010/main" val="386044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felt 9">
            <a:extLst>
              <a:ext uri="{FF2B5EF4-FFF2-40B4-BE49-F238E27FC236}">
                <a16:creationId xmlns:a16="http://schemas.microsoft.com/office/drawing/2014/main" id="{A750247B-6728-4983-8E26-366D85F32438}"/>
              </a:ext>
            </a:extLst>
          </p:cNvPr>
          <p:cNvSpPr txBox="1"/>
          <p:nvPr/>
        </p:nvSpPr>
        <p:spPr>
          <a:xfrm>
            <a:off x="520664" y="1806724"/>
            <a:ext cx="1800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Tydeligt visuel identitet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Ensartet ugeplan (Klub og SFO)</a:t>
            </a:r>
          </a:p>
          <a:p>
            <a:endParaRPr lang="da-DK" sz="1400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FA160C3-BC2E-4E0A-A068-FB242D9AC952}"/>
              </a:ext>
            </a:extLst>
          </p:cNvPr>
          <p:cNvSpPr txBox="1"/>
          <p:nvPr/>
        </p:nvSpPr>
        <p:spPr>
          <a:xfrm>
            <a:off x="2556917" y="1845384"/>
            <a:ext cx="18002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Dårlige til at bruge medarbejderne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Modtager bestemmer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Kommunikation teksttung+ visuelle virkemidler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Nice to know/ need to know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Konstruktiv feedback ønskes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Årgangsfaglige snit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a-DK" sz="1200" dirty="0"/>
              <a:t>Mobning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a-DK" sz="1200" dirty="0"/>
              <a:t>Alkohol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a-DK" sz="1200" dirty="0"/>
              <a:t>Seksualitet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036966D-F982-4AF8-8640-9B339A895A7A}"/>
              </a:ext>
            </a:extLst>
          </p:cNvPr>
          <p:cNvSpPr txBox="1"/>
          <p:nvPr/>
        </p:nvSpPr>
        <p:spPr>
          <a:xfrm>
            <a:off x="4656641" y="1845384"/>
            <a:ext cx="180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Ensartethed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Tydelig rød tråd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Oversigter/ tydelig skiltning på 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Konkrete aftaler, der læner sig op af det fælles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F43B7359-396E-4A9E-A5CA-F19A334EFDC4}"/>
              </a:ext>
            </a:extLst>
          </p:cNvPr>
          <p:cNvSpPr txBox="1"/>
          <p:nvPr/>
        </p:nvSpPr>
        <p:spPr>
          <a:xfrm>
            <a:off x="6831174" y="1734716"/>
            <a:ext cx="17281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/>
              <a:t>Catchline f.eks. ” vi hjælper og støtter”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Vi skal fortælle, hvor gode og dygtige vi 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Skabe medarbejderstolt-hed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Forventninger til kommunikation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200" dirty="0"/>
              <a:t>Principper for, hvad der skal informeres om til forældrene på 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0F977487-864E-4099-AB15-432707403EEA}"/>
              </a:ext>
            </a:extLst>
          </p:cNvPr>
          <p:cNvSpPr txBox="1"/>
          <p:nvPr/>
        </p:nvSpPr>
        <p:spPr>
          <a:xfrm>
            <a:off x="1583668" y="456347"/>
            <a:ext cx="3636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Eksempel fra Strandskolen</a:t>
            </a:r>
          </a:p>
        </p:txBody>
      </p:sp>
    </p:spTree>
    <p:extLst>
      <p:ext uri="{BB962C8B-B14F-4D97-AF65-F5344CB8AC3E}">
        <p14:creationId xmlns:p14="http://schemas.microsoft.com/office/powerpoint/2010/main" val="141420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felt 13">
            <a:extLst>
              <a:ext uri="{FF2B5EF4-FFF2-40B4-BE49-F238E27FC236}">
                <a16:creationId xmlns:a16="http://schemas.microsoft.com/office/drawing/2014/main" id="{31F7E7BE-A9C7-4244-8FDE-8AB51FFAAC19}"/>
              </a:ext>
            </a:extLst>
          </p:cNvPr>
          <p:cNvSpPr txBox="1"/>
          <p:nvPr/>
        </p:nvSpPr>
        <p:spPr>
          <a:xfrm>
            <a:off x="755576" y="187947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CF0A0848-A89F-40CC-9BEF-D9364F8C478D}"/>
              </a:ext>
            </a:extLst>
          </p:cNvPr>
          <p:cNvSpPr txBox="1"/>
          <p:nvPr/>
        </p:nvSpPr>
        <p:spPr>
          <a:xfrm>
            <a:off x="2699792" y="162234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5403B19F-A663-4733-8ACA-D0B21166369B}"/>
              </a:ext>
            </a:extLst>
          </p:cNvPr>
          <p:cNvSpPr txBox="1"/>
          <p:nvPr/>
        </p:nvSpPr>
        <p:spPr>
          <a:xfrm>
            <a:off x="4716016" y="16288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A3412337-1489-4138-A8C1-2C78E8747657}"/>
              </a:ext>
            </a:extLst>
          </p:cNvPr>
          <p:cNvSpPr txBox="1"/>
          <p:nvPr/>
        </p:nvSpPr>
        <p:spPr>
          <a:xfrm>
            <a:off x="6732240" y="16288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0F78E9E3-8F27-4F24-90BD-5B8D0A7367FC}"/>
              </a:ext>
            </a:extLst>
          </p:cNvPr>
          <p:cNvSpPr txBox="1"/>
          <p:nvPr/>
        </p:nvSpPr>
        <p:spPr>
          <a:xfrm>
            <a:off x="1475656" y="266977"/>
            <a:ext cx="391950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/>
              <a:t>Eksempel fra Virupskolen</a:t>
            </a:r>
          </a:p>
          <a:p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13E2EA9D-13C3-452A-A9F3-4614E153A002}"/>
              </a:ext>
            </a:extLst>
          </p:cNvPr>
          <p:cNvSpPr txBox="1"/>
          <p:nvPr/>
        </p:nvSpPr>
        <p:spPr>
          <a:xfrm>
            <a:off x="486594" y="173965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Skabende skole – vision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65C03CD-1A40-41CA-A849-F33094D63BF0}"/>
              </a:ext>
            </a:extLst>
          </p:cNvPr>
          <p:cNvSpPr txBox="1"/>
          <p:nvPr/>
        </p:nvSpPr>
        <p:spPr>
          <a:xfrm>
            <a:off x="2556545" y="1701554"/>
            <a:ext cx="1800200" cy="2053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Forskel på teams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Forskel på afd. A og afd. B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Forskellig kommunikation til forældre 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Vi er ikke gode, til at fortælle det vi gør</a:t>
            </a:r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52D73B7-4205-462A-ACC5-9198DB0981ED}"/>
              </a:ext>
            </a:extLst>
          </p:cNvPr>
          <p:cNvSpPr txBox="1"/>
          <p:nvPr/>
        </p:nvSpPr>
        <p:spPr>
          <a:xfrm>
            <a:off x="4600575" y="1702272"/>
            <a:ext cx="1959754" cy="352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Hvilke 5 ting er vi gode til – være vedholdende, skabe initiativ hos medarbejdere (lægge på Facebook)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Vi har en god skole, hvordan får vi det fortalt?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PUK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Invitere forældre ind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Retningslinjer for kommunikation med </a:t>
            </a:r>
            <a:r>
              <a:rPr lang="da-DK" sz="1200" u="sng" dirty="0">
                <a:latin typeface="ScalaSansOT" panose="020B0504030101020102" pitchFamily="34" charset="0"/>
              </a:rPr>
              <a:t>usikre</a:t>
            </a:r>
            <a:r>
              <a:rPr lang="da-DK" sz="1200" dirty="0">
                <a:latin typeface="ScalaSansOT" panose="020B0504030101020102" pitchFamily="34" charset="0"/>
              </a:rPr>
              <a:t> forældre?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FB – input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Udvikle på netværksmøder</a:t>
            </a:r>
          </a:p>
          <a:p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25A966D0-2E21-445E-8B25-3796FCD71013}"/>
              </a:ext>
            </a:extLst>
          </p:cNvPr>
          <p:cNvSpPr txBox="1"/>
          <p:nvPr/>
        </p:nvSpPr>
        <p:spPr>
          <a:xfrm>
            <a:off x="6791888" y="1711079"/>
            <a:ext cx="1841135" cy="1556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Hvad efterspørger forældre?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Hvad kan kommunikation hjælpe med?</a:t>
            </a:r>
          </a:p>
          <a:p>
            <a:pPr marL="171450" lvl="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da-DK" sz="1200" dirty="0">
                <a:latin typeface="ScalaSansOT" panose="020B0504030101020102" pitchFamily="34" charset="0"/>
              </a:rPr>
              <a:t>Hvad vil medarbejder ift. kommunikation</a:t>
            </a:r>
          </a:p>
        </p:txBody>
      </p:sp>
    </p:spTree>
    <p:extLst>
      <p:ext uri="{BB962C8B-B14F-4D97-AF65-F5344CB8AC3E}">
        <p14:creationId xmlns:p14="http://schemas.microsoft.com/office/powerpoint/2010/main" val="1839786467"/>
      </p:ext>
    </p:extLst>
  </p:cSld>
  <p:clrMapOvr>
    <a:masterClrMapping/>
  </p:clrMapOvr>
</p:sld>
</file>

<file path=ppt/theme/theme1.xml><?xml version="1.0" encoding="utf-8"?>
<a:theme xmlns:a="http://schemas.openxmlformats.org/drawingml/2006/main" name="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1300</TotalTime>
  <Words>1230</Words>
  <Application>Microsoft Office PowerPoint</Application>
  <PresentationFormat>Skærmshow (4:3)</PresentationFormat>
  <Paragraphs>200</Paragraphs>
  <Slides>15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ScalaSansOT</vt:lpstr>
      <vt:lpstr>Wingdings</vt:lpstr>
      <vt:lpstr>test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azskh28</dc:creator>
  <cp:lastModifiedBy>Camilla Gam Andersen</cp:lastModifiedBy>
  <cp:revision>68</cp:revision>
  <dcterms:created xsi:type="dcterms:W3CDTF">2014-12-17T11:00:57Z</dcterms:created>
  <dcterms:modified xsi:type="dcterms:W3CDTF">2019-01-28T20:31:50Z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