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1813" cy="7559675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Spørg eleverne: ”Hvordan tror I, at alkohol, hash og andre stoffer kan påvirke fysisk helbred?”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 på elevernes svar, inden du trykker videre på PowerPointen.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-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Drikker man meget og ofte, øger man risikoen for at udvikle en række sygdomme, herunder kræftsygdomme, mavetarmssygdomme, hjertekarsygdomme, leversygdomme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-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Brug af stoffer kan have alvorlige sundhedsmæssige konsekvenser, herunder død på grund af overdosis. Derudover kan det føre til hjerneskader, hjerteproblemer og lungesygdomme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Spørg eleverne: ”Hvordan tror I, at alkohol, hash og andre stoffer kan påvirke psykisk helbred?”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 på elevernes svar, inden du trykker videre på PowerPointen.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kan være en god ide at forklare følgende begreber: depression, afhængighed, motivation, koncentration og psykose.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Gennemgå PowerPointen.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skal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spørge eleverne denne gang.</a:t>
            </a:r>
            <a:endParaRPr/>
          </a:p>
        </p:txBody>
      </p:sp>
      <p:sp>
        <p:nvSpPr>
          <p:cNvPr id="124" name="Google Shape;1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Eleverne inddeles i grupper- ca. 4 elever i hver gruppe.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 udvælgelsen taler du med eleverne om, hvorfor de synes, at nogle af svarene var bedre end andre.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samler op på hele undervisningsforløbet og spørger eleverne, om de har spørgsmål.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Hvis eleverne har spørgsmål, som du ikke kan svare på, kan I evt. gå på nettet sammen.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Brug Sundhedsstyrelsens hjemmeside (link til siden på næste slides)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Spørg eleverne: ”Hvad er rusmidler?”.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 på elevernes svar, inden du trykker videre på PowerPointen.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Fortæl eleverne, at dette undervisningsforløb handler om alkohol, hash og andre stoffer.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Eleverne får uddelt røde og grønne papkort.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Eleverne svarer ”Ja” ved at række et grønt papkort i vejret, og ”Nej” ved at række et rødt papkort i vejret.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eleverne op i hold med ca. 4- 5 elever på hvert hold.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Uddel Elevopgaven: Prioritering af værdier.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Fortæl eleverne, at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hver elev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skal sætte kryds ved de 5 værdier, der er vigtigst for dem.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Fortæl eleverne, at de skal beholde deres besvarelse, hvis de ikke ønsker at få deres værdier læst op for klassen.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 besvarelserne fra hold 1.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Vælg en tilfældig besvarelse, som du læser op for klassen. Du læser altså de 5 værdier op, som er afkrydset i besvarelsen.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 skal de andre hold gætte, hvem fra hold 1, der har valgt de 5 værdier.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Gør det samme med de andre hold.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Opfølgning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skulle gerne blive synligt, at fysisk og psykisk helbred er vigtigt for næsten alle.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Ellers må du fortælle, at fysisk og psykisk helbred ofte er fundamentalt for at opnå og nyde de andre værdier.</a:t>
            </a:r>
            <a:endParaRPr/>
          </a:p>
        </p:txBody>
      </p:sp>
      <p:sp>
        <p:nvSpPr>
          <p:cNvPr id="95" name="Google Shape;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>
  <p:cSld name="Titel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elslide">
  <p:cSld name="9_Titel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1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elslide">
  <p:cSld name="11_Titel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1" cy="755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elslide">
  <p:cSld name="12_Titel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19"/>
            <a:ext cx="10691809" cy="755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elslide">
  <p:cSld name="13_Titel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19"/>
            <a:ext cx="10691809" cy="755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elslide">
  <p:cSld name="14_Titel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19"/>
            <a:ext cx="10691807" cy="755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elslide">
  <p:cSld name="15_Titel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19"/>
            <a:ext cx="10691807" cy="755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elslide">
  <p:cSld name="16_Titel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519"/>
            <a:ext cx="10691806" cy="755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elslide">
  <p:cSld name="17_Titel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519"/>
            <a:ext cx="10691806" cy="755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elslide">
  <p:cSld name="18_Titel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519"/>
            <a:ext cx="10691805" cy="755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elslide">
  <p:cSld name="19_Titel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519"/>
            <a:ext cx="10691805" cy="755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slide">
  <p:cSld name="1_Titel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elslide">
  <p:cSld name="20_Titel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slide">
  <p:cSld name="2_Titel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slide">
  <p:cSld name="3_Titel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slide">
  <p:cSld name="5_Titel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slide">
  <p:cSld name="6_Titel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elslide">
  <p:cSld name="7_Titel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2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elslide">
  <p:cSld name="8_Titel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1" cy="755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elslide">
  <p:cSld name="10_Titel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1" cy="755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k_HOXe6x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/>
        </p:nvSpPr>
        <p:spPr>
          <a:xfrm>
            <a:off x="271950" y="3730900"/>
            <a:ext cx="2882400" cy="21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Alkohol er et giftstof, som påvirker de fleste af kroppens organer.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kræftsygdomme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mavetarmssygdomme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hjertekarsygdomme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leversygdomme</a:t>
            </a:r>
            <a:endParaRPr/>
          </a:p>
        </p:txBody>
      </p:sp>
      <p:sp>
        <p:nvSpPr>
          <p:cNvPr id="108" name="Google Shape;108;p32"/>
          <p:cNvSpPr txBox="1"/>
          <p:nvPr/>
        </p:nvSpPr>
        <p:spPr>
          <a:xfrm>
            <a:off x="3589600" y="3785275"/>
            <a:ext cx="30000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Øget risiko for nedsat åndedrætsfunktion og kræft i luftvejene.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09" name="Google Shape;109;p32"/>
          <p:cNvSpPr txBox="1"/>
          <p:nvPr/>
        </p:nvSpPr>
        <p:spPr>
          <a:xfrm>
            <a:off x="6841775" y="3785275"/>
            <a:ext cx="487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8382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Brug af stoffer kan have alvorlige sundhedsmæssige konsekvenser.</a:t>
            </a:r>
            <a:endParaRPr sz="1600">
              <a:solidFill>
                <a:srgbClr val="FFFFFF"/>
              </a:solidFill>
            </a:endParaRPr>
          </a:p>
          <a:p>
            <a:pPr marL="0" marR="1193800" lvl="0" indent="0" algn="l" rtl="0">
              <a:lnSpc>
                <a:spcPct val="136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død på grund af overdosis </a:t>
            </a:r>
            <a:endParaRPr sz="1600">
              <a:solidFill>
                <a:srgbClr val="FFFFFF"/>
              </a:solidFill>
            </a:endParaRPr>
          </a:p>
          <a:p>
            <a:pPr marL="0" marR="1193800" lvl="0" indent="0" algn="l" rtl="0">
              <a:lnSpc>
                <a:spcPct val="136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0" marR="1193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Derudover kan det føre til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hjerneskader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hjerteproblemer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lungesygdomme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/>
          <p:nvPr/>
        </p:nvSpPr>
        <p:spPr>
          <a:xfrm>
            <a:off x="195800" y="3752650"/>
            <a:ext cx="30000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6700" marR="2794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Længere tids overforbrug øger risikoen for:</a:t>
            </a:r>
            <a:endParaRPr sz="1600">
              <a:solidFill>
                <a:srgbClr val="FFFFFF"/>
              </a:solidFill>
            </a:endParaRPr>
          </a:p>
          <a:p>
            <a:pPr marL="2667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depression</a:t>
            </a:r>
            <a:endParaRPr sz="1600">
              <a:solidFill>
                <a:srgbClr val="FFFFFF"/>
              </a:solidFill>
            </a:endParaRPr>
          </a:p>
          <a:p>
            <a:pPr marL="266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angst</a:t>
            </a:r>
            <a:endParaRPr sz="1600">
              <a:solidFill>
                <a:srgbClr val="FFFFFF"/>
              </a:solidFill>
            </a:endParaRPr>
          </a:p>
          <a:p>
            <a:pPr marL="495300" lvl="0" indent="-22860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hyppigste årsager til selvmord i Danmark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5" name="Google Shape;115;p33"/>
          <p:cNvSpPr txBox="1"/>
          <p:nvPr/>
        </p:nvSpPr>
        <p:spPr>
          <a:xfrm>
            <a:off x="3306700" y="3752650"/>
            <a:ext cx="30000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risiko for afhængighed</a:t>
            </a:r>
            <a:endParaRPr sz="1600">
              <a:solidFill>
                <a:srgbClr val="FFFFFF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øget risiko for psykose</a:t>
            </a:r>
            <a:endParaRPr sz="1600">
              <a:solidFill>
                <a:srgbClr val="FFFFFF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dårligere motivation</a:t>
            </a:r>
            <a:endParaRPr sz="1600">
              <a:solidFill>
                <a:srgbClr val="FFFFFF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dårlig koncentration</a:t>
            </a:r>
            <a:endParaRPr sz="1600">
              <a:solidFill>
                <a:srgbClr val="FFFFFF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dårlig hukommelse</a:t>
            </a:r>
            <a:endParaRPr sz="1600">
              <a:solidFill>
                <a:srgbClr val="FFFFFF"/>
              </a:solidFill>
            </a:endParaRPr>
          </a:p>
          <a:p>
            <a:pPr marL="342900" lvl="0" indent="0" algn="l" rtl="0">
              <a:lnSpc>
                <a:spcPct val="106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Hash gør det svært at tage en uddannelse.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6" name="Google Shape;116;p33"/>
          <p:cNvSpPr txBox="1"/>
          <p:nvPr/>
        </p:nvSpPr>
        <p:spPr>
          <a:xfrm>
            <a:off x="6678725" y="3752650"/>
            <a:ext cx="443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marR="14605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Brug af stoffer kan føre til misbrug, afhængighed og</a:t>
            </a:r>
            <a:endParaRPr sz="1600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Psykiske lidelser:</a:t>
            </a:r>
            <a:endParaRPr sz="1600" b="1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depression</a:t>
            </a:r>
            <a:endParaRPr sz="1600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angst og psykose</a:t>
            </a:r>
            <a:endParaRPr sz="1600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Sociale problemer:</a:t>
            </a:r>
            <a:endParaRPr sz="1600" b="1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hjemløshed</a:t>
            </a:r>
            <a:endParaRPr sz="1600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arbejdsløshed</a:t>
            </a:r>
            <a:endParaRPr sz="1600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ingen uddannelse</a:t>
            </a:r>
            <a:endParaRPr sz="1600">
              <a:solidFill>
                <a:srgbClr val="FFFFFF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▸ familieproblemer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/>
        </p:nvSpPr>
        <p:spPr>
          <a:xfrm>
            <a:off x="728775" y="3132625"/>
            <a:ext cx="499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3"/>
              </a:rPr>
              <a:t>https://youtu.be/xJk_HOXe6xE</a:t>
            </a:r>
            <a:endParaRPr sz="5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/>
        </p:nvSpPr>
        <p:spPr>
          <a:xfrm>
            <a:off x="652650" y="2099325"/>
            <a:ext cx="884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Du er til fest og bliver tilbudt alkohol eller stoffer, men du har ikke lyst.</a:t>
            </a:r>
            <a:endParaRPr sz="2000">
              <a:solidFill>
                <a:srgbClr val="304D5A"/>
              </a:solidFill>
            </a:endParaRPr>
          </a:p>
        </p:txBody>
      </p:sp>
      <p:sp>
        <p:nvSpPr>
          <p:cNvPr id="127" name="Google Shape;127;p35"/>
          <p:cNvSpPr txBox="1"/>
          <p:nvPr/>
        </p:nvSpPr>
        <p:spPr>
          <a:xfrm>
            <a:off x="652650" y="28607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en-US" sz="2000" b="1">
                <a:solidFill>
                  <a:srgbClr val="304D5A"/>
                </a:solidFill>
              </a:rPr>
              <a:t>Du kan sige fra ved at:</a:t>
            </a:r>
            <a:endParaRPr sz="2000" b="1">
              <a:solidFill>
                <a:srgbClr val="304D5A"/>
              </a:solidFill>
            </a:endParaRPr>
          </a:p>
        </p:txBody>
      </p:sp>
      <p:sp>
        <p:nvSpPr>
          <p:cNvPr id="128" name="Google Shape;128;p35"/>
          <p:cNvSpPr txBox="1"/>
          <p:nvPr/>
        </p:nvSpPr>
        <p:spPr>
          <a:xfrm>
            <a:off x="652650" y="3527775"/>
            <a:ext cx="513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304D5A"/>
                </a:solidFill>
              </a:rPr>
              <a:t>▸ </a:t>
            </a:r>
            <a:r>
              <a:rPr lang="en-US" sz="1600" b="1">
                <a:solidFill>
                  <a:srgbClr val="304D5A"/>
                </a:solidFill>
              </a:rPr>
              <a:t>Sige det lige ud og enkelt: </a:t>
            </a:r>
            <a:r>
              <a:rPr lang="en-US" sz="1600">
                <a:solidFill>
                  <a:srgbClr val="304D5A"/>
                </a:solidFill>
              </a:rPr>
              <a:t>Nej tak!</a:t>
            </a:r>
            <a:endParaRPr sz="1600">
              <a:solidFill>
                <a:srgbClr val="304D5A"/>
              </a:solidFill>
            </a:endParaRPr>
          </a:p>
        </p:txBody>
      </p:sp>
      <p:sp>
        <p:nvSpPr>
          <p:cNvPr id="129" name="Google Shape;129;p35"/>
          <p:cNvSpPr txBox="1"/>
          <p:nvPr/>
        </p:nvSpPr>
        <p:spPr>
          <a:xfrm>
            <a:off x="652650" y="4068100"/>
            <a:ext cx="648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04D5A"/>
                </a:solidFill>
              </a:rPr>
              <a:t>▸ </a:t>
            </a:r>
            <a:r>
              <a:rPr lang="en-US" sz="1600" b="1">
                <a:solidFill>
                  <a:srgbClr val="304D5A"/>
                </a:solidFill>
              </a:rPr>
              <a:t>Snakke om noget andet: </a:t>
            </a:r>
            <a:r>
              <a:rPr lang="en-US" sz="1600">
                <a:solidFill>
                  <a:srgbClr val="304D5A"/>
                </a:solidFill>
              </a:rPr>
              <a:t>Nej tak! Skal vi ikke spille pool?</a:t>
            </a:r>
            <a:endParaRPr sz="1600">
              <a:solidFill>
                <a:srgbClr val="304D5A"/>
              </a:solidFill>
            </a:endParaRPr>
          </a:p>
        </p:txBody>
      </p:sp>
      <p:sp>
        <p:nvSpPr>
          <p:cNvPr id="130" name="Google Shape;130;p35"/>
          <p:cNvSpPr txBox="1"/>
          <p:nvPr/>
        </p:nvSpPr>
        <p:spPr>
          <a:xfrm>
            <a:off x="652650" y="4608425"/>
            <a:ext cx="5971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04D5A"/>
                </a:solidFill>
              </a:rPr>
              <a:t>▸ </a:t>
            </a:r>
            <a:r>
              <a:rPr lang="en-US" sz="1600" b="1">
                <a:solidFill>
                  <a:srgbClr val="304D5A"/>
                </a:solidFill>
              </a:rPr>
              <a:t>Give en grund: </a:t>
            </a:r>
            <a:r>
              <a:rPr lang="en-US" sz="1600">
                <a:solidFill>
                  <a:srgbClr val="304D5A"/>
                </a:solidFill>
              </a:rPr>
              <a:t>Nej tak, det er vigtigt, at jeg er frisk i morgen.</a:t>
            </a:r>
            <a:endParaRPr sz="1600">
              <a:solidFill>
                <a:srgbClr val="304D5A"/>
              </a:solidFill>
            </a:endParaRPr>
          </a:p>
        </p:txBody>
      </p:sp>
      <p:sp>
        <p:nvSpPr>
          <p:cNvPr id="131" name="Google Shape;131;p35"/>
          <p:cNvSpPr txBox="1"/>
          <p:nvPr/>
        </p:nvSpPr>
        <p:spPr>
          <a:xfrm>
            <a:off x="652650" y="5148738"/>
            <a:ext cx="737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04D5A"/>
                </a:solidFill>
              </a:rPr>
              <a:t>▸ </a:t>
            </a:r>
            <a:r>
              <a:rPr lang="en-US" sz="1600" b="1">
                <a:solidFill>
                  <a:srgbClr val="304D5A"/>
                </a:solidFill>
              </a:rPr>
              <a:t>Gå din vej: </a:t>
            </a:r>
            <a:r>
              <a:rPr lang="en-US" sz="1600">
                <a:solidFill>
                  <a:srgbClr val="304D5A"/>
                </a:solidFill>
              </a:rPr>
              <a:t>Gå væk fra dem, der evt. presser dig.</a:t>
            </a:r>
            <a:endParaRPr sz="1600">
              <a:solidFill>
                <a:srgbClr val="304D5A"/>
              </a:solidFill>
            </a:endParaRPr>
          </a:p>
        </p:txBody>
      </p:sp>
      <p:sp>
        <p:nvSpPr>
          <p:cNvPr id="132" name="Google Shape;132;p35"/>
          <p:cNvSpPr txBox="1"/>
          <p:nvPr/>
        </p:nvSpPr>
        <p:spPr>
          <a:xfrm>
            <a:off x="652650" y="5689075"/>
            <a:ext cx="677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04D5A"/>
                </a:solidFill>
              </a:rPr>
              <a:t>▸ </a:t>
            </a:r>
            <a:r>
              <a:rPr lang="en-US" sz="1600" b="1">
                <a:solidFill>
                  <a:srgbClr val="304D5A"/>
                </a:solidFill>
              </a:rPr>
              <a:t>Gentage: </a:t>
            </a:r>
            <a:r>
              <a:rPr lang="en-US" sz="1600">
                <a:solidFill>
                  <a:srgbClr val="304D5A"/>
                </a:solidFill>
              </a:rPr>
              <a:t>Blive ved med at sige nej, til du ikke bliver spurgt længere.</a:t>
            </a:r>
            <a:endParaRPr sz="1600">
              <a:solidFill>
                <a:srgbClr val="304D5A"/>
              </a:solidFill>
            </a:endParaRPr>
          </a:p>
        </p:txBody>
      </p:sp>
      <p:sp>
        <p:nvSpPr>
          <p:cNvPr id="133" name="Google Shape;133;p35"/>
          <p:cNvSpPr txBox="1"/>
          <p:nvPr/>
        </p:nvSpPr>
        <p:spPr>
          <a:xfrm>
            <a:off x="652650" y="6229400"/>
            <a:ext cx="105183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790700" lvl="0" indent="0" algn="l" rtl="0">
              <a:lnSpc>
                <a:spcPct val="106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04D5A"/>
                </a:solidFill>
              </a:rPr>
              <a:t>▸ </a:t>
            </a:r>
            <a:r>
              <a:rPr lang="en-US" sz="1600" b="1">
                <a:solidFill>
                  <a:srgbClr val="304D5A"/>
                </a:solidFill>
              </a:rPr>
              <a:t>Blive væk næste gang: </a:t>
            </a:r>
            <a:r>
              <a:rPr lang="en-US" sz="1600">
                <a:solidFill>
                  <a:srgbClr val="304D5A"/>
                </a:solidFill>
              </a:rPr>
              <a:t>Undgå situationen, hvor du føler dig presset til at gøre noget, som du ikke har lyst til.</a:t>
            </a:r>
            <a:endParaRPr sz="1600">
              <a:solidFill>
                <a:srgbClr val="304D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/>
        </p:nvSpPr>
        <p:spPr>
          <a:xfrm>
            <a:off x="630900" y="2088425"/>
            <a:ext cx="81687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Du er til fest og bliver tilbudt alkohol eller stoffer, men du har ikke lyst.</a:t>
            </a:r>
            <a:endParaRPr sz="2000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304D5A"/>
                </a:solidFill>
              </a:rPr>
              <a:t>Skriv jeres svar på kortet. </a:t>
            </a:r>
            <a:endParaRPr sz="2000">
              <a:solidFill>
                <a:srgbClr val="304D5A"/>
              </a:solidFill>
            </a:endParaRPr>
          </a:p>
        </p:txBody>
      </p:sp>
      <p:sp>
        <p:nvSpPr>
          <p:cNvPr id="139" name="Google Shape;139;p36"/>
          <p:cNvSpPr txBox="1"/>
          <p:nvPr/>
        </p:nvSpPr>
        <p:spPr>
          <a:xfrm>
            <a:off x="630900" y="30564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en-US" sz="2000" b="1">
                <a:solidFill>
                  <a:srgbClr val="304D5A"/>
                </a:solidFill>
              </a:rPr>
              <a:t>Spørgsmål:</a:t>
            </a:r>
            <a:endParaRPr sz="2000" b="1">
              <a:solidFill>
                <a:srgbClr val="304D5A"/>
              </a:solidFill>
            </a:endParaRPr>
          </a:p>
        </p:txBody>
      </p:sp>
      <p:sp>
        <p:nvSpPr>
          <p:cNvPr id="140" name="Google Shape;140;p36"/>
          <p:cNvSpPr txBox="1"/>
          <p:nvPr/>
        </p:nvSpPr>
        <p:spPr>
          <a:xfrm>
            <a:off x="-65300" y="3654750"/>
            <a:ext cx="118236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52500" marR="1943100" lvl="0" indent="-2286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1.</a:t>
            </a:r>
            <a:r>
              <a:rPr lang="en-US" sz="700">
                <a:solidFill>
                  <a:srgbClr val="304D5A"/>
                </a:solidFill>
              </a:rPr>
              <a:t>    </a:t>
            </a:r>
            <a:r>
              <a:rPr lang="en-US" sz="1600" b="1">
                <a:solidFill>
                  <a:srgbClr val="304D5A"/>
                </a:solidFill>
              </a:rPr>
              <a:t>Hvor er det mest sandsynligt, at I møder en person, der vil tilbyde jer alkohol, hash eller andre stoffer?</a:t>
            </a:r>
            <a:endParaRPr sz="1600" b="1">
              <a:solidFill>
                <a:srgbClr val="304D5A"/>
              </a:solidFill>
            </a:endParaRPr>
          </a:p>
        </p:txBody>
      </p:sp>
      <p:sp>
        <p:nvSpPr>
          <p:cNvPr id="141" name="Google Shape;141;p36"/>
          <p:cNvSpPr txBox="1"/>
          <p:nvPr/>
        </p:nvSpPr>
        <p:spPr>
          <a:xfrm>
            <a:off x="630900" y="4644575"/>
            <a:ext cx="775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20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2. </a:t>
            </a:r>
            <a:r>
              <a:rPr lang="en-US" sz="700">
                <a:solidFill>
                  <a:srgbClr val="304D5A"/>
                </a:solidFill>
              </a:rPr>
              <a:t>  </a:t>
            </a:r>
            <a:r>
              <a:rPr lang="en-US" sz="1600" b="1">
                <a:solidFill>
                  <a:srgbClr val="304D5A"/>
                </a:solidFill>
              </a:rPr>
              <a:t>Hvordan kan I sige fra i den slags situationer? </a:t>
            </a:r>
            <a:endParaRPr sz="1600" b="1">
              <a:solidFill>
                <a:srgbClr val="304D5A"/>
              </a:solidFill>
            </a:endParaRPr>
          </a:p>
        </p:txBody>
      </p:sp>
      <p:sp>
        <p:nvSpPr>
          <p:cNvPr id="142" name="Google Shape;142;p36"/>
          <p:cNvSpPr txBox="1"/>
          <p:nvPr/>
        </p:nvSpPr>
        <p:spPr>
          <a:xfrm>
            <a:off x="630900" y="5420575"/>
            <a:ext cx="7353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3.</a:t>
            </a:r>
            <a:r>
              <a:rPr lang="en-US" sz="700">
                <a:solidFill>
                  <a:srgbClr val="304D5A"/>
                </a:solidFill>
              </a:rPr>
              <a:t>     </a:t>
            </a:r>
            <a:r>
              <a:rPr lang="en-US" sz="1600" b="1">
                <a:solidFill>
                  <a:srgbClr val="304D5A"/>
                </a:solidFill>
              </a:rPr>
              <a:t>Tal om fordele og ulemper ved at sige fra på forskellige måder.</a:t>
            </a:r>
            <a:endParaRPr sz="1600" b="1">
              <a:solidFill>
                <a:srgbClr val="304D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/>
        </p:nvSpPr>
        <p:spPr>
          <a:xfrm>
            <a:off x="674000" y="2395588"/>
            <a:ext cx="10072200" cy="3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Hvert hold får 2 ”Sig fra” kort.</a:t>
            </a:r>
            <a:endParaRPr sz="2100">
              <a:solidFill>
                <a:schemeClr val="dk1"/>
              </a:solidFill>
            </a:endParaRPr>
          </a:p>
          <a:p>
            <a:pPr marL="0" marR="1892300" lvl="0" indent="0" algn="l" rtl="0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1.</a:t>
            </a:r>
            <a:r>
              <a:rPr lang="en-US" sz="700">
                <a:solidFill>
                  <a:srgbClr val="304D5A"/>
                </a:solidFill>
              </a:rPr>
              <a:t>    </a:t>
            </a:r>
            <a:r>
              <a:rPr lang="en-US" sz="1600" b="1">
                <a:solidFill>
                  <a:srgbClr val="304D5A"/>
                </a:solidFill>
              </a:rPr>
              <a:t>Skriv 1 spørgsmål på hvert kort, hvor I lægger pres på en ven i forhold til at drikke alkohol, ryge hash eller tage andre stoffer.</a:t>
            </a:r>
            <a:endParaRPr sz="1600" b="1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2.</a:t>
            </a:r>
            <a:r>
              <a:rPr lang="en-US" sz="700">
                <a:solidFill>
                  <a:srgbClr val="304D5A"/>
                </a:solidFill>
              </a:rPr>
              <a:t>     </a:t>
            </a:r>
            <a:r>
              <a:rPr lang="en-US" sz="1600" b="1">
                <a:solidFill>
                  <a:srgbClr val="304D5A"/>
                </a:solidFill>
              </a:rPr>
              <a:t>Hvert hold sender deres 2 ”Sig fra” kort med spørgsmål til et andet hold.</a:t>
            </a:r>
            <a:endParaRPr sz="1600" b="1">
              <a:solidFill>
                <a:srgbClr val="304D5A"/>
              </a:solidFill>
            </a:endParaRPr>
          </a:p>
          <a:p>
            <a:pPr marL="0" marR="1879600" lvl="0" indent="0" algn="l" rtl="0">
              <a:lnSpc>
                <a:spcPct val="106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3.</a:t>
            </a:r>
            <a:r>
              <a:rPr lang="en-US" sz="700">
                <a:solidFill>
                  <a:srgbClr val="304D5A"/>
                </a:solidFill>
              </a:rPr>
              <a:t>    </a:t>
            </a:r>
            <a:r>
              <a:rPr lang="en-US" sz="1600" b="1">
                <a:solidFill>
                  <a:srgbClr val="304D5A"/>
                </a:solidFill>
              </a:rPr>
              <a:t>Det andet hold skal skrive et svar under hvert spørgsmål. Det skal være et svar, hvor man siger fra i forhold til vennernes pres.</a:t>
            </a:r>
            <a:endParaRPr sz="1600" b="1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4.</a:t>
            </a:r>
            <a:r>
              <a:rPr lang="en-US" sz="700">
                <a:solidFill>
                  <a:srgbClr val="304D5A"/>
                </a:solidFill>
              </a:rPr>
              <a:t>     </a:t>
            </a:r>
            <a:r>
              <a:rPr lang="en-US" sz="1600" b="1">
                <a:solidFill>
                  <a:srgbClr val="304D5A"/>
                </a:solidFill>
              </a:rPr>
              <a:t>”Sig fra” kortene hænges op i klassen.</a:t>
            </a:r>
            <a:endParaRPr sz="1600" b="1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5.</a:t>
            </a:r>
            <a:r>
              <a:rPr lang="en-US" sz="700">
                <a:solidFill>
                  <a:srgbClr val="304D5A"/>
                </a:solidFill>
              </a:rPr>
              <a:t>     </a:t>
            </a:r>
            <a:r>
              <a:rPr lang="en-US" sz="1600" b="1">
                <a:solidFill>
                  <a:srgbClr val="304D5A"/>
                </a:solidFill>
              </a:rPr>
              <a:t>Gå rundt og læs spørgsmål og svar.</a:t>
            </a:r>
            <a:endParaRPr sz="1600" b="1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200"/>
              </a:spcAft>
              <a:buNone/>
            </a:pPr>
            <a:r>
              <a:rPr lang="en-US" sz="1600" b="1">
                <a:solidFill>
                  <a:srgbClr val="304D5A"/>
                </a:solidFill>
              </a:rPr>
              <a:t>6.</a:t>
            </a:r>
            <a:r>
              <a:rPr lang="en-US" sz="700">
                <a:solidFill>
                  <a:srgbClr val="304D5A"/>
                </a:solidFill>
              </a:rPr>
              <a:t>     </a:t>
            </a:r>
            <a:r>
              <a:rPr lang="en-US" sz="1600" b="1">
                <a:solidFill>
                  <a:srgbClr val="304D5A"/>
                </a:solidFill>
              </a:rPr>
              <a:t>Vælg det bedste svar ved at skrive dit navn på papkortet. Man kan ikke stemme på sit eget hold.</a:t>
            </a:r>
            <a:endParaRPr sz="1600" b="1">
              <a:solidFill>
                <a:srgbClr val="304D5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/>
        </p:nvSpPr>
        <p:spPr>
          <a:xfrm>
            <a:off x="641775" y="2675225"/>
            <a:ext cx="524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4D5A"/>
                </a:solidFill>
              </a:rPr>
              <a:t>Er det lovligt at købe vodka i Føtex, hvis du er 17 år?</a:t>
            </a:r>
            <a:endParaRPr sz="1800"/>
          </a:p>
        </p:txBody>
      </p:sp>
      <p:sp>
        <p:nvSpPr>
          <p:cNvPr id="66" name="Google Shape;66;p26"/>
          <p:cNvSpPr txBox="1"/>
          <p:nvPr/>
        </p:nvSpPr>
        <p:spPr>
          <a:xfrm>
            <a:off x="641775" y="3423600"/>
            <a:ext cx="965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635500" lvl="0" indent="0" algn="l" rtl="0">
              <a:lnSpc>
                <a:spcPct val="2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4D5A"/>
                </a:solidFill>
              </a:rPr>
              <a:t>Er det lovligt at købe øl i Føtex,hvis du er 16 år?</a:t>
            </a:r>
            <a:endParaRPr sz="1500">
              <a:solidFill>
                <a:srgbClr val="304D5A"/>
              </a:solidFill>
            </a:endParaRPr>
          </a:p>
        </p:txBody>
      </p:sp>
      <p:sp>
        <p:nvSpPr>
          <p:cNvPr id="67" name="Google Shape;67;p26"/>
          <p:cNvSpPr txBox="1"/>
          <p:nvPr/>
        </p:nvSpPr>
        <p:spPr>
          <a:xfrm>
            <a:off x="641775" y="4171975"/>
            <a:ext cx="593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4D5A"/>
                </a:solidFill>
              </a:rPr>
              <a:t>Er det lovligt at købe øl på en cafe, hvis du er 17 år?</a:t>
            </a:r>
            <a:endParaRPr sz="1800"/>
          </a:p>
        </p:txBody>
      </p:sp>
      <p:sp>
        <p:nvSpPr>
          <p:cNvPr id="68" name="Google Shape;68;p26"/>
          <p:cNvSpPr txBox="1"/>
          <p:nvPr/>
        </p:nvSpPr>
        <p:spPr>
          <a:xfrm>
            <a:off x="641775" y="4920350"/>
            <a:ext cx="538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4D5A"/>
                </a:solidFill>
              </a:rPr>
              <a:t>Er det lovligt at have hash til eget forbrug?</a:t>
            </a:r>
            <a:endParaRPr sz="1800"/>
          </a:p>
        </p:txBody>
      </p:sp>
      <p:sp>
        <p:nvSpPr>
          <p:cNvPr id="69" name="Google Shape;69;p26"/>
          <p:cNvSpPr txBox="1"/>
          <p:nvPr/>
        </p:nvSpPr>
        <p:spPr>
          <a:xfrm>
            <a:off x="641775" y="5496850"/>
            <a:ext cx="65154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4D5A"/>
                </a:solidFill>
              </a:rPr>
              <a:t>Kan man miste sit kørekort selv med meget små mængder kokain i blodet?</a:t>
            </a:r>
            <a:endParaRPr sz="1500">
              <a:solidFill>
                <a:srgbClr val="304D5A"/>
              </a:solidFill>
            </a:endParaRPr>
          </a:p>
        </p:txBody>
      </p:sp>
      <p:pic>
        <p:nvPicPr>
          <p:cNvPr id="70" name="Google Shape;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975" y="2456025"/>
            <a:ext cx="666325" cy="666325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300" y="4140350"/>
            <a:ext cx="666325" cy="666325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2" name="Google Shape;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725" y="4794925"/>
            <a:ext cx="666325" cy="66635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738" y="3298187"/>
            <a:ext cx="666337" cy="666337"/>
          </a:xfrm>
          <a:prstGeom prst="rect">
            <a:avLst/>
          </a:prstGeom>
          <a:noFill/>
          <a:ln w="1143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100" y="5551650"/>
            <a:ext cx="666325" cy="666325"/>
          </a:xfrm>
          <a:prstGeom prst="rect">
            <a:avLst/>
          </a:prstGeom>
          <a:noFill/>
          <a:ln w="1143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/>
        </p:nvSpPr>
        <p:spPr>
          <a:xfrm>
            <a:off x="630850" y="2001425"/>
            <a:ext cx="103443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04D5A"/>
                </a:solidFill>
              </a:rPr>
              <a:t>•</a:t>
            </a:r>
            <a:r>
              <a:rPr lang="en-US" sz="500">
                <a:solidFill>
                  <a:srgbClr val="304D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800">
                <a:solidFill>
                  <a:srgbClr val="304D5A"/>
                </a:solidFill>
              </a:rPr>
              <a:t>Det er forbudt at sælge alkohol til unge under 16 år.</a:t>
            </a:r>
            <a:endParaRPr sz="1800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304D5A"/>
                </a:solidFill>
              </a:rPr>
              <a:t>•</a:t>
            </a:r>
            <a:r>
              <a:rPr lang="en-US" sz="500">
                <a:solidFill>
                  <a:srgbClr val="304D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800">
                <a:solidFill>
                  <a:srgbClr val="304D5A"/>
                </a:solidFill>
              </a:rPr>
              <a:t>Det er forbudt at sælge stærkere alkohol med 16,5 % eller derover til unge under 18 år.</a:t>
            </a:r>
            <a:endParaRPr sz="1800">
              <a:solidFill>
                <a:srgbClr val="304D5A"/>
              </a:solidFill>
            </a:endParaRPr>
          </a:p>
        </p:txBody>
      </p:sp>
      <p:sp>
        <p:nvSpPr>
          <p:cNvPr id="80" name="Google Shape;80;p27"/>
          <p:cNvSpPr txBox="1"/>
          <p:nvPr/>
        </p:nvSpPr>
        <p:spPr>
          <a:xfrm>
            <a:off x="630850" y="3774138"/>
            <a:ext cx="889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>
                <a:solidFill>
                  <a:srgbClr val="304D5A"/>
                </a:solidFill>
              </a:rPr>
              <a:t>§ Hvad siger loven om hash og andre stoffer? </a:t>
            </a:r>
            <a:r>
              <a:rPr lang="en-US" sz="2000">
                <a:solidFill>
                  <a:srgbClr val="304D5A"/>
                </a:solidFill>
              </a:rPr>
              <a:t>(narkotikalovgivningen)</a:t>
            </a:r>
            <a:endParaRPr sz="2000">
              <a:solidFill>
                <a:srgbClr val="304D5A"/>
              </a:solidFill>
            </a:endParaRPr>
          </a:p>
        </p:txBody>
      </p:sp>
      <p:sp>
        <p:nvSpPr>
          <p:cNvPr id="81" name="Google Shape;81;p27"/>
          <p:cNvSpPr txBox="1"/>
          <p:nvPr/>
        </p:nvSpPr>
        <p:spPr>
          <a:xfrm>
            <a:off x="897050" y="4125550"/>
            <a:ext cx="95451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854200" lvl="0" indent="-228600" algn="l" rtl="0">
              <a:lnSpc>
                <a:spcPct val="10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•</a:t>
            </a:r>
            <a:r>
              <a:rPr lang="en-US" sz="700">
                <a:solidFill>
                  <a:srgbClr val="304D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800">
                <a:solidFill>
                  <a:srgbClr val="304D5A"/>
                </a:solidFill>
              </a:rPr>
              <a:t>Det er forbudt at indføre, udføre, sælge, købe, udlevere, modtage, fremstille, forarbejde og besidde stoffer.</a:t>
            </a:r>
            <a:endParaRPr sz="1800">
              <a:solidFill>
                <a:srgbClr val="304D5A"/>
              </a:solidFill>
            </a:endParaRPr>
          </a:p>
        </p:txBody>
      </p:sp>
      <p:sp>
        <p:nvSpPr>
          <p:cNvPr id="82" name="Google Shape;82;p27"/>
          <p:cNvSpPr txBox="1"/>
          <p:nvPr/>
        </p:nvSpPr>
        <p:spPr>
          <a:xfrm>
            <a:off x="630850" y="5044200"/>
            <a:ext cx="97569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04D5A"/>
                </a:solidFill>
              </a:rPr>
              <a:t>•</a:t>
            </a:r>
            <a:r>
              <a:rPr lang="en-US" sz="1800">
                <a:solidFill>
                  <a:srgbClr val="304D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>
                <a:solidFill>
                  <a:srgbClr val="304D5A"/>
                </a:solidFill>
              </a:rPr>
              <a:t>Det er forbudt at sælge tobak til unge under 18 år.</a:t>
            </a:r>
            <a:endParaRPr sz="1800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04D5A"/>
                </a:solidFill>
              </a:rPr>
              <a:t>•</a:t>
            </a:r>
            <a:r>
              <a:rPr lang="en-US" sz="1800">
                <a:solidFill>
                  <a:srgbClr val="304D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>
                <a:solidFill>
                  <a:srgbClr val="304D5A"/>
                </a:solidFill>
              </a:rPr>
              <a:t>Det er forbudt at sælge snus - uanset køberens alder.</a:t>
            </a:r>
            <a:endParaRPr sz="1800">
              <a:solidFill>
                <a:srgbClr val="304D5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304D5A"/>
                </a:solidFill>
              </a:rPr>
              <a:t>•</a:t>
            </a:r>
            <a:r>
              <a:rPr lang="en-US" sz="1800">
                <a:solidFill>
                  <a:srgbClr val="304D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>
                <a:solidFill>
                  <a:srgbClr val="304D5A"/>
                </a:solidFill>
              </a:rPr>
              <a:t>Det er forbudt at sælge e-cigaretter med eller uden nikotin til unge under 18 år.</a:t>
            </a:r>
            <a:endParaRPr sz="1800">
              <a:solidFill>
                <a:srgbClr val="304D5A"/>
              </a:solidFill>
            </a:endParaRPr>
          </a:p>
        </p:txBody>
      </p:sp>
      <p:sp>
        <p:nvSpPr>
          <p:cNvPr id="83" name="Google Shape;83;p27"/>
          <p:cNvSpPr txBox="1"/>
          <p:nvPr/>
        </p:nvSpPr>
        <p:spPr>
          <a:xfrm>
            <a:off x="630850" y="2121075"/>
            <a:ext cx="456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900" b="1">
                <a:solidFill>
                  <a:srgbClr val="304D5A"/>
                </a:solidFill>
              </a:rPr>
              <a:t>§ Hvad siger loven om alkohol?</a:t>
            </a:r>
            <a:endParaRPr/>
          </a:p>
        </p:txBody>
      </p:sp>
      <p:sp>
        <p:nvSpPr>
          <p:cNvPr id="84" name="Google Shape;84;p27"/>
          <p:cNvSpPr txBox="1"/>
          <p:nvPr/>
        </p:nvSpPr>
        <p:spPr>
          <a:xfrm>
            <a:off x="630850" y="5131225"/>
            <a:ext cx="677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>
                <a:solidFill>
                  <a:srgbClr val="304D5A"/>
                </a:solidFill>
              </a:rPr>
              <a:t>§ Hvad siger loven om tobak, snus og e-cigaretter?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/>
        </p:nvSpPr>
        <p:spPr>
          <a:xfrm>
            <a:off x="663525" y="2512625"/>
            <a:ext cx="109752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670300" lvl="0" indent="0" algn="l" rtl="0">
              <a:lnSpc>
                <a:spcPct val="2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Hvordan blev “fysisk helbred” prioriteret på jeres hold?</a:t>
            </a:r>
            <a:endParaRPr sz="2000">
              <a:solidFill>
                <a:srgbClr val="304D5A"/>
              </a:solidFill>
            </a:endParaRPr>
          </a:p>
          <a:p>
            <a:pPr marL="0" marR="3670300" lvl="0" indent="0" algn="l" rtl="0">
              <a:lnSpc>
                <a:spcPct val="2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Hvem prioriterede fysisk helbred?</a:t>
            </a:r>
            <a:endParaRPr sz="2000">
              <a:solidFill>
                <a:srgbClr val="304D5A"/>
              </a:solidFill>
            </a:endParaRPr>
          </a:p>
        </p:txBody>
      </p:sp>
      <p:sp>
        <p:nvSpPr>
          <p:cNvPr id="98" name="Google Shape;98;p30"/>
          <p:cNvSpPr txBox="1"/>
          <p:nvPr/>
        </p:nvSpPr>
        <p:spPr>
          <a:xfrm>
            <a:off x="663525" y="4514025"/>
            <a:ext cx="12280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670300" lvl="0" indent="0" algn="l" rtl="0">
              <a:lnSpc>
                <a:spcPct val="2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Hvordan blev “psykisk helbred” prioriteret på jeres hold? </a:t>
            </a:r>
            <a:endParaRPr sz="2000">
              <a:solidFill>
                <a:srgbClr val="304D5A"/>
              </a:solidFill>
            </a:endParaRPr>
          </a:p>
          <a:p>
            <a:pPr marL="0" marR="3670300" lvl="0" indent="0" algn="l" rtl="0">
              <a:lnSpc>
                <a:spcPct val="2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4D5A"/>
                </a:solidFill>
              </a:rPr>
              <a:t>Hvem prioriterede psykisk helbred?</a:t>
            </a:r>
            <a:endParaRPr sz="2000">
              <a:solidFill>
                <a:srgbClr val="304D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03AAEA9C1E92419AA9F51EB21E9B88" ma:contentTypeVersion="13" ma:contentTypeDescription="Opret et nyt dokument." ma:contentTypeScope="" ma:versionID="9ae70cb5c4027043394295c431aa2582">
  <xsd:schema xmlns:xsd="http://www.w3.org/2001/XMLSchema" xmlns:xs="http://www.w3.org/2001/XMLSchema" xmlns:p="http://schemas.microsoft.com/office/2006/metadata/properties" xmlns:ns2="929f8d7c-42db-4dd1-b52e-ea2e840aa518" xmlns:ns3="89238168-827d-4ca9-b122-e9901ce1bbb4" targetNamespace="http://schemas.microsoft.com/office/2006/metadata/properties" ma:root="true" ma:fieldsID="cdd0a7447e0a3901370f3cd9d8f03307" ns2:_="" ns3:_="">
    <xsd:import namespace="929f8d7c-42db-4dd1-b52e-ea2e840aa518"/>
    <xsd:import namespace="89238168-827d-4ca9-b122-e9901ce1b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f8d7c-42db-4dd1-b52e-ea2e840aa5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38168-827d-4ca9-b122-e9901ce1b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A7B98D-F3FB-480B-8BE9-2D08FAE04100}"/>
</file>

<file path=customXml/itemProps2.xml><?xml version="1.0" encoding="utf-8"?>
<ds:datastoreItem xmlns:ds="http://schemas.openxmlformats.org/officeDocument/2006/customXml" ds:itemID="{E13EA069-2FEF-433A-8A76-6F6888801B4E}"/>
</file>

<file path=customXml/itemProps3.xml><?xml version="1.0" encoding="utf-8"?>
<ds:datastoreItem xmlns:ds="http://schemas.openxmlformats.org/officeDocument/2006/customXml" ds:itemID="{040CF1D4-8707-492E-8032-DFD92FB021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Brugerdefineret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Ani Hagopian Larsen</dc:creator>
  <cp:lastModifiedBy>Ani Hagopian Larsen</cp:lastModifiedBy>
  <cp:revision>1</cp:revision>
  <dcterms:modified xsi:type="dcterms:W3CDTF">2021-11-30T10:15:51Z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0x0101005B03AAEA9C1E92419AA9F51EB21E9B88</vt:lpwstr>
  </property>
</Properties>
</file>