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32" r:id="rId2"/>
    <p:sldId id="337" r:id="rId3"/>
    <p:sldId id="261" r:id="rId4"/>
    <p:sldId id="335" r:id="rId5"/>
    <p:sldId id="336" r:id="rId6"/>
    <p:sldId id="334" r:id="rId7"/>
    <p:sldId id="339" r:id="rId8"/>
    <p:sldId id="341" r:id="rId9"/>
    <p:sldId id="340" r:id="rId10"/>
    <p:sldId id="342" r:id="rId11"/>
    <p:sldId id="34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te Buhl-Hansen" initials="BB" lastIdx="20" clrIdx="0">
    <p:extLst>
      <p:ext uri="{19B8F6BF-5375-455C-9EA6-DF929625EA0E}">
        <p15:presenceInfo xmlns:p15="http://schemas.microsoft.com/office/powerpoint/2012/main" userId="S::bbuha@aarhus.dk::3be69876-28bb-45cc-9694-e5eff8ed0a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9E8"/>
    <a:srgbClr val="09796B"/>
    <a:srgbClr val="D5F6E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4548" autoAdjust="0"/>
  </p:normalViewPr>
  <p:slideViewPr>
    <p:cSldViewPr snapToGrid="0">
      <p:cViewPr varScale="1">
        <p:scale>
          <a:sx n="61" d="100"/>
          <a:sy n="61" d="100"/>
        </p:scale>
        <p:origin x="1242"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A2D28-F787-4C91-B54B-FB840694D115}" type="datetimeFigureOut">
              <a:rPr lang="da-DK" smtClean="0"/>
              <a:t>15-12-2020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6708F-9AA5-4CEF-A08B-914B6E92818E}" type="slidenum">
              <a:rPr lang="da-DK" smtClean="0"/>
              <a:t>‹nr.›</a:t>
            </a:fld>
            <a:endParaRPr lang="da-DK"/>
          </a:p>
        </p:txBody>
      </p:sp>
    </p:spTree>
    <p:extLst>
      <p:ext uri="{BB962C8B-B14F-4D97-AF65-F5344CB8AC3E}">
        <p14:creationId xmlns:p14="http://schemas.microsoft.com/office/powerpoint/2010/main" val="214567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indthetrash.dk/forloeb-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to næste slide kan bruges som lektie til eleverne inden 1. lektion.</a:t>
            </a:r>
          </a:p>
          <a:p>
            <a:endParaRPr lang="da-DK" dirty="0"/>
          </a:p>
          <a:p>
            <a:r>
              <a:rPr lang="da-DK" i="0" dirty="0"/>
              <a:t>Vil I nå hele punkt 1 med </a:t>
            </a:r>
            <a:r>
              <a:rPr lang="da-DK" i="1" dirty="0"/>
              <a:t>Bliv klog på Affald</a:t>
            </a:r>
            <a:r>
              <a:rPr lang="da-DK" i="0" dirty="0"/>
              <a:t> på 2 lektioner, kræver det en stram lærerstyring, og I skal ikke laver alle opgaver.</a:t>
            </a:r>
          </a:p>
          <a:p>
            <a:r>
              <a:rPr lang="da-DK" i="0" dirty="0"/>
              <a:t>Men har I brugt de 2 følgende slids som lektie er I allerede kommet et godt stykke.</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1</a:t>
            </a:fld>
            <a:endParaRPr lang="da-DK" dirty="0"/>
          </a:p>
        </p:txBody>
      </p:sp>
    </p:spTree>
    <p:extLst>
      <p:ext uri="{BB962C8B-B14F-4D97-AF65-F5344CB8AC3E}">
        <p14:creationId xmlns:p14="http://schemas.microsoft.com/office/powerpoint/2010/main" val="160918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kun ulemper ved det affald som havner udenfor skraldespanden:</a:t>
            </a:r>
          </a:p>
          <a:p>
            <a:endParaRPr lang="da-DK"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Det ser grimt ud med affald der flyder.</a:t>
            </a:r>
          </a:p>
          <a:p>
            <a:pPr marL="171450" indent="-171450">
              <a:buFontTx/>
              <a:buChar char="-"/>
            </a:pPr>
            <a:r>
              <a:rPr lang="da-DK" dirty="0"/>
              <a:t>Mange dyr kommer til skade med henkastet affald. Enten direkte fordi de bliver viklet ind i affald eller sidder fast i det så de ikke kan spise eller bevæge sig. Andre dyr kan få spist så meget affald at de ender med at dø af sult med maven fuld af plast. </a:t>
            </a:r>
          </a:p>
          <a:p>
            <a:pPr marL="171450" indent="-171450">
              <a:buFontTx/>
              <a:buChar char="-"/>
            </a:pPr>
            <a:r>
              <a:rPr lang="da-DK" dirty="0"/>
              <a:t>Madrester tiltrækker dyr vi ikke ønsker at favorisere fx rotter og måger</a:t>
            </a:r>
          </a:p>
          <a:p>
            <a:pPr marL="171450" indent="-171450">
              <a:buFontTx/>
              <a:buChar char="-"/>
            </a:pPr>
            <a:r>
              <a:rPr lang="da-DK" dirty="0"/>
              <a:t>Det koster samfundet mange penge at renholde vejrabatter, feje gader og fjerne tyggegummi osv.</a:t>
            </a:r>
          </a:p>
        </p:txBody>
      </p:sp>
      <p:sp>
        <p:nvSpPr>
          <p:cNvPr id="4" name="Pladsholder til slidenummer 3"/>
          <p:cNvSpPr>
            <a:spLocks noGrp="1"/>
          </p:cNvSpPr>
          <p:nvPr>
            <p:ph type="sldNum" sz="quarter" idx="5"/>
          </p:nvPr>
        </p:nvSpPr>
        <p:spPr/>
        <p:txBody>
          <a:bodyPr/>
          <a:lstStyle/>
          <a:p>
            <a:fld id="{6E76708F-9AA5-4CEF-A08B-914B6E92818E}" type="slidenum">
              <a:rPr lang="da-DK" smtClean="0"/>
              <a:t>10</a:t>
            </a:fld>
            <a:endParaRPr lang="da-DK"/>
          </a:p>
        </p:txBody>
      </p:sp>
    </p:spTree>
    <p:extLst>
      <p:ext uri="{BB962C8B-B14F-4D97-AF65-F5344CB8AC3E}">
        <p14:creationId xmlns:p14="http://schemas.microsoft.com/office/powerpoint/2010/main" val="185861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kan bruges af eleverne som hjemmeopgave (</a:t>
            </a:r>
            <a:r>
              <a:rPr lang="da-DK" dirty="0" err="1"/>
              <a:t>flipped</a:t>
            </a:r>
            <a:r>
              <a:rPr lang="da-DK" dirty="0"/>
              <a:t> learning) inden 1. lektion</a:t>
            </a:r>
          </a:p>
          <a:p>
            <a:r>
              <a:rPr lang="da-DK" dirty="0"/>
              <a:t>Til indskoling kræver det en voksen hjælper. Drengen med æbleskroget er til udskoling. Ikonet med tegneseriebørnene er heller ikke til indskoling.</a:t>
            </a:r>
          </a:p>
          <a:p>
            <a:endParaRPr lang="da-DK" dirty="0"/>
          </a:p>
          <a:p>
            <a:r>
              <a:rPr lang="da-DK" dirty="0"/>
              <a:t>Alle ikoner på siden er aktive link.</a:t>
            </a:r>
            <a:endParaRPr lang="da-DK" i="1" dirty="0"/>
          </a:p>
          <a:p>
            <a:r>
              <a:rPr lang="da-DK" dirty="0"/>
              <a:t>Du kan udvælg de videoer, du synes, eleverne skal se eller lad eleverne selv gå på opdagelse og se mindst x videoer som hjemmeopgave. Eller I kan se udvalgte videoer sammen i klassen.</a:t>
            </a:r>
          </a:p>
          <a:p>
            <a:endParaRPr lang="da-DK" dirty="0"/>
          </a:p>
          <a:p>
            <a:r>
              <a:rPr lang="da-DK" dirty="0"/>
              <a:t>Der er 11 aktive link på siden:</a:t>
            </a:r>
          </a:p>
          <a:p>
            <a:endParaRPr lang="da-DK" dirty="0"/>
          </a:p>
          <a:p>
            <a:r>
              <a:rPr lang="da-DK" dirty="0"/>
              <a:t>Taleboblerne: Metal, Plast, Glas, Pap, Batterier (ca. 1 min.)</a:t>
            </a:r>
            <a:r>
              <a:rPr lang="da-DK" i="0" dirty="0"/>
              <a:t> lavet af affaldsselskaber i Danmark i samarbejde(2020). Filmene kan bruges til alle klassetrin.</a:t>
            </a:r>
          </a:p>
          <a:p>
            <a:endParaRPr lang="da-DK" dirty="0"/>
          </a:p>
          <a:p>
            <a:r>
              <a:rPr lang="da-DK" dirty="0"/>
              <a:t>Papir (5 min.) viser hvordan papir bliver lavet og genbrugt.</a:t>
            </a:r>
          </a:p>
          <a:p>
            <a:endParaRPr lang="da-DK" dirty="0"/>
          </a:p>
          <a:p>
            <a:r>
              <a:rPr lang="da-DK" dirty="0"/>
              <a:t>Det orange ikonet for Glas Plast Metal: knap 2 min. Viser hvad der sker med det Glas, Metal, hård Plast, når vi har sorteret det fra.</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blå ikonet for Papir Pap: video knap 2 min. Viser hvad der sker med det Pap og Papir, som vi sortere fra i Aarhus.</a:t>
            </a:r>
          </a:p>
          <a:p>
            <a:endParaRPr lang="da-DK" dirty="0"/>
          </a:p>
          <a:p>
            <a:r>
              <a:rPr lang="da-DK" dirty="0"/>
              <a:t>Restaffald ikonet dækker over en animation, hvor man kan gå på opdagelse. Hvad sker der med restaffaldet, når det brændes på kraftvarmeanlægget i Lisbjerg.</a:t>
            </a:r>
          </a:p>
          <a:p>
            <a:endParaRPr lang="da-DK" dirty="0"/>
          </a:p>
          <a:p>
            <a:r>
              <a:rPr lang="da-DK" dirty="0"/>
              <a:t>TV2 Lorry har 2019 lavet 5 videoer af ca. 6 min om: flasker, genbrugsstationen, plast, bioaffald og restaffald. De kan findes påTV2 </a:t>
            </a:r>
            <a:r>
              <a:rPr lang="da-DK" dirty="0" err="1"/>
              <a:t>lorry</a:t>
            </a:r>
            <a:r>
              <a:rPr lang="da-DK" dirty="0"/>
              <a:t> eller </a:t>
            </a:r>
            <a:r>
              <a:rPr lang="da-DK" dirty="0" err="1"/>
              <a:t>youtube</a:t>
            </a:r>
            <a:r>
              <a:rPr lang="da-DK" dirty="0"/>
              <a:t>. (mest til udskoling)</a:t>
            </a:r>
          </a:p>
          <a:p>
            <a:r>
              <a:rPr lang="da-DK" dirty="0"/>
              <a:t>OBS Plast og bioaffalds filmene passer ikke til som vi sorterer affald i Aarhus pt.)</a:t>
            </a:r>
          </a:p>
          <a:p>
            <a:endParaRPr lang="da-DK" dirty="0"/>
          </a:p>
          <a:p>
            <a:r>
              <a:rPr lang="da-DK" dirty="0"/>
              <a:t>Drengen med æbleskroget. Kun til udskoling. Næsten 7 min. video 2020 af KLIMAX som produceres af Videnskab.dk rettet mod unge.</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2</a:t>
            </a:fld>
            <a:endParaRPr lang="da-DK"/>
          </a:p>
        </p:txBody>
      </p:sp>
    </p:spTree>
    <p:extLst>
      <p:ext uri="{BB962C8B-B14F-4D97-AF65-F5344CB8AC3E}">
        <p14:creationId xmlns:p14="http://schemas.microsoft.com/office/powerpoint/2010/main" val="202389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en hjemmeopgave for eleverne at finde ud af hvilke forskellige slags affald de sorterer i husstanden hjemme.</a:t>
            </a:r>
          </a:p>
          <a:p>
            <a:endParaRPr lang="da-DK" dirty="0"/>
          </a:p>
          <a:p>
            <a:r>
              <a:rPr lang="da-DK" dirty="0"/>
              <a:t>I kender allerede affaldssorteringen i de 3 fraktioner hjemmefra.</a:t>
            </a:r>
          </a:p>
          <a:p>
            <a:r>
              <a:rPr lang="da-DK" dirty="0"/>
              <a:t>Alle husstande i Aarhus har ved deres bolig eller i umiddelbar nærhed adgang til at aflevere 3 forskellige slags affald i skraldespande, som </a:t>
            </a:r>
            <a:r>
              <a:rPr lang="da-DK" dirty="0" err="1"/>
              <a:t>AffaldVarme</a:t>
            </a:r>
            <a:r>
              <a:rPr lang="da-DK" dirty="0"/>
              <a:t> Aarhus sørger for bliver tømt. Og alle husstande skal sorter i de 3 fraktioner: Rest affald, Metal/Glas/Plast, Pap/papir</a:t>
            </a:r>
          </a:p>
          <a:p>
            <a:endParaRPr lang="da-DK" dirty="0"/>
          </a:p>
          <a:p>
            <a:r>
              <a:rPr lang="da-DK" dirty="0"/>
              <a:t>Hvis I ikke allerede kender affaldssorteringen hjemmefra, så skal I hjem og finde ud af, hvor jeres skraldespande er og i gang med at sortere rigtigt. </a:t>
            </a:r>
          </a:p>
          <a:p>
            <a:endParaRPr lang="da-DK" dirty="0"/>
          </a:p>
          <a:p>
            <a:r>
              <a:rPr lang="da-DK" dirty="0"/>
              <a:t>Man skal også sortere batterier, elektronik og andet farligt affald fra, som skal afleveres fx på en genbrugsstation eller som storskrald.</a:t>
            </a:r>
          </a:p>
          <a:p>
            <a:endParaRPr lang="da-DK" dirty="0"/>
          </a:p>
        </p:txBody>
      </p:sp>
      <p:sp>
        <p:nvSpPr>
          <p:cNvPr id="4" name="Pladsholder til slidenummer 3"/>
          <p:cNvSpPr>
            <a:spLocks noGrp="1"/>
          </p:cNvSpPr>
          <p:nvPr>
            <p:ph type="sldNum" sz="quarter" idx="5"/>
          </p:nvPr>
        </p:nvSpPr>
        <p:spPr/>
        <p:txBody>
          <a:bodyPr/>
          <a:lstStyle/>
          <a:p>
            <a:fld id="{B7BB7CDB-D81F-4A1D-A934-1C0274D51AB9}" type="slidenum">
              <a:rPr lang="da-DK" smtClean="0"/>
              <a:t>3</a:t>
            </a:fld>
            <a:endParaRPr lang="da-DK"/>
          </a:p>
        </p:txBody>
      </p:sp>
    </p:spTree>
    <p:extLst>
      <p:ext uri="{BB962C8B-B14F-4D97-AF65-F5344CB8AC3E}">
        <p14:creationId xmlns:p14="http://schemas.microsoft.com/office/powerpoint/2010/main" val="163461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kan lave et mindmap fælles i klassen eller i mindre grupper. Mindmappen kan hjælpe med at give jer et overblik over, hvad emnet handler om, og hvad I ved om emnet, og måske kan I se, at I mangler noget viden.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Start med et blankt stykke papir eller på tavlen og skriv AFFALD. Tilføj så bokse  med alt hvad I kommer til at tænke på, som handler om affald. Forbind boksene med pile, som I synes tingene hænger sammen. Alle indfald/tanker om affald og genbrug er velkomne på mindmappen.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I har helt sikkert mange forslag til, hvad der kan stå i boksene fx: genbrugsstation, affaldssortering, loppemarked, elektronikaffald, kompost, genbrugsbutik, pap og papir, snapper, dyr der kommer til skade, cigaretskod, hjemmelavet papir osv. </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4</a:t>
            </a:fld>
            <a:endParaRPr lang="da-DK"/>
          </a:p>
        </p:txBody>
      </p:sp>
    </p:spTree>
    <p:extLst>
      <p:ext uri="{BB962C8B-B14F-4D97-AF65-F5344CB8AC3E}">
        <p14:creationId xmlns:p14="http://schemas.microsoft.com/office/powerpoint/2010/main" val="390092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 marR="0" lvl="0" indent="0" algn="l" defTabSz="914400" rtl="0" eaLnBrk="1" fontAlgn="auto" latinLnBrk="0" hangingPunct="1">
              <a:lnSpc>
                <a:spcPct val="100000"/>
              </a:lnSpc>
              <a:spcBef>
                <a:spcPts val="0"/>
              </a:spcBef>
              <a:spcAft>
                <a:spcPts val="0"/>
              </a:spcAft>
              <a:buClrTx/>
              <a:buSzTx/>
              <a:buFontTx/>
              <a:buNone/>
              <a:tabLst/>
              <a:defRPr/>
            </a:pPr>
            <a:r>
              <a:rPr lang="da-DK" dirty="0"/>
              <a:t>Giv først eleverne 1 min. til tænke over hvordan der sorteres affald på skolen.</a:t>
            </a:r>
          </a:p>
          <a:p>
            <a:pPr marL="4572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45720" marR="0" lvl="0" indent="0" algn="l" defTabSz="914400" rtl="0" eaLnBrk="1" fontAlgn="auto" latinLnBrk="0" hangingPunct="1">
              <a:lnSpc>
                <a:spcPct val="100000"/>
              </a:lnSpc>
              <a:spcBef>
                <a:spcPts val="0"/>
              </a:spcBef>
              <a:spcAft>
                <a:spcPts val="0"/>
              </a:spcAft>
              <a:buClrTx/>
              <a:buSzTx/>
              <a:buFontTx/>
              <a:buNone/>
              <a:tabLst/>
              <a:defRPr/>
            </a:pPr>
            <a:r>
              <a:rPr lang="da-DK" dirty="0"/>
              <a:t>Og så skal I </a:t>
            </a:r>
            <a:r>
              <a:rPr lang="da-DK" dirty="0" err="1"/>
              <a:t>i</a:t>
            </a:r>
            <a:r>
              <a:rPr lang="da-DK" dirty="0"/>
              <a:t> gang med at undersøge det.</a:t>
            </a:r>
          </a:p>
          <a:p>
            <a:pPr marL="4572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45720" marR="0" lvl="0" indent="0" algn="l" defTabSz="914400" rtl="0" eaLnBrk="1" fontAlgn="auto" latinLnBrk="0" hangingPunct="1">
              <a:lnSpc>
                <a:spcPct val="100000"/>
              </a:lnSpc>
              <a:spcBef>
                <a:spcPts val="0"/>
              </a:spcBef>
              <a:spcAft>
                <a:spcPts val="0"/>
              </a:spcAft>
              <a:buClrTx/>
              <a:buSzTx/>
              <a:buFontTx/>
              <a:buNone/>
              <a:tabLst/>
              <a:defRPr/>
            </a:pPr>
            <a:r>
              <a:rPr lang="da-DK" b="1" dirty="0"/>
              <a:t>Ting I kan få brug for: stort stykke plastik</a:t>
            </a:r>
          </a:p>
          <a:p>
            <a:pPr marL="45720" indent="0">
              <a:buNone/>
            </a:pPr>
            <a:endParaRPr lang="da-DK" dirty="0"/>
          </a:p>
          <a:p>
            <a:pPr marL="45720" indent="0">
              <a:buNone/>
            </a:pPr>
            <a:r>
              <a:rPr lang="da-DK" dirty="0"/>
              <a:t>Undersøg skraldespandene i klassen. Er affaldet for ulækkert kan i evt. tage billeder og snakke ud fra dem, eller I kan bruge engangshandsker og HUSK at vaske hænder! I kan også vælge at gøre det fælles i klassen så I kun har affald på ét bord eller på gulvet.</a:t>
            </a:r>
          </a:p>
          <a:p>
            <a:pPr marL="45720" indent="0">
              <a:buNone/>
            </a:pPr>
            <a:endParaRPr lang="da-DK" dirty="0"/>
          </a:p>
          <a:p>
            <a:pPr marL="45720" indent="0">
              <a:buNone/>
            </a:pPr>
            <a:r>
              <a:rPr lang="da-DK" dirty="0"/>
              <a:t>Hvilket affald er havnet i restaffald?</a:t>
            </a:r>
          </a:p>
          <a:p>
            <a:pPr marL="45720" indent="0">
              <a:buNone/>
            </a:pPr>
            <a:endParaRPr lang="da-DK" dirty="0"/>
          </a:p>
          <a:p>
            <a:pPr marL="45720" indent="0">
              <a:buNone/>
            </a:pPr>
            <a:r>
              <a:rPr lang="da-DK" dirty="0"/>
              <a:t>Er papiret i papirskraldespanden rent og tørt? Servietter, madpapir og andet beskidt papir kan ikke genbruges.</a:t>
            </a:r>
          </a:p>
          <a:p>
            <a:pPr marL="45720" indent="0">
              <a:buNone/>
            </a:pPr>
            <a:r>
              <a:rPr lang="da-DK" dirty="0"/>
              <a:t>Se video om papir på første slide her i modul 1.</a:t>
            </a:r>
          </a:p>
          <a:p>
            <a:pPr marL="45720" indent="0">
              <a:buNone/>
            </a:pPr>
            <a:endParaRPr lang="da-DK" dirty="0"/>
          </a:p>
          <a:p>
            <a:pPr marL="45720" indent="0">
              <a:buNone/>
            </a:pPr>
            <a:r>
              <a:rPr lang="da-DK" dirty="0"/>
              <a:t>Er yoghurtbægeret tømt og skrabet? Det kan godt genbruges selv om det ikke er vasket rent.</a:t>
            </a:r>
          </a:p>
          <a:p>
            <a:pPr marL="45720" indent="0">
              <a:buNone/>
            </a:pPr>
            <a:r>
              <a:rPr lang="da-DK" dirty="0"/>
              <a:t>Glas, metal, hård plast sorteres i: jern, aluminium, mørkt glas, lyst glas, PE/PP plast, PET-plast. De forskellige materialerne bliver derefter vasket og smeltes ved høj temperatur og genanvendt som nyt råmateriale..</a:t>
            </a:r>
          </a:p>
          <a:p>
            <a:endParaRPr lang="da-DK" dirty="0"/>
          </a:p>
          <a:p>
            <a:r>
              <a:rPr lang="da-DK" dirty="0"/>
              <a:t>Byrådet i Aarhus har besluttet, at </a:t>
            </a:r>
            <a:r>
              <a:rPr lang="da-DK" b="1" dirty="0"/>
              <a:t>alle skoler skal sortere affald</a:t>
            </a:r>
            <a:r>
              <a:rPr lang="da-DK" dirty="0"/>
              <a:t> på samme måde, som I skal sortere jeres affald hjemme.</a:t>
            </a:r>
          </a:p>
          <a:p>
            <a:r>
              <a:rPr lang="da-DK" dirty="0"/>
              <a:t>Hjemme er det op til jeres familie at finde de gode løsninger til at få sorteret affaldet. Hvad vil I gøre på skolen?</a:t>
            </a:r>
          </a:p>
          <a:p>
            <a:endParaRPr lang="da-DK" dirty="0"/>
          </a:p>
          <a:p>
            <a:r>
              <a:rPr lang="da-DK" dirty="0"/>
              <a:t>Hvor skal skraldespandene stå? Hvordan skal de se ud? På skolen er I mange, der skal lære og hjælpe hinanden med at sortere. Hvem skal tømme skraldespanden i klassen, i skolegården eller på biblioteket? Hvordan sikrer vi, at affaldet fra de indendørs skraldespande bliver sorteret rigtigt og tømt videre til den rigtige skraldespande udendørs?</a:t>
            </a:r>
          </a:p>
          <a:p>
            <a:endParaRPr lang="da-DK" dirty="0"/>
          </a:p>
          <a:p>
            <a:r>
              <a:rPr lang="da-DK" dirty="0"/>
              <a:t>Vi håber jeres klasse kan komme med super gode, nye, sjove, spændende og anderledes ideer til, hvordan I kan lave mindre affald og hvordan affaldssorteringen skal foregå på jeres skole. </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5</a:t>
            </a:fld>
            <a:endParaRPr lang="da-DK"/>
          </a:p>
        </p:txBody>
      </p:sp>
    </p:spTree>
    <p:extLst>
      <p:ext uri="{BB962C8B-B14F-4D97-AF65-F5344CB8AC3E}">
        <p14:creationId xmlns:p14="http://schemas.microsoft.com/office/powerpoint/2010/main" val="314804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kan undersøge det for hele skolen (snak med jeres serviceleder) eller I kan undersøge hvor meget affald I laver i klassen. </a:t>
            </a:r>
          </a:p>
          <a:p>
            <a:endParaRPr lang="da-DK" dirty="0"/>
          </a:p>
          <a:p>
            <a:r>
              <a:rPr lang="da-DK" b="1" dirty="0"/>
              <a:t>Ting I har brug for: vægt</a:t>
            </a:r>
          </a:p>
          <a:p>
            <a:endParaRPr lang="da-DK" dirty="0"/>
          </a:p>
          <a:p>
            <a:r>
              <a:rPr lang="da-DK" dirty="0"/>
              <a:t>Undersøg hvor meget affald der er i skraldespanden efter en helt almindelig dag. Hvor meget vejer klassens affald. </a:t>
            </a:r>
          </a:p>
          <a:p>
            <a:r>
              <a:rPr lang="da-DK" dirty="0"/>
              <a:t>Har I ideer til, hvordan der kunne komme mindre affald i skraldespanden?</a:t>
            </a:r>
          </a:p>
          <a:p>
            <a:r>
              <a:rPr lang="da-DK" dirty="0"/>
              <a:t>I kan prøve allesammen at tænke over, hvad der kommer i madpakken til næste dag. I skal forsøge at lave så lidt affald som muligt. Prøv så igen at vej affaldet næste dag – er der forskel? </a:t>
            </a:r>
          </a:p>
          <a:p>
            <a:endParaRPr lang="da-DK" dirty="0"/>
          </a:p>
          <a:p>
            <a:r>
              <a:rPr lang="da-DK" b="1" dirty="0"/>
              <a:t>Affalds data:</a:t>
            </a:r>
            <a:endParaRPr lang="da-DK" b="1" i="1" dirty="0">
              <a:solidFill>
                <a:schemeClr val="tx1"/>
              </a:solidFill>
            </a:endParaRPr>
          </a:p>
          <a:p>
            <a:r>
              <a:rPr lang="da-DK" dirty="0"/>
              <a:t>Affaldsmængden på en skole: én helt almindelig skole i Aarhus har undersøgt det. Den lavede ca. 60 ton affald om året – det svarer til 10 helt store afrikanske hanelefanter. Hvor meget affald laver I på jeres skole?</a:t>
            </a:r>
          </a:p>
          <a:p>
            <a:endParaRPr lang="da-DK" dirty="0"/>
          </a:p>
          <a:p>
            <a:r>
              <a:rPr lang="da-DK" dirty="0"/>
              <a:t>Et andet eksempel er fra en skole i København. De laver omkring 400 kg. affald om ugen, her af er ca. 150 kg madaffald primært madpakker og frugt. </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6</a:t>
            </a:fld>
            <a:endParaRPr lang="da-DK"/>
          </a:p>
        </p:txBody>
      </p:sp>
    </p:spTree>
    <p:extLst>
      <p:ext uri="{BB962C8B-B14F-4D97-AF65-F5344CB8AC3E}">
        <p14:creationId xmlns:p14="http://schemas.microsoft.com/office/powerpoint/2010/main" val="301264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Affaldstrekanten kaldes også AFFALDSHIERAKIET og er besluttet af EU. Det betyder at man ikke må deponere affald, som kan brændes, og man ikke må brænde affald, som kan genanvendes, og det er endnu bedre, hvis man kan genbruge affald eller helt undgå at lave affald.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Hvad er forskellen på genbrug og genanvendelse?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Genbrug er </a:t>
            </a:r>
            <a:r>
              <a:rPr lang="da-DK" dirty="0"/>
              <a:t>når en ting benyttes i samme form og til samme formål. De ting vi genbruger,</a:t>
            </a:r>
            <a:r>
              <a:rPr lang="da-DK" b="0" dirty="0">
                <a:solidFill>
                  <a:schemeClr val="accent6">
                    <a:lumMod val="20000"/>
                    <a:lumOff val="80000"/>
                  </a:schemeClr>
                </a:solidFill>
              </a:rPr>
              <a:t> fx ting vi køber i en genbrugsbutik er faktisk ikke blevet til affald. </a:t>
            </a:r>
          </a:p>
          <a:p>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Genanvendelse betyder</a:t>
            </a:r>
            <a:r>
              <a:rPr lang="da-DK" dirty="0"/>
              <a:t>, at man bruger materialerne fra et produkt til at lave et nyt produkt.  </a:t>
            </a:r>
          </a:p>
          <a:p>
            <a:endParaRPr lang="da-DK" b="1" dirty="0"/>
          </a:p>
          <a:p>
            <a:r>
              <a:rPr lang="da-DK" b="1" dirty="0"/>
              <a:t>Ting vi typisk genbruger</a:t>
            </a:r>
            <a:r>
              <a:rPr lang="da-DK" dirty="0"/>
              <a:t>:  er alt det, der traditionelt kan købes i genbrugsbutikker: bøger, nips, køkkenting, legetøj, tøj, møbler og meget andet. Sodavands og ølflasker lavet af </a:t>
            </a:r>
            <a:r>
              <a:rPr lang="da-DK" b="1" dirty="0"/>
              <a:t>glas </a:t>
            </a:r>
            <a:r>
              <a:rPr lang="da-DK" dirty="0"/>
              <a:t>bliver også genbrugt, når de er rengjort.  Nogle plastflasker (i kraftigt plast) bliver genbrugt, men de fleste bliver smeltet om og genanvendt</a:t>
            </a:r>
          </a:p>
          <a:p>
            <a:endParaRPr lang="da-DK" dirty="0"/>
          </a:p>
          <a:p>
            <a:r>
              <a:rPr lang="da-DK" b="1" dirty="0"/>
              <a:t>Ting vi typisk kan sørge for bliver genanvendt, ved at sorterer vores affald er ting lavet af</a:t>
            </a:r>
            <a:r>
              <a:rPr lang="da-DK" b="0" dirty="0"/>
              <a:t>: papir, pap</a:t>
            </a:r>
            <a:r>
              <a:rPr lang="da-DK" b="1" dirty="0"/>
              <a:t>, </a:t>
            </a:r>
            <a:r>
              <a:rPr lang="da-DK" b="0" dirty="0"/>
              <a:t>metal, plast, glas, elektronik, træ og haveaffald og alle de andre fraktioner på genbrugsstationen.</a:t>
            </a:r>
          </a:p>
          <a:p>
            <a:r>
              <a:rPr lang="da-DK" b="0" dirty="0"/>
              <a:t>Metal: dåser fra drikkevarer og konserves, låg fra syltetøj, leverpostej- og andre aluminiumsbakker</a:t>
            </a:r>
          </a:p>
          <a:p>
            <a:r>
              <a:rPr lang="da-DK" b="0" dirty="0"/>
              <a:t>Hård plast: yoghurtbægere, mælkelåg, flødebollebakker, shampooflasken og andet hårdt plast</a:t>
            </a:r>
          </a:p>
          <a:p>
            <a:r>
              <a:rPr lang="da-DK" b="0" dirty="0"/>
              <a:t>Glas: glasflaske og syltetøjsglas.</a:t>
            </a:r>
          </a:p>
          <a:p>
            <a:r>
              <a:rPr lang="da-DK" b="0" dirty="0"/>
              <a:t>Elektronik: computere, mobiltelefoner, ledninger, alt der har brugt batteri eller kan sættes i stikkontakt</a:t>
            </a:r>
          </a:p>
          <a:p>
            <a:endParaRPr lang="da-DK" b="0" dirty="0"/>
          </a:p>
          <a:p>
            <a:r>
              <a:rPr lang="da-DK" b="1" dirty="0"/>
              <a:t>Forbrænding: </a:t>
            </a:r>
            <a:r>
              <a:rPr lang="da-DK" b="0" dirty="0"/>
              <a:t>Der sker ingen efterfølgende sortering af det affald vi smider til restaffald (dagrenovation), det bliver brændt på kraftvarmeanlægget i Lisbjerg og der produceres el og fjernvarme af energien (se animationen bag forbrænding i trekanten)</a:t>
            </a:r>
          </a:p>
          <a:p>
            <a:endParaRPr lang="da-DK" b="0" dirty="0"/>
          </a:p>
          <a:p>
            <a:r>
              <a:rPr lang="da-DK" b="1" dirty="0"/>
              <a:t>Deponi:</a:t>
            </a:r>
            <a:r>
              <a:rPr lang="da-DK" b="0" dirty="0"/>
              <a:t> I dag deponeres 3% af affaldet i Danmark. </a:t>
            </a:r>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7</a:t>
            </a:fld>
            <a:endParaRPr lang="da-DK"/>
          </a:p>
        </p:txBody>
      </p:sp>
    </p:spTree>
    <p:extLst>
      <p:ext uri="{BB962C8B-B14F-4D97-AF65-F5344CB8AC3E}">
        <p14:creationId xmlns:p14="http://schemas.microsoft.com/office/powerpoint/2010/main" val="330011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8</a:t>
            </a:fld>
            <a:endParaRPr lang="da-DK"/>
          </a:p>
        </p:txBody>
      </p:sp>
    </p:spTree>
    <p:extLst>
      <p:ext uri="{BB962C8B-B14F-4D97-AF65-F5344CB8AC3E}">
        <p14:creationId xmlns:p14="http://schemas.microsoft.com/office/powerpoint/2010/main" val="122686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I kan snakke om hvad alle tingene er lavet af fælles i klassen – det tager ikke lang tid.</a:t>
            </a:r>
          </a:p>
          <a:p>
            <a:r>
              <a:rPr lang="da-DK" b="0" dirty="0"/>
              <a:t>Eller</a:t>
            </a:r>
          </a:p>
          <a:p>
            <a:r>
              <a:rPr lang="da-DK" b="0" dirty="0"/>
              <a:t>Eleverne kan arbejde i grupper og mere detaljeret undersøge (på nettet), hvad der skal bruges og hvordan de forskellige materialer fremstilles.  </a:t>
            </a:r>
          </a:p>
          <a:p>
            <a:r>
              <a:rPr lang="da-DK" b="1" dirty="0"/>
              <a:t>Forslag til hvad I kan sætte ind på stregen, hvis eleverne selv skal snakke sammen om det eller undersøge det:</a:t>
            </a:r>
          </a:p>
          <a:p>
            <a:r>
              <a:rPr lang="da-DK" dirty="0"/>
              <a:t>		</a:t>
            </a:r>
          </a:p>
          <a:p>
            <a:r>
              <a:rPr lang="da-DK" dirty="0"/>
              <a:t>0. kl. 	Papir	</a:t>
            </a:r>
          </a:p>
          <a:p>
            <a:r>
              <a:rPr lang="da-DK" dirty="0"/>
              <a:t>1. kl. 	Glas	</a:t>
            </a:r>
          </a:p>
          <a:p>
            <a:pPr marL="0" indent="0">
              <a:buNone/>
            </a:pPr>
            <a:r>
              <a:rPr lang="da-DK" dirty="0"/>
              <a:t>2. - 3. kl. 	Plastik	</a:t>
            </a:r>
          </a:p>
          <a:p>
            <a:pPr marL="0" indent="0">
              <a:buNone/>
            </a:pPr>
            <a:r>
              <a:rPr lang="da-DK" dirty="0"/>
              <a:t>4. – 5. kl. 	dåser, metal	</a:t>
            </a:r>
          </a:p>
          <a:p>
            <a:pPr marL="0" indent="0">
              <a:buNone/>
            </a:pPr>
            <a:r>
              <a:rPr lang="da-DK" dirty="0"/>
              <a:t>6. -10. Kl. 	Mobiltelefon	Elektronik er lavet af mange forskellige materialer. For eksempel består en mobiltelefon typisk af 56 % plastik, 25 % metal og 16 % keramik. De sidste 3 % er forskellige former for kemikalier og lidt glas. Fordelingen afhænger af modellen. En mobiltelefon består både af en række velkendte materialer som glas og plastik, og mindre kendte materialer som sjældne jordarter og kritiske metaller der kun udvindes i nogle få lande i verden. </a:t>
            </a:r>
          </a:p>
          <a:p>
            <a:r>
              <a:rPr lang="da-DK" dirty="0"/>
              <a:t>Se mere om mobiltelefonen på </a:t>
            </a:r>
            <a:r>
              <a:rPr lang="da-DK" dirty="0">
                <a:hlinkClick r:id="rId3"/>
              </a:rPr>
              <a:t>https://mindthetrash.dk/forloeb-5/</a:t>
            </a:r>
            <a:endParaRPr lang="da-DK" dirty="0"/>
          </a:p>
          <a:p>
            <a:endParaRPr lang="da-DK" dirty="0"/>
          </a:p>
          <a:p>
            <a:r>
              <a:rPr lang="da-DK" b="1" dirty="0"/>
              <a:t>Diskuter i klassen hvad der sker, hvis vi ikke genbruger ressourcerne:</a:t>
            </a:r>
          </a:p>
          <a:p>
            <a:pPr marL="0" indent="0">
              <a:buFontTx/>
              <a:buNone/>
            </a:pPr>
            <a:endParaRPr lang="da-DK" b="0" dirty="0"/>
          </a:p>
          <a:p>
            <a:pPr marL="0" indent="0">
              <a:buFontTx/>
              <a:buNone/>
            </a:pPr>
            <a:r>
              <a:rPr lang="da-DK" b="0" dirty="0"/>
              <a:t>Når vi genbruger ting:</a:t>
            </a:r>
          </a:p>
          <a:p>
            <a:pPr marL="171450" indent="-171450">
              <a:buFontTx/>
              <a:buChar char="-"/>
            </a:pPr>
            <a:r>
              <a:rPr lang="da-DK" b="1" dirty="0"/>
              <a:t>Bliver der lavet mindre affald </a:t>
            </a:r>
            <a:r>
              <a:rPr lang="da-DK" b="0" dirty="0"/>
              <a:t>(affald fylder og skal håndteres, det kræver plads og energi)</a:t>
            </a:r>
          </a:p>
          <a:p>
            <a:pPr marL="171450" indent="-171450">
              <a:buFontTx/>
              <a:buChar char="-"/>
            </a:pPr>
            <a:r>
              <a:rPr lang="da-DK" b="1" dirty="0"/>
              <a:t>Sparer vi rigtig meget energi </a:t>
            </a:r>
            <a:r>
              <a:rPr lang="da-DK" b="0" dirty="0"/>
              <a:t>til udvinding af nye materialer (fx træer skal fældes til papir, malm skal brydes i miner)</a:t>
            </a:r>
          </a:p>
          <a:p>
            <a:pPr marL="171450" indent="-171450">
              <a:buFontTx/>
              <a:buChar char="-"/>
            </a:pPr>
            <a:r>
              <a:rPr lang="da-DK" b="1" dirty="0"/>
              <a:t>Undgår vi at ødelægge naturområder </a:t>
            </a:r>
            <a:r>
              <a:rPr lang="da-DK" b="0" dirty="0"/>
              <a:t>(træerne skal ikke fældes malmen skal ikke brydes)</a:t>
            </a:r>
          </a:p>
          <a:p>
            <a:pPr marL="171450" indent="-171450">
              <a:buFontTx/>
              <a:buChar char="-"/>
            </a:pPr>
            <a:r>
              <a:rPr lang="da-DK" b="1" dirty="0"/>
              <a:t>Sparer vi ressourcer, så der også er til fremtiden</a:t>
            </a:r>
          </a:p>
          <a:p>
            <a:endParaRPr lang="da-DK" dirty="0"/>
          </a:p>
          <a:p>
            <a:r>
              <a:rPr lang="da-DK" dirty="0"/>
              <a:t>Beregninger fra </a:t>
            </a:r>
            <a:r>
              <a:rPr lang="da-DK" i="1" dirty="0"/>
              <a:t>World </a:t>
            </a:r>
            <a:r>
              <a:rPr lang="da-DK" i="1" dirty="0" err="1"/>
              <a:t>overshoot</a:t>
            </a:r>
            <a:r>
              <a:rPr lang="da-DK" i="1" dirty="0"/>
              <a:t> </a:t>
            </a:r>
            <a:r>
              <a:rPr lang="da-DK" i="1" dirty="0" err="1"/>
              <a:t>day</a:t>
            </a:r>
            <a:r>
              <a:rPr lang="da-DK" i="1" dirty="0"/>
              <a:t> </a:t>
            </a:r>
            <a:r>
              <a:rPr lang="da-DK" dirty="0"/>
              <a:t>viser, at vi i dag bruger 1,8 gange, det kloden kan nå at regenerere. Det betyder, vi kan ikke fortsætte med at gøre, som vi gør i dag, på et tidspunkt slipper ressourcerne op, og for nogle materialer vil det være indenfor dette århundred, for andre materialet tager det væsentligt længere tid..</a:t>
            </a:r>
          </a:p>
          <a:p>
            <a:endParaRPr lang="da-DK" dirty="0"/>
          </a:p>
        </p:txBody>
      </p:sp>
      <p:sp>
        <p:nvSpPr>
          <p:cNvPr id="4" name="Pladsholder til slidenummer 3"/>
          <p:cNvSpPr>
            <a:spLocks noGrp="1"/>
          </p:cNvSpPr>
          <p:nvPr>
            <p:ph type="sldNum" sz="quarter" idx="5"/>
          </p:nvPr>
        </p:nvSpPr>
        <p:spPr/>
        <p:txBody>
          <a:bodyPr/>
          <a:lstStyle/>
          <a:p>
            <a:fld id="{6E76708F-9AA5-4CEF-A08B-914B6E92818E}" type="slidenum">
              <a:rPr lang="da-DK" smtClean="0"/>
              <a:t>9</a:t>
            </a:fld>
            <a:endParaRPr lang="da-DK"/>
          </a:p>
        </p:txBody>
      </p:sp>
    </p:spTree>
    <p:extLst>
      <p:ext uri="{BB962C8B-B14F-4D97-AF65-F5344CB8AC3E}">
        <p14:creationId xmlns:p14="http://schemas.microsoft.com/office/powerpoint/2010/main" val="166677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A410342-F34F-41A0-B374-0AA4DC513CA0}" type="datetimeFigureOut">
              <a:rPr lang="da-DK" smtClean="0"/>
              <a:t>15-12-2020</a:t>
            </a:fld>
            <a:endParaRPr lang="da-DK"/>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4EE8BF-3515-4438-8178-03B758AE4EB6}" type="slidenum">
              <a:rPr lang="da-DK" smtClean="0"/>
              <a:t>‹nr.›</a:t>
            </a:fld>
            <a:endParaRPr lang="da-DK"/>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A410342-F34F-41A0-B374-0AA4DC513CA0}" type="datetimeFigureOut">
              <a:rPr lang="da-DK" smtClean="0"/>
              <a:t>15-12-2020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226188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A410342-F34F-41A0-B374-0AA4DC513CA0}" type="datetimeFigureOut">
              <a:rPr lang="da-DK" smtClean="0"/>
              <a:t>15-12-2020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177465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A410342-F34F-41A0-B374-0AA4DC513CA0}" type="datetimeFigureOut">
              <a:rPr lang="da-DK" smtClean="0"/>
              <a:t>15-12-2020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249971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2A410342-F34F-41A0-B374-0AA4DC513CA0}" type="datetimeFigureOut">
              <a:rPr lang="da-DK" smtClean="0"/>
              <a:t>15-12-2020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74EE8BF-3515-4438-8178-03B758AE4EB6}" type="slidenum">
              <a:rPr lang="da-DK" smtClean="0"/>
              <a:t>‹nr.›</a:t>
            </a:fld>
            <a:endParaRPr lang="da-DK"/>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2A410342-F34F-41A0-B374-0AA4DC513CA0}" type="datetimeFigureOut">
              <a:rPr lang="da-DK" smtClean="0"/>
              <a:t>15-12-2020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253954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A410342-F34F-41A0-B374-0AA4DC513CA0}" type="datetimeFigureOut">
              <a:rPr lang="da-DK" smtClean="0"/>
              <a:t>15-12-2020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151918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2A410342-F34F-41A0-B374-0AA4DC513CA0}" type="datetimeFigureOut">
              <a:rPr lang="da-DK" smtClean="0"/>
              <a:t>15-12-2020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159095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10342-F34F-41A0-B374-0AA4DC513CA0}" type="datetimeFigureOut">
              <a:rPr lang="da-DK" smtClean="0"/>
              <a:t>15-12-2020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372229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A410342-F34F-41A0-B374-0AA4DC513CA0}" type="datetimeFigureOut">
              <a:rPr lang="da-DK" smtClean="0"/>
              <a:t>15-12-2020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28788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A410342-F34F-41A0-B374-0AA4DC513CA0}" type="datetimeFigureOut">
              <a:rPr lang="da-DK" smtClean="0"/>
              <a:t>15-12-2020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74EE8BF-3515-4438-8178-03B758AE4EB6}" type="slidenum">
              <a:rPr lang="da-DK" smtClean="0"/>
              <a:t>‹nr.›</a:t>
            </a:fld>
            <a:endParaRPr lang="da-DK"/>
          </a:p>
        </p:txBody>
      </p:sp>
    </p:spTree>
    <p:extLst>
      <p:ext uri="{BB962C8B-B14F-4D97-AF65-F5344CB8AC3E}">
        <p14:creationId xmlns:p14="http://schemas.microsoft.com/office/powerpoint/2010/main" val="176872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A410342-F34F-41A0-B374-0AA4DC513CA0}" type="datetimeFigureOut">
              <a:rPr lang="da-DK" smtClean="0"/>
              <a:t>15-12-2020</a:t>
            </a:fld>
            <a:endParaRPr lang="da-DK"/>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da-DK"/>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74EE8BF-3515-4438-8178-03B758AE4EB6}" type="slidenum">
              <a:rPr lang="da-DK" smtClean="0"/>
              <a:t>‹nr.›</a:t>
            </a:fld>
            <a:endParaRPr lang="da-DK"/>
          </a:p>
        </p:txBody>
      </p:sp>
    </p:spTree>
    <p:extLst>
      <p:ext uri="{BB962C8B-B14F-4D97-AF65-F5344CB8AC3E}">
        <p14:creationId xmlns:p14="http://schemas.microsoft.com/office/powerpoint/2010/main" val="35583562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embed/d06UUQqsxTg?start=53&amp;autoplay=1" TargetMode="External"/><Relationship Id="rId13" Type="http://schemas.openxmlformats.org/officeDocument/2006/relationships/hyperlink" Target="https://www.youtube.com/watch?v=GGCE-bdZ9is&amp;list=TLPQMTQwODIwMjBciJpRsMsxHg&amp;index=2" TargetMode="External"/><Relationship Id="rId18" Type="http://schemas.openxmlformats.org/officeDocument/2006/relationships/image" Target="../media/image8.png"/><Relationship Id="rId3" Type="http://schemas.openxmlformats.org/officeDocument/2006/relationships/image" Target="../media/image2.jpg"/><Relationship Id="rId21" Type="http://schemas.openxmlformats.org/officeDocument/2006/relationships/hyperlink" Target="https://www.youtube.com/watch?v=-Zac0fXAG7s&amp;list=TLPQMTQwODIwMjC6IC6krwScdQ&amp;index=1" TargetMode="External"/><Relationship Id="rId7" Type="http://schemas.openxmlformats.org/officeDocument/2006/relationships/image" Target="../media/image4.jpg"/><Relationship Id="rId12" Type="http://schemas.openxmlformats.org/officeDocument/2006/relationships/image" Target="../media/image5.jpg"/><Relationship Id="rId1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6.png"/><Relationship Id="rId20" Type="http://schemas.openxmlformats.org/officeDocument/2006/relationships/hyperlink" Target="https://www.youtube.com/watch?v=9RYc64ZstsE" TargetMode="External"/><Relationship Id="rId1" Type="http://schemas.openxmlformats.org/officeDocument/2006/relationships/slideLayout" Target="../slideLayouts/slideLayout2.xml"/><Relationship Id="rId6" Type="http://schemas.openxmlformats.org/officeDocument/2006/relationships/hyperlink" Target="https://www.youtube.com/watch?v=sg_uUH-7Y80" TargetMode="External"/><Relationship Id="rId11" Type="http://schemas.openxmlformats.org/officeDocument/2006/relationships/hyperlink" Target="http://www.aksys.dk/AffaldsCenter/html5/index.html" TargetMode="External"/><Relationship Id="rId5" Type="http://schemas.openxmlformats.org/officeDocument/2006/relationships/image" Target="../media/image3.jpg"/><Relationship Id="rId15" Type="http://schemas.openxmlformats.org/officeDocument/2006/relationships/hyperlink" Target="https://www.youtube.com/watch?v=HRM7a4CPVLI" TargetMode="External"/><Relationship Id="rId10" Type="http://schemas.openxmlformats.org/officeDocument/2006/relationships/hyperlink" Target="https://www.youtube.com/watch?v=EARwnx9U45U" TargetMode="External"/><Relationship Id="rId19" Type="http://schemas.openxmlformats.org/officeDocument/2006/relationships/hyperlink" Target="https://www.youtube.com/embed/JUl2JPq3Kt0?autoplay=1" TargetMode="External"/><Relationship Id="rId4" Type="http://schemas.openxmlformats.org/officeDocument/2006/relationships/hyperlink" Target="https://www.youtube.com/watch?v=OGu_HOOBzIQ" TargetMode="External"/><Relationship Id="rId9" Type="http://schemas.openxmlformats.org/officeDocument/2006/relationships/hyperlink" Target="https://www.youtube.com/watch?v=YF7IV40LKHE&amp;list=TLPQMTQwODIwMjBciJpRsMsxHg&amp;index=1" TargetMode="External"/><Relationship Id="rId14" Type="http://schemas.openxmlformats.org/officeDocument/2006/relationships/hyperlink" Target="https://www.youtube.com/watch?v=9hAlGjzSjM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aksys.dk/AffaldsCenter/html5/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20692B3-A941-4E04-B420-0EEFCB7DF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061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F30C7355-DF97-49AF-AD60-737DF49211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5542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kasse, skilt, køleskab&#10;&#10;Automatisk genereret beskrivelse">
            <a:extLst>
              <a:ext uri="{FF2B5EF4-FFF2-40B4-BE49-F238E27FC236}">
                <a16:creationId xmlns:a16="http://schemas.microsoft.com/office/drawing/2014/main" id="{698E9C2C-D3AF-41C7-8E99-ECF07640C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57"/>
            <a:ext cx="12192000" cy="6858000"/>
          </a:xfrm>
          <a:prstGeom prst="rect">
            <a:avLst/>
          </a:prstGeom>
        </p:spPr>
      </p:pic>
      <p:pic>
        <p:nvPicPr>
          <p:cNvPr id="3" name="Billede 2" descr="Et billede, der indeholder kasse, skilt, køleskab&#10;&#10;Automatisk genereret beskrivelse">
            <a:extLst>
              <a:ext uri="{FF2B5EF4-FFF2-40B4-BE49-F238E27FC236}">
                <a16:creationId xmlns:a16="http://schemas.microsoft.com/office/drawing/2014/main" id="{E9A104DC-AEB9-456E-9DB1-09094885D281}"/>
              </a:ext>
            </a:extLst>
          </p:cNvPr>
          <p:cNvPicPr>
            <a:picLocks noChangeAspect="1"/>
          </p:cNvPicPr>
          <p:nvPr/>
        </p:nvPicPr>
        <p:blipFill rotWithShape="1">
          <a:blip r:embed="rId2">
            <a:extLst>
              <a:ext uri="{28A0092B-C50C-407E-A947-70E740481C1C}">
                <a14:useLocalDpi xmlns:a14="http://schemas.microsoft.com/office/drawing/2010/main" val="0"/>
              </a:ext>
            </a:extLst>
          </a:blip>
          <a:srcRect l="48233" r="15948" b="56781"/>
          <a:stretch/>
        </p:blipFill>
        <p:spPr>
          <a:xfrm>
            <a:off x="1087821" y="0"/>
            <a:ext cx="11104179" cy="2065283"/>
          </a:xfrm>
          <a:prstGeom prst="rect">
            <a:avLst/>
          </a:prstGeom>
        </p:spPr>
      </p:pic>
      <p:sp>
        <p:nvSpPr>
          <p:cNvPr id="4" name="Tekstfelt 3">
            <a:extLst>
              <a:ext uri="{FF2B5EF4-FFF2-40B4-BE49-F238E27FC236}">
                <a16:creationId xmlns:a16="http://schemas.microsoft.com/office/drawing/2014/main" id="{64E6764D-1655-4709-BA5D-E6C04CB49211}"/>
              </a:ext>
            </a:extLst>
          </p:cNvPr>
          <p:cNvSpPr txBox="1"/>
          <p:nvPr/>
        </p:nvSpPr>
        <p:spPr>
          <a:xfrm>
            <a:off x="1355833" y="520262"/>
            <a:ext cx="7362497" cy="1384995"/>
          </a:xfrm>
          <a:prstGeom prst="rect">
            <a:avLst/>
          </a:prstGeom>
          <a:noFill/>
        </p:spPr>
        <p:txBody>
          <a:bodyPr wrap="square" rtlCol="0">
            <a:spAutoFit/>
          </a:bodyPr>
          <a:lstStyle/>
          <a:p>
            <a:r>
              <a:rPr lang="da-DK" sz="2800" dirty="0">
                <a:solidFill>
                  <a:schemeClr val="bg1"/>
                </a:solidFill>
              </a:rPr>
              <a:t>Tak fordi du gør dig umage for at begrænse affaldsmængden og med at sortere affald rigtigt  -  Det er fremtiden det gælder !</a:t>
            </a:r>
          </a:p>
        </p:txBody>
      </p:sp>
      <p:pic>
        <p:nvPicPr>
          <p:cNvPr id="6" name="Billede 5" descr="Et billede, der indeholder kasse, skilt, køleskab&#10;&#10;Automatisk genereret beskrivelse">
            <a:extLst>
              <a:ext uri="{FF2B5EF4-FFF2-40B4-BE49-F238E27FC236}">
                <a16:creationId xmlns:a16="http://schemas.microsoft.com/office/drawing/2014/main" id="{C91DF1A5-0E74-4BAF-9E21-8299CEE1F2A3}"/>
              </a:ext>
            </a:extLst>
          </p:cNvPr>
          <p:cNvPicPr>
            <a:picLocks noChangeAspect="1"/>
          </p:cNvPicPr>
          <p:nvPr/>
        </p:nvPicPr>
        <p:blipFill rotWithShape="1">
          <a:blip r:embed="rId2">
            <a:extLst>
              <a:ext uri="{28A0092B-C50C-407E-A947-70E740481C1C}">
                <a14:useLocalDpi xmlns:a14="http://schemas.microsoft.com/office/drawing/2010/main" val="0"/>
              </a:ext>
            </a:extLst>
          </a:blip>
          <a:srcRect l="48233" r="15948" b="56781"/>
          <a:stretch/>
        </p:blipFill>
        <p:spPr>
          <a:xfrm>
            <a:off x="1200815" y="1943781"/>
            <a:ext cx="3626069" cy="294928"/>
          </a:xfrm>
          <a:prstGeom prst="rect">
            <a:avLst/>
          </a:prstGeom>
        </p:spPr>
      </p:pic>
      <p:pic>
        <p:nvPicPr>
          <p:cNvPr id="7" name="Billede 6" descr="Et billede, der indeholder kasse, skilt, køleskab&#10;&#10;Automatisk genereret beskrivelse">
            <a:extLst>
              <a:ext uri="{FF2B5EF4-FFF2-40B4-BE49-F238E27FC236}">
                <a16:creationId xmlns:a16="http://schemas.microsoft.com/office/drawing/2014/main" id="{C0561CC8-3783-4699-BE55-CA70BB859330}"/>
              </a:ext>
            </a:extLst>
          </p:cNvPr>
          <p:cNvPicPr>
            <a:picLocks noChangeAspect="1"/>
          </p:cNvPicPr>
          <p:nvPr/>
        </p:nvPicPr>
        <p:blipFill rotWithShape="1">
          <a:blip r:embed="rId2">
            <a:extLst>
              <a:ext uri="{28A0092B-C50C-407E-A947-70E740481C1C}">
                <a14:useLocalDpi xmlns:a14="http://schemas.microsoft.com/office/drawing/2010/main" val="0"/>
              </a:ext>
            </a:extLst>
          </a:blip>
          <a:srcRect l="48233" r="15948" b="56781"/>
          <a:stretch/>
        </p:blipFill>
        <p:spPr>
          <a:xfrm flipV="1">
            <a:off x="4981899" y="1928014"/>
            <a:ext cx="3626069" cy="294928"/>
          </a:xfrm>
          <a:prstGeom prst="rect">
            <a:avLst/>
          </a:prstGeom>
        </p:spPr>
      </p:pic>
    </p:spTree>
    <p:extLst>
      <p:ext uri="{BB962C8B-B14F-4D97-AF65-F5344CB8AC3E}">
        <p14:creationId xmlns:p14="http://schemas.microsoft.com/office/powerpoint/2010/main" val="17989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EA7C3465-DA67-4187-B147-DFC8731294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Billede 5">
            <a:hlinkClick r:id="rId4"/>
            <a:extLst>
              <a:ext uri="{FF2B5EF4-FFF2-40B4-BE49-F238E27FC236}">
                <a16:creationId xmlns:a16="http://schemas.microsoft.com/office/drawing/2014/main" id="{E54ED3FE-7BA1-4715-A6BC-7F8A695739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92845" y="4791664"/>
            <a:ext cx="1270698" cy="1270698"/>
          </a:xfrm>
          <a:prstGeom prst="rect">
            <a:avLst/>
          </a:prstGeom>
        </p:spPr>
      </p:pic>
      <p:pic>
        <p:nvPicPr>
          <p:cNvPr id="10" name="Billede 9">
            <a:hlinkClick r:id="rId6"/>
            <a:extLst>
              <a:ext uri="{FF2B5EF4-FFF2-40B4-BE49-F238E27FC236}">
                <a16:creationId xmlns:a16="http://schemas.microsoft.com/office/drawing/2014/main" id="{9EF22224-5573-49E7-90B0-BD5185CED81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87656" y="4750829"/>
            <a:ext cx="1309161" cy="1309161"/>
          </a:xfrm>
          <a:prstGeom prst="rect">
            <a:avLst/>
          </a:prstGeom>
        </p:spPr>
      </p:pic>
      <p:sp>
        <p:nvSpPr>
          <p:cNvPr id="14" name="Taleboble: rektangel med afrundede hjørner 13">
            <a:hlinkClick r:id="rId8"/>
            <a:extLst>
              <a:ext uri="{FF2B5EF4-FFF2-40B4-BE49-F238E27FC236}">
                <a16:creationId xmlns:a16="http://schemas.microsoft.com/office/drawing/2014/main" id="{C168CEA2-BFDD-4FDC-8EA0-12FD23FFC6F4}"/>
              </a:ext>
            </a:extLst>
          </p:cNvPr>
          <p:cNvSpPr/>
          <p:nvPr/>
        </p:nvSpPr>
        <p:spPr>
          <a:xfrm>
            <a:off x="6117674" y="4432789"/>
            <a:ext cx="846535" cy="489483"/>
          </a:xfrm>
          <a:prstGeom prst="wedgeRoundRectCallout">
            <a:avLst>
              <a:gd name="adj1" fmla="val -20833"/>
              <a:gd name="adj2" fmla="val 73361"/>
              <a:gd name="adj3" fmla="val 16667"/>
            </a:avLst>
          </a:prstGeom>
          <a:solidFill>
            <a:srgbClr val="DCF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rgbClr val="09796B"/>
                </a:solidFill>
              </a:rPr>
              <a:t>Papir</a:t>
            </a:r>
          </a:p>
        </p:txBody>
      </p:sp>
      <p:sp>
        <p:nvSpPr>
          <p:cNvPr id="18" name="Taleboble: rektangel med afrundede hjørner 17">
            <a:hlinkClick r:id="rId9"/>
            <a:extLst>
              <a:ext uri="{FF2B5EF4-FFF2-40B4-BE49-F238E27FC236}">
                <a16:creationId xmlns:a16="http://schemas.microsoft.com/office/drawing/2014/main" id="{B42AD160-133F-4C58-BFB4-008E1869BEC7}"/>
              </a:ext>
            </a:extLst>
          </p:cNvPr>
          <p:cNvSpPr/>
          <p:nvPr/>
        </p:nvSpPr>
        <p:spPr>
          <a:xfrm>
            <a:off x="2048670" y="4505855"/>
            <a:ext cx="846535" cy="489483"/>
          </a:xfrm>
          <a:prstGeom prst="wedgeRoundRectCallout">
            <a:avLst>
              <a:gd name="adj1" fmla="val -20833"/>
              <a:gd name="adj2" fmla="val 77705"/>
              <a:gd name="adj3" fmla="val 16667"/>
            </a:avLst>
          </a:prstGeom>
          <a:solidFill>
            <a:srgbClr val="D5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9796B"/>
                </a:solidFill>
                <a:hlinkClick r:id="rId9">
                  <a:extLst>
                    <a:ext uri="{A12FA001-AC4F-418D-AE19-62706E023703}">
                      <ahyp:hlinkClr xmlns:ahyp="http://schemas.microsoft.com/office/drawing/2018/hyperlinkcolor" val="tx"/>
                    </a:ext>
                  </a:extLst>
                </a:hlinkClick>
              </a:rPr>
              <a:t>Plast</a:t>
            </a:r>
            <a:endParaRPr lang="da-DK" sz="1600" b="1" dirty="0">
              <a:solidFill>
                <a:srgbClr val="09796B"/>
              </a:solidFill>
            </a:endParaRPr>
          </a:p>
        </p:txBody>
      </p:sp>
      <p:sp>
        <p:nvSpPr>
          <p:cNvPr id="15" name="Taleboble: rektangel med afrundede hjørner 14">
            <a:extLst>
              <a:ext uri="{FF2B5EF4-FFF2-40B4-BE49-F238E27FC236}">
                <a16:creationId xmlns:a16="http://schemas.microsoft.com/office/drawing/2014/main" id="{F8DA6293-AA5F-466F-8A98-C0DB3EB62D2B}"/>
              </a:ext>
            </a:extLst>
          </p:cNvPr>
          <p:cNvSpPr/>
          <p:nvPr/>
        </p:nvSpPr>
        <p:spPr>
          <a:xfrm>
            <a:off x="1021932" y="4439069"/>
            <a:ext cx="846535" cy="489483"/>
          </a:xfrm>
          <a:prstGeom prst="wedgeRoundRectCallout">
            <a:avLst>
              <a:gd name="adj1" fmla="val -19577"/>
              <a:gd name="adj2" fmla="val 75533"/>
              <a:gd name="adj3" fmla="val 16667"/>
            </a:avLst>
          </a:prstGeom>
          <a:solidFill>
            <a:srgbClr val="D5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9796B"/>
                </a:solidFill>
                <a:hlinkClick r:id="rId10">
                  <a:extLst>
                    <a:ext uri="{A12FA001-AC4F-418D-AE19-62706E023703}">
                      <ahyp:hlinkClr xmlns:ahyp="http://schemas.microsoft.com/office/drawing/2018/hyperlinkcolor" val="tx"/>
                    </a:ext>
                  </a:extLst>
                </a:hlinkClick>
              </a:rPr>
              <a:t>Glas</a:t>
            </a:r>
            <a:endParaRPr lang="da-DK" sz="1600" b="1" dirty="0">
              <a:solidFill>
                <a:srgbClr val="09796B"/>
              </a:solidFill>
            </a:endParaRPr>
          </a:p>
        </p:txBody>
      </p:sp>
      <p:pic>
        <p:nvPicPr>
          <p:cNvPr id="21" name="Billede 20">
            <a:hlinkClick r:id="rId11"/>
            <a:extLst>
              <a:ext uri="{FF2B5EF4-FFF2-40B4-BE49-F238E27FC236}">
                <a16:creationId xmlns:a16="http://schemas.microsoft.com/office/drawing/2014/main" id="{8B33541F-78A8-458D-9A6F-A2CDCD7CE2C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308398" y="4773225"/>
            <a:ext cx="1283732" cy="1283732"/>
          </a:xfrm>
          <a:prstGeom prst="rect">
            <a:avLst/>
          </a:prstGeom>
          <a:noFill/>
          <a:ln cmpd="sng">
            <a:solidFill>
              <a:srgbClr val="0070C0"/>
            </a:solidFill>
          </a:ln>
        </p:spPr>
      </p:pic>
      <p:sp>
        <p:nvSpPr>
          <p:cNvPr id="28" name="Taleboble: rektangel med afrundede hjørner 27">
            <a:hlinkClick r:id="rId13"/>
            <a:extLst>
              <a:ext uri="{FF2B5EF4-FFF2-40B4-BE49-F238E27FC236}">
                <a16:creationId xmlns:a16="http://schemas.microsoft.com/office/drawing/2014/main" id="{428719F4-D576-459F-B3FE-4EA4D6542B92}"/>
              </a:ext>
            </a:extLst>
          </p:cNvPr>
          <p:cNvSpPr/>
          <p:nvPr/>
        </p:nvSpPr>
        <p:spPr>
          <a:xfrm>
            <a:off x="5159627" y="4432789"/>
            <a:ext cx="846535" cy="489483"/>
          </a:xfrm>
          <a:prstGeom prst="wedgeRoundRectCallout">
            <a:avLst>
              <a:gd name="adj1" fmla="val -19577"/>
              <a:gd name="adj2" fmla="val 75533"/>
              <a:gd name="adj3" fmla="val 16667"/>
            </a:avLst>
          </a:prstGeom>
          <a:solidFill>
            <a:srgbClr val="DCF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rgbClr val="09796B"/>
                </a:solidFill>
              </a:rPr>
              <a:t>Pap</a:t>
            </a:r>
          </a:p>
        </p:txBody>
      </p:sp>
      <p:sp>
        <p:nvSpPr>
          <p:cNvPr id="5" name="Taleboble: rektangel med afrundede hjørner 4">
            <a:hlinkClick r:id="rId14"/>
            <a:extLst>
              <a:ext uri="{FF2B5EF4-FFF2-40B4-BE49-F238E27FC236}">
                <a16:creationId xmlns:a16="http://schemas.microsoft.com/office/drawing/2014/main" id="{5A5DF362-268C-4039-8EA5-FF451FA79CA2}"/>
              </a:ext>
            </a:extLst>
          </p:cNvPr>
          <p:cNvSpPr/>
          <p:nvPr/>
        </p:nvSpPr>
        <p:spPr>
          <a:xfrm>
            <a:off x="10395323" y="1173874"/>
            <a:ext cx="971615" cy="739543"/>
          </a:xfrm>
          <a:prstGeom prst="wedgeRoundRectCallout">
            <a:avLst>
              <a:gd name="adj1" fmla="val -94482"/>
              <a:gd name="adj2" fmla="val -43605"/>
              <a:gd name="adj3" fmla="val 16667"/>
            </a:avLst>
          </a:prstGeom>
          <a:solidFill>
            <a:srgbClr val="DCF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rgbClr val="09796B"/>
                </a:solidFill>
              </a:rPr>
              <a:t>TV 2 </a:t>
            </a:r>
            <a:r>
              <a:rPr lang="da-DK" sz="1400" b="1" dirty="0">
                <a:solidFill>
                  <a:srgbClr val="09796B"/>
                </a:solidFill>
                <a:hlinkClick r:id="rId14">
                  <a:extLst>
                    <a:ext uri="{A12FA001-AC4F-418D-AE19-62706E023703}">
                      <ahyp:hlinkClr xmlns:ahyp="http://schemas.microsoft.com/office/drawing/2018/hyperlinkcolor" val="tx"/>
                    </a:ext>
                  </a:extLst>
                </a:hlinkClick>
              </a:rPr>
              <a:t>Lorry</a:t>
            </a:r>
            <a:endParaRPr lang="da-DK" sz="1400" b="1" dirty="0">
              <a:solidFill>
                <a:srgbClr val="09796B"/>
              </a:solidFill>
            </a:endParaRPr>
          </a:p>
        </p:txBody>
      </p:sp>
      <p:pic>
        <p:nvPicPr>
          <p:cNvPr id="7" name="Billede 6">
            <a:hlinkClick r:id="rId15"/>
            <a:extLst>
              <a:ext uri="{FF2B5EF4-FFF2-40B4-BE49-F238E27FC236}">
                <a16:creationId xmlns:a16="http://schemas.microsoft.com/office/drawing/2014/main" id="{69FAE0F1-DBCA-4F99-A730-B65FDE850BDE}"/>
              </a:ext>
            </a:extLst>
          </p:cNvPr>
          <p:cNvPicPr>
            <a:picLocks noChangeAspect="1"/>
          </p:cNvPicPr>
          <p:nvPr/>
        </p:nvPicPr>
        <p:blipFill rotWithShape="1">
          <a:blip r:embed="rId16"/>
          <a:srcRect l="17954" t="12640" r="35812" b="5324"/>
          <a:stretch/>
        </p:blipFill>
        <p:spPr>
          <a:xfrm>
            <a:off x="3009237" y="3073116"/>
            <a:ext cx="1067366" cy="1065309"/>
          </a:xfrm>
          <a:prstGeom prst="rect">
            <a:avLst/>
          </a:prstGeom>
        </p:spPr>
      </p:pic>
      <p:pic>
        <p:nvPicPr>
          <p:cNvPr id="9" name="Billede 8" descr="Et billede, der indeholder skjorte&#10;&#10;Automatisk genereret beskrivelse">
            <a:extLst>
              <a:ext uri="{FF2B5EF4-FFF2-40B4-BE49-F238E27FC236}">
                <a16:creationId xmlns:a16="http://schemas.microsoft.com/office/drawing/2014/main" id="{35CE0ADF-2A72-4EE4-949B-F4960A8EC4D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89520" y="4624366"/>
            <a:ext cx="2455197" cy="2233634"/>
          </a:xfrm>
          <a:prstGeom prst="rect">
            <a:avLst/>
          </a:prstGeom>
        </p:spPr>
      </p:pic>
      <p:sp>
        <p:nvSpPr>
          <p:cNvPr id="13" name="Taleboble: rektangel med afrundede hjørner 12">
            <a:extLst>
              <a:ext uri="{FF2B5EF4-FFF2-40B4-BE49-F238E27FC236}">
                <a16:creationId xmlns:a16="http://schemas.microsoft.com/office/drawing/2014/main" id="{EF041B0E-6C77-407E-9F8E-559A03972ADF}"/>
              </a:ext>
            </a:extLst>
          </p:cNvPr>
          <p:cNvSpPr/>
          <p:nvPr/>
        </p:nvSpPr>
        <p:spPr>
          <a:xfrm>
            <a:off x="10395324" y="4359610"/>
            <a:ext cx="1595352" cy="907561"/>
          </a:xfrm>
          <a:prstGeom prst="wedgeRoundRectCallout">
            <a:avLst>
              <a:gd name="adj1" fmla="val -87733"/>
              <a:gd name="adj2" fmla="val 8155"/>
              <a:gd name="adj3" fmla="val 16667"/>
            </a:avLst>
          </a:prstGeom>
          <a:solidFill>
            <a:srgbClr val="DCF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09796B"/>
                </a:solidFill>
              </a:rPr>
              <a:t>Bliv affalds-ekspert</a:t>
            </a:r>
          </a:p>
        </p:txBody>
      </p:sp>
      <p:pic>
        <p:nvPicPr>
          <p:cNvPr id="17" name="Billede 16" descr="Et billede, der indeholder paraply, skjorte&#10;&#10;Automatisk genereret beskrivelse">
            <a:extLst>
              <a:ext uri="{FF2B5EF4-FFF2-40B4-BE49-F238E27FC236}">
                <a16:creationId xmlns:a16="http://schemas.microsoft.com/office/drawing/2014/main" id="{9BC63605-61F7-436C-AD94-369FBD1667E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25771" y="445079"/>
            <a:ext cx="1485434" cy="1764220"/>
          </a:xfrm>
          <a:prstGeom prst="rect">
            <a:avLst/>
          </a:prstGeom>
        </p:spPr>
      </p:pic>
      <p:sp>
        <p:nvSpPr>
          <p:cNvPr id="20" name="Taleboble: rektangel med afrundede hjørner 19">
            <a:hlinkClick r:id="rId19"/>
            <a:extLst>
              <a:ext uri="{FF2B5EF4-FFF2-40B4-BE49-F238E27FC236}">
                <a16:creationId xmlns:a16="http://schemas.microsoft.com/office/drawing/2014/main" id="{943AEFAD-3BAB-4497-92D3-DD9ABE0AF7EF}"/>
              </a:ext>
            </a:extLst>
          </p:cNvPr>
          <p:cNvSpPr/>
          <p:nvPr/>
        </p:nvSpPr>
        <p:spPr>
          <a:xfrm>
            <a:off x="1868719" y="6103429"/>
            <a:ext cx="846535" cy="489483"/>
          </a:xfrm>
          <a:prstGeom prst="wedgeRoundRectCallout">
            <a:avLst>
              <a:gd name="adj1" fmla="val -18535"/>
              <a:gd name="adj2" fmla="val -88537"/>
              <a:gd name="adj3" fmla="val 16667"/>
            </a:avLst>
          </a:prstGeom>
          <a:solidFill>
            <a:srgbClr val="D5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rgbClr val="09796B"/>
                </a:solidFill>
                <a:hlinkClick r:id="rId20">
                  <a:extLst>
                    <a:ext uri="{A12FA001-AC4F-418D-AE19-62706E023703}">
                      <ahyp:hlinkClr xmlns:ahyp="http://schemas.microsoft.com/office/drawing/2018/hyperlinkcolor" val="tx"/>
                    </a:ext>
                  </a:extLst>
                </a:hlinkClick>
              </a:rPr>
              <a:t>Metal</a:t>
            </a:r>
            <a:r>
              <a:rPr lang="da-DK" dirty="0">
                <a:solidFill>
                  <a:srgbClr val="09796B"/>
                </a:solidFill>
              </a:rPr>
              <a:t> </a:t>
            </a:r>
          </a:p>
        </p:txBody>
      </p:sp>
      <p:sp>
        <p:nvSpPr>
          <p:cNvPr id="3" name="Tekstfelt 2">
            <a:hlinkClick r:id="rId21"/>
            <a:extLst>
              <a:ext uri="{FF2B5EF4-FFF2-40B4-BE49-F238E27FC236}">
                <a16:creationId xmlns:a16="http://schemas.microsoft.com/office/drawing/2014/main" id="{A9F3CBFC-E1FA-4DE5-9132-C5A6B41B494E}"/>
              </a:ext>
            </a:extLst>
          </p:cNvPr>
          <p:cNvSpPr txBox="1"/>
          <p:nvPr/>
        </p:nvSpPr>
        <p:spPr>
          <a:xfrm>
            <a:off x="9170642" y="1654955"/>
            <a:ext cx="2449363" cy="523220"/>
          </a:xfrm>
          <a:prstGeom prst="rect">
            <a:avLst/>
          </a:prstGeom>
          <a:noFill/>
        </p:spPr>
        <p:txBody>
          <a:bodyPr wrap="square" rtlCol="0">
            <a:spAutoFit/>
          </a:bodyPr>
          <a:lstStyle/>
          <a:p>
            <a:r>
              <a:rPr lang="da-DK" sz="1400" b="1" i="1" dirty="0"/>
              <a:t>Til </a:t>
            </a:r>
          </a:p>
          <a:p>
            <a:r>
              <a:rPr lang="da-DK" sz="1400" b="1" i="1" dirty="0"/>
              <a:t>udskoling</a:t>
            </a:r>
          </a:p>
        </p:txBody>
      </p:sp>
    </p:spTree>
    <p:extLst>
      <p:ext uri="{BB962C8B-B14F-4D97-AF65-F5344CB8AC3E}">
        <p14:creationId xmlns:p14="http://schemas.microsoft.com/office/powerpoint/2010/main" val="243240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kredsløb&#10;&#10;Automatisk genereret beskrivelse">
            <a:extLst>
              <a:ext uri="{FF2B5EF4-FFF2-40B4-BE49-F238E27FC236}">
                <a16:creationId xmlns:a16="http://schemas.microsoft.com/office/drawing/2014/main" id="{9F6EC194-64E6-4A40-B5F1-33A999DBD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116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D35FF71-3CC8-4ADE-A0A2-EB3CD5692C54}"/>
              </a:ext>
            </a:extLst>
          </p:cNvPr>
          <p:cNvPicPr>
            <a:picLocks noChangeAspect="1"/>
          </p:cNvPicPr>
          <p:nvPr/>
        </p:nvPicPr>
        <p:blipFill rotWithShape="1">
          <a:blip r:embed="rId3"/>
          <a:srcRect l="2969" t="16111" r="20469" b="8333"/>
          <a:stretch/>
        </p:blipFill>
        <p:spPr>
          <a:xfrm>
            <a:off x="-1" y="0"/>
            <a:ext cx="12354485" cy="6858000"/>
          </a:xfrm>
          <a:prstGeom prst="rect">
            <a:avLst/>
          </a:prstGeom>
        </p:spPr>
      </p:pic>
    </p:spTree>
    <p:extLst>
      <p:ext uri="{BB962C8B-B14F-4D97-AF65-F5344CB8AC3E}">
        <p14:creationId xmlns:p14="http://schemas.microsoft.com/office/powerpoint/2010/main" val="134950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68A823B-CA20-4EC7-87CF-54EBACD30D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8690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5D1830C-6AAA-4DE2-A16E-40D258C9DD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5183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3080DEE4-6FB8-4B61-A096-20A174249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felt 3">
            <a:hlinkClick r:id="rId4"/>
            <a:extLst>
              <a:ext uri="{FF2B5EF4-FFF2-40B4-BE49-F238E27FC236}">
                <a16:creationId xmlns:a16="http://schemas.microsoft.com/office/drawing/2014/main" id="{100DA417-53F5-4A83-81F9-7A001F96BEBF}"/>
              </a:ext>
            </a:extLst>
          </p:cNvPr>
          <p:cNvSpPr txBox="1"/>
          <p:nvPr/>
        </p:nvSpPr>
        <p:spPr>
          <a:xfrm>
            <a:off x="5511114" y="4300151"/>
            <a:ext cx="1495167" cy="531341"/>
          </a:xfrm>
          <a:prstGeom prst="rect">
            <a:avLst/>
          </a:prstGeom>
          <a:noFill/>
        </p:spPr>
        <p:txBody>
          <a:bodyPr wrap="square" rtlCol="0">
            <a:spAutoFit/>
          </a:bodyPr>
          <a:lstStyle/>
          <a:p>
            <a:endParaRPr lang="da-DK" dirty="0"/>
          </a:p>
        </p:txBody>
      </p:sp>
      <p:sp>
        <p:nvSpPr>
          <p:cNvPr id="6" name="Stjerne: 7 takker 5">
            <a:hlinkClick r:id="rId4"/>
            <a:extLst>
              <a:ext uri="{FF2B5EF4-FFF2-40B4-BE49-F238E27FC236}">
                <a16:creationId xmlns:a16="http://schemas.microsoft.com/office/drawing/2014/main" id="{7E3E3823-20B1-445A-9F7A-DA850DE09AF1}"/>
              </a:ext>
            </a:extLst>
          </p:cNvPr>
          <p:cNvSpPr/>
          <p:nvPr/>
        </p:nvSpPr>
        <p:spPr>
          <a:xfrm>
            <a:off x="4850556" y="4193831"/>
            <a:ext cx="1159043" cy="743979"/>
          </a:xfrm>
          <a:prstGeom prst="star7">
            <a:avLst/>
          </a:prstGeom>
          <a:solidFill>
            <a:srgbClr val="09796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b="1" i="1" dirty="0"/>
              <a:t>Tryk her</a:t>
            </a:r>
          </a:p>
        </p:txBody>
      </p:sp>
    </p:spTree>
    <p:extLst>
      <p:ext uri="{BB962C8B-B14F-4D97-AF65-F5344CB8AC3E}">
        <p14:creationId xmlns:p14="http://schemas.microsoft.com/office/powerpoint/2010/main" val="7375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59ADEF3-C42A-4C4D-A56D-81E496D9E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91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24E5EF0-EB8D-4EE4-B28B-C8785CD98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1868109"/>
      </p:ext>
    </p:extLst>
  </p:cSld>
  <p:clrMapOvr>
    <a:masterClrMapping/>
  </p:clrMapOvr>
</p:sld>
</file>

<file path=ppt/theme/theme1.xml><?xml version="1.0" encoding="utf-8"?>
<a:theme xmlns:a="http://schemas.openxmlformats.org/drawingml/2006/main" name="Grundlæggende">
  <a:themeElements>
    <a:clrScheme name="Grundlæggend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Grundlæggend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dlæggend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03AAEA9C1E92419AA9F51EB21E9B88" ma:contentTypeVersion="12" ma:contentTypeDescription="Opret et nyt dokument." ma:contentTypeScope="" ma:versionID="1684266f33e46be134291d415aaad11c">
  <xsd:schema xmlns:xsd="http://www.w3.org/2001/XMLSchema" xmlns:xs="http://www.w3.org/2001/XMLSchema" xmlns:p="http://schemas.microsoft.com/office/2006/metadata/properties" xmlns:ns2="929f8d7c-42db-4dd1-b52e-ea2e840aa518" xmlns:ns3="89238168-827d-4ca9-b122-e9901ce1bbb4" targetNamespace="http://schemas.microsoft.com/office/2006/metadata/properties" ma:root="true" ma:fieldsID="b73bc3ee69bf8b8f61b1d2bc125d328f" ns2:_="" ns3:_="">
    <xsd:import namespace="929f8d7c-42db-4dd1-b52e-ea2e840aa518"/>
    <xsd:import namespace="89238168-827d-4ca9-b122-e9901ce1bb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f8d7c-42db-4dd1-b52e-ea2e840aa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38168-827d-4ca9-b122-e9901ce1bbb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A1856F-F637-4BB4-A4B7-1A54BCBD00C0}"/>
</file>

<file path=customXml/itemProps2.xml><?xml version="1.0" encoding="utf-8"?>
<ds:datastoreItem xmlns:ds="http://schemas.openxmlformats.org/officeDocument/2006/customXml" ds:itemID="{92A8E5A8-0265-4870-9709-7BD3EA090BB4}"/>
</file>

<file path=customXml/itemProps3.xml><?xml version="1.0" encoding="utf-8"?>
<ds:datastoreItem xmlns:ds="http://schemas.openxmlformats.org/officeDocument/2006/customXml" ds:itemID="{53D66185-6CCB-4E84-9F45-036768340A4E}"/>
</file>

<file path=docProps/app.xml><?xml version="1.0" encoding="utf-8"?>
<Properties xmlns="http://schemas.openxmlformats.org/officeDocument/2006/extended-properties" xmlns:vt="http://schemas.openxmlformats.org/officeDocument/2006/docPropsVTypes">
  <Template/>
  <TotalTime>13797</TotalTime>
  <Words>2009</Words>
  <Application>Microsoft Office PowerPoint</Application>
  <PresentationFormat>Widescreen</PresentationFormat>
  <Paragraphs>140</Paragraphs>
  <Slides>11</Slides>
  <Notes>10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11</vt:i4>
      </vt:variant>
    </vt:vector>
  </HeadingPairs>
  <TitlesOfParts>
    <vt:vector size="14" baseType="lpstr">
      <vt:lpstr>Calibri</vt:lpstr>
      <vt:lpstr>Corbel</vt:lpstr>
      <vt:lpstr>Grundlæggende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Birte Buhl-Hansen</dc:creator>
  <cp:lastModifiedBy>Birte Buhl-Hansen</cp:lastModifiedBy>
  <cp:revision>390</cp:revision>
  <dcterms:created xsi:type="dcterms:W3CDTF">2020-05-13T07:47:56Z</dcterms:created>
  <dcterms:modified xsi:type="dcterms:W3CDTF">2020-12-15T07:52:22Z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0x0101005B03AAEA9C1E92419AA9F51EB21E9B88</vt:lpwstr>
  </property>
</Properties>
</file>