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283" r:id="rId5"/>
    <p:sldId id="276" r:id="rId6"/>
    <p:sldId id="257" r:id="rId7"/>
    <p:sldId id="303" r:id="rId8"/>
    <p:sldId id="300" r:id="rId9"/>
    <p:sldId id="311" r:id="rId10"/>
    <p:sldId id="308" r:id="rId11"/>
    <p:sldId id="309" r:id="rId12"/>
    <p:sldId id="287" r:id="rId13"/>
    <p:sldId id="267" r:id="rId14"/>
    <p:sldId id="278" r:id="rId15"/>
    <p:sldId id="289" r:id="rId16"/>
    <p:sldId id="306" r:id="rId17"/>
    <p:sldId id="305" r:id="rId18"/>
    <p:sldId id="290" r:id="rId19"/>
    <p:sldId id="261" r:id="rId20"/>
    <p:sldId id="312" r:id="rId21"/>
    <p:sldId id="313" r:id="rId22"/>
    <p:sldId id="314" r:id="rId23"/>
    <p:sldId id="259" r:id="rId24"/>
    <p:sldId id="260" r:id="rId25"/>
    <p:sldId id="258" r:id="rId26"/>
    <p:sldId id="298" r:id="rId27"/>
    <p:sldId id="307" r:id="rId28"/>
    <p:sldId id="301" r:id="rId29"/>
    <p:sldId id="302" r:id="rId30"/>
    <p:sldId id="292" r:id="rId31"/>
    <p:sldId id="310" r:id="rId32"/>
    <p:sldId id="297" r:id="rId33"/>
    <p:sldId id="274" r:id="rId34"/>
    <p:sldId id="296" r:id="rId35"/>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Høy Riddersholm" initials="LHR" lastIdx="4" clrIdx="0">
    <p:extLst>
      <p:ext uri="{19B8F6BF-5375-455C-9EA6-DF929625EA0E}">
        <p15:presenceInfo xmlns:p15="http://schemas.microsoft.com/office/powerpoint/2012/main" userId="S::lahr@aarhus.dk::eed19179-4b32-4c01-9f5c-9ec7ca9acb8a" providerId="AD"/>
      </p:ext>
    </p:extLst>
  </p:cmAuthor>
  <p:cmAuthor id="2" name="Birte Buhl-Hansen" initials="BB" lastIdx="19" clrIdx="1">
    <p:extLst>
      <p:ext uri="{19B8F6BF-5375-455C-9EA6-DF929625EA0E}">
        <p15:presenceInfo xmlns:p15="http://schemas.microsoft.com/office/powerpoint/2012/main" userId="S::bbuha@aarhus.dk::3be69876-28bb-45cc-9694-e5eff8ed0a6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5461B"/>
    <a:srgbClr val="D22E2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4" autoAdjust="0"/>
    <p:restoredTop sz="80705" autoAdjust="0"/>
  </p:normalViewPr>
  <p:slideViewPr>
    <p:cSldViewPr snapToGrid="0">
      <p:cViewPr varScale="1">
        <p:scale>
          <a:sx n="102" d="100"/>
          <a:sy n="102" d="100"/>
        </p:scale>
        <p:origin x="84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78A626-B3F9-4A63-BA27-5ACA7CEFE1E7}" type="datetimeFigureOut">
              <a:rPr lang="da-DK" smtClean="0"/>
              <a:t>20-02-2025</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17218B-FD08-4A19-81AA-CF9299107EE6}" type="slidenum">
              <a:rPr lang="da-DK" smtClean="0"/>
              <a:t>‹nr.›</a:t>
            </a:fld>
            <a:endParaRPr lang="da-DK"/>
          </a:p>
        </p:txBody>
      </p:sp>
    </p:spTree>
    <p:extLst>
      <p:ext uri="{BB962C8B-B14F-4D97-AF65-F5344CB8AC3E}">
        <p14:creationId xmlns:p14="http://schemas.microsoft.com/office/powerpoint/2010/main" val="24646980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a:p>
            <a:r>
              <a:rPr lang="da-DK" b="1" dirty="0"/>
              <a:t>Indpakning af Bolle:</a:t>
            </a:r>
          </a:p>
          <a:p>
            <a:r>
              <a:rPr lang="da-DK" dirty="0"/>
              <a:t>Handler om indpakningen af madpakken. Professor KLOG har sagt nogle ting på slide 9, som I kan snakke om.</a:t>
            </a:r>
          </a:p>
          <a:p>
            <a:endParaRPr lang="da-DK" dirty="0"/>
          </a:p>
          <a:p>
            <a:r>
              <a:rPr lang="da-DK" b="1" dirty="0"/>
              <a:t>Årstidens frugt og grønt:</a:t>
            </a:r>
          </a:p>
          <a:p>
            <a:r>
              <a:rPr lang="da-DK" b="0" dirty="0"/>
              <a:t>Handler om indholdet i madpakken</a:t>
            </a:r>
          </a:p>
          <a:p>
            <a:endParaRPr lang="da-DK"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Tegn den madpakke du gerne vil have</a:t>
            </a:r>
          </a:p>
          <a:p>
            <a:endParaRPr lang="da-DK" b="0" dirty="0"/>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13</a:t>
            </a:fld>
            <a:endParaRPr lang="da-DK"/>
          </a:p>
        </p:txBody>
      </p:sp>
    </p:spTree>
    <p:extLst>
      <p:ext uri="{BB962C8B-B14F-4D97-AF65-F5344CB8AC3E}">
        <p14:creationId xmlns:p14="http://schemas.microsoft.com/office/powerpoint/2010/main" val="3496703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Indpakning af Bolle:</a:t>
            </a:r>
          </a:p>
          <a:p>
            <a:r>
              <a:rPr lang="da-DK" dirty="0"/>
              <a:t>Handler om indpakningen af madpakken. Professor KLOG har nogle tip, som I kan snakke om.</a:t>
            </a:r>
          </a:p>
          <a:p>
            <a:endParaRPr lang="da-DK" dirty="0"/>
          </a:p>
          <a:p>
            <a:r>
              <a:rPr lang="da-DK" dirty="0"/>
              <a:t>Snak sammen 2 og 2 eller i grupper. </a:t>
            </a:r>
          </a:p>
          <a:p>
            <a:r>
              <a:rPr lang="da-DK" dirty="0"/>
              <a:t>Hvordan synes I bollen skal pakkes ind? Hvordan holder den sig bedst, smager bedst, belaster miljøet mindst?</a:t>
            </a:r>
          </a:p>
          <a:p>
            <a:endParaRPr lang="da-DK" dirty="0"/>
          </a:p>
          <a:p>
            <a:r>
              <a:rPr lang="da-DK" dirty="0"/>
              <a:t>Husk der er ikke nogen 100% rigtige løsninger. En indpakning kan være god for miljøet, men måske dårlig for holdbarheden eller hvad synes I? Begrund jeres synspunkt.</a:t>
            </a:r>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14</a:t>
            </a:fld>
            <a:endParaRPr lang="da-DK"/>
          </a:p>
        </p:txBody>
      </p:sp>
    </p:spTree>
    <p:extLst>
      <p:ext uri="{BB962C8B-B14F-4D97-AF65-F5344CB8AC3E}">
        <p14:creationId xmlns:p14="http://schemas.microsoft.com/office/powerpoint/2010/main" val="1193239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Årstidens frugt og grønt:</a:t>
            </a:r>
          </a:p>
          <a:p>
            <a:r>
              <a:rPr lang="da-DK" b="0" dirty="0"/>
              <a:t>Nu handler det om indholdet i madpakken.</a:t>
            </a:r>
          </a:p>
          <a:p>
            <a:r>
              <a:rPr lang="da-DK" b="0" dirty="0"/>
              <a:t>Professor klog siger mange ting om bæredygtighed og mad.</a:t>
            </a:r>
          </a:p>
          <a:p>
            <a:r>
              <a:rPr lang="da-DK" b="0" dirty="0"/>
              <a:t>Og igen er der ingen entydige klare svar. Fx. den transporterede frilandsdyrkede tomat fra </a:t>
            </a:r>
            <a:r>
              <a:rPr lang="da-DK" b="0" dirty="0" err="1"/>
              <a:t>sydeuropa</a:t>
            </a:r>
            <a:r>
              <a:rPr lang="da-DK" b="0" dirty="0"/>
              <a:t> kan være mindre miljøbelastende end den lokalt producerede drivhustomat.</a:t>
            </a:r>
          </a:p>
          <a:p>
            <a:r>
              <a:rPr lang="da-DK" b="0" dirty="0"/>
              <a:t>Professor </a:t>
            </a:r>
            <a:r>
              <a:rPr lang="da-DK" b="0" dirty="0" err="1"/>
              <a:t>Klog´s</a:t>
            </a:r>
            <a:r>
              <a:rPr lang="da-DK" b="0" dirty="0"/>
              <a:t> ord er derfor helt overordnede og fritager ikke for, at man selv skal tænke sig om.</a:t>
            </a:r>
          </a:p>
          <a:p>
            <a:endParaRPr lang="da-DK" b="0" dirty="0"/>
          </a:p>
          <a:p>
            <a:r>
              <a:rPr lang="da-DK" dirty="0"/>
              <a:t>På de næste sider findes en oversigt over årstidens frugt og grønt. Snak sammen 2 og 2 eller i grupper om hvad I synes oversigten viser. </a:t>
            </a:r>
          </a:p>
          <a:p>
            <a:r>
              <a:rPr lang="da-DK" b="0" dirty="0"/>
              <a:t>Hvilke frugter og grøntsager er der sæson for nu?</a:t>
            </a:r>
          </a:p>
          <a:p>
            <a:r>
              <a:rPr lang="da-DK" b="0" dirty="0"/>
              <a:t>Hvilke af dem vil I helst have med i jeres madpakker?</a:t>
            </a:r>
          </a:p>
          <a:p>
            <a:endParaRPr lang="da-DK" b="0" dirty="0"/>
          </a:p>
          <a:p>
            <a:endParaRPr lang="da-DK" b="0" dirty="0"/>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16</a:t>
            </a:fld>
            <a:endParaRPr lang="da-DK"/>
          </a:p>
        </p:txBody>
      </p:sp>
    </p:spTree>
    <p:extLst>
      <p:ext uri="{BB962C8B-B14F-4D97-AF65-F5344CB8AC3E}">
        <p14:creationId xmlns:p14="http://schemas.microsoft.com/office/powerpoint/2010/main" val="690606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Oversigten tager udgangspunkt i Fødevarestyrelsens tips til årstidens frugt og grønt.  https://altomkost.dk/tips/til-aarstiden/aarstidens-frugt-og-groent/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17</a:t>
            </a:fld>
            <a:endParaRPr lang="da-DK"/>
          </a:p>
        </p:txBody>
      </p:sp>
    </p:spTree>
    <p:extLst>
      <p:ext uri="{BB962C8B-B14F-4D97-AF65-F5344CB8AC3E}">
        <p14:creationId xmlns:p14="http://schemas.microsoft.com/office/powerpoint/2010/main" val="41405112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Oversigten tager udgangspunkt i Fødevarestyrelsens tips til årstidens frugt og grønt.  https://altomkost.dk/tips/til-aarstiden/aarstidens-frugt-og-groent/</a:t>
            </a:r>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18</a:t>
            </a:fld>
            <a:endParaRPr lang="da-DK"/>
          </a:p>
        </p:txBody>
      </p:sp>
    </p:spTree>
    <p:extLst>
      <p:ext uri="{BB962C8B-B14F-4D97-AF65-F5344CB8AC3E}">
        <p14:creationId xmlns:p14="http://schemas.microsoft.com/office/powerpoint/2010/main" val="16401008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Oversigten tager udgangspunkt i Fødevarestyrelsens tips til årstidens frugt og grønt.  https://altomkost.dk/tips/til-aarstiden/aarstidens-frugt-og-groent/</a:t>
            </a:r>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19</a:t>
            </a:fld>
            <a:endParaRPr lang="da-DK"/>
          </a:p>
        </p:txBody>
      </p:sp>
    </p:spTree>
    <p:extLst>
      <p:ext uri="{BB962C8B-B14F-4D97-AF65-F5344CB8AC3E}">
        <p14:creationId xmlns:p14="http://schemas.microsoft.com/office/powerpoint/2010/main" val="2943711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Snak om at det er også vigtigt at madpakken er sund. Så du har energi til hele dagen.</a:t>
            </a:r>
          </a:p>
          <a:p>
            <a:endParaRPr lang="da-DK" dirty="0"/>
          </a:p>
          <a:p>
            <a:r>
              <a:rPr lang="da-DK" dirty="0"/>
              <a:t>Henvisning: https://altomkost.dk/tips/til-maaltiderne/madpakker/gimadpakkenenhaand/ </a:t>
            </a:r>
          </a:p>
        </p:txBody>
      </p:sp>
      <p:sp>
        <p:nvSpPr>
          <p:cNvPr id="4" name="Pladsholder til slidenummer 3"/>
          <p:cNvSpPr>
            <a:spLocks noGrp="1"/>
          </p:cNvSpPr>
          <p:nvPr>
            <p:ph type="sldNum" sz="quarter" idx="5"/>
          </p:nvPr>
        </p:nvSpPr>
        <p:spPr/>
        <p:txBody>
          <a:bodyPr/>
          <a:lstStyle/>
          <a:p>
            <a:fld id="{8017218B-FD08-4A19-81AA-CF9299107EE6}" type="slidenum">
              <a:rPr lang="da-DK" smtClean="0"/>
              <a:t>20</a:t>
            </a:fld>
            <a:endParaRPr lang="da-DK"/>
          </a:p>
        </p:txBody>
      </p:sp>
    </p:spTree>
    <p:extLst>
      <p:ext uri="{BB962C8B-B14F-4D97-AF65-F5344CB8AC3E}">
        <p14:creationId xmlns:p14="http://schemas.microsoft.com/office/powerpoint/2010/main" val="20228137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også vigtigt at madpakken er tilpas i størrelse</a:t>
            </a:r>
          </a:p>
        </p:txBody>
      </p:sp>
      <p:sp>
        <p:nvSpPr>
          <p:cNvPr id="4" name="Pladsholder til slidenummer 3"/>
          <p:cNvSpPr>
            <a:spLocks noGrp="1"/>
          </p:cNvSpPr>
          <p:nvPr>
            <p:ph type="sldNum" sz="quarter" idx="5"/>
          </p:nvPr>
        </p:nvSpPr>
        <p:spPr/>
        <p:txBody>
          <a:bodyPr/>
          <a:lstStyle/>
          <a:p>
            <a:fld id="{8017218B-FD08-4A19-81AA-CF9299107EE6}" type="slidenum">
              <a:rPr lang="da-DK" smtClean="0"/>
              <a:t>21</a:t>
            </a:fld>
            <a:endParaRPr lang="da-DK"/>
          </a:p>
        </p:txBody>
      </p:sp>
    </p:spTree>
    <p:extLst>
      <p:ext uri="{BB962C8B-B14F-4D97-AF65-F5344CB8AC3E}">
        <p14:creationId xmlns:p14="http://schemas.microsoft.com/office/powerpoint/2010/main" val="3445146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Tegn den madpakke du gerne vil have:</a:t>
            </a:r>
          </a:p>
          <a:p>
            <a:r>
              <a:rPr lang="da-DK" dirty="0"/>
              <a:t>Alle får et stykke papir og skal tegne den madpakke de gerne vil have, de skal tænke på at det er en: sund, tilpas stor, lækker, bæredygtig madpakke.</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Når tegningerne er lavet saml op fælles i klassen, er der nogle fællestræk? Gode ideer I kan give til hinanden?</a:t>
            </a:r>
          </a:p>
          <a:p>
            <a:endParaRPr lang="da-DK" dirty="0"/>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22</a:t>
            </a:fld>
            <a:endParaRPr lang="da-DK"/>
          </a:p>
        </p:txBody>
      </p:sp>
    </p:spTree>
    <p:extLst>
      <p:ext uri="{BB962C8B-B14F-4D97-AF65-F5344CB8AC3E}">
        <p14:creationId xmlns:p14="http://schemas.microsoft.com/office/powerpoint/2010/main" val="1292265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Saml op i klassen:</a:t>
            </a:r>
          </a:p>
          <a:p>
            <a:r>
              <a:rPr lang="da-DK" dirty="0"/>
              <a:t>Kan I huske hvad vi lavede sidst? </a:t>
            </a:r>
          </a:p>
          <a:p>
            <a:r>
              <a:rPr lang="da-DK" dirty="0"/>
              <a:t>Har I været med til at smøre jeres madpakker derhjemme? </a:t>
            </a:r>
          </a:p>
          <a:p>
            <a:endParaRPr lang="da-DK" b="0" dirty="0"/>
          </a:p>
        </p:txBody>
      </p:sp>
      <p:sp>
        <p:nvSpPr>
          <p:cNvPr id="4" name="Pladsholder til slidenummer 3"/>
          <p:cNvSpPr>
            <a:spLocks noGrp="1"/>
          </p:cNvSpPr>
          <p:nvPr>
            <p:ph type="sldNum" sz="quarter" idx="5"/>
          </p:nvPr>
        </p:nvSpPr>
        <p:spPr/>
        <p:txBody>
          <a:bodyPr/>
          <a:lstStyle/>
          <a:p>
            <a:fld id="{8017218B-FD08-4A19-81AA-CF9299107EE6}" type="slidenum">
              <a:rPr lang="da-DK" smtClean="0"/>
              <a:t>23</a:t>
            </a:fld>
            <a:endParaRPr lang="da-DK"/>
          </a:p>
        </p:txBody>
      </p:sp>
    </p:spTree>
    <p:extLst>
      <p:ext uri="{BB962C8B-B14F-4D97-AF65-F5344CB8AC3E}">
        <p14:creationId xmlns:p14="http://schemas.microsoft.com/office/powerpoint/2010/main" val="968546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Elevmateriale </a:t>
            </a:r>
          </a:p>
          <a:p>
            <a:r>
              <a:rPr lang="da-DK" dirty="0"/>
              <a:t>Som det er meningen du kan bruge direkte sammen med eleverne.</a:t>
            </a:r>
          </a:p>
          <a:p>
            <a:r>
              <a:rPr lang="da-DK" dirty="0"/>
              <a:t>Indsæt navn for jeres skole og klasse.</a:t>
            </a:r>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2</a:t>
            </a:fld>
            <a:endParaRPr lang="da-DK"/>
          </a:p>
        </p:txBody>
      </p:sp>
    </p:spTree>
    <p:extLst>
      <p:ext uri="{BB962C8B-B14F-4D97-AF65-F5344CB8AC3E}">
        <p14:creationId xmlns:p14="http://schemas.microsoft.com/office/powerpoint/2010/main" val="38106737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24</a:t>
            </a:fld>
            <a:endParaRPr lang="da-DK"/>
          </a:p>
        </p:txBody>
      </p:sp>
    </p:spTree>
    <p:extLst>
      <p:ext uri="{BB962C8B-B14F-4D97-AF65-F5344CB8AC3E}">
        <p14:creationId xmlns:p14="http://schemas.microsoft.com/office/powerpoint/2010/main" val="3333877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25</a:t>
            </a:fld>
            <a:endParaRPr lang="da-DK"/>
          </a:p>
        </p:txBody>
      </p:sp>
    </p:spTree>
    <p:extLst>
      <p:ext uri="{BB962C8B-B14F-4D97-AF65-F5344CB8AC3E}">
        <p14:creationId xmlns:p14="http://schemas.microsoft.com/office/powerpoint/2010/main" val="5537531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kern="1200" dirty="0">
                <a:solidFill>
                  <a:schemeClr val="tx1"/>
                </a:solidFill>
                <a:latin typeface="+mn-lt"/>
                <a:ea typeface="+mn-ea"/>
                <a:cs typeface="+mn-cs"/>
              </a:rPr>
              <a:t>Figuren kan hentes her: https://ava-formidlerne.aarhus.dk/media/10305/affaldets-nedbrydningstider.pdf</a:t>
            </a:r>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26</a:t>
            </a:fld>
            <a:endParaRPr lang="da-DK"/>
          </a:p>
        </p:txBody>
      </p:sp>
    </p:spTree>
    <p:extLst>
      <p:ext uri="{BB962C8B-B14F-4D97-AF65-F5344CB8AC3E}">
        <p14:creationId xmlns:p14="http://schemas.microsoft.com/office/powerpoint/2010/main" val="679514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Vej affaldet: (vi laver en undersøgelse)</a:t>
            </a:r>
          </a:p>
          <a:p>
            <a:r>
              <a:rPr lang="da-DK" dirty="0"/>
              <a:t>Det er igen lettest hvis timerne er hen over et spisefrikvarter, så det er dagsfriskt affald. Er det affald samlet i en pose fra dagen før er det lidt mere ulækkert og det kan være nødvendigt med underlag inden affaldet kommer ud på bordet og handsker (det er kun nødvendigt med 1 handske pr. barn). Det er en god anledning til at italesætte, at vi på den måde laver mindre affald. Saml op på tavlen, hvor meget af hver slags affald (</a:t>
            </a:r>
            <a:r>
              <a:rPr lang="da-DK" dirty="0" err="1"/>
              <a:t>metal,glas,plast</a:t>
            </a:r>
            <a:r>
              <a:rPr lang="da-DK" dirty="0"/>
              <a:t>-, madpapir-, bio- og restaffald) der er lavet i alt i klassen.</a:t>
            </a:r>
          </a:p>
          <a:p>
            <a:endParaRPr lang="da-DK" dirty="0"/>
          </a:p>
          <a:p>
            <a:r>
              <a:rPr lang="da-DK" dirty="0"/>
              <a:t>Materialer: plastposer, vægte, evt. plasthandsker</a:t>
            </a:r>
          </a:p>
          <a:p>
            <a:endParaRPr lang="da-DK" dirty="0"/>
          </a:p>
          <a:p>
            <a:r>
              <a:rPr lang="da-DK" dirty="0"/>
              <a:t>Sammenlign med sidst I lavede forsøget. Er der noget der har ændret sig?</a:t>
            </a:r>
          </a:p>
          <a:p>
            <a:r>
              <a:rPr lang="da-DK" dirty="0"/>
              <a:t>Hvad kan I konkludere ud fra jeres tal?</a:t>
            </a:r>
          </a:p>
          <a:p>
            <a:r>
              <a:rPr lang="da-DK" dirty="0"/>
              <a:t>Det er selvfølgelig godt, hvis der alt i alt er mindre affald!</a:t>
            </a:r>
          </a:p>
          <a:p>
            <a:r>
              <a:rPr lang="da-DK" dirty="0"/>
              <a:t>Det er også godt, hvis der er mindre rest affald, men det kan betyde at der er mere madpapiraffald.</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b="1" dirty="0"/>
              <a:t>Husk at vask hænder inden I skal spise og når I har sorteret affald</a:t>
            </a:r>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27</a:t>
            </a:fld>
            <a:endParaRPr lang="da-DK"/>
          </a:p>
        </p:txBody>
      </p:sp>
    </p:spTree>
    <p:extLst>
      <p:ext uri="{BB962C8B-B14F-4D97-AF65-F5344CB8AC3E}">
        <p14:creationId xmlns:p14="http://schemas.microsoft.com/office/powerpoint/2010/main" val="1067723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30</a:t>
            </a:fld>
            <a:endParaRPr lang="da-DK"/>
          </a:p>
        </p:txBody>
      </p:sp>
    </p:spTree>
    <p:extLst>
      <p:ext uri="{BB962C8B-B14F-4D97-AF65-F5344CB8AC3E}">
        <p14:creationId xmlns:p14="http://schemas.microsoft.com/office/powerpoint/2010/main" val="22309759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bestiller forløbet via ULF i Aarhus (www.ulfiaarhus.dk) søg under natursamarbejdet som udbyder, forløbet hedder Bæredygtig madpakke.</a:t>
            </a:r>
          </a:p>
        </p:txBody>
      </p:sp>
      <p:sp>
        <p:nvSpPr>
          <p:cNvPr id="4" name="Pladsholder til slidenummer 3"/>
          <p:cNvSpPr>
            <a:spLocks noGrp="1"/>
          </p:cNvSpPr>
          <p:nvPr>
            <p:ph type="sldNum" sz="quarter" idx="5"/>
          </p:nvPr>
        </p:nvSpPr>
        <p:spPr/>
        <p:txBody>
          <a:bodyPr/>
          <a:lstStyle/>
          <a:p>
            <a:fld id="{8017218B-FD08-4A19-81AA-CF9299107EE6}" type="slidenum">
              <a:rPr lang="da-DK" smtClean="0"/>
              <a:t>31</a:t>
            </a:fld>
            <a:endParaRPr lang="da-DK"/>
          </a:p>
        </p:txBody>
      </p:sp>
    </p:spTree>
    <p:extLst>
      <p:ext uri="{BB962C8B-B14F-4D97-AF65-F5344CB8AC3E}">
        <p14:creationId xmlns:p14="http://schemas.microsoft.com/office/powerpoint/2010/main" val="2686762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228600" indent="-228600">
              <a:buAutoNum type="arabicPeriod"/>
            </a:pPr>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3</a:t>
            </a:fld>
            <a:endParaRPr lang="da-DK"/>
          </a:p>
        </p:txBody>
      </p:sp>
    </p:spTree>
    <p:extLst>
      <p:ext uri="{BB962C8B-B14F-4D97-AF65-F5344CB8AC3E}">
        <p14:creationId xmlns:p14="http://schemas.microsoft.com/office/powerpoint/2010/main" val="29717431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b="0" dirty="0"/>
              <a:t>OVERVEJ OM VERDENSMÅLENE ER RELEVANTE FOR DIN KLASSE</a:t>
            </a:r>
          </a:p>
          <a:p>
            <a:endParaRPr lang="da-DK" sz="1800" b="0" dirty="0"/>
          </a:p>
          <a:p>
            <a:r>
              <a:rPr lang="da-DK" sz="2800" b="0" dirty="0"/>
              <a:t>En måde at se på hvordan ens madpakkevalg påvirker Verdensmålene er ved at kigge på de enkelte mål delmål:</a:t>
            </a:r>
          </a:p>
          <a:p>
            <a:endParaRPr lang="da-DK" sz="2800" b="0" dirty="0"/>
          </a:p>
          <a:p>
            <a:r>
              <a:rPr lang="da-DK" sz="2800" b="1" dirty="0"/>
              <a:t>FN´s Verdensmål for Bæredygtig udvikling</a:t>
            </a:r>
          </a:p>
          <a:p>
            <a:r>
              <a:rPr lang="da-DK" sz="1800" b="1" dirty="0">
                <a:solidFill>
                  <a:schemeClr val="accent2">
                    <a:lumMod val="60000"/>
                    <a:lumOff val="40000"/>
                  </a:schemeClr>
                </a:solidFill>
              </a:rPr>
              <a:t>2 Stop sult:</a:t>
            </a:r>
            <a:r>
              <a:rPr lang="da-DK" sz="1800" dirty="0"/>
              <a:t> gør fødevareproduktionen mere bæredygtig – hvilken mad vælger du at spise?</a:t>
            </a:r>
          </a:p>
          <a:p>
            <a:r>
              <a:rPr lang="da-DK" sz="1800" b="1" dirty="0">
                <a:solidFill>
                  <a:srgbClr val="00B050"/>
                </a:solidFill>
              </a:rPr>
              <a:t>3 Sundhed og trivsel: </a:t>
            </a:r>
            <a:r>
              <a:rPr lang="da-DK" sz="1800" dirty="0"/>
              <a:t>bekæmp smitsomme sygdomme – husk at vask hænder</a:t>
            </a:r>
          </a:p>
          <a:p>
            <a:r>
              <a:rPr lang="da-DK" sz="1800" b="1" dirty="0">
                <a:solidFill>
                  <a:srgbClr val="C00000"/>
                </a:solidFill>
              </a:rPr>
              <a:t>4 Kvalitetsuddannelse: </a:t>
            </a:r>
            <a:r>
              <a:rPr lang="da-DK" sz="1800" dirty="0"/>
              <a:t>Undervis i bæredygtig udvikling og global i forbrug og produktion – undgå madspild</a:t>
            </a:r>
          </a:p>
          <a:p>
            <a:r>
              <a:rPr lang="da-DK" sz="1800" b="1" dirty="0">
                <a:solidFill>
                  <a:schemeClr val="accent4">
                    <a:lumMod val="75000"/>
                  </a:schemeClr>
                </a:solidFill>
              </a:rPr>
              <a:t>12 Ansvarligt forbrug og produktion</a:t>
            </a:r>
            <a:r>
              <a:rPr lang="da-DK" sz="1800" dirty="0">
                <a:solidFill>
                  <a:schemeClr val="accent4">
                    <a:lumMod val="75000"/>
                  </a:schemeClr>
                </a:solidFill>
              </a:rPr>
              <a:t>: </a:t>
            </a:r>
          </a:p>
          <a:p>
            <a:r>
              <a:rPr lang="da-DK" sz="1800" dirty="0"/>
              <a:t>- halver det globale madspild pr. person - kan du smide mindre mad ud?</a:t>
            </a:r>
          </a:p>
          <a:p>
            <a:r>
              <a:rPr lang="da-DK" sz="1800" dirty="0"/>
              <a:t>- reducer affaldsmængden – hvor meget affald efterlader din madpakke? </a:t>
            </a:r>
          </a:p>
          <a:p>
            <a:r>
              <a:rPr lang="da-DK" sz="1800" dirty="0"/>
              <a:t>- brug og håndter naturressourcer bæredygtigt – hvilken slags affald efterlader din madpakke?</a:t>
            </a:r>
          </a:p>
          <a:p>
            <a:r>
              <a:rPr lang="da-DK" sz="1800" dirty="0"/>
              <a:t>- håndter kemikalier og affald ansvarligt – kan du sortere dit affald?</a:t>
            </a:r>
          </a:p>
          <a:p>
            <a:pPr marL="0" indent="0">
              <a:buFontTx/>
              <a:buNone/>
            </a:pPr>
            <a:r>
              <a:rPr lang="da-DK" sz="1800" dirty="0"/>
              <a:t>- giv alle mennesker viden og forståelse for at kunne leve mere bæredygtigt – fx. via en bæredygtig madpakke</a:t>
            </a:r>
          </a:p>
          <a:p>
            <a:pPr marL="0" indent="0">
              <a:buFontTx/>
              <a:buNone/>
            </a:pPr>
            <a:r>
              <a:rPr lang="da-DK" sz="1800" b="1" dirty="0"/>
              <a:t>15 Livet på land: </a:t>
            </a:r>
            <a:r>
              <a:rPr lang="da-DK" sz="1800" dirty="0"/>
              <a:t>Stop skovrydning – spis flere grøntsager og mindre kød</a:t>
            </a:r>
          </a:p>
          <a:p>
            <a:r>
              <a:rPr lang="da-DK" sz="1800" b="1" dirty="0">
                <a:solidFill>
                  <a:srgbClr val="002060"/>
                </a:solidFill>
              </a:rPr>
              <a:t>16 Fred retfærdighed og stærke institutioner: </a:t>
            </a:r>
            <a:r>
              <a:rPr lang="da-DK" sz="1800" dirty="0"/>
              <a:t>garanter at alle beslutninger tages på en inkluderende og repræsentativ måde – lyt til hinandens ideer og ønsker om madpakken, og respekter at man selv bestemmer, hvordan den bedste madpakke er for den enkelte.</a:t>
            </a:r>
          </a:p>
          <a:p>
            <a:endParaRPr lang="da-DK" sz="1800" dirty="0"/>
          </a:p>
          <a:p>
            <a:r>
              <a:rPr lang="da-DK" sz="1800" dirty="0"/>
              <a:t>Her er et udvalg af delmål, som du med dit madpakkevalg kan påvirke. </a:t>
            </a:r>
          </a:p>
          <a:p>
            <a:endParaRPr lang="da-DK" sz="180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kern="1200" dirty="0">
                <a:solidFill>
                  <a:schemeClr val="tx1"/>
                </a:solidFill>
                <a:effectLst/>
                <a:latin typeface="+mn-lt"/>
                <a:ea typeface="+mn-ea"/>
                <a:cs typeface="+mn-cs"/>
              </a:rPr>
              <a:t>Henvisning: https://verdenstimen.dk/17-verdensmaal/ - lynguide til verdensmålene</a:t>
            </a:r>
          </a:p>
          <a:p>
            <a:endParaRPr lang="da-DK" sz="1200" dirty="0"/>
          </a:p>
          <a:p>
            <a:endParaRPr lang="da-DK" dirty="0"/>
          </a:p>
        </p:txBody>
      </p:sp>
      <p:sp>
        <p:nvSpPr>
          <p:cNvPr id="4" name="Pladsholder til slidenummer 3"/>
          <p:cNvSpPr>
            <a:spLocks noGrp="1"/>
          </p:cNvSpPr>
          <p:nvPr>
            <p:ph type="sldNum" sz="quarter" idx="5"/>
          </p:nvPr>
        </p:nvSpPr>
        <p:spPr/>
        <p:txBody>
          <a:bodyPr/>
          <a:lstStyle/>
          <a:p>
            <a:fld id="{616F3F6D-A6C9-4B7B-9A0D-6A0A1478BD28}" type="slidenum">
              <a:rPr lang="da-DK" smtClean="0"/>
              <a:t>5</a:t>
            </a:fld>
            <a:endParaRPr lang="da-DK"/>
          </a:p>
        </p:txBody>
      </p:sp>
    </p:spTree>
    <p:extLst>
      <p:ext uri="{BB962C8B-B14F-4D97-AF65-F5344CB8AC3E}">
        <p14:creationId xmlns:p14="http://schemas.microsoft.com/office/powerpoint/2010/main" val="26230340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Snak evt. om det I hører. Kan I komme i tanke om tidspunkter, hvor I har gjort noget bæredygtigt? Hvad betyder ordet bæredygtighed for jer?</a:t>
            </a:r>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6</a:t>
            </a:fld>
            <a:endParaRPr lang="da-DK"/>
          </a:p>
        </p:txBody>
      </p:sp>
    </p:spTree>
    <p:extLst>
      <p:ext uri="{BB962C8B-B14F-4D97-AF65-F5344CB8AC3E}">
        <p14:creationId xmlns:p14="http://schemas.microsoft.com/office/powerpoint/2010/main" val="3336920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Vej affaldet: (vi laver en undersøgelse)</a:t>
            </a:r>
          </a:p>
          <a:p>
            <a:r>
              <a:rPr lang="da-DK" dirty="0"/>
              <a:t>Det er lettest, hvis I laver denne øvelse i timerne hen over et spisefrikvarter, så det er dagsfriskt affald. Er det affald samlet i en pose fra dagen før kan det være lidt ulækkert og det kan være nødvendigt med underlag inden affaldet kommer ud på bordet og handsker (det er kun nødvendigt med 1 handske pr. barn). Undersøgelsen er en god anledning til at italesætte, at vi på den måde laver mindre affald. Saml op på tavlen eller i PP sammen i klassen og tal om hvor meget af hver slags affald (</a:t>
            </a:r>
            <a:r>
              <a:rPr lang="da-DK" dirty="0" err="1"/>
              <a:t>metal,glas,plast</a:t>
            </a:r>
            <a:r>
              <a:rPr lang="da-DK" dirty="0"/>
              <a:t>-, madpapir-, bio- og restaffald), der er lavet i alt i klassen.</a:t>
            </a:r>
          </a:p>
          <a:p>
            <a:r>
              <a:rPr lang="da-DK" b="1" dirty="0"/>
              <a:t>Materialer: plastposer (til bordet), vægte, evt. plasthandsker</a:t>
            </a:r>
          </a:p>
          <a:p>
            <a:endParaRPr lang="da-DK" b="1" dirty="0"/>
          </a:p>
          <a:p>
            <a:r>
              <a:rPr lang="da-DK" b="1" dirty="0"/>
              <a:t>Husk at vask hænder inden I skal spise og når I har sorteret affald</a:t>
            </a:r>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7</a:t>
            </a:fld>
            <a:endParaRPr lang="da-DK"/>
          </a:p>
        </p:txBody>
      </p:sp>
    </p:spTree>
    <p:extLst>
      <p:ext uri="{BB962C8B-B14F-4D97-AF65-F5344CB8AC3E}">
        <p14:creationId xmlns:p14="http://schemas.microsoft.com/office/powerpoint/2010/main" val="3022732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Affaldskirkegård: (vi laver et forsøg)</a:t>
            </a:r>
          </a:p>
          <a:p>
            <a:r>
              <a:rPr lang="da-DK" dirty="0"/>
              <a:t>I kan lave Affaldskirkegården i klassen eller udendørs. Og I kan lave den enkeltvis eller i grupper. Hvis I laver den enkeltvis kan hver elev medbringe en mælkekarton eller et plastbæger, hvor der fyldes (fx sølvpapir, plastlåg, madpapir, æbleskrog) i og så fyldes op med jord, meget gerne også omsat kompost, så der er mikroliv til nedbrydning. Er der godt med mikroliv, fugt og varme vil æbleskroget nedbrydes i løbet af 3-4 uger. I kan også benytte lejligheden til at komme ud og lave affaldskirkegården et passende sted fx i et hegn eller lignende.</a:t>
            </a:r>
          </a:p>
          <a:p>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10</a:t>
            </a:fld>
            <a:endParaRPr lang="da-DK"/>
          </a:p>
        </p:txBody>
      </p:sp>
    </p:spTree>
    <p:extLst>
      <p:ext uri="{BB962C8B-B14F-4D97-AF65-F5344CB8AC3E}">
        <p14:creationId xmlns:p14="http://schemas.microsoft.com/office/powerpoint/2010/main" val="733968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None/>
            </a:pPr>
            <a:endParaRPr lang="da-DK" dirty="0"/>
          </a:p>
        </p:txBody>
      </p:sp>
      <p:sp>
        <p:nvSpPr>
          <p:cNvPr id="4" name="Pladsholder til slidenummer 3"/>
          <p:cNvSpPr>
            <a:spLocks noGrp="1"/>
          </p:cNvSpPr>
          <p:nvPr>
            <p:ph type="sldNum" sz="quarter" idx="5"/>
          </p:nvPr>
        </p:nvSpPr>
        <p:spPr/>
        <p:txBody>
          <a:bodyPr/>
          <a:lstStyle/>
          <a:p>
            <a:fld id="{8017218B-FD08-4A19-81AA-CF9299107EE6}" type="slidenum">
              <a:rPr lang="da-DK" smtClean="0"/>
              <a:t>11</a:t>
            </a:fld>
            <a:endParaRPr lang="da-DK"/>
          </a:p>
        </p:txBody>
      </p:sp>
    </p:spTree>
    <p:extLst>
      <p:ext uri="{BB962C8B-B14F-4D97-AF65-F5344CB8AC3E}">
        <p14:creationId xmlns:p14="http://schemas.microsoft.com/office/powerpoint/2010/main" val="1907512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dirty="0"/>
              <a:t>Saml op i klassen:</a:t>
            </a:r>
          </a:p>
          <a:p>
            <a:r>
              <a:rPr lang="da-DK" dirty="0"/>
              <a:t>Kan I huske hvad vi lavede sidst. Det handler om madpakke, har I været med til at smøre jeres madpakker? </a:t>
            </a:r>
          </a:p>
          <a:p>
            <a:r>
              <a:rPr lang="da-DK" dirty="0"/>
              <a:t>HUSK at passe affaldskirkegården er der fugtigt nok? </a:t>
            </a:r>
          </a:p>
          <a:p>
            <a:r>
              <a:rPr lang="da-DK" dirty="0"/>
              <a:t>Kan I huske hvad filmen handlede om: få gode ideer. Vi skal have gode ideer sammen, og vores gode ideer skal handle om madpakken.</a:t>
            </a:r>
          </a:p>
          <a:p>
            <a:r>
              <a:rPr lang="da-DK" dirty="0"/>
              <a:t>Det er vigtigt, at der er fokus på, at der er ingen, der har FORKERTE eller DÅRLIGE madpakker. Vi er ved at blive klogere sammen og hjælper hinanden med at få gode ideer til, hvordan vi alle sammen kan gøre vores madpakker bedre.</a:t>
            </a:r>
          </a:p>
        </p:txBody>
      </p:sp>
      <p:sp>
        <p:nvSpPr>
          <p:cNvPr id="4" name="Pladsholder til slidenummer 3"/>
          <p:cNvSpPr>
            <a:spLocks noGrp="1"/>
          </p:cNvSpPr>
          <p:nvPr>
            <p:ph type="sldNum" sz="quarter" idx="5"/>
          </p:nvPr>
        </p:nvSpPr>
        <p:spPr/>
        <p:txBody>
          <a:bodyPr/>
          <a:lstStyle/>
          <a:p>
            <a:fld id="{8017218B-FD08-4A19-81AA-CF9299107EE6}" type="slidenum">
              <a:rPr lang="da-DK" smtClean="0"/>
              <a:t>12</a:t>
            </a:fld>
            <a:endParaRPr lang="da-DK"/>
          </a:p>
        </p:txBody>
      </p:sp>
    </p:spTree>
    <p:extLst>
      <p:ext uri="{BB962C8B-B14F-4D97-AF65-F5344CB8AC3E}">
        <p14:creationId xmlns:p14="http://schemas.microsoft.com/office/powerpoint/2010/main" val="24186640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A97A060-0816-4A1E-ACB5-0E4C8610DCF8}"/>
              </a:ext>
            </a:extLst>
          </p:cNvPr>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p>
        </p:txBody>
      </p:sp>
      <p:sp>
        <p:nvSpPr>
          <p:cNvPr id="3" name="Undertitel 2">
            <a:extLst>
              <a:ext uri="{FF2B5EF4-FFF2-40B4-BE49-F238E27FC236}">
                <a16:creationId xmlns:a16="http://schemas.microsoft.com/office/drawing/2014/main" id="{5FD45223-B775-4436-A361-BA145BF8A1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p>
        </p:txBody>
      </p:sp>
      <p:sp>
        <p:nvSpPr>
          <p:cNvPr id="4" name="Pladsholder til dato 3">
            <a:extLst>
              <a:ext uri="{FF2B5EF4-FFF2-40B4-BE49-F238E27FC236}">
                <a16:creationId xmlns:a16="http://schemas.microsoft.com/office/drawing/2014/main" id="{5D6D0BB8-CB59-45F7-A002-1908B7C1FBD4}"/>
              </a:ext>
            </a:extLst>
          </p:cNvPr>
          <p:cNvSpPr>
            <a:spLocks noGrp="1"/>
          </p:cNvSpPr>
          <p:nvPr>
            <p:ph type="dt" sz="half" idx="10"/>
          </p:nvPr>
        </p:nvSpPr>
        <p:spPr/>
        <p:txBody>
          <a:bodyPr/>
          <a:lstStyle/>
          <a:p>
            <a:fld id="{15C9E505-0814-4D02-80A4-D009CFD9087E}" type="datetimeFigureOut">
              <a:rPr lang="da-DK" smtClean="0"/>
              <a:t>20-02-2025</a:t>
            </a:fld>
            <a:endParaRPr lang="da-DK"/>
          </a:p>
        </p:txBody>
      </p:sp>
      <p:sp>
        <p:nvSpPr>
          <p:cNvPr id="5" name="Pladsholder til sidefod 4">
            <a:extLst>
              <a:ext uri="{FF2B5EF4-FFF2-40B4-BE49-F238E27FC236}">
                <a16:creationId xmlns:a16="http://schemas.microsoft.com/office/drawing/2014/main" id="{70A1D6F5-19C3-4012-BB74-2B37523807D9}"/>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BDC3B483-F095-4E16-9D81-8F6D6CA1E977}"/>
              </a:ext>
            </a:extLst>
          </p:cNvPr>
          <p:cNvSpPr>
            <a:spLocks noGrp="1"/>
          </p:cNvSpPr>
          <p:nvPr>
            <p:ph type="sldNum" sz="quarter" idx="12"/>
          </p:nvPr>
        </p:nvSpPr>
        <p:spPr/>
        <p:txBody>
          <a:bodyPr/>
          <a:lstStyle/>
          <a:p>
            <a:fld id="{AABF6E21-B66B-4E1B-A677-168325A59841}" type="slidenum">
              <a:rPr lang="da-DK" smtClean="0"/>
              <a:t>‹nr.›</a:t>
            </a:fld>
            <a:endParaRPr lang="da-DK"/>
          </a:p>
        </p:txBody>
      </p:sp>
    </p:spTree>
    <p:extLst>
      <p:ext uri="{BB962C8B-B14F-4D97-AF65-F5344CB8AC3E}">
        <p14:creationId xmlns:p14="http://schemas.microsoft.com/office/powerpoint/2010/main" val="1314248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E16262-D848-45F0-9CD7-C76AB77DA829}"/>
              </a:ext>
            </a:extLst>
          </p:cNvPr>
          <p:cNvSpPr>
            <a:spLocks noGrp="1"/>
          </p:cNvSpPr>
          <p:nvPr>
            <p:ph type="title"/>
          </p:nvPr>
        </p:nvSpPr>
        <p:spPr/>
        <p:txBody>
          <a:bodyPr/>
          <a:lstStyle/>
          <a:p>
            <a:r>
              <a:rPr lang="da-DK"/>
              <a:t>Klik for at redigere titeltypografien i masteren</a:t>
            </a:r>
          </a:p>
        </p:txBody>
      </p:sp>
      <p:sp>
        <p:nvSpPr>
          <p:cNvPr id="3" name="Pladsholder til lodret titel 2">
            <a:extLst>
              <a:ext uri="{FF2B5EF4-FFF2-40B4-BE49-F238E27FC236}">
                <a16:creationId xmlns:a16="http://schemas.microsoft.com/office/drawing/2014/main" id="{35611F0F-0D1B-4608-AE42-3250984A040B}"/>
              </a:ext>
            </a:extLst>
          </p:cNvPr>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A59E75EC-735B-4D9E-B2D4-E499F702A2AD}"/>
              </a:ext>
            </a:extLst>
          </p:cNvPr>
          <p:cNvSpPr>
            <a:spLocks noGrp="1"/>
          </p:cNvSpPr>
          <p:nvPr>
            <p:ph type="dt" sz="half" idx="10"/>
          </p:nvPr>
        </p:nvSpPr>
        <p:spPr/>
        <p:txBody>
          <a:bodyPr/>
          <a:lstStyle/>
          <a:p>
            <a:fld id="{15C9E505-0814-4D02-80A4-D009CFD9087E}" type="datetimeFigureOut">
              <a:rPr lang="da-DK" smtClean="0"/>
              <a:t>20-02-2025</a:t>
            </a:fld>
            <a:endParaRPr lang="da-DK"/>
          </a:p>
        </p:txBody>
      </p:sp>
      <p:sp>
        <p:nvSpPr>
          <p:cNvPr id="5" name="Pladsholder til sidefod 4">
            <a:extLst>
              <a:ext uri="{FF2B5EF4-FFF2-40B4-BE49-F238E27FC236}">
                <a16:creationId xmlns:a16="http://schemas.microsoft.com/office/drawing/2014/main" id="{85563FBB-F817-41A5-B9C3-EE970DA7C1E6}"/>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DD94AA4-A9EB-4206-AB5E-5C9BC842AA82}"/>
              </a:ext>
            </a:extLst>
          </p:cNvPr>
          <p:cNvSpPr>
            <a:spLocks noGrp="1"/>
          </p:cNvSpPr>
          <p:nvPr>
            <p:ph type="sldNum" sz="quarter" idx="12"/>
          </p:nvPr>
        </p:nvSpPr>
        <p:spPr/>
        <p:txBody>
          <a:bodyPr/>
          <a:lstStyle/>
          <a:p>
            <a:fld id="{AABF6E21-B66B-4E1B-A677-168325A59841}" type="slidenum">
              <a:rPr lang="da-DK" smtClean="0"/>
              <a:t>‹nr.›</a:t>
            </a:fld>
            <a:endParaRPr lang="da-DK"/>
          </a:p>
        </p:txBody>
      </p:sp>
    </p:spTree>
    <p:extLst>
      <p:ext uri="{BB962C8B-B14F-4D97-AF65-F5344CB8AC3E}">
        <p14:creationId xmlns:p14="http://schemas.microsoft.com/office/powerpoint/2010/main" val="22878166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a:extLst>
              <a:ext uri="{FF2B5EF4-FFF2-40B4-BE49-F238E27FC236}">
                <a16:creationId xmlns:a16="http://schemas.microsoft.com/office/drawing/2014/main" id="{1E596829-A2B2-439E-97EE-7740ED0169BD}"/>
              </a:ext>
            </a:extLst>
          </p:cNvPr>
          <p:cNvSpPr>
            <a:spLocks noGrp="1"/>
          </p:cNvSpPr>
          <p:nvPr>
            <p:ph type="title" orient="vert"/>
          </p:nvPr>
        </p:nvSpPr>
        <p:spPr>
          <a:xfrm>
            <a:off x="8724900" y="365125"/>
            <a:ext cx="2628900" cy="5811838"/>
          </a:xfrm>
        </p:spPr>
        <p:txBody>
          <a:bodyPr vert="eaVert"/>
          <a:lstStyle/>
          <a:p>
            <a:r>
              <a:rPr lang="da-DK"/>
              <a:t>Klik for at redigere titeltypografien i masteren</a:t>
            </a:r>
          </a:p>
        </p:txBody>
      </p:sp>
      <p:sp>
        <p:nvSpPr>
          <p:cNvPr id="3" name="Pladsholder til lodret titel 2">
            <a:extLst>
              <a:ext uri="{FF2B5EF4-FFF2-40B4-BE49-F238E27FC236}">
                <a16:creationId xmlns:a16="http://schemas.microsoft.com/office/drawing/2014/main" id="{09F89468-1513-4042-942D-FFF76116FD74}"/>
              </a:ext>
            </a:extLst>
          </p:cNvPr>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61EED769-5143-419F-8D1E-8815756484DD}"/>
              </a:ext>
            </a:extLst>
          </p:cNvPr>
          <p:cNvSpPr>
            <a:spLocks noGrp="1"/>
          </p:cNvSpPr>
          <p:nvPr>
            <p:ph type="dt" sz="half" idx="10"/>
          </p:nvPr>
        </p:nvSpPr>
        <p:spPr/>
        <p:txBody>
          <a:bodyPr/>
          <a:lstStyle/>
          <a:p>
            <a:fld id="{15C9E505-0814-4D02-80A4-D009CFD9087E}" type="datetimeFigureOut">
              <a:rPr lang="da-DK" smtClean="0"/>
              <a:t>20-02-2025</a:t>
            </a:fld>
            <a:endParaRPr lang="da-DK"/>
          </a:p>
        </p:txBody>
      </p:sp>
      <p:sp>
        <p:nvSpPr>
          <p:cNvPr id="5" name="Pladsholder til sidefod 4">
            <a:extLst>
              <a:ext uri="{FF2B5EF4-FFF2-40B4-BE49-F238E27FC236}">
                <a16:creationId xmlns:a16="http://schemas.microsoft.com/office/drawing/2014/main" id="{B4BC71D7-6559-44D1-B78B-58D2B7E6AF8B}"/>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32BDD4F4-7A7F-415A-A3FB-60C00D72CF37}"/>
              </a:ext>
            </a:extLst>
          </p:cNvPr>
          <p:cNvSpPr>
            <a:spLocks noGrp="1"/>
          </p:cNvSpPr>
          <p:nvPr>
            <p:ph type="sldNum" sz="quarter" idx="12"/>
          </p:nvPr>
        </p:nvSpPr>
        <p:spPr/>
        <p:txBody>
          <a:bodyPr/>
          <a:lstStyle/>
          <a:p>
            <a:fld id="{AABF6E21-B66B-4E1B-A677-168325A59841}" type="slidenum">
              <a:rPr lang="da-DK" smtClean="0"/>
              <a:t>‹nr.›</a:t>
            </a:fld>
            <a:endParaRPr lang="da-DK"/>
          </a:p>
        </p:txBody>
      </p:sp>
    </p:spTree>
    <p:extLst>
      <p:ext uri="{BB962C8B-B14F-4D97-AF65-F5344CB8AC3E}">
        <p14:creationId xmlns:p14="http://schemas.microsoft.com/office/powerpoint/2010/main" val="727485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9D1EEC3-1CFA-468D-AC66-436A78E3B852}"/>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3E634227-AF4F-43D4-8B6C-A99826971CAC}"/>
              </a:ext>
            </a:extLst>
          </p:cNvPr>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7399BC2D-35C6-4949-912F-35D1091CF3C0}"/>
              </a:ext>
            </a:extLst>
          </p:cNvPr>
          <p:cNvSpPr>
            <a:spLocks noGrp="1"/>
          </p:cNvSpPr>
          <p:nvPr>
            <p:ph type="dt" sz="half" idx="10"/>
          </p:nvPr>
        </p:nvSpPr>
        <p:spPr/>
        <p:txBody>
          <a:bodyPr/>
          <a:lstStyle/>
          <a:p>
            <a:fld id="{15C9E505-0814-4D02-80A4-D009CFD9087E}" type="datetimeFigureOut">
              <a:rPr lang="da-DK" smtClean="0"/>
              <a:t>20-02-2025</a:t>
            </a:fld>
            <a:endParaRPr lang="da-DK"/>
          </a:p>
        </p:txBody>
      </p:sp>
      <p:sp>
        <p:nvSpPr>
          <p:cNvPr id="5" name="Pladsholder til sidefod 4">
            <a:extLst>
              <a:ext uri="{FF2B5EF4-FFF2-40B4-BE49-F238E27FC236}">
                <a16:creationId xmlns:a16="http://schemas.microsoft.com/office/drawing/2014/main" id="{4E544553-41BA-496C-98F7-6DA9C48B5642}"/>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4D8E4819-9956-4DA3-9725-91262E389F50}"/>
              </a:ext>
            </a:extLst>
          </p:cNvPr>
          <p:cNvSpPr>
            <a:spLocks noGrp="1"/>
          </p:cNvSpPr>
          <p:nvPr>
            <p:ph type="sldNum" sz="quarter" idx="12"/>
          </p:nvPr>
        </p:nvSpPr>
        <p:spPr/>
        <p:txBody>
          <a:bodyPr/>
          <a:lstStyle/>
          <a:p>
            <a:fld id="{AABF6E21-B66B-4E1B-A677-168325A59841}" type="slidenum">
              <a:rPr lang="da-DK" smtClean="0"/>
              <a:t>‹nr.›</a:t>
            </a:fld>
            <a:endParaRPr lang="da-DK"/>
          </a:p>
        </p:txBody>
      </p:sp>
    </p:spTree>
    <p:extLst>
      <p:ext uri="{BB962C8B-B14F-4D97-AF65-F5344CB8AC3E}">
        <p14:creationId xmlns:p14="http://schemas.microsoft.com/office/powerpoint/2010/main" val="5336106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8587CB-EA6B-4416-A6D5-2317A0D71A2D}"/>
              </a:ext>
            </a:extLst>
          </p:cNvPr>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p>
        </p:txBody>
      </p:sp>
      <p:sp>
        <p:nvSpPr>
          <p:cNvPr id="3" name="Pladsholder til tekst 2">
            <a:extLst>
              <a:ext uri="{FF2B5EF4-FFF2-40B4-BE49-F238E27FC236}">
                <a16:creationId xmlns:a16="http://schemas.microsoft.com/office/drawing/2014/main" id="{6C2142CA-B152-4AC5-A538-58763D7069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a:extLst>
              <a:ext uri="{FF2B5EF4-FFF2-40B4-BE49-F238E27FC236}">
                <a16:creationId xmlns:a16="http://schemas.microsoft.com/office/drawing/2014/main" id="{85A3D78A-BB17-455C-968F-DAB1C9C928F8}"/>
              </a:ext>
            </a:extLst>
          </p:cNvPr>
          <p:cNvSpPr>
            <a:spLocks noGrp="1"/>
          </p:cNvSpPr>
          <p:nvPr>
            <p:ph type="dt" sz="half" idx="10"/>
          </p:nvPr>
        </p:nvSpPr>
        <p:spPr/>
        <p:txBody>
          <a:bodyPr/>
          <a:lstStyle/>
          <a:p>
            <a:fld id="{15C9E505-0814-4D02-80A4-D009CFD9087E}" type="datetimeFigureOut">
              <a:rPr lang="da-DK" smtClean="0"/>
              <a:t>20-02-2025</a:t>
            </a:fld>
            <a:endParaRPr lang="da-DK"/>
          </a:p>
        </p:txBody>
      </p:sp>
      <p:sp>
        <p:nvSpPr>
          <p:cNvPr id="5" name="Pladsholder til sidefod 4">
            <a:extLst>
              <a:ext uri="{FF2B5EF4-FFF2-40B4-BE49-F238E27FC236}">
                <a16:creationId xmlns:a16="http://schemas.microsoft.com/office/drawing/2014/main" id="{11F0257A-8D2C-42EA-B416-114CF08FDCCF}"/>
              </a:ext>
            </a:extLst>
          </p:cNvPr>
          <p:cNvSpPr>
            <a:spLocks noGrp="1"/>
          </p:cNvSpPr>
          <p:nvPr>
            <p:ph type="ftr" sz="quarter" idx="11"/>
          </p:nvPr>
        </p:nvSpPr>
        <p:spPr/>
        <p:txBody>
          <a:bodyPr/>
          <a:lstStyle/>
          <a:p>
            <a:endParaRPr lang="da-DK"/>
          </a:p>
        </p:txBody>
      </p:sp>
      <p:sp>
        <p:nvSpPr>
          <p:cNvPr id="6" name="Pladsholder til slidenummer 5">
            <a:extLst>
              <a:ext uri="{FF2B5EF4-FFF2-40B4-BE49-F238E27FC236}">
                <a16:creationId xmlns:a16="http://schemas.microsoft.com/office/drawing/2014/main" id="{81BEC195-5875-4B32-9046-1C724713F73D}"/>
              </a:ext>
            </a:extLst>
          </p:cNvPr>
          <p:cNvSpPr>
            <a:spLocks noGrp="1"/>
          </p:cNvSpPr>
          <p:nvPr>
            <p:ph type="sldNum" sz="quarter" idx="12"/>
          </p:nvPr>
        </p:nvSpPr>
        <p:spPr/>
        <p:txBody>
          <a:bodyPr/>
          <a:lstStyle/>
          <a:p>
            <a:fld id="{AABF6E21-B66B-4E1B-A677-168325A59841}" type="slidenum">
              <a:rPr lang="da-DK" smtClean="0"/>
              <a:t>‹nr.›</a:t>
            </a:fld>
            <a:endParaRPr lang="da-DK"/>
          </a:p>
        </p:txBody>
      </p:sp>
    </p:spTree>
    <p:extLst>
      <p:ext uri="{BB962C8B-B14F-4D97-AF65-F5344CB8AC3E}">
        <p14:creationId xmlns:p14="http://schemas.microsoft.com/office/powerpoint/2010/main" val="2888954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1F99B70-DEA0-49FE-81F4-F4F015BE2A56}"/>
              </a:ext>
            </a:extLst>
          </p:cNvPr>
          <p:cNvSpPr>
            <a:spLocks noGrp="1"/>
          </p:cNvSpPr>
          <p:nvPr>
            <p:ph type="title"/>
          </p:nvPr>
        </p:nvSpPr>
        <p:spPr/>
        <p:txBody>
          <a:bodyPr/>
          <a:lstStyle/>
          <a:p>
            <a:r>
              <a:rPr lang="da-DK"/>
              <a:t>Klik for at redigere titeltypografien i masteren</a:t>
            </a:r>
          </a:p>
        </p:txBody>
      </p:sp>
      <p:sp>
        <p:nvSpPr>
          <p:cNvPr id="3" name="Pladsholder til indhold 2">
            <a:extLst>
              <a:ext uri="{FF2B5EF4-FFF2-40B4-BE49-F238E27FC236}">
                <a16:creationId xmlns:a16="http://schemas.microsoft.com/office/drawing/2014/main" id="{8C1EE3DF-F8F9-466D-9015-65CFC3E30F7B}"/>
              </a:ext>
            </a:extLst>
          </p:cNvPr>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a:extLst>
              <a:ext uri="{FF2B5EF4-FFF2-40B4-BE49-F238E27FC236}">
                <a16:creationId xmlns:a16="http://schemas.microsoft.com/office/drawing/2014/main" id="{E0339054-D66C-4B90-A277-E18BC5A0F415}"/>
              </a:ext>
            </a:extLst>
          </p:cNvPr>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a:extLst>
              <a:ext uri="{FF2B5EF4-FFF2-40B4-BE49-F238E27FC236}">
                <a16:creationId xmlns:a16="http://schemas.microsoft.com/office/drawing/2014/main" id="{6685A663-ECBB-4678-822C-9EFE7A716883}"/>
              </a:ext>
            </a:extLst>
          </p:cNvPr>
          <p:cNvSpPr>
            <a:spLocks noGrp="1"/>
          </p:cNvSpPr>
          <p:nvPr>
            <p:ph type="dt" sz="half" idx="10"/>
          </p:nvPr>
        </p:nvSpPr>
        <p:spPr/>
        <p:txBody>
          <a:bodyPr/>
          <a:lstStyle/>
          <a:p>
            <a:fld id="{15C9E505-0814-4D02-80A4-D009CFD9087E}" type="datetimeFigureOut">
              <a:rPr lang="da-DK" smtClean="0"/>
              <a:t>20-02-2025</a:t>
            </a:fld>
            <a:endParaRPr lang="da-DK"/>
          </a:p>
        </p:txBody>
      </p:sp>
      <p:sp>
        <p:nvSpPr>
          <p:cNvPr id="6" name="Pladsholder til sidefod 5">
            <a:extLst>
              <a:ext uri="{FF2B5EF4-FFF2-40B4-BE49-F238E27FC236}">
                <a16:creationId xmlns:a16="http://schemas.microsoft.com/office/drawing/2014/main" id="{62D4127A-A9EF-401B-843B-30EDE8F9526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AFBD4294-FAD2-4901-ACB2-536016FE8298}"/>
              </a:ext>
            </a:extLst>
          </p:cNvPr>
          <p:cNvSpPr>
            <a:spLocks noGrp="1"/>
          </p:cNvSpPr>
          <p:nvPr>
            <p:ph type="sldNum" sz="quarter" idx="12"/>
          </p:nvPr>
        </p:nvSpPr>
        <p:spPr/>
        <p:txBody>
          <a:bodyPr/>
          <a:lstStyle/>
          <a:p>
            <a:fld id="{AABF6E21-B66B-4E1B-A677-168325A59841}" type="slidenum">
              <a:rPr lang="da-DK" smtClean="0"/>
              <a:t>‹nr.›</a:t>
            </a:fld>
            <a:endParaRPr lang="da-DK"/>
          </a:p>
        </p:txBody>
      </p:sp>
    </p:spTree>
    <p:extLst>
      <p:ext uri="{BB962C8B-B14F-4D97-AF65-F5344CB8AC3E}">
        <p14:creationId xmlns:p14="http://schemas.microsoft.com/office/powerpoint/2010/main" val="12777434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BDBDF8-6972-4963-9C1E-755BED4A2826}"/>
              </a:ext>
            </a:extLst>
          </p:cNvPr>
          <p:cNvSpPr>
            <a:spLocks noGrp="1"/>
          </p:cNvSpPr>
          <p:nvPr>
            <p:ph type="title"/>
          </p:nvPr>
        </p:nvSpPr>
        <p:spPr>
          <a:xfrm>
            <a:off x="839788" y="365125"/>
            <a:ext cx="10515600" cy="1325563"/>
          </a:xfrm>
        </p:spPr>
        <p:txBody>
          <a:bodyPr/>
          <a:lstStyle/>
          <a:p>
            <a:r>
              <a:rPr lang="da-DK"/>
              <a:t>Klik for at redigere titeltypografien i masteren</a:t>
            </a:r>
          </a:p>
        </p:txBody>
      </p:sp>
      <p:sp>
        <p:nvSpPr>
          <p:cNvPr id="3" name="Pladsholder til tekst 2">
            <a:extLst>
              <a:ext uri="{FF2B5EF4-FFF2-40B4-BE49-F238E27FC236}">
                <a16:creationId xmlns:a16="http://schemas.microsoft.com/office/drawing/2014/main" id="{F86A58D9-33CA-4D06-A313-E8E9B71BB9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a:extLst>
              <a:ext uri="{FF2B5EF4-FFF2-40B4-BE49-F238E27FC236}">
                <a16:creationId xmlns:a16="http://schemas.microsoft.com/office/drawing/2014/main" id="{277C8FFC-F303-46C0-B75E-B758257EC7B2}"/>
              </a:ext>
            </a:extLst>
          </p:cNvPr>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a:extLst>
              <a:ext uri="{FF2B5EF4-FFF2-40B4-BE49-F238E27FC236}">
                <a16:creationId xmlns:a16="http://schemas.microsoft.com/office/drawing/2014/main" id="{3215A4B3-DD62-4520-8ED4-7B4972F04A4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a:extLst>
              <a:ext uri="{FF2B5EF4-FFF2-40B4-BE49-F238E27FC236}">
                <a16:creationId xmlns:a16="http://schemas.microsoft.com/office/drawing/2014/main" id="{921EEC12-08C8-4FD2-97EC-4C714F6EC664}"/>
              </a:ext>
            </a:extLst>
          </p:cNvPr>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a:extLst>
              <a:ext uri="{FF2B5EF4-FFF2-40B4-BE49-F238E27FC236}">
                <a16:creationId xmlns:a16="http://schemas.microsoft.com/office/drawing/2014/main" id="{A7F9B081-8B6C-4E7D-B4CA-5A99A80B10AC}"/>
              </a:ext>
            </a:extLst>
          </p:cNvPr>
          <p:cNvSpPr>
            <a:spLocks noGrp="1"/>
          </p:cNvSpPr>
          <p:nvPr>
            <p:ph type="dt" sz="half" idx="10"/>
          </p:nvPr>
        </p:nvSpPr>
        <p:spPr/>
        <p:txBody>
          <a:bodyPr/>
          <a:lstStyle/>
          <a:p>
            <a:fld id="{15C9E505-0814-4D02-80A4-D009CFD9087E}" type="datetimeFigureOut">
              <a:rPr lang="da-DK" smtClean="0"/>
              <a:t>20-02-2025</a:t>
            </a:fld>
            <a:endParaRPr lang="da-DK"/>
          </a:p>
        </p:txBody>
      </p:sp>
      <p:sp>
        <p:nvSpPr>
          <p:cNvPr id="8" name="Pladsholder til sidefod 7">
            <a:extLst>
              <a:ext uri="{FF2B5EF4-FFF2-40B4-BE49-F238E27FC236}">
                <a16:creationId xmlns:a16="http://schemas.microsoft.com/office/drawing/2014/main" id="{DB3BA4FB-553A-47F3-9D7B-50A548CB8E67}"/>
              </a:ext>
            </a:extLst>
          </p:cNvPr>
          <p:cNvSpPr>
            <a:spLocks noGrp="1"/>
          </p:cNvSpPr>
          <p:nvPr>
            <p:ph type="ftr" sz="quarter" idx="11"/>
          </p:nvPr>
        </p:nvSpPr>
        <p:spPr/>
        <p:txBody>
          <a:bodyPr/>
          <a:lstStyle/>
          <a:p>
            <a:endParaRPr lang="da-DK"/>
          </a:p>
        </p:txBody>
      </p:sp>
      <p:sp>
        <p:nvSpPr>
          <p:cNvPr id="9" name="Pladsholder til slidenummer 8">
            <a:extLst>
              <a:ext uri="{FF2B5EF4-FFF2-40B4-BE49-F238E27FC236}">
                <a16:creationId xmlns:a16="http://schemas.microsoft.com/office/drawing/2014/main" id="{D5B23F6D-172A-4C96-885F-838483833C24}"/>
              </a:ext>
            </a:extLst>
          </p:cNvPr>
          <p:cNvSpPr>
            <a:spLocks noGrp="1"/>
          </p:cNvSpPr>
          <p:nvPr>
            <p:ph type="sldNum" sz="quarter" idx="12"/>
          </p:nvPr>
        </p:nvSpPr>
        <p:spPr/>
        <p:txBody>
          <a:bodyPr/>
          <a:lstStyle/>
          <a:p>
            <a:fld id="{AABF6E21-B66B-4E1B-A677-168325A59841}" type="slidenum">
              <a:rPr lang="da-DK" smtClean="0"/>
              <a:t>‹nr.›</a:t>
            </a:fld>
            <a:endParaRPr lang="da-DK"/>
          </a:p>
        </p:txBody>
      </p:sp>
    </p:spTree>
    <p:extLst>
      <p:ext uri="{BB962C8B-B14F-4D97-AF65-F5344CB8AC3E}">
        <p14:creationId xmlns:p14="http://schemas.microsoft.com/office/powerpoint/2010/main" val="9779973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457B94-E87E-4C18-9B6A-0611E41B57F0}"/>
              </a:ext>
            </a:extLst>
          </p:cNvPr>
          <p:cNvSpPr>
            <a:spLocks noGrp="1"/>
          </p:cNvSpPr>
          <p:nvPr>
            <p:ph type="title"/>
          </p:nvPr>
        </p:nvSpPr>
        <p:spPr/>
        <p:txBody>
          <a:bodyPr/>
          <a:lstStyle/>
          <a:p>
            <a:r>
              <a:rPr lang="da-DK"/>
              <a:t>Klik for at redigere titeltypografien i masteren</a:t>
            </a:r>
          </a:p>
        </p:txBody>
      </p:sp>
      <p:sp>
        <p:nvSpPr>
          <p:cNvPr id="3" name="Pladsholder til dato 2">
            <a:extLst>
              <a:ext uri="{FF2B5EF4-FFF2-40B4-BE49-F238E27FC236}">
                <a16:creationId xmlns:a16="http://schemas.microsoft.com/office/drawing/2014/main" id="{CEC4114B-F3EF-49D8-97B1-0012CD8F853A}"/>
              </a:ext>
            </a:extLst>
          </p:cNvPr>
          <p:cNvSpPr>
            <a:spLocks noGrp="1"/>
          </p:cNvSpPr>
          <p:nvPr>
            <p:ph type="dt" sz="half" idx="10"/>
          </p:nvPr>
        </p:nvSpPr>
        <p:spPr/>
        <p:txBody>
          <a:bodyPr/>
          <a:lstStyle/>
          <a:p>
            <a:fld id="{15C9E505-0814-4D02-80A4-D009CFD9087E}" type="datetimeFigureOut">
              <a:rPr lang="da-DK" smtClean="0"/>
              <a:t>20-02-2025</a:t>
            </a:fld>
            <a:endParaRPr lang="da-DK"/>
          </a:p>
        </p:txBody>
      </p:sp>
      <p:sp>
        <p:nvSpPr>
          <p:cNvPr id="4" name="Pladsholder til sidefod 3">
            <a:extLst>
              <a:ext uri="{FF2B5EF4-FFF2-40B4-BE49-F238E27FC236}">
                <a16:creationId xmlns:a16="http://schemas.microsoft.com/office/drawing/2014/main" id="{B8AB3702-575D-4992-8D83-F5588FA2906C}"/>
              </a:ext>
            </a:extLst>
          </p:cNvPr>
          <p:cNvSpPr>
            <a:spLocks noGrp="1"/>
          </p:cNvSpPr>
          <p:nvPr>
            <p:ph type="ftr" sz="quarter" idx="11"/>
          </p:nvPr>
        </p:nvSpPr>
        <p:spPr/>
        <p:txBody>
          <a:bodyPr/>
          <a:lstStyle/>
          <a:p>
            <a:endParaRPr lang="da-DK"/>
          </a:p>
        </p:txBody>
      </p:sp>
      <p:sp>
        <p:nvSpPr>
          <p:cNvPr id="5" name="Pladsholder til slidenummer 4">
            <a:extLst>
              <a:ext uri="{FF2B5EF4-FFF2-40B4-BE49-F238E27FC236}">
                <a16:creationId xmlns:a16="http://schemas.microsoft.com/office/drawing/2014/main" id="{30A4D545-AAD2-4E4A-B044-3B191CF3012B}"/>
              </a:ext>
            </a:extLst>
          </p:cNvPr>
          <p:cNvSpPr>
            <a:spLocks noGrp="1"/>
          </p:cNvSpPr>
          <p:nvPr>
            <p:ph type="sldNum" sz="quarter" idx="12"/>
          </p:nvPr>
        </p:nvSpPr>
        <p:spPr/>
        <p:txBody>
          <a:bodyPr/>
          <a:lstStyle/>
          <a:p>
            <a:fld id="{AABF6E21-B66B-4E1B-A677-168325A59841}" type="slidenum">
              <a:rPr lang="da-DK" smtClean="0"/>
              <a:t>‹nr.›</a:t>
            </a:fld>
            <a:endParaRPr lang="da-DK"/>
          </a:p>
        </p:txBody>
      </p:sp>
    </p:spTree>
    <p:extLst>
      <p:ext uri="{BB962C8B-B14F-4D97-AF65-F5344CB8AC3E}">
        <p14:creationId xmlns:p14="http://schemas.microsoft.com/office/powerpoint/2010/main" val="2346037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a:extLst>
              <a:ext uri="{FF2B5EF4-FFF2-40B4-BE49-F238E27FC236}">
                <a16:creationId xmlns:a16="http://schemas.microsoft.com/office/drawing/2014/main" id="{00A565FF-D97C-4341-A179-E65CCCC93D2A}"/>
              </a:ext>
            </a:extLst>
          </p:cNvPr>
          <p:cNvSpPr>
            <a:spLocks noGrp="1"/>
          </p:cNvSpPr>
          <p:nvPr>
            <p:ph type="dt" sz="half" idx="10"/>
          </p:nvPr>
        </p:nvSpPr>
        <p:spPr/>
        <p:txBody>
          <a:bodyPr/>
          <a:lstStyle/>
          <a:p>
            <a:fld id="{15C9E505-0814-4D02-80A4-D009CFD9087E}" type="datetimeFigureOut">
              <a:rPr lang="da-DK" smtClean="0"/>
              <a:t>20-02-2025</a:t>
            </a:fld>
            <a:endParaRPr lang="da-DK"/>
          </a:p>
        </p:txBody>
      </p:sp>
      <p:sp>
        <p:nvSpPr>
          <p:cNvPr id="3" name="Pladsholder til sidefod 2">
            <a:extLst>
              <a:ext uri="{FF2B5EF4-FFF2-40B4-BE49-F238E27FC236}">
                <a16:creationId xmlns:a16="http://schemas.microsoft.com/office/drawing/2014/main" id="{DB5FF679-7E6B-4CC8-AC80-33CFCCD95B7D}"/>
              </a:ext>
            </a:extLst>
          </p:cNvPr>
          <p:cNvSpPr>
            <a:spLocks noGrp="1"/>
          </p:cNvSpPr>
          <p:nvPr>
            <p:ph type="ftr" sz="quarter" idx="11"/>
          </p:nvPr>
        </p:nvSpPr>
        <p:spPr/>
        <p:txBody>
          <a:bodyPr/>
          <a:lstStyle/>
          <a:p>
            <a:endParaRPr lang="da-DK"/>
          </a:p>
        </p:txBody>
      </p:sp>
      <p:sp>
        <p:nvSpPr>
          <p:cNvPr id="4" name="Pladsholder til slidenummer 3">
            <a:extLst>
              <a:ext uri="{FF2B5EF4-FFF2-40B4-BE49-F238E27FC236}">
                <a16:creationId xmlns:a16="http://schemas.microsoft.com/office/drawing/2014/main" id="{A025DAC2-8B56-465D-900A-B8EB04C07441}"/>
              </a:ext>
            </a:extLst>
          </p:cNvPr>
          <p:cNvSpPr>
            <a:spLocks noGrp="1"/>
          </p:cNvSpPr>
          <p:nvPr>
            <p:ph type="sldNum" sz="quarter" idx="12"/>
          </p:nvPr>
        </p:nvSpPr>
        <p:spPr/>
        <p:txBody>
          <a:bodyPr/>
          <a:lstStyle/>
          <a:p>
            <a:fld id="{AABF6E21-B66B-4E1B-A677-168325A59841}" type="slidenum">
              <a:rPr lang="da-DK" smtClean="0"/>
              <a:t>‹nr.›</a:t>
            </a:fld>
            <a:endParaRPr lang="da-DK"/>
          </a:p>
        </p:txBody>
      </p:sp>
    </p:spTree>
    <p:extLst>
      <p:ext uri="{BB962C8B-B14F-4D97-AF65-F5344CB8AC3E}">
        <p14:creationId xmlns:p14="http://schemas.microsoft.com/office/powerpoint/2010/main" val="771954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2D133D4-99E7-4B5A-9E04-58614CCBA4B9}"/>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indhold 2">
            <a:extLst>
              <a:ext uri="{FF2B5EF4-FFF2-40B4-BE49-F238E27FC236}">
                <a16:creationId xmlns:a16="http://schemas.microsoft.com/office/drawing/2014/main" id="{2841581D-BE64-4A1E-9889-BC6315CB74C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a:extLst>
              <a:ext uri="{FF2B5EF4-FFF2-40B4-BE49-F238E27FC236}">
                <a16:creationId xmlns:a16="http://schemas.microsoft.com/office/drawing/2014/main" id="{6CE23942-5992-4CEA-9B04-537820EB8FF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EAB662DE-BE0C-4C86-ADE1-3E47A3037634}"/>
              </a:ext>
            </a:extLst>
          </p:cNvPr>
          <p:cNvSpPr>
            <a:spLocks noGrp="1"/>
          </p:cNvSpPr>
          <p:nvPr>
            <p:ph type="dt" sz="half" idx="10"/>
          </p:nvPr>
        </p:nvSpPr>
        <p:spPr/>
        <p:txBody>
          <a:bodyPr/>
          <a:lstStyle/>
          <a:p>
            <a:fld id="{15C9E505-0814-4D02-80A4-D009CFD9087E}" type="datetimeFigureOut">
              <a:rPr lang="da-DK" smtClean="0"/>
              <a:t>20-02-2025</a:t>
            </a:fld>
            <a:endParaRPr lang="da-DK"/>
          </a:p>
        </p:txBody>
      </p:sp>
      <p:sp>
        <p:nvSpPr>
          <p:cNvPr id="6" name="Pladsholder til sidefod 5">
            <a:extLst>
              <a:ext uri="{FF2B5EF4-FFF2-40B4-BE49-F238E27FC236}">
                <a16:creationId xmlns:a16="http://schemas.microsoft.com/office/drawing/2014/main" id="{2C8B667D-CC1C-4119-B565-783BC9ABFD93}"/>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E906EE2A-16BC-439F-883B-2D8B6F9946BC}"/>
              </a:ext>
            </a:extLst>
          </p:cNvPr>
          <p:cNvSpPr>
            <a:spLocks noGrp="1"/>
          </p:cNvSpPr>
          <p:nvPr>
            <p:ph type="sldNum" sz="quarter" idx="12"/>
          </p:nvPr>
        </p:nvSpPr>
        <p:spPr/>
        <p:txBody>
          <a:bodyPr/>
          <a:lstStyle/>
          <a:p>
            <a:fld id="{AABF6E21-B66B-4E1B-A677-168325A59841}" type="slidenum">
              <a:rPr lang="da-DK" smtClean="0"/>
              <a:t>‹nr.›</a:t>
            </a:fld>
            <a:endParaRPr lang="da-DK"/>
          </a:p>
        </p:txBody>
      </p:sp>
    </p:spTree>
    <p:extLst>
      <p:ext uri="{BB962C8B-B14F-4D97-AF65-F5344CB8AC3E}">
        <p14:creationId xmlns:p14="http://schemas.microsoft.com/office/powerpoint/2010/main" val="3834176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9C227D-59DB-45FA-BE5E-D69201B40E8B}"/>
              </a:ext>
            </a:extLst>
          </p:cNvPr>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p>
        </p:txBody>
      </p:sp>
      <p:sp>
        <p:nvSpPr>
          <p:cNvPr id="3" name="Pladsholder til billede 2">
            <a:extLst>
              <a:ext uri="{FF2B5EF4-FFF2-40B4-BE49-F238E27FC236}">
                <a16:creationId xmlns:a16="http://schemas.microsoft.com/office/drawing/2014/main" id="{AD2C3E74-687A-453C-B607-589D3E4A16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a:extLst>
              <a:ext uri="{FF2B5EF4-FFF2-40B4-BE49-F238E27FC236}">
                <a16:creationId xmlns:a16="http://schemas.microsoft.com/office/drawing/2014/main" id="{E7BA25A7-D636-4831-8F06-27E717F974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a:extLst>
              <a:ext uri="{FF2B5EF4-FFF2-40B4-BE49-F238E27FC236}">
                <a16:creationId xmlns:a16="http://schemas.microsoft.com/office/drawing/2014/main" id="{2FF016D6-B5FC-4B4C-BF6E-E6A422BE9B66}"/>
              </a:ext>
            </a:extLst>
          </p:cNvPr>
          <p:cNvSpPr>
            <a:spLocks noGrp="1"/>
          </p:cNvSpPr>
          <p:nvPr>
            <p:ph type="dt" sz="half" idx="10"/>
          </p:nvPr>
        </p:nvSpPr>
        <p:spPr/>
        <p:txBody>
          <a:bodyPr/>
          <a:lstStyle/>
          <a:p>
            <a:fld id="{15C9E505-0814-4D02-80A4-D009CFD9087E}" type="datetimeFigureOut">
              <a:rPr lang="da-DK" smtClean="0"/>
              <a:t>20-02-2025</a:t>
            </a:fld>
            <a:endParaRPr lang="da-DK"/>
          </a:p>
        </p:txBody>
      </p:sp>
      <p:sp>
        <p:nvSpPr>
          <p:cNvPr id="6" name="Pladsholder til sidefod 5">
            <a:extLst>
              <a:ext uri="{FF2B5EF4-FFF2-40B4-BE49-F238E27FC236}">
                <a16:creationId xmlns:a16="http://schemas.microsoft.com/office/drawing/2014/main" id="{4987D402-F7BA-4AD3-B3D0-DF0D2774EC62}"/>
              </a:ext>
            </a:extLst>
          </p:cNvPr>
          <p:cNvSpPr>
            <a:spLocks noGrp="1"/>
          </p:cNvSpPr>
          <p:nvPr>
            <p:ph type="ftr" sz="quarter" idx="11"/>
          </p:nvPr>
        </p:nvSpPr>
        <p:spPr/>
        <p:txBody>
          <a:bodyPr/>
          <a:lstStyle/>
          <a:p>
            <a:endParaRPr lang="da-DK"/>
          </a:p>
        </p:txBody>
      </p:sp>
      <p:sp>
        <p:nvSpPr>
          <p:cNvPr id="7" name="Pladsholder til slidenummer 6">
            <a:extLst>
              <a:ext uri="{FF2B5EF4-FFF2-40B4-BE49-F238E27FC236}">
                <a16:creationId xmlns:a16="http://schemas.microsoft.com/office/drawing/2014/main" id="{0A3E2116-3AED-48F4-9252-C7834162045B}"/>
              </a:ext>
            </a:extLst>
          </p:cNvPr>
          <p:cNvSpPr>
            <a:spLocks noGrp="1"/>
          </p:cNvSpPr>
          <p:nvPr>
            <p:ph type="sldNum" sz="quarter" idx="12"/>
          </p:nvPr>
        </p:nvSpPr>
        <p:spPr/>
        <p:txBody>
          <a:bodyPr/>
          <a:lstStyle/>
          <a:p>
            <a:fld id="{AABF6E21-B66B-4E1B-A677-168325A59841}" type="slidenum">
              <a:rPr lang="da-DK" smtClean="0"/>
              <a:t>‹nr.›</a:t>
            </a:fld>
            <a:endParaRPr lang="da-DK"/>
          </a:p>
        </p:txBody>
      </p:sp>
    </p:spTree>
    <p:extLst>
      <p:ext uri="{BB962C8B-B14F-4D97-AF65-F5344CB8AC3E}">
        <p14:creationId xmlns:p14="http://schemas.microsoft.com/office/powerpoint/2010/main" val="367512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F6058DD3-7EF2-4DE9-9AF9-225F0BCB5E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p>
        </p:txBody>
      </p:sp>
      <p:sp>
        <p:nvSpPr>
          <p:cNvPr id="3" name="Pladsholder til tekst 2">
            <a:extLst>
              <a:ext uri="{FF2B5EF4-FFF2-40B4-BE49-F238E27FC236}">
                <a16:creationId xmlns:a16="http://schemas.microsoft.com/office/drawing/2014/main" id="{27C5DE19-71B2-4F95-BB61-25B57C1471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a:extLst>
              <a:ext uri="{FF2B5EF4-FFF2-40B4-BE49-F238E27FC236}">
                <a16:creationId xmlns:a16="http://schemas.microsoft.com/office/drawing/2014/main" id="{0250534E-0411-447C-A939-9B04CDA6B0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9E505-0814-4D02-80A4-D009CFD9087E}" type="datetimeFigureOut">
              <a:rPr lang="da-DK" smtClean="0"/>
              <a:t>20-02-2025</a:t>
            </a:fld>
            <a:endParaRPr lang="da-DK"/>
          </a:p>
        </p:txBody>
      </p:sp>
      <p:sp>
        <p:nvSpPr>
          <p:cNvPr id="5" name="Pladsholder til sidefod 4">
            <a:extLst>
              <a:ext uri="{FF2B5EF4-FFF2-40B4-BE49-F238E27FC236}">
                <a16:creationId xmlns:a16="http://schemas.microsoft.com/office/drawing/2014/main" id="{94566A22-42A3-4068-B0CA-6352C7B1B9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a:extLst>
              <a:ext uri="{FF2B5EF4-FFF2-40B4-BE49-F238E27FC236}">
                <a16:creationId xmlns:a16="http://schemas.microsoft.com/office/drawing/2014/main" id="{D9B7166C-5E53-49DE-818A-02996F91C9E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BF6E21-B66B-4E1B-A677-168325A59841}" type="slidenum">
              <a:rPr lang="da-DK" smtClean="0"/>
              <a:t>‹nr.›</a:t>
            </a:fld>
            <a:endParaRPr lang="da-DK"/>
          </a:p>
        </p:txBody>
      </p:sp>
    </p:spTree>
    <p:extLst>
      <p:ext uri="{BB962C8B-B14F-4D97-AF65-F5344CB8AC3E}">
        <p14:creationId xmlns:p14="http://schemas.microsoft.com/office/powerpoint/2010/main" val="26970322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40.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9.jp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jpg"/><Relationship Id="rId7" Type="http://schemas.microsoft.com/office/2007/relationships/hdphoto" Target="../media/hdphoto1.wdp"/><Relationship Id="rId12" Type="http://schemas.openxmlformats.org/officeDocument/2006/relationships/image" Target="../media/image9.jpg"/><Relationship Id="rId2" Type="http://schemas.openxmlformats.org/officeDocument/2006/relationships/image" Target="../media/image42.jp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49.jpg"/><Relationship Id="rId5" Type="http://schemas.openxmlformats.org/officeDocument/2006/relationships/image" Target="../media/image45.jpg"/><Relationship Id="rId10" Type="http://schemas.openxmlformats.org/officeDocument/2006/relationships/image" Target="../media/image48.jpg"/><Relationship Id="rId4" Type="http://schemas.openxmlformats.org/officeDocument/2006/relationships/image" Target="../media/image44.jpg"/><Relationship Id="rId9"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hyperlink" Target="https://altomkost.dk/tips/til-maaltiderne/madpakker/gimadpakkenenhaand/"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1.jp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30.jpeg"/><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32.jpeg"/><Relationship Id="rId7" Type="http://schemas.openxmlformats.org/officeDocument/2006/relationships/image" Target="../media/image9.jpg"/><Relationship Id="rId2" Type="http://schemas.openxmlformats.org/officeDocument/2006/relationships/image" Target="../media/image30.jpeg"/><Relationship Id="rId1" Type="http://schemas.openxmlformats.org/officeDocument/2006/relationships/slideLayout" Target="../slideLayouts/slideLayout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32.jpeg"/><Relationship Id="rId7" Type="http://schemas.openxmlformats.org/officeDocument/2006/relationships/image" Target="../media/image9.jpg"/><Relationship Id="rId2" Type="http://schemas.openxmlformats.org/officeDocument/2006/relationships/image" Target="../media/image30.jpeg"/><Relationship Id="rId1" Type="http://schemas.openxmlformats.org/officeDocument/2006/relationships/slideLayout" Target="../slideLayouts/slideLayout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8" Type="http://schemas.openxmlformats.org/officeDocument/2006/relationships/image" Target="../media/image12.gif"/><Relationship Id="rId13" Type="http://schemas.openxmlformats.org/officeDocument/2006/relationships/hyperlink" Target="http://www.verdensmaalene.dk/maal/6" TargetMode="External"/><Relationship Id="rId18" Type="http://schemas.openxmlformats.org/officeDocument/2006/relationships/image" Target="../media/image17.gif"/><Relationship Id="rId26" Type="http://schemas.openxmlformats.org/officeDocument/2006/relationships/image" Target="../media/image21.gif"/><Relationship Id="rId3" Type="http://schemas.openxmlformats.org/officeDocument/2006/relationships/hyperlink" Target="http://www.verdensmaalene.dk/maal/1" TargetMode="External"/><Relationship Id="rId21" Type="http://schemas.openxmlformats.org/officeDocument/2006/relationships/hyperlink" Target="http://www.verdensmaalene.dk/maal/10" TargetMode="External"/><Relationship Id="rId34" Type="http://schemas.openxmlformats.org/officeDocument/2006/relationships/image" Target="../media/image25.gif"/><Relationship Id="rId7" Type="http://schemas.openxmlformats.org/officeDocument/2006/relationships/hyperlink" Target="http://www.verdensmaalene.dk/maal/3" TargetMode="External"/><Relationship Id="rId12" Type="http://schemas.openxmlformats.org/officeDocument/2006/relationships/image" Target="../media/image14.gif"/><Relationship Id="rId17" Type="http://schemas.openxmlformats.org/officeDocument/2006/relationships/hyperlink" Target="http://www.verdensmaalene.dk/maal/8" TargetMode="External"/><Relationship Id="rId25" Type="http://schemas.openxmlformats.org/officeDocument/2006/relationships/hyperlink" Target="http://www.verdensmaalene.dk/maal/12" TargetMode="External"/><Relationship Id="rId33" Type="http://schemas.openxmlformats.org/officeDocument/2006/relationships/hyperlink" Target="http://www.verdensmaalene.dk/maal/16" TargetMode="External"/><Relationship Id="rId2" Type="http://schemas.openxmlformats.org/officeDocument/2006/relationships/notesSlide" Target="../notesSlides/notesSlide4.xml"/><Relationship Id="rId16" Type="http://schemas.openxmlformats.org/officeDocument/2006/relationships/image" Target="../media/image16.gif"/><Relationship Id="rId20" Type="http://schemas.openxmlformats.org/officeDocument/2006/relationships/image" Target="../media/image18.gif"/><Relationship Id="rId29" Type="http://schemas.openxmlformats.org/officeDocument/2006/relationships/hyperlink" Target="http://www.verdensmaalene.dk/maal/14" TargetMode="External"/><Relationship Id="rId1" Type="http://schemas.openxmlformats.org/officeDocument/2006/relationships/slideLayout" Target="../slideLayouts/slideLayout7.xml"/><Relationship Id="rId6" Type="http://schemas.openxmlformats.org/officeDocument/2006/relationships/image" Target="../media/image11.gif"/><Relationship Id="rId11" Type="http://schemas.openxmlformats.org/officeDocument/2006/relationships/hyperlink" Target="http://www.verdensmaalene.dk/maal/5" TargetMode="External"/><Relationship Id="rId24" Type="http://schemas.openxmlformats.org/officeDocument/2006/relationships/image" Target="../media/image20.gif"/><Relationship Id="rId32" Type="http://schemas.openxmlformats.org/officeDocument/2006/relationships/image" Target="../media/image24.gif"/><Relationship Id="rId37" Type="http://schemas.openxmlformats.org/officeDocument/2006/relationships/image" Target="../media/image27.png"/><Relationship Id="rId5" Type="http://schemas.openxmlformats.org/officeDocument/2006/relationships/hyperlink" Target="http://www.verdensmaalene.dk/maal/2" TargetMode="External"/><Relationship Id="rId15" Type="http://schemas.openxmlformats.org/officeDocument/2006/relationships/hyperlink" Target="http://www.verdensmaalene.dk/maal/7" TargetMode="External"/><Relationship Id="rId23" Type="http://schemas.openxmlformats.org/officeDocument/2006/relationships/hyperlink" Target="http://www.verdensmaalene.dk/maal/11" TargetMode="External"/><Relationship Id="rId28" Type="http://schemas.openxmlformats.org/officeDocument/2006/relationships/image" Target="../media/image22.gif"/><Relationship Id="rId36" Type="http://schemas.openxmlformats.org/officeDocument/2006/relationships/image" Target="../media/image26.gif"/><Relationship Id="rId10" Type="http://schemas.openxmlformats.org/officeDocument/2006/relationships/image" Target="../media/image13.gif"/><Relationship Id="rId19" Type="http://schemas.openxmlformats.org/officeDocument/2006/relationships/hyperlink" Target="http://www.verdensmaalene.dk/maal/9" TargetMode="External"/><Relationship Id="rId31" Type="http://schemas.openxmlformats.org/officeDocument/2006/relationships/hyperlink" Target="http://www.verdensmaalene.dk/maal/15" TargetMode="External"/><Relationship Id="rId4" Type="http://schemas.openxmlformats.org/officeDocument/2006/relationships/image" Target="../media/image10.gif"/><Relationship Id="rId9" Type="http://schemas.openxmlformats.org/officeDocument/2006/relationships/hyperlink" Target="http://www.verdensmaalene.dk/maal/4" TargetMode="External"/><Relationship Id="rId14" Type="http://schemas.openxmlformats.org/officeDocument/2006/relationships/image" Target="../media/image15.gif"/><Relationship Id="rId22" Type="http://schemas.openxmlformats.org/officeDocument/2006/relationships/image" Target="../media/image19.gif"/><Relationship Id="rId27" Type="http://schemas.openxmlformats.org/officeDocument/2006/relationships/hyperlink" Target="http://www.verdensmaalene.dk/maal/13" TargetMode="External"/><Relationship Id="rId30" Type="http://schemas.openxmlformats.org/officeDocument/2006/relationships/image" Target="../media/image23.gif"/><Relationship Id="rId35" Type="http://schemas.openxmlformats.org/officeDocument/2006/relationships/hyperlink" Target="http://www.verdensmaalene.dk/maal/17"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openxmlformats.org/officeDocument/2006/relationships/image" Target="../media/image9.jp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1.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image" Target="../media/image30.jpeg"/><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image" Target="../media/image31.jpg"/><Relationship Id="rId3" Type="http://schemas.openxmlformats.org/officeDocument/2006/relationships/image" Target="../media/image32.jpeg"/><Relationship Id="rId7" Type="http://schemas.openxmlformats.org/officeDocument/2006/relationships/image" Target="../media/image9.jpg"/><Relationship Id="rId2" Type="http://schemas.openxmlformats.org/officeDocument/2006/relationships/image" Target="../media/image30.jpeg"/><Relationship Id="rId1" Type="http://schemas.openxmlformats.org/officeDocument/2006/relationships/slideLayout" Target="../slideLayouts/slideLayout3.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7" name="Billede 6">
            <a:extLst>
              <a:ext uri="{FF2B5EF4-FFF2-40B4-BE49-F238E27FC236}">
                <a16:creationId xmlns:a16="http://schemas.microsoft.com/office/drawing/2014/main" id="{D7A7EB1F-6F3C-4029-B248-C5BE5CA220A9}"/>
              </a:ext>
            </a:extLst>
          </p:cNvPr>
          <p:cNvPicPr>
            <a:picLocks noChangeAspect="1"/>
          </p:cNvPicPr>
          <p:nvPr/>
        </p:nvPicPr>
        <p:blipFill>
          <a:blip r:embed="rId3"/>
          <a:stretch>
            <a:fillRect/>
          </a:stretch>
        </p:blipFill>
        <p:spPr>
          <a:xfrm>
            <a:off x="0" y="0"/>
            <a:ext cx="12192000" cy="6858000"/>
          </a:xfrm>
          <a:prstGeom prst="rect">
            <a:avLst/>
          </a:prstGeom>
        </p:spPr>
      </p:pic>
      <p:pic>
        <p:nvPicPr>
          <p:cNvPr id="3" name="Billede 2">
            <a:extLst>
              <a:ext uri="{FF2B5EF4-FFF2-40B4-BE49-F238E27FC236}">
                <a16:creationId xmlns:a16="http://schemas.microsoft.com/office/drawing/2014/main" id="{966D925E-23B8-4748-83DC-AB8130042D42}"/>
              </a:ext>
            </a:extLst>
          </p:cNvPr>
          <p:cNvPicPr>
            <a:picLocks noChangeAspect="1"/>
          </p:cNvPicPr>
          <p:nvPr/>
        </p:nvPicPr>
        <p:blipFill rotWithShape="1">
          <a:blip r:embed="rId4"/>
          <a:srcRect l="19132" t="9428" r="22389" b="50969"/>
          <a:stretch/>
        </p:blipFill>
        <p:spPr>
          <a:xfrm>
            <a:off x="2195945" y="234730"/>
            <a:ext cx="7311736" cy="4765831"/>
          </a:xfrm>
          <a:prstGeom prst="rect">
            <a:avLst/>
          </a:prstGeom>
        </p:spPr>
      </p:pic>
      <p:pic>
        <p:nvPicPr>
          <p:cNvPr id="4" name="Billede 3">
            <a:extLst>
              <a:ext uri="{FF2B5EF4-FFF2-40B4-BE49-F238E27FC236}">
                <a16:creationId xmlns:a16="http://schemas.microsoft.com/office/drawing/2014/main" id="{1E8E7D20-A147-4851-B6CF-6147C687DE21}"/>
              </a:ext>
            </a:extLst>
          </p:cNvPr>
          <p:cNvPicPr>
            <a:picLocks noChangeAspect="1"/>
          </p:cNvPicPr>
          <p:nvPr/>
        </p:nvPicPr>
        <p:blipFill rotWithShape="1">
          <a:blip r:embed="rId5"/>
          <a:srcRect l="18986" t="23333" r="22389" b="59243"/>
          <a:stretch/>
        </p:blipFill>
        <p:spPr>
          <a:xfrm>
            <a:off x="3015603" y="5000561"/>
            <a:ext cx="5672420" cy="162270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0279BB-FB28-4FAA-A87A-77051838F617}"/>
              </a:ext>
            </a:extLst>
          </p:cNvPr>
          <p:cNvSpPr>
            <a:spLocks noGrp="1"/>
          </p:cNvSpPr>
          <p:nvPr>
            <p:ph type="title"/>
          </p:nvPr>
        </p:nvSpPr>
        <p:spPr/>
        <p:txBody>
          <a:bodyPr/>
          <a:lstStyle/>
          <a:p>
            <a:br>
              <a:rPr lang="da-DK" sz="3600" dirty="0"/>
            </a:br>
            <a:endParaRPr lang="da-DK" dirty="0"/>
          </a:p>
        </p:txBody>
      </p:sp>
      <p:sp>
        <p:nvSpPr>
          <p:cNvPr id="6" name="Pladsholder til tekst 5">
            <a:extLst>
              <a:ext uri="{FF2B5EF4-FFF2-40B4-BE49-F238E27FC236}">
                <a16:creationId xmlns:a16="http://schemas.microsoft.com/office/drawing/2014/main" id="{B8AB7D0E-9158-41F8-86FF-B4492952809D}"/>
              </a:ext>
            </a:extLst>
          </p:cNvPr>
          <p:cNvSpPr>
            <a:spLocks noGrp="1"/>
          </p:cNvSpPr>
          <p:nvPr>
            <p:ph type="body" idx="1"/>
          </p:nvPr>
        </p:nvSpPr>
        <p:spPr>
          <a:xfrm>
            <a:off x="831850" y="2560120"/>
            <a:ext cx="6906137" cy="5176284"/>
          </a:xfrm>
        </p:spPr>
        <p:txBody>
          <a:bodyPr>
            <a:normAutofit/>
          </a:bodyPr>
          <a:lstStyle/>
          <a:p>
            <a:r>
              <a:rPr lang="da-DK" sz="1600" dirty="0">
                <a:solidFill>
                  <a:schemeClr val="tx1"/>
                </a:solidFill>
              </a:rPr>
              <a:t>Vælg noget af affaldet fra jeres madpakker fx æbleskrog, plastikindpakning, yoghurtbæger, stanniol og madpapir. </a:t>
            </a:r>
          </a:p>
          <a:p>
            <a:endParaRPr lang="da-DK" sz="1600" dirty="0">
              <a:solidFill>
                <a:schemeClr val="tx1"/>
              </a:solidFill>
            </a:endParaRPr>
          </a:p>
          <a:p>
            <a:endParaRPr lang="da-DK" sz="1600" dirty="0">
              <a:solidFill>
                <a:schemeClr val="tx1"/>
              </a:solidFill>
            </a:endParaRPr>
          </a:p>
          <a:p>
            <a:r>
              <a:rPr lang="da-DK" sz="1600" dirty="0">
                <a:solidFill>
                  <a:schemeClr val="tx1"/>
                </a:solidFill>
              </a:rPr>
              <a:t>Find et sted udendørs, hvor I kan grave tingene ned og afmærk området, så I kan genfinde det efter nogle uger og måneder. Det er en god ide at binde en plastiksnor i æbleskroget, så I er sikre på at kunne genfinde det. </a:t>
            </a:r>
          </a:p>
          <a:p>
            <a:r>
              <a:rPr lang="da-DK" sz="1600" dirty="0">
                <a:solidFill>
                  <a:schemeClr val="tx1"/>
                </a:solidFill>
              </a:rPr>
              <a:t>eller</a:t>
            </a:r>
          </a:p>
          <a:p>
            <a:r>
              <a:rPr lang="da-DK" sz="1600" dirty="0">
                <a:solidFill>
                  <a:schemeClr val="tx1"/>
                </a:solidFill>
              </a:rPr>
              <a:t>I kan vælge at begrave affaldet i et akvarie med jord/kompost, som kan stå i klasselokalet. Sørg for at jorden holdes fugtig. Hold øje med affaldet over en lang periode.  </a:t>
            </a:r>
          </a:p>
          <a:p>
            <a:endParaRPr lang="da-DK" sz="1600" dirty="0"/>
          </a:p>
        </p:txBody>
      </p:sp>
      <p:sp>
        <p:nvSpPr>
          <p:cNvPr id="4" name="Rektangel 3">
            <a:extLst>
              <a:ext uri="{FF2B5EF4-FFF2-40B4-BE49-F238E27FC236}">
                <a16:creationId xmlns:a16="http://schemas.microsoft.com/office/drawing/2014/main" id="{A32334E7-B3EB-4645-85A3-95739EE2F91B}"/>
              </a:ext>
            </a:extLst>
          </p:cNvPr>
          <p:cNvSpPr/>
          <p:nvPr/>
        </p:nvSpPr>
        <p:spPr>
          <a:xfrm>
            <a:off x="831850" y="851945"/>
            <a:ext cx="6239529" cy="646331"/>
          </a:xfrm>
          <a:prstGeom prst="rect">
            <a:avLst/>
          </a:prstGeom>
        </p:spPr>
        <p:txBody>
          <a:bodyPr wrap="none">
            <a:spAutoFit/>
          </a:bodyPr>
          <a:lstStyle/>
          <a:p>
            <a:r>
              <a:rPr lang="da-DK" sz="3600" dirty="0">
                <a:solidFill>
                  <a:srgbClr val="E5461B"/>
                </a:solidFill>
              </a:rPr>
              <a:t>FORSØG: Lav en affaldskirkegård</a:t>
            </a:r>
          </a:p>
        </p:txBody>
      </p:sp>
      <p:pic>
        <p:nvPicPr>
          <p:cNvPr id="7" name="Billede 6" descr="Et billede, der indeholder kage, indendørs, chokolade, stykke&#10;&#10;Automatisk genereret beskrivelse">
            <a:extLst>
              <a:ext uri="{FF2B5EF4-FFF2-40B4-BE49-F238E27FC236}">
                <a16:creationId xmlns:a16="http://schemas.microsoft.com/office/drawing/2014/main" id="{77E45CF3-D828-456A-B8E9-03CFADC29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2213" y="4038967"/>
            <a:ext cx="2958119" cy="2218590"/>
          </a:xfrm>
          <a:prstGeom prst="rect">
            <a:avLst/>
          </a:prstGeom>
        </p:spPr>
      </p:pic>
      <p:pic>
        <p:nvPicPr>
          <p:cNvPr id="9" name="Billede 8" descr="Et billede, der indeholder mad, sidder, bord, lille&#10;&#10;Automatisk genereret beskrivelse">
            <a:extLst>
              <a:ext uri="{FF2B5EF4-FFF2-40B4-BE49-F238E27FC236}">
                <a16:creationId xmlns:a16="http://schemas.microsoft.com/office/drawing/2014/main" id="{0B43E8E7-C816-46F0-9CC4-4F009DC77A9B}"/>
              </a:ext>
            </a:extLst>
          </p:cNvPr>
          <p:cNvPicPr>
            <a:picLocks noChangeAspect="1"/>
          </p:cNvPicPr>
          <p:nvPr/>
        </p:nvPicPr>
        <p:blipFill rotWithShape="1">
          <a:blip r:embed="rId4">
            <a:extLst>
              <a:ext uri="{28A0092B-C50C-407E-A947-70E740481C1C}">
                <a14:useLocalDpi xmlns:a14="http://schemas.microsoft.com/office/drawing/2010/main" val="0"/>
              </a:ext>
            </a:extLst>
          </a:blip>
          <a:srcRect t="19818"/>
          <a:stretch/>
        </p:blipFill>
        <p:spPr>
          <a:xfrm>
            <a:off x="7822213" y="2082582"/>
            <a:ext cx="2958119" cy="1778907"/>
          </a:xfrm>
          <a:prstGeom prst="rect">
            <a:avLst/>
          </a:prstGeom>
        </p:spPr>
      </p:pic>
      <p:pic>
        <p:nvPicPr>
          <p:cNvPr id="8" name="Billede 7">
            <a:extLst>
              <a:ext uri="{FF2B5EF4-FFF2-40B4-BE49-F238E27FC236}">
                <a16:creationId xmlns:a16="http://schemas.microsoft.com/office/drawing/2014/main" id="{64D0C16A-05B5-4FD2-9F86-EB3CBDB5B21B}"/>
              </a:ext>
            </a:extLst>
          </p:cNvPr>
          <p:cNvPicPr>
            <a:picLocks noChangeAspect="1"/>
          </p:cNvPicPr>
          <p:nvPr/>
        </p:nvPicPr>
        <p:blipFill>
          <a:blip r:embed="rId5"/>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3257428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dertitel 2">
            <a:extLst>
              <a:ext uri="{FF2B5EF4-FFF2-40B4-BE49-F238E27FC236}">
                <a16:creationId xmlns:a16="http://schemas.microsoft.com/office/drawing/2014/main" id="{E94A1950-E9FD-4980-8E80-8C573CD1E617}"/>
              </a:ext>
            </a:extLst>
          </p:cNvPr>
          <p:cNvSpPr>
            <a:spLocks noGrp="1"/>
          </p:cNvSpPr>
          <p:nvPr>
            <p:ph type="subTitle" idx="1"/>
          </p:nvPr>
        </p:nvSpPr>
        <p:spPr>
          <a:xfrm>
            <a:off x="984985" y="2211055"/>
            <a:ext cx="9144000" cy="3384989"/>
          </a:xfrm>
        </p:spPr>
        <p:txBody>
          <a:bodyPr>
            <a:normAutofit/>
          </a:bodyPr>
          <a:lstStyle/>
          <a:p>
            <a:pPr marL="342900" indent="-342900" algn="l">
              <a:buFontTx/>
              <a:buChar char="-"/>
            </a:pPr>
            <a:endParaRPr lang="da-DK" sz="1200" dirty="0"/>
          </a:p>
          <a:p>
            <a:pPr algn="l"/>
            <a:endParaRPr lang="da-DK" sz="4000" dirty="0">
              <a:solidFill>
                <a:schemeClr val="accent6">
                  <a:lumMod val="75000"/>
                </a:schemeClr>
              </a:solidFill>
            </a:endParaRPr>
          </a:p>
          <a:p>
            <a:pPr marL="342900" indent="-342900" algn="l">
              <a:buFontTx/>
              <a:buChar char="-"/>
            </a:pPr>
            <a:endParaRPr lang="da-DK" dirty="0"/>
          </a:p>
        </p:txBody>
      </p:sp>
      <p:sp>
        <p:nvSpPr>
          <p:cNvPr id="9" name="Rektangel: afrundede hjørner 8">
            <a:extLst>
              <a:ext uri="{FF2B5EF4-FFF2-40B4-BE49-F238E27FC236}">
                <a16:creationId xmlns:a16="http://schemas.microsoft.com/office/drawing/2014/main" id="{8DF17AE9-8B86-4F1A-9D95-ABFAE1BA0338}"/>
              </a:ext>
            </a:extLst>
          </p:cNvPr>
          <p:cNvSpPr/>
          <p:nvPr/>
        </p:nvSpPr>
        <p:spPr>
          <a:xfrm>
            <a:off x="1222408" y="2667314"/>
            <a:ext cx="8354729" cy="2530328"/>
          </a:xfrm>
          <a:custGeom>
            <a:avLst/>
            <a:gdLst>
              <a:gd name="connsiteX0" fmla="*/ 0 w 8354729"/>
              <a:gd name="connsiteY0" fmla="*/ 421730 h 2530328"/>
              <a:gd name="connsiteX1" fmla="*/ 421730 w 8354729"/>
              <a:gd name="connsiteY1" fmla="*/ 0 h 2530328"/>
              <a:gd name="connsiteX2" fmla="*/ 1179685 w 8354729"/>
              <a:gd name="connsiteY2" fmla="*/ 0 h 2530328"/>
              <a:gd name="connsiteX3" fmla="*/ 2012753 w 8354729"/>
              <a:gd name="connsiteY3" fmla="*/ 0 h 2530328"/>
              <a:gd name="connsiteX4" fmla="*/ 2770709 w 8354729"/>
              <a:gd name="connsiteY4" fmla="*/ 0 h 2530328"/>
              <a:gd name="connsiteX5" fmla="*/ 3453551 w 8354729"/>
              <a:gd name="connsiteY5" fmla="*/ 0 h 2530328"/>
              <a:gd name="connsiteX6" fmla="*/ 4061281 w 8354729"/>
              <a:gd name="connsiteY6" fmla="*/ 0 h 2530328"/>
              <a:gd name="connsiteX7" fmla="*/ 4819237 w 8354729"/>
              <a:gd name="connsiteY7" fmla="*/ 0 h 2530328"/>
              <a:gd name="connsiteX8" fmla="*/ 5577192 w 8354729"/>
              <a:gd name="connsiteY8" fmla="*/ 0 h 2530328"/>
              <a:gd name="connsiteX9" fmla="*/ 6335147 w 8354729"/>
              <a:gd name="connsiteY9" fmla="*/ 0 h 2530328"/>
              <a:gd name="connsiteX10" fmla="*/ 7093103 w 8354729"/>
              <a:gd name="connsiteY10" fmla="*/ 0 h 2530328"/>
              <a:gd name="connsiteX11" fmla="*/ 7932999 w 8354729"/>
              <a:gd name="connsiteY11" fmla="*/ 0 h 2530328"/>
              <a:gd name="connsiteX12" fmla="*/ 8354729 w 8354729"/>
              <a:gd name="connsiteY12" fmla="*/ 421730 h 2530328"/>
              <a:gd name="connsiteX13" fmla="*/ 8354729 w 8354729"/>
              <a:gd name="connsiteY13" fmla="*/ 984019 h 2530328"/>
              <a:gd name="connsiteX14" fmla="*/ 8354729 w 8354729"/>
              <a:gd name="connsiteY14" fmla="*/ 1529440 h 2530328"/>
              <a:gd name="connsiteX15" fmla="*/ 8354729 w 8354729"/>
              <a:gd name="connsiteY15" fmla="*/ 2108598 h 2530328"/>
              <a:gd name="connsiteX16" fmla="*/ 7932999 w 8354729"/>
              <a:gd name="connsiteY16" fmla="*/ 2530328 h 2530328"/>
              <a:gd name="connsiteX17" fmla="*/ 7099931 w 8354729"/>
              <a:gd name="connsiteY17" fmla="*/ 2530328 h 2530328"/>
              <a:gd name="connsiteX18" fmla="*/ 6266863 w 8354729"/>
              <a:gd name="connsiteY18" fmla="*/ 2530328 h 2530328"/>
              <a:gd name="connsiteX19" fmla="*/ 5433795 w 8354729"/>
              <a:gd name="connsiteY19" fmla="*/ 2530328 h 2530328"/>
              <a:gd name="connsiteX20" fmla="*/ 4901178 w 8354729"/>
              <a:gd name="connsiteY20" fmla="*/ 2530328 h 2530328"/>
              <a:gd name="connsiteX21" fmla="*/ 4218335 w 8354729"/>
              <a:gd name="connsiteY21" fmla="*/ 2530328 h 2530328"/>
              <a:gd name="connsiteX22" fmla="*/ 3535492 w 8354729"/>
              <a:gd name="connsiteY22" fmla="*/ 2530328 h 2530328"/>
              <a:gd name="connsiteX23" fmla="*/ 3077988 w 8354729"/>
              <a:gd name="connsiteY23" fmla="*/ 2530328 h 2530328"/>
              <a:gd name="connsiteX24" fmla="*/ 2470258 w 8354729"/>
              <a:gd name="connsiteY24" fmla="*/ 2530328 h 2530328"/>
              <a:gd name="connsiteX25" fmla="*/ 1637190 w 8354729"/>
              <a:gd name="connsiteY25" fmla="*/ 2530328 h 2530328"/>
              <a:gd name="connsiteX26" fmla="*/ 1179685 w 8354729"/>
              <a:gd name="connsiteY26" fmla="*/ 2530328 h 2530328"/>
              <a:gd name="connsiteX27" fmla="*/ 421730 w 8354729"/>
              <a:gd name="connsiteY27" fmla="*/ 2530328 h 2530328"/>
              <a:gd name="connsiteX28" fmla="*/ 0 w 8354729"/>
              <a:gd name="connsiteY28" fmla="*/ 2108598 h 2530328"/>
              <a:gd name="connsiteX29" fmla="*/ 0 w 8354729"/>
              <a:gd name="connsiteY29" fmla="*/ 1529440 h 2530328"/>
              <a:gd name="connsiteX30" fmla="*/ 0 w 8354729"/>
              <a:gd name="connsiteY30" fmla="*/ 950282 h 2530328"/>
              <a:gd name="connsiteX31" fmla="*/ 0 w 8354729"/>
              <a:gd name="connsiteY31" fmla="*/ 421730 h 253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354729" h="2530328" fill="none" extrusionOk="0">
                <a:moveTo>
                  <a:pt x="0" y="421730"/>
                </a:moveTo>
                <a:cubicBezTo>
                  <a:pt x="3587" y="179173"/>
                  <a:pt x="218416" y="8947"/>
                  <a:pt x="421730" y="0"/>
                </a:cubicBezTo>
                <a:cubicBezTo>
                  <a:pt x="636716" y="-7657"/>
                  <a:pt x="932454" y="30018"/>
                  <a:pt x="1179685" y="0"/>
                </a:cubicBezTo>
                <a:cubicBezTo>
                  <a:pt x="1426917" y="-30018"/>
                  <a:pt x="1655219" y="-32684"/>
                  <a:pt x="2012753" y="0"/>
                </a:cubicBezTo>
                <a:cubicBezTo>
                  <a:pt x="2370287" y="32684"/>
                  <a:pt x="2407553" y="-31328"/>
                  <a:pt x="2770709" y="0"/>
                </a:cubicBezTo>
                <a:cubicBezTo>
                  <a:pt x="3133865" y="31328"/>
                  <a:pt x="3175376" y="12283"/>
                  <a:pt x="3453551" y="0"/>
                </a:cubicBezTo>
                <a:cubicBezTo>
                  <a:pt x="3731726" y="-12283"/>
                  <a:pt x="3814695" y="24726"/>
                  <a:pt x="4061281" y="0"/>
                </a:cubicBezTo>
                <a:cubicBezTo>
                  <a:pt x="4307867" y="-24726"/>
                  <a:pt x="4492748" y="12249"/>
                  <a:pt x="4819237" y="0"/>
                </a:cubicBezTo>
                <a:cubicBezTo>
                  <a:pt x="5145726" y="-12249"/>
                  <a:pt x="5241905" y="34424"/>
                  <a:pt x="5577192" y="0"/>
                </a:cubicBezTo>
                <a:cubicBezTo>
                  <a:pt x="5912480" y="-34424"/>
                  <a:pt x="6134260" y="30052"/>
                  <a:pt x="6335147" y="0"/>
                </a:cubicBezTo>
                <a:cubicBezTo>
                  <a:pt x="6536034" y="-30052"/>
                  <a:pt x="6826776" y="32176"/>
                  <a:pt x="7093103" y="0"/>
                </a:cubicBezTo>
                <a:cubicBezTo>
                  <a:pt x="7359430" y="-32176"/>
                  <a:pt x="7590882" y="6397"/>
                  <a:pt x="7932999" y="0"/>
                </a:cubicBezTo>
                <a:cubicBezTo>
                  <a:pt x="8171206" y="-27176"/>
                  <a:pt x="8400971" y="207022"/>
                  <a:pt x="8354729" y="421730"/>
                </a:cubicBezTo>
                <a:cubicBezTo>
                  <a:pt x="8379065" y="565401"/>
                  <a:pt x="8377071" y="815817"/>
                  <a:pt x="8354729" y="984019"/>
                </a:cubicBezTo>
                <a:cubicBezTo>
                  <a:pt x="8332387" y="1152221"/>
                  <a:pt x="8381687" y="1362570"/>
                  <a:pt x="8354729" y="1529440"/>
                </a:cubicBezTo>
                <a:cubicBezTo>
                  <a:pt x="8327771" y="1696310"/>
                  <a:pt x="8369697" y="1935256"/>
                  <a:pt x="8354729" y="2108598"/>
                </a:cubicBezTo>
                <a:cubicBezTo>
                  <a:pt x="8325715" y="2318156"/>
                  <a:pt x="8180985" y="2565097"/>
                  <a:pt x="7932999" y="2530328"/>
                </a:cubicBezTo>
                <a:cubicBezTo>
                  <a:pt x="7596447" y="2499952"/>
                  <a:pt x="7339233" y="2537211"/>
                  <a:pt x="7099931" y="2530328"/>
                </a:cubicBezTo>
                <a:cubicBezTo>
                  <a:pt x="6860629" y="2523445"/>
                  <a:pt x="6595754" y="2563558"/>
                  <a:pt x="6266863" y="2530328"/>
                </a:cubicBezTo>
                <a:cubicBezTo>
                  <a:pt x="5937972" y="2497098"/>
                  <a:pt x="5839168" y="2566242"/>
                  <a:pt x="5433795" y="2530328"/>
                </a:cubicBezTo>
                <a:cubicBezTo>
                  <a:pt x="5028422" y="2494414"/>
                  <a:pt x="5020853" y="2544208"/>
                  <a:pt x="4901178" y="2530328"/>
                </a:cubicBezTo>
                <a:cubicBezTo>
                  <a:pt x="4781503" y="2516448"/>
                  <a:pt x="4392191" y="2538155"/>
                  <a:pt x="4218335" y="2530328"/>
                </a:cubicBezTo>
                <a:cubicBezTo>
                  <a:pt x="4044479" y="2522501"/>
                  <a:pt x="3711660" y="2522517"/>
                  <a:pt x="3535492" y="2530328"/>
                </a:cubicBezTo>
                <a:cubicBezTo>
                  <a:pt x="3359324" y="2538139"/>
                  <a:pt x="3200296" y="2552614"/>
                  <a:pt x="3077988" y="2530328"/>
                </a:cubicBezTo>
                <a:cubicBezTo>
                  <a:pt x="2955680" y="2508042"/>
                  <a:pt x="2600722" y="2499967"/>
                  <a:pt x="2470258" y="2530328"/>
                </a:cubicBezTo>
                <a:cubicBezTo>
                  <a:pt x="2339794" y="2560690"/>
                  <a:pt x="1976147" y="2543091"/>
                  <a:pt x="1637190" y="2530328"/>
                </a:cubicBezTo>
                <a:cubicBezTo>
                  <a:pt x="1298233" y="2517565"/>
                  <a:pt x="1361483" y="2542215"/>
                  <a:pt x="1179685" y="2530328"/>
                </a:cubicBezTo>
                <a:cubicBezTo>
                  <a:pt x="997887" y="2518441"/>
                  <a:pt x="799678" y="2503477"/>
                  <a:pt x="421730" y="2530328"/>
                </a:cubicBezTo>
                <a:cubicBezTo>
                  <a:pt x="165665" y="2516920"/>
                  <a:pt x="46126" y="2335942"/>
                  <a:pt x="0" y="2108598"/>
                </a:cubicBezTo>
                <a:cubicBezTo>
                  <a:pt x="-13344" y="1894944"/>
                  <a:pt x="21343" y="1810970"/>
                  <a:pt x="0" y="1529440"/>
                </a:cubicBezTo>
                <a:cubicBezTo>
                  <a:pt x="-21343" y="1247910"/>
                  <a:pt x="-2205" y="1112279"/>
                  <a:pt x="0" y="950282"/>
                </a:cubicBezTo>
                <a:cubicBezTo>
                  <a:pt x="2205" y="788285"/>
                  <a:pt x="-25996" y="605346"/>
                  <a:pt x="0" y="421730"/>
                </a:cubicBezTo>
                <a:close/>
              </a:path>
              <a:path w="8354729" h="2530328" stroke="0" extrusionOk="0">
                <a:moveTo>
                  <a:pt x="0" y="421730"/>
                </a:moveTo>
                <a:cubicBezTo>
                  <a:pt x="-34661" y="224063"/>
                  <a:pt x="171549" y="5634"/>
                  <a:pt x="421730" y="0"/>
                </a:cubicBezTo>
                <a:cubicBezTo>
                  <a:pt x="638524" y="-4220"/>
                  <a:pt x="737698" y="-4169"/>
                  <a:pt x="954347" y="0"/>
                </a:cubicBezTo>
                <a:cubicBezTo>
                  <a:pt x="1170996" y="4169"/>
                  <a:pt x="1289360" y="-28557"/>
                  <a:pt x="1562077" y="0"/>
                </a:cubicBezTo>
                <a:cubicBezTo>
                  <a:pt x="1834794" y="28557"/>
                  <a:pt x="1856992" y="-6705"/>
                  <a:pt x="2019582" y="0"/>
                </a:cubicBezTo>
                <a:cubicBezTo>
                  <a:pt x="2182173" y="6705"/>
                  <a:pt x="2470893" y="-22199"/>
                  <a:pt x="2777537" y="0"/>
                </a:cubicBezTo>
                <a:cubicBezTo>
                  <a:pt x="3084181" y="22199"/>
                  <a:pt x="3182974" y="9155"/>
                  <a:pt x="3460380" y="0"/>
                </a:cubicBezTo>
                <a:cubicBezTo>
                  <a:pt x="3737786" y="-9155"/>
                  <a:pt x="4036550" y="-2804"/>
                  <a:pt x="4218335" y="0"/>
                </a:cubicBezTo>
                <a:cubicBezTo>
                  <a:pt x="4400120" y="2804"/>
                  <a:pt x="4675250" y="26189"/>
                  <a:pt x="5051403" y="0"/>
                </a:cubicBezTo>
                <a:cubicBezTo>
                  <a:pt x="5427556" y="-26189"/>
                  <a:pt x="5538099" y="-34050"/>
                  <a:pt x="5734246" y="0"/>
                </a:cubicBezTo>
                <a:cubicBezTo>
                  <a:pt x="5930393" y="34050"/>
                  <a:pt x="6303688" y="19792"/>
                  <a:pt x="6492201" y="0"/>
                </a:cubicBezTo>
                <a:cubicBezTo>
                  <a:pt x="6680714" y="-19792"/>
                  <a:pt x="7067592" y="12637"/>
                  <a:pt x="7250156" y="0"/>
                </a:cubicBezTo>
                <a:cubicBezTo>
                  <a:pt x="7432720" y="-12637"/>
                  <a:pt x="7743601" y="-17226"/>
                  <a:pt x="7932999" y="0"/>
                </a:cubicBezTo>
                <a:cubicBezTo>
                  <a:pt x="8204085" y="-13335"/>
                  <a:pt x="8367507" y="157566"/>
                  <a:pt x="8354729" y="421730"/>
                </a:cubicBezTo>
                <a:cubicBezTo>
                  <a:pt x="8344641" y="586849"/>
                  <a:pt x="8328080" y="709399"/>
                  <a:pt x="8354729" y="967151"/>
                </a:cubicBezTo>
                <a:cubicBezTo>
                  <a:pt x="8381378" y="1224903"/>
                  <a:pt x="8367842" y="1403455"/>
                  <a:pt x="8354729" y="1563177"/>
                </a:cubicBezTo>
                <a:cubicBezTo>
                  <a:pt x="8341616" y="1722899"/>
                  <a:pt x="8329673" y="1898890"/>
                  <a:pt x="8354729" y="2108598"/>
                </a:cubicBezTo>
                <a:cubicBezTo>
                  <a:pt x="8319184" y="2326389"/>
                  <a:pt x="8161506" y="2536390"/>
                  <a:pt x="7932999" y="2530328"/>
                </a:cubicBezTo>
                <a:cubicBezTo>
                  <a:pt x="7569531" y="2496529"/>
                  <a:pt x="7481025" y="2511411"/>
                  <a:pt x="7175044" y="2530328"/>
                </a:cubicBezTo>
                <a:cubicBezTo>
                  <a:pt x="6869063" y="2549245"/>
                  <a:pt x="6865628" y="2520890"/>
                  <a:pt x="6717539" y="2530328"/>
                </a:cubicBezTo>
                <a:cubicBezTo>
                  <a:pt x="6569451" y="2539766"/>
                  <a:pt x="6425858" y="2510971"/>
                  <a:pt x="6184922" y="2530328"/>
                </a:cubicBezTo>
                <a:cubicBezTo>
                  <a:pt x="5943986" y="2549685"/>
                  <a:pt x="5725541" y="2563035"/>
                  <a:pt x="5351854" y="2530328"/>
                </a:cubicBezTo>
                <a:cubicBezTo>
                  <a:pt x="4978167" y="2497621"/>
                  <a:pt x="4960611" y="2527115"/>
                  <a:pt x="4669011" y="2530328"/>
                </a:cubicBezTo>
                <a:cubicBezTo>
                  <a:pt x="4377411" y="2533541"/>
                  <a:pt x="4121628" y="2524057"/>
                  <a:pt x="3911056" y="2530328"/>
                </a:cubicBezTo>
                <a:cubicBezTo>
                  <a:pt x="3700485" y="2536599"/>
                  <a:pt x="3479471" y="2540865"/>
                  <a:pt x="3303326" y="2530328"/>
                </a:cubicBezTo>
                <a:cubicBezTo>
                  <a:pt x="3127181" y="2519792"/>
                  <a:pt x="2767889" y="2500070"/>
                  <a:pt x="2545371" y="2530328"/>
                </a:cubicBezTo>
                <a:cubicBezTo>
                  <a:pt x="2322853" y="2560586"/>
                  <a:pt x="2225467" y="2547143"/>
                  <a:pt x="1937641" y="2530328"/>
                </a:cubicBezTo>
                <a:cubicBezTo>
                  <a:pt x="1649815" y="2513514"/>
                  <a:pt x="1577938" y="2544046"/>
                  <a:pt x="1405023" y="2530328"/>
                </a:cubicBezTo>
                <a:cubicBezTo>
                  <a:pt x="1232108" y="2516610"/>
                  <a:pt x="902613" y="2548270"/>
                  <a:pt x="421730" y="2530328"/>
                </a:cubicBezTo>
                <a:cubicBezTo>
                  <a:pt x="169658" y="2507020"/>
                  <a:pt x="5807" y="2338523"/>
                  <a:pt x="0" y="2108598"/>
                </a:cubicBezTo>
                <a:cubicBezTo>
                  <a:pt x="7645" y="1903916"/>
                  <a:pt x="-21108" y="1727277"/>
                  <a:pt x="0" y="1529440"/>
                </a:cubicBezTo>
                <a:cubicBezTo>
                  <a:pt x="21108" y="1331603"/>
                  <a:pt x="-1706" y="1208525"/>
                  <a:pt x="0" y="967151"/>
                </a:cubicBezTo>
                <a:cubicBezTo>
                  <a:pt x="1706" y="725777"/>
                  <a:pt x="26169" y="576676"/>
                  <a:pt x="0" y="421730"/>
                </a:cubicBezTo>
                <a:close/>
              </a:path>
            </a:pathLst>
          </a:custGeom>
          <a:solidFill>
            <a:schemeClr val="bg1"/>
          </a:solidFill>
          <a:ln w="19050">
            <a:solidFill>
              <a:srgbClr val="0070C0"/>
            </a:solidFill>
            <a:extLst>
              <a:ext uri="{C807C97D-BFC1-408E-A445-0C87EB9F89A2}">
                <ask:lineSketchStyleProps xmlns:ask="http://schemas.microsoft.com/office/drawing/2018/sketchyshapes" sd="3403945204">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3600" dirty="0">
                <a:solidFill>
                  <a:srgbClr val="E5461B"/>
                </a:solidFill>
              </a:rPr>
              <a:t>HJEMMEOPGAVE til næste gang: </a:t>
            </a:r>
          </a:p>
          <a:p>
            <a:r>
              <a:rPr lang="da-DK" sz="3600" dirty="0">
                <a:solidFill>
                  <a:srgbClr val="E5461B"/>
                </a:solidFill>
              </a:rPr>
              <a:t>	Hjælp med at smøre din madpakke</a:t>
            </a:r>
          </a:p>
        </p:txBody>
      </p:sp>
      <p:sp>
        <p:nvSpPr>
          <p:cNvPr id="8" name="Rektangel: afrundede hjørner 7">
            <a:extLst>
              <a:ext uri="{FF2B5EF4-FFF2-40B4-BE49-F238E27FC236}">
                <a16:creationId xmlns:a16="http://schemas.microsoft.com/office/drawing/2014/main" id="{A1C24CF6-12C7-4CF5-BB64-064C4BFA95B4}"/>
              </a:ext>
            </a:extLst>
          </p:cNvPr>
          <p:cNvSpPr/>
          <p:nvPr/>
        </p:nvSpPr>
        <p:spPr>
          <a:xfrm>
            <a:off x="7536581" y="2098308"/>
            <a:ext cx="3137835" cy="1443790"/>
          </a:xfrm>
          <a:custGeom>
            <a:avLst/>
            <a:gdLst>
              <a:gd name="connsiteX0" fmla="*/ 0 w 3137835"/>
              <a:gd name="connsiteY0" fmla="*/ 240636 h 1443790"/>
              <a:gd name="connsiteX1" fmla="*/ 240636 w 3137835"/>
              <a:gd name="connsiteY1" fmla="*/ 0 h 1443790"/>
              <a:gd name="connsiteX2" fmla="*/ 957908 w 3137835"/>
              <a:gd name="connsiteY2" fmla="*/ 0 h 1443790"/>
              <a:gd name="connsiteX3" fmla="*/ 1542352 w 3137835"/>
              <a:gd name="connsiteY3" fmla="*/ 0 h 1443790"/>
              <a:gd name="connsiteX4" fmla="*/ 2179927 w 3137835"/>
              <a:gd name="connsiteY4" fmla="*/ 0 h 1443790"/>
              <a:gd name="connsiteX5" fmla="*/ 2897199 w 3137835"/>
              <a:gd name="connsiteY5" fmla="*/ 0 h 1443790"/>
              <a:gd name="connsiteX6" fmla="*/ 3137835 w 3137835"/>
              <a:gd name="connsiteY6" fmla="*/ 240636 h 1443790"/>
              <a:gd name="connsiteX7" fmla="*/ 3137835 w 3137835"/>
              <a:gd name="connsiteY7" fmla="*/ 721895 h 1443790"/>
              <a:gd name="connsiteX8" fmla="*/ 3137835 w 3137835"/>
              <a:gd name="connsiteY8" fmla="*/ 1203154 h 1443790"/>
              <a:gd name="connsiteX9" fmla="*/ 2897199 w 3137835"/>
              <a:gd name="connsiteY9" fmla="*/ 1443790 h 1443790"/>
              <a:gd name="connsiteX10" fmla="*/ 2233058 w 3137835"/>
              <a:gd name="connsiteY10" fmla="*/ 1443790 h 1443790"/>
              <a:gd name="connsiteX11" fmla="*/ 1648614 w 3137835"/>
              <a:gd name="connsiteY11" fmla="*/ 1443790 h 1443790"/>
              <a:gd name="connsiteX12" fmla="*/ 984474 w 3137835"/>
              <a:gd name="connsiteY12" fmla="*/ 1443790 h 1443790"/>
              <a:gd name="connsiteX13" fmla="*/ 240636 w 3137835"/>
              <a:gd name="connsiteY13" fmla="*/ 1443790 h 1443790"/>
              <a:gd name="connsiteX14" fmla="*/ 0 w 3137835"/>
              <a:gd name="connsiteY14" fmla="*/ 1203154 h 1443790"/>
              <a:gd name="connsiteX15" fmla="*/ 0 w 3137835"/>
              <a:gd name="connsiteY15" fmla="*/ 712270 h 1443790"/>
              <a:gd name="connsiteX16" fmla="*/ 0 w 3137835"/>
              <a:gd name="connsiteY16" fmla="*/ 240636 h 1443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37835" h="1443790" fill="none" extrusionOk="0">
                <a:moveTo>
                  <a:pt x="0" y="240636"/>
                </a:moveTo>
                <a:cubicBezTo>
                  <a:pt x="-11514" y="120368"/>
                  <a:pt x="99710" y="9231"/>
                  <a:pt x="240636" y="0"/>
                </a:cubicBezTo>
                <a:cubicBezTo>
                  <a:pt x="548860" y="-14734"/>
                  <a:pt x="760030" y="31633"/>
                  <a:pt x="957908" y="0"/>
                </a:cubicBezTo>
                <a:cubicBezTo>
                  <a:pt x="1155786" y="-31633"/>
                  <a:pt x="1283148" y="-19655"/>
                  <a:pt x="1542352" y="0"/>
                </a:cubicBezTo>
                <a:cubicBezTo>
                  <a:pt x="1801556" y="19655"/>
                  <a:pt x="1865542" y="16141"/>
                  <a:pt x="2179927" y="0"/>
                </a:cubicBezTo>
                <a:cubicBezTo>
                  <a:pt x="2494313" y="-16141"/>
                  <a:pt x="2732114" y="31882"/>
                  <a:pt x="2897199" y="0"/>
                </a:cubicBezTo>
                <a:cubicBezTo>
                  <a:pt x="3058610" y="1293"/>
                  <a:pt x="3155824" y="95252"/>
                  <a:pt x="3137835" y="240636"/>
                </a:cubicBezTo>
                <a:cubicBezTo>
                  <a:pt x="3157126" y="454447"/>
                  <a:pt x="3129204" y="564862"/>
                  <a:pt x="3137835" y="721895"/>
                </a:cubicBezTo>
                <a:cubicBezTo>
                  <a:pt x="3146466" y="878928"/>
                  <a:pt x="3122927" y="1036465"/>
                  <a:pt x="3137835" y="1203154"/>
                </a:cubicBezTo>
                <a:cubicBezTo>
                  <a:pt x="3163505" y="1324146"/>
                  <a:pt x="3017980" y="1463185"/>
                  <a:pt x="2897199" y="1443790"/>
                </a:cubicBezTo>
                <a:cubicBezTo>
                  <a:pt x="2668389" y="1422700"/>
                  <a:pt x="2539335" y="1452960"/>
                  <a:pt x="2233058" y="1443790"/>
                </a:cubicBezTo>
                <a:cubicBezTo>
                  <a:pt x="1926781" y="1434620"/>
                  <a:pt x="1940289" y="1457313"/>
                  <a:pt x="1648614" y="1443790"/>
                </a:cubicBezTo>
                <a:cubicBezTo>
                  <a:pt x="1356939" y="1430267"/>
                  <a:pt x="1184953" y="1460603"/>
                  <a:pt x="984474" y="1443790"/>
                </a:cubicBezTo>
                <a:cubicBezTo>
                  <a:pt x="783995" y="1426977"/>
                  <a:pt x="449628" y="1455419"/>
                  <a:pt x="240636" y="1443790"/>
                </a:cubicBezTo>
                <a:cubicBezTo>
                  <a:pt x="123082" y="1461425"/>
                  <a:pt x="8995" y="1342670"/>
                  <a:pt x="0" y="1203154"/>
                </a:cubicBezTo>
                <a:cubicBezTo>
                  <a:pt x="8473" y="1049949"/>
                  <a:pt x="-20483" y="816050"/>
                  <a:pt x="0" y="712270"/>
                </a:cubicBezTo>
                <a:cubicBezTo>
                  <a:pt x="20483" y="608490"/>
                  <a:pt x="11807" y="414670"/>
                  <a:pt x="0" y="240636"/>
                </a:cubicBezTo>
                <a:close/>
              </a:path>
              <a:path w="3137835" h="1443790" stroke="0" extrusionOk="0">
                <a:moveTo>
                  <a:pt x="0" y="240636"/>
                </a:moveTo>
                <a:cubicBezTo>
                  <a:pt x="18340" y="111279"/>
                  <a:pt x="99236" y="221"/>
                  <a:pt x="240636" y="0"/>
                </a:cubicBezTo>
                <a:cubicBezTo>
                  <a:pt x="415808" y="-10978"/>
                  <a:pt x="583993" y="-24356"/>
                  <a:pt x="904777" y="0"/>
                </a:cubicBezTo>
                <a:cubicBezTo>
                  <a:pt x="1225561" y="24356"/>
                  <a:pt x="1400968" y="-35823"/>
                  <a:pt x="1622049" y="0"/>
                </a:cubicBezTo>
                <a:cubicBezTo>
                  <a:pt x="1843130" y="35823"/>
                  <a:pt x="2028828" y="3373"/>
                  <a:pt x="2233058" y="0"/>
                </a:cubicBezTo>
                <a:cubicBezTo>
                  <a:pt x="2437288" y="-3373"/>
                  <a:pt x="2715948" y="-6256"/>
                  <a:pt x="2897199" y="0"/>
                </a:cubicBezTo>
                <a:cubicBezTo>
                  <a:pt x="3022020" y="-30424"/>
                  <a:pt x="3133317" y="96923"/>
                  <a:pt x="3137835" y="240636"/>
                </a:cubicBezTo>
                <a:cubicBezTo>
                  <a:pt x="3147719" y="373105"/>
                  <a:pt x="3113534" y="581304"/>
                  <a:pt x="3137835" y="731520"/>
                </a:cubicBezTo>
                <a:cubicBezTo>
                  <a:pt x="3162136" y="881736"/>
                  <a:pt x="3147989" y="1033389"/>
                  <a:pt x="3137835" y="1203154"/>
                </a:cubicBezTo>
                <a:cubicBezTo>
                  <a:pt x="3134523" y="1342273"/>
                  <a:pt x="3048529" y="1457659"/>
                  <a:pt x="2897199" y="1443790"/>
                </a:cubicBezTo>
                <a:cubicBezTo>
                  <a:pt x="2635472" y="1460147"/>
                  <a:pt x="2396417" y="1472536"/>
                  <a:pt x="2233058" y="1443790"/>
                </a:cubicBezTo>
                <a:cubicBezTo>
                  <a:pt x="2069699" y="1415044"/>
                  <a:pt x="1722672" y="1450881"/>
                  <a:pt x="1568918" y="1443790"/>
                </a:cubicBezTo>
                <a:cubicBezTo>
                  <a:pt x="1415164" y="1436699"/>
                  <a:pt x="1087987" y="1432694"/>
                  <a:pt x="957908" y="1443790"/>
                </a:cubicBezTo>
                <a:cubicBezTo>
                  <a:pt x="827829" y="1454887"/>
                  <a:pt x="414620" y="1444460"/>
                  <a:pt x="240636" y="1443790"/>
                </a:cubicBezTo>
                <a:cubicBezTo>
                  <a:pt x="94821" y="1452641"/>
                  <a:pt x="-10708" y="1328728"/>
                  <a:pt x="0" y="1203154"/>
                </a:cubicBezTo>
                <a:cubicBezTo>
                  <a:pt x="-4098" y="1076723"/>
                  <a:pt x="18095" y="935669"/>
                  <a:pt x="0" y="750771"/>
                </a:cubicBezTo>
                <a:cubicBezTo>
                  <a:pt x="-18095" y="565873"/>
                  <a:pt x="18479" y="395019"/>
                  <a:pt x="0" y="240636"/>
                </a:cubicBezTo>
                <a:close/>
              </a:path>
            </a:pathLst>
          </a:custGeom>
          <a:solidFill>
            <a:schemeClr val="bg1"/>
          </a:solidFill>
          <a:ln w="19050">
            <a:solidFill>
              <a:srgbClr val="E5461B"/>
            </a:solidFill>
            <a:extLst>
              <a:ext uri="{C807C97D-BFC1-408E-A445-0C87EB9F89A2}">
                <ask:lineSketchStyleProps xmlns:ask="http://schemas.microsoft.com/office/drawing/2018/sketchyshapes" sd="210227805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000" dirty="0">
                <a:solidFill>
                  <a:schemeClr val="tx1"/>
                </a:solidFill>
              </a:rPr>
              <a:t>Hvis I ikke har madpapir hjemme, så kan det måske komme på indkøbslisten</a:t>
            </a:r>
            <a:r>
              <a:rPr lang="da-DK" sz="2000" dirty="0"/>
              <a:t>.</a:t>
            </a:r>
          </a:p>
        </p:txBody>
      </p:sp>
      <p:pic>
        <p:nvPicPr>
          <p:cNvPr id="10" name="Billede 9">
            <a:extLst>
              <a:ext uri="{FF2B5EF4-FFF2-40B4-BE49-F238E27FC236}">
                <a16:creationId xmlns:a16="http://schemas.microsoft.com/office/drawing/2014/main" id="{6042C97D-4F7E-4831-8CEC-976696B25FBF}"/>
              </a:ext>
            </a:extLst>
          </p:cNvPr>
          <p:cNvPicPr>
            <a:picLocks noChangeAspect="1"/>
          </p:cNvPicPr>
          <p:nvPr/>
        </p:nvPicPr>
        <p:blipFill>
          <a:blip r:embed="rId3"/>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3618791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40B388C2-2F05-431C-A942-91B0EBFC0F27}"/>
              </a:ext>
            </a:extLst>
          </p:cNvPr>
          <p:cNvPicPr>
            <a:picLocks noChangeAspect="1"/>
          </p:cNvPicPr>
          <p:nvPr/>
        </p:nvPicPr>
        <p:blipFill rotWithShape="1">
          <a:blip r:embed="rId3"/>
          <a:srcRect l="53611" t="18806" r="10000" b="11729"/>
          <a:stretch/>
        </p:blipFill>
        <p:spPr>
          <a:xfrm>
            <a:off x="815063" y="-359309"/>
            <a:ext cx="10561874" cy="5695814"/>
          </a:xfrm>
          <a:prstGeom prst="rect">
            <a:avLst/>
          </a:prstGeom>
        </p:spPr>
      </p:pic>
      <p:sp>
        <p:nvSpPr>
          <p:cNvPr id="12" name="Rektangel 11">
            <a:extLst>
              <a:ext uri="{FF2B5EF4-FFF2-40B4-BE49-F238E27FC236}">
                <a16:creationId xmlns:a16="http://schemas.microsoft.com/office/drawing/2014/main" id="{25D7B44F-8DCC-4B3C-A30E-28B849781D66}"/>
              </a:ext>
            </a:extLst>
          </p:cNvPr>
          <p:cNvSpPr/>
          <p:nvPr/>
        </p:nvSpPr>
        <p:spPr>
          <a:xfrm>
            <a:off x="815063" y="4807116"/>
            <a:ext cx="10561874" cy="1200329"/>
          </a:xfrm>
          <a:prstGeom prst="rect">
            <a:avLst/>
          </a:prstGeom>
        </p:spPr>
        <p:txBody>
          <a:bodyPr wrap="square">
            <a:spAutoFit/>
          </a:bodyPr>
          <a:lstStyle/>
          <a:p>
            <a:pPr algn="ctr"/>
            <a:r>
              <a:rPr lang="en-US" sz="3600" dirty="0" err="1"/>
              <a:t>Tema</a:t>
            </a:r>
            <a:r>
              <a:rPr lang="en-US" sz="3600" dirty="0"/>
              <a:t> 2: </a:t>
            </a:r>
          </a:p>
          <a:p>
            <a:pPr algn="ctr"/>
            <a:r>
              <a:rPr lang="en-US" sz="3600" dirty="0" err="1"/>
              <a:t>Hvordan</a:t>
            </a:r>
            <a:r>
              <a:rPr lang="en-US" sz="3600" dirty="0"/>
              <a:t> laver man </a:t>
            </a:r>
            <a:r>
              <a:rPr lang="en-US" sz="3600" dirty="0" err="1"/>
              <a:t>en</a:t>
            </a:r>
            <a:r>
              <a:rPr lang="en-US" sz="3600" dirty="0"/>
              <a:t> </a:t>
            </a:r>
            <a:r>
              <a:rPr lang="en-US" sz="3600" dirty="0" err="1"/>
              <a:t>bæredygtig</a:t>
            </a:r>
            <a:r>
              <a:rPr lang="en-US" sz="3600" dirty="0"/>
              <a:t> </a:t>
            </a:r>
            <a:r>
              <a:rPr lang="en-US" sz="3600" dirty="0" err="1"/>
              <a:t>madpakke</a:t>
            </a:r>
            <a:r>
              <a:rPr lang="en-US" sz="3600" dirty="0"/>
              <a:t>?</a:t>
            </a:r>
            <a:endParaRPr lang="da-DK" sz="3600" dirty="0"/>
          </a:p>
        </p:txBody>
      </p:sp>
    </p:spTree>
    <p:extLst>
      <p:ext uri="{BB962C8B-B14F-4D97-AF65-F5344CB8AC3E}">
        <p14:creationId xmlns:p14="http://schemas.microsoft.com/office/powerpoint/2010/main" val="1022527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70809D-E060-4E5B-B55B-B66DA1480AAE}"/>
              </a:ext>
            </a:extLst>
          </p:cNvPr>
          <p:cNvSpPr>
            <a:spLocks noGrp="1"/>
          </p:cNvSpPr>
          <p:nvPr>
            <p:ph type="title" idx="4294967295"/>
          </p:nvPr>
        </p:nvSpPr>
        <p:spPr>
          <a:xfrm>
            <a:off x="622300" y="507543"/>
            <a:ext cx="9144000" cy="1098550"/>
          </a:xfrm>
        </p:spPr>
        <p:txBody>
          <a:bodyPr vert="horz" lIns="91440" tIns="45720" rIns="91440" bIns="45720" rtlCol="0" anchor="b">
            <a:normAutofit/>
          </a:bodyPr>
          <a:lstStyle/>
          <a:p>
            <a:r>
              <a:rPr lang="en-US" dirty="0">
                <a:solidFill>
                  <a:srgbClr val="E5461B"/>
                </a:solidFill>
              </a:rPr>
              <a:t>I </a:t>
            </a:r>
            <a:r>
              <a:rPr lang="en-US" dirty="0" err="1">
                <a:solidFill>
                  <a:srgbClr val="E5461B"/>
                </a:solidFill>
              </a:rPr>
              <a:t>dag</a:t>
            </a:r>
            <a:r>
              <a:rPr lang="en-US" dirty="0">
                <a:solidFill>
                  <a:srgbClr val="E5461B"/>
                </a:solidFill>
              </a:rPr>
              <a:t> </a:t>
            </a:r>
            <a:r>
              <a:rPr lang="en-US" dirty="0" err="1">
                <a:solidFill>
                  <a:srgbClr val="E5461B"/>
                </a:solidFill>
              </a:rPr>
              <a:t>skal</a:t>
            </a:r>
            <a:r>
              <a:rPr lang="en-US" dirty="0">
                <a:solidFill>
                  <a:srgbClr val="E5461B"/>
                </a:solidFill>
              </a:rPr>
              <a:t> vi </a:t>
            </a:r>
            <a:r>
              <a:rPr lang="en-US" dirty="0" err="1">
                <a:solidFill>
                  <a:srgbClr val="E5461B"/>
                </a:solidFill>
              </a:rPr>
              <a:t>snakke</a:t>
            </a:r>
            <a:r>
              <a:rPr lang="en-US" dirty="0">
                <a:solidFill>
                  <a:srgbClr val="E5461B"/>
                </a:solidFill>
              </a:rPr>
              <a:t> om:</a:t>
            </a:r>
          </a:p>
        </p:txBody>
      </p:sp>
      <p:sp>
        <p:nvSpPr>
          <p:cNvPr id="3" name="Pladsholder til tekst 2">
            <a:extLst>
              <a:ext uri="{FF2B5EF4-FFF2-40B4-BE49-F238E27FC236}">
                <a16:creationId xmlns:a16="http://schemas.microsoft.com/office/drawing/2014/main" id="{C0B73DC1-6A19-4851-93D5-4A438B2E41BD}"/>
              </a:ext>
            </a:extLst>
          </p:cNvPr>
          <p:cNvSpPr>
            <a:spLocks noGrp="1"/>
          </p:cNvSpPr>
          <p:nvPr>
            <p:ph type="body" idx="4294967295"/>
          </p:nvPr>
        </p:nvSpPr>
        <p:spPr>
          <a:xfrm>
            <a:off x="862499" y="1787525"/>
            <a:ext cx="9144000" cy="1098550"/>
          </a:xfrm>
        </p:spPr>
        <p:txBody>
          <a:bodyPr vert="horz" lIns="91440" tIns="45720" rIns="91440" bIns="45720" rtlCol="0">
            <a:noAutofit/>
          </a:bodyPr>
          <a:lstStyle/>
          <a:p>
            <a:r>
              <a:rPr lang="en-US" sz="2400" dirty="0" err="1">
                <a:solidFill>
                  <a:schemeClr val="bg1"/>
                </a:solidFill>
              </a:rPr>
              <a:t>Madpakkens</a:t>
            </a:r>
            <a:r>
              <a:rPr lang="en-US" sz="2400" dirty="0">
                <a:solidFill>
                  <a:schemeClr val="bg1"/>
                </a:solidFill>
              </a:rPr>
              <a:t> </a:t>
            </a:r>
            <a:r>
              <a:rPr lang="en-US" sz="2400" dirty="0" err="1">
                <a:solidFill>
                  <a:schemeClr val="bg1"/>
                </a:solidFill>
              </a:rPr>
              <a:t>indpakning</a:t>
            </a:r>
            <a:endParaRPr lang="en-US" sz="2400" dirty="0">
              <a:solidFill>
                <a:schemeClr val="bg1"/>
              </a:solidFill>
            </a:endParaRPr>
          </a:p>
          <a:p>
            <a:endParaRPr lang="en-US" sz="2400" dirty="0">
              <a:solidFill>
                <a:schemeClr val="bg1"/>
              </a:solidFill>
            </a:endParaRPr>
          </a:p>
          <a:p>
            <a:r>
              <a:rPr lang="en-US" sz="2400" dirty="0" err="1">
                <a:solidFill>
                  <a:schemeClr val="bg1"/>
                </a:solidFill>
              </a:rPr>
              <a:t>Årstidens</a:t>
            </a:r>
            <a:r>
              <a:rPr lang="en-US" sz="2400" dirty="0">
                <a:solidFill>
                  <a:schemeClr val="bg1"/>
                </a:solidFill>
              </a:rPr>
              <a:t> </a:t>
            </a:r>
            <a:r>
              <a:rPr lang="en-US" sz="2400" dirty="0" err="1">
                <a:solidFill>
                  <a:schemeClr val="bg1"/>
                </a:solidFill>
              </a:rPr>
              <a:t>frugt</a:t>
            </a:r>
            <a:r>
              <a:rPr lang="en-US" sz="2400" dirty="0">
                <a:solidFill>
                  <a:schemeClr val="bg1"/>
                </a:solidFill>
              </a:rPr>
              <a:t> og </a:t>
            </a:r>
            <a:r>
              <a:rPr lang="en-US" sz="2400" dirty="0" err="1">
                <a:solidFill>
                  <a:schemeClr val="bg1"/>
                </a:solidFill>
              </a:rPr>
              <a:t>grønt</a:t>
            </a:r>
            <a:endParaRPr lang="en-US" sz="2400" dirty="0">
              <a:solidFill>
                <a:schemeClr val="bg1"/>
              </a:solidFill>
            </a:endParaRPr>
          </a:p>
          <a:p>
            <a:endParaRPr lang="en-US" sz="2400" dirty="0">
              <a:solidFill>
                <a:schemeClr val="bg1"/>
              </a:solidFill>
            </a:endParaRPr>
          </a:p>
          <a:p>
            <a:r>
              <a:rPr lang="en-US" sz="2400" dirty="0" err="1">
                <a:solidFill>
                  <a:schemeClr val="bg1"/>
                </a:solidFill>
              </a:rPr>
              <a:t>Madpakkehånden</a:t>
            </a:r>
            <a:r>
              <a:rPr lang="en-US" sz="2400" dirty="0">
                <a:solidFill>
                  <a:schemeClr val="bg1"/>
                </a:solidFill>
              </a:rPr>
              <a:t> - </a:t>
            </a:r>
            <a:r>
              <a:rPr lang="en-US" sz="2400" dirty="0" err="1">
                <a:solidFill>
                  <a:schemeClr val="bg1"/>
                </a:solidFill>
              </a:rPr>
              <a:t>sundhed</a:t>
            </a:r>
            <a:endParaRPr lang="en-US" sz="2400" dirty="0">
              <a:solidFill>
                <a:schemeClr val="bg1"/>
              </a:solidFill>
            </a:endParaRPr>
          </a:p>
          <a:p>
            <a:endParaRPr lang="en-US" sz="2400" dirty="0">
              <a:solidFill>
                <a:schemeClr val="bg1"/>
              </a:solidFill>
            </a:endParaRPr>
          </a:p>
          <a:p>
            <a:r>
              <a:rPr lang="en-US" sz="2400" dirty="0" err="1">
                <a:solidFill>
                  <a:schemeClr val="bg1"/>
                </a:solidFill>
              </a:rPr>
              <a:t>Madpakkens</a:t>
            </a:r>
            <a:r>
              <a:rPr lang="en-US" sz="2400" dirty="0">
                <a:solidFill>
                  <a:schemeClr val="bg1"/>
                </a:solidFill>
              </a:rPr>
              <a:t> </a:t>
            </a:r>
            <a:r>
              <a:rPr lang="en-US" sz="2400" dirty="0" err="1">
                <a:solidFill>
                  <a:schemeClr val="bg1"/>
                </a:solidFill>
              </a:rPr>
              <a:t>størrelse</a:t>
            </a:r>
            <a:endParaRPr lang="en-US" sz="2400" dirty="0">
              <a:solidFill>
                <a:schemeClr val="bg1"/>
              </a:solidFill>
            </a:endParaRPr>
          </a:p>
          <a:p>
            <a:endParaRPr lang="en-US" sz="2400" dirty="0">
              <a:solidFill>
                <a:schemeClr val="bg1"/>
              </a:solidFill>
            </a:endParaRPr>
          </a:p>
          <a:p>
            <a:r>
              <a:rPr lang="en-US" sz="2400" dirty="0" err="1">
                <a:solidFill>
                  <a:schemeClr val="bg1"/>
                </a:solidFill>
              </a:rPr>
              <a:t>Tegn</a:t>
            </a:r>
            <a:r>
              <a:rPr lang="en-US" sz="2400" dirty="0">
                <a:solidFill>
                  <a:schemeClr val="bg1"/>
                </a:solidFill>
              </a:rPr>
              <a:t> </a:t>
            </a:r>
            <a:r>
              <a:rPr lang="en-US" sz="2400" dirty="0" err="1">
                <a:solidFill>
                  <a:schemeClr val="bg1"/>
                </a:solidFill>
              </a:rPr>
              <a:t>en</a:t>
            </a:r>
            <a:r>
              <a:rPr lang="en-US" sz="2400" dirty="0">
                <a:solidFill>
                  <a:schemeClr val="bg1"/>
                </a:solidFill>
              </a:rPr>
              <a:t> </a:t>
            </a:r>
            <a:r>
              <a:rPr lang="en-US" sz="2400" dirty="0" err="1">
                <a:solidFill>
                  <a:schemeClr val="bg1"/>
                </a:solidFill>
              </a:rPr>
              <a:t>madpakke</a:t>
            </a:r>
            <a:r>
              <a:rPr lang="en-US" sz="2400" dirty="0">
                <a:solidFill>
                  <a:schemeClr val="bg1"/>
                </a:solidFill>
              </a:rPr>
              <a:t> </a:t>
            </a:r>
          </a:p>
          <a:p>
            <a:endParaRPr lang="en-US" sz="2400" dirty="0">
              <a:solidFill>
                <a:schemeClr val="bg1"/>
              </a:solidFill>
            </a:endParaRPr>
          </a:p>
        </p:txBody>
      </p:sp>
      <p:pic>
        <p:nvPicPr>
          <p:cNvPr id="40" name="Billede 39">
            <a:extLst>
              <a:ext uri="{FF2B5EF4-FFF2-40B4-BE49-F238E27FC236}">
                <a16:creationId xmlns:a16="http://schemas.microsoft.com/office/drawing/2014/main" id="{8ACB01B1-7313-4C2C-BE46-B4B0D93AFEC9}"/>
              </a:ext>
            </a:extLst>
          </p:cNvPr>
          <p:cNvPicPr>
            <a:picLocks noChangeAspect="1"/>
          </p:cNvPicPr>
          <p:nvPr/>
        </p:nvPicPr>
        <p:blipFill>
          <a:blip r:embed="rId3"/>
          <a:stretch>
            <a:fillRect/>
          </a:stretch>
        </p:blipFill>
        <p:spPr>
          <a:xfrm>
            <a:off x="9766300" y="326111"/>
            <a:ext cx="2028065" cy="1461414"/>
          </a:xfrm>
          <a:prstGeom prst="rect">
            <a:avLst/>
          </a:prstGeom>
        </p:spPr>
      </p:pic>
      <p:pic>
        <p:nvPicPr>
          <p:cNvPr id="41" name="Billede 40" descr="Et billede, der indeholder beholder, bord, plast, mad&#10;&#10;Automatisk genereret beskrivelse">
            <a:extLst>
              <a:ext uri="{FF2B5EF4-FFF2-40B4-BE49-F238E27FC236}">
                <a16:creationId xmlns:a16="http://schemas.microsoft.com/office/drawing/2014/main" id="{4E817D9A-5DBE-408D-8B98-FB0D704BC5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3949" y="1477382"/>
            <a:ext cx="4769682" cy="3180249"/>
          </a:xfrm>
          <a:prstGeom prst="rect">
            <a:avLst/>
          </a:prstGeom>
        </p:spPr>
      </p:pic>
      <p:pic>
        <p:nvPicPr>
          <p:cNvPr id="42" name="Billede 41">
            <a:extLst>
              <a:ext uri="{FF2B5EF4-FFF2-40B4-BE49-F238E27FC236}">
                <a16:creationId xmlns:a16="http://schemas.microsoft.com/office/drawing/2014/main" id="{F3424C23-F2C3-4B03-8AA0-E96F213205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11759" y="3170208"/>
            <a:ext cx="2028065" cy="3180249"/>
          </a:xfrm>
          <a:prstGeom prst="rect">
            <a:avLst/>
          </a:prstGeom>
        </p:spPr>
      </p:pic>
    </p:spTree>
    <p:extLst>
      <p:ext uri="{BB962C8B-B14F-4D97-AF65-F5344CB8AC3E}">
        <p14:creationId xmlns:p14="http://schemas.microsoft.com/office/powerpoint/2010/main" val="137241316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mad, indendørs, bord, sidder&#10;&#10;Automatisk genereret beskrivelse">
            <a:extLst>
              <a:ext uri="{FF2B5EF4-FFF2-40B4-BE49-F238E27FC236}">
                <a16:creationId xmlns:a16="http://schemas.microsoft.com/office/drawing/2014/main" id="{4DA2294A-81D5-4D9C-BE43-7E4BEA469443}"/>
              </a:ext>
            </a:extLst>
          </p:cNvPr>
          <p:cNvPicPr>
            <a:picLocks noChangeAspect="1"/>
          </p:cNvPicPr>
          <p:nvPr/>
        </p:nvPicPr>
        <p:blipFill rotWithShape="1">
          <a:blip r:embed="rId3">
            <a:extLst>
              <a:ext uri="{28A0092B-C50C-407E-A947-70E740481C1C}">
                <a14:useLocalDpi xmlns:a14="http://schemas.microsoft.com/office/drawing/2010/main" val="0"/>
              </a:ext>
            </a:extLst>
          </a:blip>
          <a:srcRect l="20964"/>
          <a:stretch/>
        </p:blipFill>
        <p:spPr>
          <a:xfrm>
            <a:off x="1665909" y="1397572"/>
            <a:ext cx="3166123" cy="2670610"/>
          </a:xfrm>
          <a:prstGeom prst="rect">
            <a:avLst/>
          </a:prstGeom>
        </p:spPr>
      </p:pic>
      <p:sp>
        <p:nvSpPr>
          <p:cNvPr id="5" name="Tekstfelt 4">
            <a:extLst>
              <a:ext uri="{FF2B5EF4-FFF2-40B4-BE49-F238E27FC236}">
                <a16:creationId xmlns:a16="http://schemas.microsoft.com/office/drawing/2014/main" id="{128324B3-1047-4EDB-AE5E-335DC2E92559}"/>
              </a:ext>
            </a:extLst>
          </p:cNvPr>
          <p:cNvSpPr txBox="1"/>
          <p:nvPr/>
        </p:nvSpPr>
        <p:spPr>
          <a:xfrm>
            <a:off x="544521" y="643078"/>
            <a:ext cx="10706575" cy="892552"/>
          </a:xfrm>
          <a:prstGeom prst="rect">
            <a:avLst/>
          </a:prstGeom>
          <a:noFill/>
        </p:spPr>
        <p:txBody>
          <a:bodyPr wrap="square" rtlCol="0">
            <a:spAutoFit/>
          </a:bodyPr>
          <a:lstStyle/>
          <a:p>
            <a:r>
              <a:rPr lang="da-DK" sz="3200" dirty="0">
                <a:solidFill>
                  <a:srgbClr val="E5461B"/>
                </a:solidFill>
              </a:rPr>
              <a:t>UNDERSØGELSE: Hvordan skal en bolle pakkes ind?</a:t>
            </a:r>
          </a:p>
          <a:p>
            <a:pPr algn="ctr"/>
            <a:endParaRPr lang="da-DK" sz="2000" dirty="0">
              <a:solidFill>
                <a:srgbClr val="E5461B"/>
              </a:solidFill>
            </a:endParaRPr>
          </a:p>
        </p:txBody>
      </p:sp>
      <p:pic>
        <p:nvPicPr>
          <p:cNvPr id="13" name="Billede 12">
            <a:extLst>
              <a:ext uri="{FF2B5EF4-FFF2-40B4-BE49-F238E27FC236}">
                <a16:creationId xmlns:a16="http://schemas.microsoft.com/office/drawing/2014/main" id="{3FC0DD57-D690-4A61-8FF9-6BA73964917A}"/>
              </a:ext>
            </a:extLst>
          </p:cNvPr>
          <p:cNvPicPr>
            <a:picLocks noChangeAspect="1"/>
          </p:cNvPicPr>
          <p:nvPr/>
        </p:nvPicPr>
        <p:blipFill>
          <a:blip r:embed="rId4"/>
          <a:stretch>
            <a:fillRect/>
          </a:stretch>
        </p:blipFill>
        <p:spPr>
          <a:xfrm>
            <a:off x="9766300" y="326111"/>
            <a:ext cx="2028065" cy="1461414"/>
          </a:xfrm>
          <a:prstGeom prst="rect">
            <a:avLst/>
          </a:prstGeom>
        </p:spPr>
      </p:pic>
      <p:sp>
        <p:nvSpPr>
          <p:cNvPr id="23" name="Taleboble: rektangel med afrundede hjørner 22">
            <a:extLst>
              <a:ext uri="{FF2B5EF4-FFF2-40B4-BE49-F238E27FC236}">
                <a16:creationId xmlns:a16="http://schemas.microsoft.com/office/drawing/2014/main" id="{7D71BB59-1AB2-4C10-AE05-93D01B8B87C8}"/>
              </a:ext>
            </a:extLst>
          </p:cNvPr>
          <p:cNvSpPr/>
          <p:nvPr/>
        </p:nvSpPr>
        <p:spPr>
          <a:xfrm>
            <a:off x="6964336" y="1522085"/>
            <a:ext cx="2175309" cy="2402720"/>
          </a:xfrm>
          <a:prstGeom prst="wedgeRoundRectCallout">
            <a:avLst>
              <a:gd name="adj1" fmla="val -1265"/>
              <a:gd name="adj2" fmla="val 81843"/>
              <a:gd name="adj3" fmla="val 16667"/>
            </a:avLst>
          </a:prstGeom>
          <a:solidFill>
            <a:schemeClr val="bg1"/>
          </a:solidFill>
          <a:ln w="28575">
            <a:solidFill>
              <a:srgbClr val="E5461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a-DK" sz="1400" dirty="0">
                <a:solidFill>
                  <a:schemeClr val="tx1"/>
                </a:solidFill>
                <a:ea typeface="Calibri" panose="020F0502020204030204" pitchFamily="34" charset="0"/>
                <a:cs typeface="Times New Roman" panose="02020603050405020304" pitchFamily="18" charset="0"/>
              </a:rPr>
              <a:t>Vidste du at stanniol er mere ned 30 gange så klimabelastende som madpapir.</a:t>
            </a:r>
            <a:endParaRPr lang="da-DK" sz="1100" dirty="0">
              <a:solidFill>
                <a:schemeClr val="tx1"/>
              </a:solidFill>
              <a:ea typeface="Calibri" panose="020F0502020204030204" pitchFamily="34" charset="0"/>
              <a:cs typeface="Times New Roman" panose="02020603050405020304" pitchFamily="18" charset="0"/>
            </a:endParaRPr>
          </a:p>
          <a:p>
            <a:pPr algn="ctr">
              <a:lnSpc>
                <a:spcPct val="107000"/>
              </a:lnSpc>
              <a:spcAft>
                <a:spcPts val="800"/>
              </a:spcAft>
            </a:pPr>
            <a:r>
              <a:rPr lang="da-DK" sz="1400" dirty="0">
                <a:solidFill>
                  <a:schemeClr val="tx1"/>
                </a:solidFill>
                <a:effectLst/>
                <a:ea typeface="Calibri" panose="020F0502020204030204" pitchFamily="34" charset="0"/>
                <a:cs typeface="Times New Roman" panose="02020603050405020304" pitchFamily="18" charset="0"/>
              </a:rPr>
              <a:t>Vi kan plante træer, så vi kan lave nyt madpapir, men jorden kan ikke genskabe metal.</a:t>
            </a:r>
          </a:p>
        </p:txBody>
      </p:sp>
      <p:sp>
        <p:nvSpPr>
          <p:cNvPr id="24" name="Taleboble: rektangel med afrundede hjørner 23">
            <a:extLst>
              <a:ext uri="{FF2B5EF4-FFF2-40B4-BE49-F238E27FC236}">
                <a16:creationId xmlns:a16="http://schemas.microsoft.com/office/drawing/2014/main" id="{AAC87CC9-EFDC-42DB-BFF9-EF557A7871B4}"/>
              </a:ext>
            </a:extLst>
          </p:cNvPr>
          <p:cNvSpPr/>
          <p:nvPr/>
        </p:nvSpPr>
        <p:spPr>
          <a:xfrm>
            <a:off x="3792240" y="3630969"/>
            <a:ext cx="2848527" cy="2922198"/>
          </a:xfrm>
          <a:prstGeom prst="wedgeRoundRectCallout">
            <a:avLst>
              <a:gd name="adj1" fmla="val 96204"/>
              <a:gd name="adj2" fmla="val 2207"/>
              <a:gd name="adj3" fmla="val 16667"/>
            </a:avLst>
          </a:prstGeom>
          <a:solidFill>
            <a:schemeClr val="bg1"/>
          </a:solidFill>
          <a:ln w="28575">
            <a:solidFill>
              <a:srgbClr val="E5461B"/>
            </a:solidFill>
            <a:extLst>
              <a:ext uri="{C807C97D-BFC1-408E-A445-0C87EB9F89A2}">
                <ask:lineSketchStyleProps xmlns:ask="http://schemas.microsoft.com/office/drawing/2018/sketchyshapes" sd="450215953">
                  <a:custGeom>
                    <a:avLst/>
                    <a:gdLst>
                      <a:gd name="connsiteX0" fmla="*/ 0 w 3872163"/>
                      <a:gd name="connsiteY0" fmla="*/ 579594 h 3477493"/>
                      <a:gd name="connsiteX1" fmla="*/ 579594 w 3872163"/>
                      <a:gd name="connsiteY1" fmla="*/ 0 h 3477493"/>
                      <a:gd name="connsiteX2" fmla="*/ 2258762 w 3872163"/>
                      <a:gd name="connsiteY2" fmla="*/ 0 h 3477493"/>
                      <a:gd name="connsiteX3" fmla="*/ 2258762 w 3872163"/>
                      <a:gd name="connsiteY3" fmla="*/ 0 h 3477493"/>
                      <a:gd name="connsiteX4" fmla="*/ 3226803 w 3872163"/>
                      <a:gd name="connsiteY4" fmla="*/ 0 h 3477493"/>
                      <a:gd name="connsiteX5" fmla="*/ 3292569 w 3872163"/>
                      <a:gd name="connsiteY5" fmla="*/ 0 h 3477493"/>
                      <a:gd name="connsiteX6" fmla="*/ 3872163 w 3872163"/>
                      <a:gd name="connsiteY6" fmla="*/ 579594 h 3477493"/>
                      <a:gd name="connsiteX7" fmla="*/ 3872163 w 3872163"/>
                      <a:gd name="connsiteY7" fmla="*/ 579582 h 3477493"/>
                      <a:gd name="connsiteX8" fmla="*/ 4274326 w 3872163"/>
                      <a:gd name="connsiteY8" fmla="*/ 1426050 h 3477493"/>
                      <a:gd name="connsiteX9" fmla="*/ 3872163 w 3872163"/>
                      <a:gd name="connsiteY9" fmla="*/ 1448955 h 3477493"/>
                      <a:gd name="connsiteX10" fmla="*/ 3872163 w 3872163"/>
                      <a:gd name="connsiteY10" fmla="*/ 2897899 h 3477493"/>
                      <a:gd name="connsiteX11" fmla="*/ 3292569 w 3872163"/>
                      <a:gd name="connsiteY11" fmla="*/ 3477493 h 3477493"/>
                      <a:gd name="connsiteX12" fmla="*/ 3226803 w 3872163"/>
                      <a:gd name="connsiteY12" fmla="*/ 3477493 h 3477493"/>
                      <a:gd name="connsiteX13" fmla="*/ 2258762 w 3872163"/>
                      <a:gd name="connsiteY13" fmla="*/ 3477493 h 3477493"/>
                      <a:gd name="connsiteX14" fmla="*/ 2258762 w 3872163"/>
                      <a:gd name="connsiteY14" fmla="*/ 3477493 h 3477493"/>
                      <a:gd name="connsiteX15" fmla="*/ 579594 w 3872163"/>
                      <a:gd name="connsiteY15" fmla="*/ 3477493 h 3477493"/>
                      <a:gd name="connsiteX16" fmla="*/ 0 w 3872163"/>
                      <a:gd name="connsiteY16" fmla="*/ 2897899 h 3477493"/>
                      <a:gd name="connsiteX17" fmla="*/ 0 w 3872163"/>
                      <a:gd name="connsiteY17" fmla="*/ 1448955 h 3477493"/>
                      <a:gd name="connsiteX18" fmla="*/ 0 w 3872163"/>
                      <a:gd name="connsiteY18" fmla="*/ 579582 h 3477493"/>
                      <a:gd name="connsiteX19" fmla="*/ 0 w 3872163"/>
                      <a:gd name="connsiteY19" fmla="*/ 579582 h 3477493"/>
                      <a:gd name="connsiteX20" fmla="*/ 0 w 3872163"/>
                      <a:gd name="connsiteY20" fmla="*/ 579594 h 34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2163" h="3477493" fill="none" extrusionOk="0">
                        <a:moveTo>
                          <a:pt x="0" y="579594"/>
                        </a:moveTo>
                        <a:cubicBezTo>
                          <a:pt x="-39423" y="236581"/>
                          <a:pt x="207817" y="30899"/>
                          <a:pt x="579594" y="0"/>
                        </a:cubicBezTo>
                        <a:cubicBezTo>
                          <a:pt x="952613" y="-66139"/>
                          <a:pt x="1547470" y="-48433"/>
                          <a:pt x="2258762" y="0"/>
                        </a:cubicBezTo>
                        <a:lnTo>
                          <a:pt x="2258762" y="0"/>
                        </a:lnTo>
                        <a:cubicBezTo>
                          <a:pt x="2529717" y="-41350"/>
                          <a:pt x="3042471" y="-78948"/>
                          <a:pt x="3226803" y="0"/>
                        </a:cubicBezTo>
                        <a:cubicBezTo>
                          <a:pt x="3242514" y="-4650"/>
                          <a:pt x="3260455" y="1366"/>
                          <a:pt x="3292569" y="0"/>
                        </a:cubicBezTo>
                        <a:cubicBezTo>
                          <a:pt x="3631493" y="-52022"/>
                          <a:pt x="3875270" y="239191"/>
                          <a:pt x="3872163" y="579594"/>
                        </a:cubicBezTo>
                        <a:cubicBezTo>
                          <a:pt x="3872163" y="579590"/>
                          <a:pt x="3872163" y="579587"/>
                          <a:pt x="3872163" y="579582"/>
                        </a:cubicBezTo>
                        <a:cubicBezTo>
                          <a:pt x="4052651" y="910731"/>
                          <a:pt x="4169613" y="1144643"/>
                          <a:pt x="4274326" y="1426050"/>
                        </a:cubicBezTo>
                        <a:cubicBezTo>
                          <a:pt x="4215548" y="1420016"/>
                          <a:pt x="3989897" y="1425837"/>
                          <a:pt x="3872163" y="1448955"/>
                        </a:cubicBezTo>
                        <a:cubicBezTo>
                          <a:pt x="3912953" y="2155716"/>
                          <a:pt x="3984567" y="2669978"/>
                          <a:pt x="3872163" y="2897899"/>
                        </a:cubicBezTo>
                        <a:cubicBezTo>
                          <a:pt x="3867096" y="3214975"/>
                          <a:pt x="3618184" y="3532076"/>
                          <a:pt x="3292569" y="3477493"/>
                        </a:cubicBezTo>
                        <a:cubicBezTo>
                          <a:pt x="3277540" y="3476077"/>
                          <a:pt x="3245244" y="3472459"/>
                          <a:pt x="3226803" y="3477493"/>
                        </a:cubicBezTo>
                        <a:cubicBezTo>
                          <a:pt x="2809309" y="3498414"/>
                          <a:pt x="2496750" y="3453891"/>
                          <a:pt x="2258762" y="3477493"/>
                        </a:cubicBezTo>
                        <a:lnTo>
                          <a:pt x="2258762" y="3477493"/>
                        </a:lnTo>
                        <a:cubicBezTo>
                          <a:pt x="1638368" y="3481720"/>
                          <a:pt x="1103920" y="3359034"/>
                          <a:pt x="579594" y="3477493"/>
                        </a:cubicBezTo>
                        <a:cubicBezTo>
                          <a:pt x="249718" y="3479135"/>
                          <a:pt x="-3145" y="3211008"/>
                          <a:pt x="0" y="2897899"/>
                        </a:cubicBezTo>
                        <a:cubicBezTo>
                          <a:pt x="127516" y="2215880"/>
                          <a:pt x="80777" y="2017024"/>
                          <a:pt x="0" y="1448955"/>
                        </a:cubicBezTo>
                        <a:cubicBezTo>
                          <a:pt x="39854" y="1032794"/>
                          <a:pt x="74310" y="913315"/>
                          <a:pt x="0" y="579582"/>
                        </a:cubicBezTo>
                        <a:lnTo>
                          <a:pt x="0" y="579582"/>
                        </a:lnTo>
                        <a:cubicBezTo>
                          <a:pt x="0" y="579587"/>
                          <a:pt x="-1" y="579588"/>
                          <a:pt x="0" y="579594"/>
                        </a:cubicBezTo>
                        <a:close/>
                      </a:path>
                      <a:path w="3872163" h="3477493" stroke="0" extrusionOk="0">
                        <a:moveTo>
                          <a:pt x="0" y="579594"/>
                        </a:moveTo>
                        <a:cubicBezTo>
                          <a:pt x="-3942" y="250752"/>
                          <a:pt x="278985" y="-50628"/>
                          <a:pt x="579594" y="0"/>
                        </a:cubicBezTo>
                        <a:cubicBezTo>
                          <a:pt x="1359212" y="-10441"/>
                          <a:pt x="1803291" y="18776"/>
                          <a:pt x="2258762" y="0"/>
                        </a:cubicBezTo>
                        <a:lnTo>
                          <a:pt x="2258762" y="0"/>
                        </a:lnTo>
                        <a:cubicBezTo>
                          <a:pt x="2610300" y="54495"/>
                          <a:pt x="2996855" y="-63128"/>
                          <a:pt x="3226803" y="0"/>
                        </a:cubicBezTo>
                        <a:cubicBezTo>
                          <a:pt x="3254756" y="-5724"/>
                          <a:pt x="3261441" y="-4034"/>
                          <a:pt x="3292569" y="0"/>
                        </a:cubicBezTo>
                        <a:cubicBezTo>
                          <a:pt x="3607566" y="41826"/>
                          <a:pt x="3880550" y="228427"/>
                          <a:pt x="3872163" y="579594"/>
                        </a:cubicBezTo>
                        <a:cubicBezTo>
                          <a:pt x="3872164" y="579590"/>
                          <a:pt x="3872164" y="579584"/>
                          <a:pt x="3872163" y="579582"/>
                        </a:cubicBezTo>
                        <a:cubicBezTo>
                          <a:pt x="4009927" y="796156"/>
                          <a:pt x="4195516" y="1074636"/>
                          <a:pt x="4274326" y="1426050"/>
                        </a:cubicBezTo>
                        <a:cubicBezTo>
                          <a:pt x="4160255" y="1422922"/>
                          <a:pt x="3930099" y="1434954"/>
                          <a:pt x="3872163" y="1448955"/>
                        </a:cubicBezTo>
                        <a:cubicBezTo>
                          <a:pt x="3776160" y="2096550"/>
                          <a:pt x="3843632" y="2559699"/>
                          <a:pt x="3872163" y="2897899"/>
                        </a:cubicBezTo>
                        <a:cubicBezTo>
                          <a:pt x="3867867" y="3254970"/>
                          <a:pt x="3653098" y="3469806"/>
                          <a:pt x="3292569" y="3477493"/>
                        </a:cubicBezTo>
                        <a:cubicBezTo>
                          <a:pt x="3264571" y="3477465"/>
                          <a:pt x="3254214" y="3475108"/>
                          <a:pt x="3226803" y="3477493"/>
                        </a:cubicBezTo>
                        <a:cubicBezTo>
                          <a:pt x="2979080" y="3494740"/>
                          <a:pt x="2697765" y="3537053"/>
                          <a:pt x="2258762" y="3477493"/>
                        </a:cubicBezTo>
                        <a:lnTo>
                          <a:pt x="2258762" y="3477493"/>
                        </a:lnTo>
                        <a:cubicBezTo>
                          <a:pt x="1672303" y="3588635"/>
                          <a:pt x="1390391" y="3522286"/>
                          <a:pt x="579594" y="3477493"/>
                        </a:cubicBezTo>
                        <a:cubicBezTo>
                          <a:pt x="254156" y="3475971"/>
                          <a:pt x="8025" y="3218697"/>
                          <a:pt x="0" y="2897899"/>
                        </a:cubicBezTo>
                        <a:cubicBezTo>
                          <a:pt x="-69791" y="2630635"/>
                          <a:pt x="-87374" y="1844012"/>
                          <a:pt x="0" y="1448955"/>
                        </a:cubicBezTo>
                        <a:cubicBezTo>
                          <a:pt x="51906" y="1036275"/>
                          <a:pt x="-7852" y="779200"/>
                          <a:pt x="0" y="579582"/>
                        </a:cubicBezTo>
                        <a:lnTo>
                          <a:pt x="0" y="579582"/>
                        </a:lnTo>
                        <a:cubicBezTo>
                          <a:pt x="-1" y="579589"/>
                          <a:pt x="1" y="579588"/>
                          <a:pt x="0" y="57959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a-DK" sz="1400" b="1" dirty="0">
                <a:solidFill>
                  <a:schemeClr val="tx1"/>
                </a:solidFill>
                <a:effectLst/>
                <a:ea typeface="Calibri" panose="020F0502020204030204" pitchFamily="34" charset="0"/>
                <a:cs typeface="Times New Roman" panose="02020603050405020304" pitchFamily="18" charset="0"/>
              </a:rPr>
              <a:t>Indpakning og bæredygtighed: </a:t>
            </a:r>
          </a:p>
          <a:p>
            <a:pPr marL="171450" indent="-171450">
              <a:lnSpc>
                <a:spcPct val="107000"/>
              </a:lnSpc>
              <a:spcAft>
                <a:spcPts val="800"/>
              </a:spcAft>
              <a:buFont typeface="Arial" panose="020B0604020202020204" pitchFamily="34" charset="0"/>
              <a:buChar char="•"/>
            </a:pPr>
            <a:r>
              <a:rPr lang="da-DK" sz="1400" dirty="0">
                <a:solidFill>
                  <a:schemeClr val="tx1"/>
                </a:solidFill>
                <a:ea typeface="Calibri" panose="020F0502020204030204" pitchFamily="34" charset="0"/>
                <a:cs typeface="Times New Roman" panose="02020603050405020304" pitchFamily="18" charset="0"/>
              </a:rPr>
              <a:t>Det er vigtigt at madpakken er pakket ind, så den er lækker, når du skal spise den.</a:t>
            </a:r>
          </a:p>
          <a:p>
            <a:pPr marL="171450" indent="-171450">
              <a:lnSpc>
                <a:spcPct val="107000"/>
              </a:lnSpc>
              <a:spcAft>
                <a:spcPts val="800"/>
              </a:spcAft>
              <a:buFont typeface="Arial" panose="020B0604020202020204" pitchFamily="34" charset="0"/>
              <a:buChar char="•"/>
            </a:pPr>
            <a:r>
              <a:rPr lang="da-DK" sz="1400" dirty="0">
                <a:solidFill>
                  <a:schemeClr val="tx1"/>
                </a:solidFill>
                <a:effectLst/>
                <a:ea typeface="Calibri" panose="020F0502020204030204" pitchFamily="34" charset="0"/>
                <a:cs typeface="Times New Roman" panose="02020603050405020304" pitchFamily="18" charset="0"/>
              </a:rPr>
              <a:t>Jo mindre affald jo bedre. </a:t>
            </a:r>
          </a:p>
          <a:p>
            <a:pPr marL="171450" indent="-171450">
              <a:lnSpc>
                <a:spcPct val="107000"/>
              </a:lnSpc>
              <a:spcAft>
                <a:spcPts val="800"/>
              </a:spcAft>
              <a:buFont typeface="Arial" panose="020B0604020202020204" pitchFamily="34" charset="0"/>
              <a:buChar char="•"/>
            </a:pPr>
            <a:r>
              <a:rPr lang="da-DK" sz="1400" dirty="0">
                <a:solidFill>
                  <a:schemeClr val="tx1"/>
                </a:solidFill>
                <a:effectLst/>
                <a:ea typeface="Calibri" panose="020F0502020204030204" pitchFamily="34" charset="0"/>
                <a:cs typeface="Times New Roman" panose="02020603050405020304" pitchFamily="18" charset="0"/>
              </a:rPr>
              <a:t>Indpakning der kan genbruges er bedst.</a:t>
            </a:r>
          </a:p>
          <a:p>
            <a:pPr marL="171450" indent="-171450">
              <a:lnSpc>
                <a:spcPct val="107000"/>
              </a:lnSpc>
              <a:spcAft>
                <a:spcPts val="800"/>
              </a:spcAft>
              <a:buFont typeface="Arial" panose="020B0604020202020204" pitchFamily="34" charset="0"/>
              <a:buChar char="•"/>
            </a:pPr>
            <a:r>
              <a:rPr lang="da-DK" sz="1400" dirty="0">
                <a:solidFill>
                  <a:schemeClr val="tx1"/>
                </a:solidFill>
                <a:ea typeface="Calibri" panose="020F0502020204030204" pitchFamily="34" charset="0"/>
                <a:cs typeface="Times New Roman" panose="02020603050405020304" pitchFamily="18" charset="0"/>
              </a:rPr>
              <a:t>Papir er at foretrække frem for plast og sølvpapir</a:t>
            </a:r>
            <a:r>
              <a:rPr lang="da-DK" sz="1400" dirty="0">
                <a:solidFill>
                  <a:schemeClr val="tx1"/>
                </a:solidFill>
                <a:effectLst/>
                <a:ea typeface="Calibri" panose="020F0502020204030204" pitchFamily="34" charset="0"/>
                <a:cs typeface="Times New Roman" panose="02020603050405020304" pitchFamily="18" charset="0"/>
              </a:rPr>
              <a:t>.</a:t>
            </a:r>
          </a:p>
        </p:txBody>
      </p:sp>
      <p:pic>
        <p:nvPicPr>
          <p:cNvPr id="25" name="Grafik 24" descr="Løvtræ">
            <a:extLst>
              <a:ext uri="{FF2B5EF4-FFF2-40B4-BE49-F238E27FC236}">
                <a16:creationId xmlns:a16="http://schemas.microsoft.com/office/drawing/2014/main" id="{A668DE26-E960-437C-9781-E5E0717AC70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58044" y="1960294"/>
            <a:ext cx="1246011" cy="1246011"/>
          </a:xfrm>
          <a:prstGeom prst="rect">
            <a:avLst/>
          </a:prstGeom>
        </p:spPr>
      </p:pic>
      <p:pic>
        <p:nvPicPr>
          <p:cNvPr id="3" name="Billede 2">
            <a:extLst>
              <a:ext uri="{FF2B5EF4-FFF2-40B4-BE49-F238E27FC236}">
                <a16:creationId xmlns:a16="http://schemas.microsoft.com/office/drawing/2014/main" id="{3746C42D-4FC9-4389-B32C-5DFD3FD148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75990" y="3874815"/>
            <a:ext cx="2028065" cy="3180249"/>
          </a:xfrm>
          <a:prstGeom prst="rect">
            <a:avLst/>
          </a:prstGeom>
        </p:spPr>
      </p:pic>
    </p:spTree>
    <p:extLst>
      <p:ext uri="{BB962C8B-B14F-4D97-AF65-F5344CB8AC3E}">
        <p14:creationId xmlns:p14="http://schemas.microsoft.com/office/powerpoint/2010/main" val="21026589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descr="Et billede, der indeholder bord, sidder, doughnut, donut&#10;&#10;Automatisk genereret beskrivelse">
            <a:extLst>
              <a:ext uri="{FF2B5EF4-FFF2-40B4-BE49-F238E27FC236}">
                <a16:creationId xmlns:a16="http://schemas.microsoft.com/office/drawing/2014/main" id="{2A7ABE5B-4938-451B-81B1-C1468B4B2FBE}"/>
              </a:ext>
            </a:extLst>
          </p:cNvPr>
          <p:cNvPicPr>
            <a:picLocks noChangeAspect="1"/>
          </p:cNvPicPr>
          <p:nvPr/>
        </p:nvPicPr>
        <p:blipFill rotWithShape="1">
          <a:blip r:embed="rId2">
            <a:extLst>
              <a:ext uri="{28A0092B-C50C-407E-A947-70E740481C1C}">
                <a14:useLocalDpi xmlns:a14="http://schemas.microsoft.com/office/drawing/2010/main" val="0"/>
              </a:ext>
            </a:extLst>
          </a:blip>
          <a:srcRect l="9806" r="15545"/>
          <a:stretch/>
        </p:blipFill>
        <p:spPr>
          <a:xfrm>
            <a:off x="3359885" y="2709505"/>
            <a:ext cx="2044149" cy="1438988"/>
          </a:xfrm>
          <a:prstGeom prst="rect">
            <a:avLst/>
          </a:prstGeom>
          <a:ln w="19050">
            <a:solidFill>
              <a:srgbClr val="E5461B"/>
            </a:solidFill>
          </a:ln>
        </p:spPr>
      </p:pic>
      <p:pic>
        <p:nvPicPr>
          <p:cNvPr id="5" name="Billede 4" descr="Et billede, der indeholder bord, sidder, indendørs, kage&#10;&#10;Automatisk genereret beskrivelse">
            <a:extLst>
              <a:ext uri="{FF2B5EF4-FFF2-40B4-BE49-F238E27FC236}">
                <a16:creationId xmlns:a16="http://schemas.microsoft.com/office/drawing/2014/main" id="{1C21FAAA-1690-43A4-A769-83226C33F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7378" y="2709505"/>
            <a:ext cx="2398313" cy="1438988"/>
          </a:xfrm>
          <a:prstGeom prst="rect">
            <a:avLst/>
          </a:prstGeom>
          <a:ln w="19050">
            <a:solidFill>
              <a:srgbClr val="E5461B"/>
            </a:solidFill>
          </a:ln>
        </p:spPr>
      </p:pic>
      <p:pic>
        <p:nvPicPr>
          <p:cNvPr id="6" name="Billede 5" descr="Et billede, der indeholder bord, plast, sidder, sæk&#10;&#10;Automatisk genereret beskrivelse">
            <a:extLst>
              <a:ext uri="{FF2B5EF4-FFF2-40B4-BE49-F238E27FC236}">
                <a16:creationId xmlns:a16="http://schemas.microsoft.com/office/drawing/2014/main" id="{91437938-0658-48D4-B08C-EF7B5794C6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0736" y="2709505"/>
            <a:ext cx="2398316" cy="1438989"/>
          </a:xfrm>
          <a:prstGeom prst="rect">
            <a:avLst/>
          </a:prstGeom>
          <a:ln w="19050">
            <a:solidFill>
              <a:srgbClr val="E5461B"/>
            </a:solidFill>
          </a:ln>
        </p:spPr>
      </p:pic>
      <p:pic>
        <p:nvPicPr>
          <p:cNvPr id="7" name="Billede 6" descr="Et billede, der indeholder bord, sidder, mad, kage&#10;&#10;Automatisk genereret beskrivelse">
            <a:extLst>
              <a:ext uri="{FF2B5EF4-FFF2-40B4-BE49-F238E27FC236}">
                <a16:creationId xmlns:a16="http://schemas.microsoft.com/office/drawing/2014/main" id="{0D50E608-C86D-4FBF-8B42-AEB0777B8E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18358" y="4396460"/>
            <a:ext cx="2398316" cy="1438989"/>
          </a:xfrm>
          <a:prstGeom prst="rect">
            <a:avLst/>
          </a:prstGeom>
          <a:ln w="19050">
            <a:solidFill>
              <a:srgbClr val="E5461B"/>
            </a:solidFill>
          </a:ln>
        </p:spPr>
      </p:pic>
      <p:pic>
        <p:nvPicPr>
          <p:cNvPr id="8" name="Billede 7" descr="Et billede, der indeholder sidder, plast, bord, grøn&#10;&#10;Automatisk genereret beskrivelse">
            <a:extLst>
              <a:ext uri="{FF2B5EF4-FFF2-40B4-BE49-F238E27FC236}">
                <a16:creationId xmlns:a16="http://schemas.microsoft.com/office/drawing/2014/main" id="{3DEFA43F-F617-4421-8BF9-FF8AF965D0D0}"/>
              </a:ext>
            </a:extLst>
          </p:cNvPr>
          <p:cNvPicPr>
            <a:picLocks noChangeAspect="1"/>
          </p:cNvPicPr>
          <p:nvPr/>
        </p:nvPicPr>
        <p:blipFill>
          <a:blip r:embed="rId6">
            <a:extLst>
              <a:ext uri="{BEBA8EAE-BF5A-486C-A8C5-ECC9F3942E4B}">
                <a14:imgProps xmlns:a14="http://schemas.microsoft.com/office/drawing/2010/main">
                  <a14:imgLayer r:embed="rId7">
                    <a14:imgEffect>
                      <a14:saturation sat="33000"/>
                    </a14:imgEffect>
                  </a14:imgLayer>
                </a14:imgProps>
              </a:ext>
              <a:ext uri="{28A0092B-C50C-407E-A947-70E740481C1C}">
                <a14:useLocalDpi xmlns:a14="http://schemas.microsoft.com/office/drawing/2010/main" val="0"/>
              </a:ext>
            </a:extLst>
          </a:blip>
          <a:stretch>
            <a:fillRect/>
          </a:stretch>
        </p:blipFill>
        <p:spPr>
          <a:xfrm>
            <a:off x="534896" y="1022552"/>
            <a:ext cx="2398313" cy="1438988"/>
          </a:xfrm>
          <a:prstGeom prst="rect">
            <a:avLst/>
          </a:prstGeom>
          <a:ln w="19050">
            <a:solidFill>
              <a:srgbClr val="E5461B"/>
            </a:solidFill>
            <a:extLst>
              <a:ext uri="{C807C97D-BFC1-408E-A445-0C87EB9F89A2}">
                <ask:lineSketchStyleProps xmlns:ask="http://schemas.microsoft.com/office/drawing/2018/sketchyshapes" sd="1920685948">
                  <a:custGeom>
                    <a:avLst/>
                    <a:gdLst>
                      <a:gd name="connsiteX0" fmla="*/ 0 w 2398313"/>
                      <a:gd name="connsiteY0" fmla="*/ 0 h 1438988"/>
                      <a:gd name="connsiteX1" fmla="*/ 623561 w 2398313"/>
                      <a:gd name="connsiteY1" fmla="*/ 0 h 1438988"/>
                      <a:gd name="connsiteX2" fmla="*/ 1175173 w 2398313"/>
                      <a:gd name="connsiteY2" fmla="*/ 0 h 1438988"/>
                      <a:gd name="connsiteX3" fmla="*/ 1726785 w 2398313"/>
                      <a:gd name="connsiteY3" fmla="*/ 0 h 1438988"/>
                      <a:gd name="connsiteX4" fmla="*/ 2398313 w 2398313"/>
                      <a:gd name="connsiteY4" fmla="*/ 0 h 1438988"/>
                      <a:gd name="connsiteX5" fmla="*/ 2398313 w 2398313"/>
                      <a:gd name="connsiteY5" fmla="*/ 465273 h 1438988"/>
                      <a:gd name="connsiteX6" fmla="*/ 2398313 w 2398313"/>
                      <a:gd name="connsiteY6" fmla="*/ 916156 h 1438988"/>
                      <a:gd name="connsiteX7" fmla="*/ 2398313 w 2398313"/>
                      <a:gd name="connsiteY7" fmla="*/ 1438988 h 1438988"/>
                      <a:gd name="connsiteX8" fmla="*/ 1798735 w 2398313"/>
                      <a:gd name="connsiteY8" fmla="*/ 1438988 h 1438988"/>
                      <a:gd name="connsiteX9" fmla="*/ 1199157 w 2398313"/>
                      <a:gd name="connsiteY9" fmla="*/ 1438988 h 1438988"/>
                      <a:gd name="connsiteX10" fmla="*/ 623561 w 2398313"/>
                      <a:gd name="connsiteY10" fmla="*/ 1438988 h 1438988"/>
                      <a:gd name="connsiteX11" fmla="*/ 0 w 2398313"/>
                      <a:gd name="connsiteY11" fmla="*/ 1438988 h 1438988"/>
                      <a:gd name="connsiteX12" fmla="*/ 0 w 2398313"/>
                      <a:gd name="connsiteY12" fmla="*/ 959325 h 1438988"/>
                      <a:gd name="connsiteX13" fmla="*/ 0 w 2398313"/>
                      <a:gd name="connsiteY13" fmla="*/ 450883 h 1438988"/>
                      <a:gd name="connsiteX14" fmla="*/ 0 w 2398313"/>
                      <a:gd name="connsiteY14" fmla="*/ 0 h 143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98313" h="1438988" fill="none" extrusionOk="0">
                        <a:moveTo>
                          <a:pt x="0" y="0"/>
                        </a:moveTo>
                        <a:cubicBezTo>
                          <a:pt x="212133" y="-11758"/>
                          <a:pt x="428510" y="-23607"/>
                          <a:pt x="623561" y="0"/>
                        </a:cubicBezTo>
                        <a:cubicBezTo>
                          <a:pt x="818612" y="23607"/>
                          <a:pt x="926051" y="-12146"/>
                          <a:pt x="1175173" y="0"/>
                        </a:cubicBezTo>
                        <a:cubicBezTo>
                          <a:pt x="1424295" y="12146"/>
                          <a:pt x="1589693" y="-17773"/>
                          <a:pt x="1726785" y="0"/>
                        </a:cubicBezTo>
                        <a:cubicBezTo>
                          <a:pt x="1863877" y="17773"/>
                          <a:pt x="2102601" y="3240"/>
                          <a:pt x="2398313" y="0"/>
                        </a:cubicBezTo>
                        <a:cubicBezTo>
                          <a:pt x="2394717" y="167328"/>
                          <a:pt x="2380434" y="243280"/>
                          <a:pt x="2398313" y="465273"/>
                        </a:cubicBezTo>
                        <a:cubicBezTo>
                          <a:pt x="2416192" y="687266"/>
                          <a:pt x="2380498" y="791504"/>
                          <a:pt x="2398313" y="916156"/>
                        </a:cubicBezTo>
                        <a:cubicBezTo>
                          <a:pt x="2416128" y="1040808"/>
                          <a:pt x="2381515" y="1289359"/>
                          <a:pt x="2398313" y="1438988"/>
                        </a:cubicBezTo>
                        <a:cubicBezTo>
                          <a:pt x="2155645" y="1415111"/>
                          <a:pt x="1929482" y="1453200"/>
                          <a:pt x="1798735" y="1438988"/>
                        </a:cubicBezTo>
                        <a:cubicBezTo>
                          <a:pt x="1667988" y="1424776"/>
                          <a:pt x="1416628" y="1416441"/>
                          <a:pt x="1199157" y="1438988"/>
                        </a:cubicBezTo>
                        <a:cubicBezTo>
                          <a:pt x="981686" y="1461535"/>
                          <a:pt x="806279" y="1459782"/>
                          <a:pt x="623561" y="1438988"/>
                        </a:cubicBezTo>
                        <a:cubicBezTo>
                          <a:pt x="440843" y="1418194"/>
                          <a:pt x="194750" y="1461596"/>
                          <a:pt x="0" y="1438988"/>
                        </a:cubicBezTo>
                        <a:cubicBezTo>
                          <a:pt x="1440" y="1340706"/>
                          <a:pt x="1513" y="1187791"/>
                          <a:pt x="0" y="959325"/>
                        </a:cubicBezTo>
                        <a:cubicBezTo>
                          <a:pt x="-1513" y="730859"/>
                          <a:pt x="21883" y="556638"/>
                          <a:pt x="0" y="450883"/>
                        </a:cubicBezTo>
                        <a:cubicBezTo>
                          <a:pt x="-21883" y="345128"/>
                          <a:pt x="-20718" y="100094"/>
                          <a:pt x="0" y="0"/>
                        </a:cubicBezTo>
                        <a:close/>
                      </a:path>
                      <a:path w="2398313" h="1438988" stroke="0" extrusionOk="0">
                        <a:moveTo>
                          <a:pt x="0" y="0"/>
                        </a:moveTo>
                        <a:cubicBezTo>
                          <a:pt x="156803" y="15978"/>
                          <a:pt x="319985" y="29032"/>
                          <a:pt x="623561" y="0"/>
                        </a:cubicBezTo>
                        <a:cubicBezTo>
                          <a:pt x="927137" y="-29032"/>
                          <a:pt x="1047019" y="-11483"/>
                          <a:pt x="1271106" y="0"/>
                        </a:cubicBezTo>
                        <a:cubicBezTo>
                          <a:pt x="1495194" y="11483"/>
                          <a:pt x="2150999" y="-45887"/>
                          <a:pt x="2398313" y="0"/>
                        </a:cubicBezTo>
                        <a:cubicBezTo>
                          <a:pt x="2390739" y="135472"/>
                          <a:pt x="2390491" y="297061"/>
                          <a:pt x="2398313" y="479663"/>
                        </a:cubicBezTo>
                        <a:cubicBezTo>
                          <a:pt x="2406135" y="662265"/>
                          <a:pt x="2386139" y="800455"/>
                          <a:pt x="2398313" y="988105"/>
                        </a:cubicBezTo>
                        <a:cubicBezTo>
                          <a:pt x="2410487" y="1175755"/>
                          <a:pt x="2409395" y="1318533"/>
                          <a:pt x="2398313" y="1438988"/>
                        </a:cubicBezTo>
                        <a:cubicBezTo>
                          <a:pt x="2147732" y="1422165"/>
                          <a:pt x="2052067" y="1409490"/>
                          <a:pt x="1774752" y="1438988"/>
                        </a:cubicBezTo>
                        <a:cubicBezTo>
                          <a:pt x="1497437" y="1468486"/>
                          <a:pt x="1322670" y="1437776"/>
                          <a:pt x="1199157" y="1438988"/>
                        </a:cubicBezTo>
                        <a:cubicBezTo>
                          <a:pt x="1075645" y="1440200"/>
                          <a:pt x="877150" y="1440196"/>
                          <a:pt x="671528" y="1438988"/>
                        </a:cubicBezTo>
                        <a:cubicBezTo>
                          <a:pt x="465906" y="1437780"/>
                          <a:pt x="214986" y="1445171"/>
                          <a:pt x="0" y="1438988"/>
                        </a:cubicBezTo>
                        <a:cubicBezTo>
                          <a:pt x="-15932" y="1336575"/>
                          <a:pt x="-13710" y="1067529"/>
                          <a:pt x="0" y="959325"/>
                        </a:cubicBezTo>
                        <a:cubicBezTo>
                          <a:pt x="13710" y="851121"/>
                          <a:pt x="-14269" y="584025"/>
                          <a:pt x="0" y="479663"/>
                        </a:cubicBezTo>
                        <a:cubicBezTo>
                          <a:pt x="14269" y="375301"/>
                          <a:pt x="8920" y="164788"/>
                          <a:pt x="0" y="0"/>
                        </a:cubicBezTo>
                        <a:close/>
                      </a:path>
                    </a:pathLst>
                  </a:custGeom>
                  <ask:type>
                    <ask:lineSketchNone/>
                  </ask:type>
                </ask:lineSketchStyleProps>
              </a:ext>
            </a:extLst>
          </a:ln>
          <a:effectLst>
            <a:softEdge rad="0"/>
          </a:effectLst>
        </p:spPr>
      </p:pic>
      <p:pic>
        <p:nvPicPr>
          <p:cNvPr id="9" name="Billede 8" descr="Et billede, der indeholder indendørs, bord, kage, sidder&#10;&#10;Automatisk genereret beskrivelse">
            <a:extLst>
              <a:ext uri="{FF2B5EF4-FFF2-40B4-BE49-F238E27FC236}">
                <a16:creationId xmlns:a16="http://schemas.microsoft.com/office/drawing/2014/main" id="{F0135039-E47B-45F2-AA56-C29BA284D63F}"/>
              </a:ext>
            </a:extLst>
          </p:cNvPr>
          <p:cNvPicPr>
            <a:picLocks noChangeAspect="1"/>
          </p:cNvPicPr>
          <p:nvPr/>
        </p:nvPicPr>
        <p:blipFill>
          <a:blip r:embed="rId8">
            <a:extLst>
              <a:ext uri="{BEBA8EAE-BF5A-486C-A8C5-ECC9F3942E4B}">
                <a14:imgProps xmlns:a14="http://schemas.microsoft.com/office/drawing/2010/main">
                  <a14:imgLayer r:embed="rId9">
                    <a14:imgEffect>
                      <a14:saturation sat="33000"/>
                    </a14:imgEffect>
                  </a14:imgLayer>
                </a14:imgProps>
              </a:ext>
              <a:ext uri="{28A0092B-C50C-407E-A947-70E740481C1C}">
                <a14:useLocalDpi xmlns:a14="http://schemas.microsoft.com/office/drawing/2010/main" val="0"/>
              </a:ext>
            </a:extLst>
          </a:blip>
          <a:stretch>
            <a:fillRect/>
          </a:stretch>
        </p:blipFill>
        <p:spPr>
          <a:xfrm>
            <a:off x="3182803" y="1022552"/>
            <a:ext cx="2398314" cy="1438989"/>
          </a:xfrm>
          <a:prstGeom prst="rect">
            <a:avLst/>
          </a:prstGeom>
          <a:ln w="19050">
            <a:solidFill>
              <a:srgbClr val="E5461B"/>
            </a:solidFill>
          </a:ln>
        </p:spPr>
      </p:pic>
      <p:pic>
        <p:nvPicPr>
          <p:cNvPr id="10" name="Billede 9" descr="Et billede, der indeholder mad, kage, bord, plade&#10;&#10;Automatisk genereret beskrivelse">
            <a:extLst>
              <a:ext uri="{FF2B5EF4-FFF2-40B4-BE49-F238E27FC236}">
                <a16:creationId xmlns:a16="http://schemas.microsoft.com/office/drawing/2014/main" id="{6C308C27-6F13-4165-9716-70A4710D17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34052" y="4396460"/>
            <a:ext cx="2398313" cy="1438988"/>
          </a:xfrm>
          <a:prstGeom prst="rect">
            <a:avLst/>
          </a:prstGeom>
          <a:ln w="19050">
            <a:solidFill>
              <a:srgbClr val="E5461B"/>
            </a:solidFill>
          </a:ln>
        </p:spPr>
      </p:pic>
      <p:pic>
        <p:nvPicPr>
          <p:cNvPr id="11" name="Billede 10" descr="Et billede, der indeholder sidder, bord, lille, sæk&#10;&#10;Automatisk genereret beskrivelse">
            <a:extLst>
              <a:ext uri="{FF2B5EF4-FFF2-40B4-BE49-F238E27FC236}">
                <a16:creationId xmlns:a16="http://schemas.microsoft.com/office/drawing/2014/main" id="{7E8C48FB-253B-4175-95DA-22D3B659F95A}"/>
              </a:ext>
            </a:extLst>
          </p:cNvPr>
          <p:cNvPicPr>
            <a:picLocks noChangeAspect="1"/>
          </p:cNvPicPr>
          <p:nvPr/>
        </p:nvPicPr>
        <p:blipFill rotWithShape="1">
          <a:blip r:embed="rId11">
            <a:extLst>
              <a:ext uri="{28A0092B-C50C-407E-A947-70E740481C1C}">
                <a14:useLocalDpi xmlns:a14="http://schemas.microsoft.com/office/drawing/2010/main" val="0"/>
              </a:ext>
            </a:extLst>
          </a:blip>
          <a:srcRect r="14767"/>
          <a:stretch/>
        </p:blipFill>
        <p:spPr>
          <a:xfrm>
            <a:off x="673243" y="2709505"/>
            <a:ext cx="2044149" cy="1438990"/>
          </a:xfrm>
          <a:prstGeom prst="rect">
            <a:avLst/>
          </a:prstGeom>
          <a:ln w="19050">
            <a:solidFill>
              <a:srgbClr val="E5461B"/>
            </a:solidFill>
          </a:ln>
        </p:spPr>
      </p:pic>
      <p:pic>
        <p:nvPicPr>
          <p:cNvPr id="12" name="Billede 11">
            <a:extLst>
              <a:ext uri="{FF2B5EF4-FFF2-40B4-BE49-F238E27FC236}">
                <a16:creationId xmlns:a16="http://schemas.microsoft.com/office/drawing/2014/main" id="{C676EB9E-ED7D-4C28-9DC3-2CDCBC58D59A}"/>
              </a:ext>
            </a:extLst>
          </p:cNvPr>
          <p:cNvPicPr>
            <a:picLocks noChangeAspect="1"/>
          </p:cNvPicPr>
          <p:nvPr/>
        </p:nvPicPr>
        <p:blipFill>
          <a:blip r:embed="rId12"/>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863256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felt 6">
            <a:extLst>
              <a:ext uri="{FF2B5EF4-FFF2-40B4-BE49-F238E27FC236}">
                <a16:creationId xmlns:a16="http://schemas.microsoft.com/office/drawing/2014/main" id="{FF9FCC66-9304-405E-BC9E-C0AB3F31F1F6}"/>
              </a:ext>
            </a:extLst>
          </p:cNvPr>
          <p:cNvSpPr txBox="1"/>
          <p:nvPr/>
        </p:nvSpPr>
        <p:spPr>
          <a:xfrm>
            <a:off x="734219" y="513208"/>
            <a:ext cx="6241773" cy="707886"/>
          </a:xfrm>
          <a:prstGeom prst="rect">
            <a:avLst/>
          </a:prstGeom>
          <a:noFill/>
        </p:spPr>
        <p:txBody>
          <a:bodyPr wrap="square" rtlCol="0">
            <a:spAutoFit/>
          </a:bodyPr>
          <a:lstStyle/>
          <a:p>
            <a:r>
              <a:rPr lang="da-DK" sz="4000" dirty="0">
                <a:solidFill>
                  <a:srgbClr val="E5461B"/>
                </a:solidFill>
              </a:rPr>
              <a:t>Årstidens frugt og grønt</a:t>
            </a:r>
          </a:p>
        </p:txBody>
      </p:sp>
      <p:sp>
        <p:nvSpPr>
          <p:cNvPr id="10" name="Taleboble: rektangel med afrundede hjørner 9">
            <a:extLst>
              <a:ext uri="{FF2B5EF4-FFF2-40B4-BE49-F238E27FC236}">
                <a16:creationId xmlns:a16="http://schemas.microsoft.com/office/drawing/2014/main" id="{7B589BD8-FC1B-41D1-8D82-95C8AF1647C3}"/>
              </a:ext>
            </a:extLst>
          </p:cNvPr>
          <p:cNvSpPr/>
          <p:nvPr/>
        </p:nvSpPr>
        <p:spPr>
          <a:xfrm>
            <a:off x="2592015" y="1787525"/>
            <a:ext cx="3019861" cy="2922198"/>
          </a:xfrm>
          <a:prstGeom prst="wedgeRoundRectCallout">
            <a:avLst>
              <a:gd name="adj1" fmla="val 96204"/>
              <a:gd name="adj2" fmla="val 2207"/>
              <a:gd name="adj3" fmla="val 16667"/>
            </a:avLst>
          </a:prstGeom>
          <a:solidFill>
            <a:schemeClr val="bg1"/>
          </a:solidFill>
          <a:ln w="28575">
            <a:solidFill>
              <a:srgbClr val="E5461B"/>
            </a:solidFill>
            <a:extLst>
              <a:ext uri="{C807C97D-BFC1-408E-A445-0C87EB9F89A2}">
                <ask:lineSketchStyleProps xmlns:ask="http://schemas.microsoft.com/office/drawing/2018/sketchyshapes" sd="450215953">
                  <a:custGeom>
                    <a:avLst/>
                    <a:gdLst>
                      <a:gd name="connsiteX0" fmla="*/ 0 w 3872163"/>
                      <a:gd name="connsiteY0" fmla="*/ 579594 h 3477493"/>
                      <a:gd name="connsiteX1" fmla="*/ 579594 w 3872163"/>
                      <a:gd name="connsiteY1" fmla="*/ 0 h 3477493"/>
                      <a:gd name="connsiteX2" fmla="*/ 2258762 w 3872163"/>
                      <a:gd name="connsiteY2" fmla="*/ 0 h 3477493"/>
                      <a:gd name="connsiteX3" fmla="*/ 2258762 w 3872163"/>
                      <a:gd name="connsiteY3" fmla="*/ 0 h 3477493"/>
                      <a:gd name="connsiteX4" fmla="*/ 3226803 w 3872163"/>
                      <a:gd name="connsiteY4" fmla="*/ 0 h 3477493"/>
                      <a:gd name="connsiteX5" fmla="*/ 3292569 w 3872163"/>
                      <a:gd name="connsiteY5" fmla="*/ 0 h 3477493"/>
                      <a:gd name="connsiteX6" fmla="*/ 3872163 w 3872163"/>
                      <a:gd name="connsiteY6" fmla="*/ 579594 h 3477493"/>
                      <a:gd name="connsiteX7" fmla="*/ 3872163 w 3872163"/>
                      <a:gd name="connsiteY7" fmla="*/ 579582 h 3477493"/>
                      <a:gd name="connsiteX8" fmla="*/ 4274326 w 3872163"/>
                      <a:gd name="connsiteY8" fmla="*/ 1426050 h 3477493"/>
                      <a:gd name="connsiteX9" fmla="*/ 3872163 w 3872163"/>
                      <a:gd name="connsiteY9" fmla="*/ 1448955 h 3477493"/>
                      <a:gd name="connsiteX10" fmla="*/ 3872163 w 3872163"/>
                      <a:gd name="connsiteY10" fmla="*/ 2897899 h 3477493"/>
                      <a:gd name="connsiteX11" fmla="*/ 3292569 w 3872163"/>
                      <a:gd name="connsiteY11" fmla="*/ 3477493 h 3477493"/>
                      <a:gd name="connsiteX12" fmla="*/ 3226803 w 3872163"/>
                      <a:gd name="connsiteY12" fmla="*/ 3477493 h 3477493"/>
                      <a:gd name="connsiteX13" fmla="*/ 2258762 w 3872163"/>
                      <a:gd name="connsiteY13" fmla="*/ 3477493 h 3477493"/>
                      <a:gd name="connsiteX14" fmla="*/ 2258762 w 3872163"/>
                      <a:gd name="connsiteY14" fmla="*/ 3477493 h 3477493"/>
                      <a:gd name="connsiteX15" fmla="*/ 579594 w 3872163"/>
                      <a:gd name="connsiteY15" fmla="*/ 3477493 h 3477493"/>
                      <a:gd name="connsiteX16" fmla="*/ 0 w 3872163"/>
                      <a:gd name="connsiteY16" fmla="*/ 2897899 h 3477493"/>
                      <a:gd name="connsiteX17" fmla="*/ 0 w 3872163"/>
                      <a:gd name="connsiteY17" fmla="*/ 1448955 h 3477493"/>
                      <a:gd name="connsiteX18" fmla="*/ 0 w 3872163"/>
                      <a:gd name="connsiteY18" fmla="*/ 579582 h 3477493"/>
                      <a:gd name="connsiteX19" fmla="*/ 0 w 3872163"/>
                      <a:gd name="connsiteY19" fmla="*/ 579582 h 3477493"/>
                      <a:gd name="connsiteX20" fmla="*/ 0 w 3872163"/>
                      <a:gd name="connsiteY20" fmla="*/ 579594 h 34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2163" h="3477493" fill="none" extrusionOk="0">
                        <a:moveTo>
                          <a:pt x="0" y="579594"/>
                        </a:moveTo>
                        <a:cubicBezTo>
                          <a:pt x="-39423" y="236581"/>
                          <a:pt x="207817" y="30899"/>
                          <a:pt x="579594" y="0"/>
                        </a:cubicBezTo>
                        <a:cubicBezTo>
                          <a:pt x="952613" y="-66139"/>
                          <a:pt x="1547470" y="-48433"/>
                          <a:pt x="2258762" y="0"/>
                        </a:cubicBezTo>
                        <a:lnTo>
                          <a:pt x="2258762" y="0"/>
                        </a:lnTo>
                        <a:cubicBezTo>
                          <a:pt x="2529717" y="-41350"/>
                          <a:pt x="3042471" y="-78948"/>
                          <a:pt x="3226803" y="0"/>
                        </a:cubicBezTo>
                        <a:cubicBezTo>
                          <a:pt x="3242514" y="-4650"/>
                          <a:pt x="3260455" y="1366"/>
                          <a:pt x="3292569" y="0"/>
                        </a:cubicBezTo>
                        <a:cubicBezTo>
                          <a:pt x="3631493" y="-52022"/>
                          <a:pt x="3875270" y="239191"/>
                          <a:pt x="3872163" y="579594"/>
                        </a:cubicBezTo>
                        <a:cubicBezTo>
                          <a:pt x="3872163" y="579590"/>
                          <a:pt x="3872163" y="579587"/>
                          <a:pt x="3872163" y="579582"/>
                        </a:cubicBezTo>
                        <a:cubicBezTo>
                          <a:pt x="4052651" y="910731"/>
                          <a:pt x="4169613" y="1144643"/>
                          <a:pt x="4274326" y="1426050"/>
                        </a:cubicBezTo>
                        <a:cubicBezTo>
                          <a:pt x="4215548" y="1420016"/>
                          <a:pt x="3989897" y="1425837"/>
                          <a:pt x="3872163" y="1448955"/>
                        </a:cubicBezTo>
                        <a:cubicBezTo>
                          <a:pt x="3912953" y="2155716"/>
                          <a:pt x="3984567" y="2669978"/>
                          <a:pt x="3872163" y="2897899"/>
                        </a:cubicBezTo>
                        <a:cubicBezTo>
                          <a:pt x="3867096" y="3214975"/>
                          <a:pt x="3618184" y="3532076"/>
                          <a:pt x="3292569" y="3477493"/>
                        </a:cubicBezTo>
                        <a:cubicBezTo>
                          <a:pt x="3277540" y="3476077"/>
                          <a:pt x="3245244" y="3472459"/>
                          <a:pt x="3226803" y="3477493"/>
                        </a:cubicBezTo>
                        <a:cubicBezTo>
                          <a:pt x="2809309" y="3498414"/>
                          <a:pt x="2496750" y="3453891"/>
                          <a:pt x="2258762" y="3477493"/>
                        </a:cubicBezTo>
                        <a:lnTo>
                          <a:pt x="2258762" y="3477493"/>
                        </a:lnTo>
                        <a:cubicBezTo>
                          <a:pt x="1638368" y="3481720"/>
                          <a:pt x="1103920" y="3359034"/>
                          <a:pt x="579594" y="3477493"/>
                        </a:cubicBezTo>
                        <a:cubicBezTo>
                          <a:pt x="249718" y="3479135"/>
                          <a:pt x="-3145" y="3211008"/>
                          <a:pt x="0" y="2897899"/>
                        </a:cubicBezTo>
                        <a:cubicBezTo>
                          <a:pt x="127516" y="2215880"/>
                          <a:pt x="80777" y="2017024"/>
                          <a:pt x="0" y="1448955"/>
                        </a:cubicBezTo>
                        <a:cubicBezTo>
                          <a:pt x="39854" y="1032794"/>
                          <a:pt x="74310" y="913315"/>
                          <a:pt x="0" y="579582"/>
                        </a:cubicBezTo>
                        <a:lnTo>
                          <a:pt x="0" y="579582"/>
                        </a:lnTo>
                        <a:cubicBezTo>
                          <a:pt x="0" y="579587"/>
                          <a:pt x="-1" y="579588"/>
                          <a:pt x="0" y="579594"/>
                        </a:cubicBezTo>
                        <a:close/>
                      </a:path>
                      <a:path w="3872163" h="3477493" stroke="0" extrusionOk="0">
                        <a:moveTo>
                          <a:pt x="0" y="579594"/>
                        </a:moveTo>
                        <a:cubicBezTo>
                          <a:pt x="-3942" y="250752"/>
                          <a:pt x="278985" y="-50628"/>
                          <a:pt x="579594" y="0"/>
                        </a:cubicBezTo>
                        <a:cubicBezTo>
                          <a:pt x="1359212" y="-10441"/>
                          <a:pt x="1803291" y="18776"/>
                          <a:pt x="2258762" y="0"/>
                        </a:cubicBezTo>
                        <a:lnTo>
                          <a:pt x="2258762" y="0"/>
                        </a:lnTo>
                        <a:cubicBezTo>
                          <a:pt x="2610300" y="54495"/>
                          <a:pt x="2996855" y="-63128"/>
                          <a:pt x="3226803" y="0"/>
                        </a:cubicBezTo>
                        <a:cubicBezTo>
                          <a:pt x="3254756" y="-5724"/>
                          <a:pt x="3261441" y="-4034"/>
                          <a:pt x="3292569" y="0"/>
                        </a:cubicBezTo>
                        <a:cubicBezTo>
                          <a:pt x="3607566" y="41826"/>
                          <a:pt x="3880550" y="228427"/>
                          <a:pt x="3872163" y="579594"/>
                        </a:cubicBezTo>
                        <a:cubicBezTo>
                          <a:pt x="3872164" y="579590"/>
                          <a:pt x="3872164" y="579584"/>
                          <a:pt x="3872163" y="579582"/>
                        </a:cubicBezTo>
                        <a:cubicBezTo>
                          <a:pt x="4009927" y="796156"/>
                          <a:pt x="4195516" y="1074636"/>
                          <a:pt x="4274326" y="1426050"/>
                        </a:cubicBezTo>
                        <a:cubicBezTo>
                          <a:pt x="4160255" y="1422922"/>
                          <a:pt x="3930099" y="1434954"/>
                          <a:pt x="3872163" y="1448955"/>
                        </a:cubicBezTo>
                        <a:cubicBezTo>
                          <a:pt x="3776160" y="2096550"/>
                          <a:pt x="3843632" y="2559699"/>
                          <a:pt x="3872163" y="2897899"/>
                        </a:cubicBezTo>
                        <a:cubicBezTo>
                          <a:pt x="3867867" y="3254970"/>
                          <a:pt x="3653098" y="3469806"/>
                          <a:pt x="3292569" y="3477493"/>
                        </a:cubicBezTo>
                        <a:cubicBezTo>
                          <a:pt x="3264571" y="3477465"/>
                          <a:pt x="3254214" y="3475108"/>
                          <a:pt x="3226803" y="3477493"/>
                        </a:cubicBezTo>
                        <a:cubicBezTo>
                          <a:pt x="2979080" y="3494740"/>
                          <a:pt x="2697765" y="3537053"/>
                          <a:pt x="2258762" y="3477493"/>
                        </a:cubicBezTo>
                        <a:lnTo>
                          <a:pt x="2258762" y="3477493"/>
                        </a:lnTo>
                        <a:cubicBezTo>
                          <a:pt x="1672303" y="3588635"/>
                          <a:pt x="1390391" y="3522286"/>
                          <a:pt x="579594" y="3477493"/>
                        </a:cubicBezTo>
                        <a:cubicBezTo>
                          <a:pt x="254156" y="3475971"/>
                          <a:pt x="8025" y="3218697"/>
                          <a:pt x="0" y="2897899"/>
                        </a:cubicBezTo>
                        <a:cubicBezTo>
                          <a:pt x="-69791" y="2630635"/>
                          <a:pt x="-87374" y="1844012"/>
                          <a:pt x="0" y="1448955"/>
                        </a:cubicBezTo>
                        <a:cubicBezTo>
                          <a:pt x="51906" y="1036275"/>
                          <a:pt x="-7852" y="779200"/>
                          <a:pt x="0" y="579582"/>
                        </a:cubicBezTo>
                        <a:lnTo>
                          <a:pt x="0" y="579582"/>
                        </a:lnTo>
                        <a:cubicBezTo>
                          <a:pt x="-1" y="579589"/>
                          <a:pt x="1" y="579588"/>
                          <a:pt x="0" y="57959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da-DK" sz="1600" b="1" dirty="0">
                <a:solidFill>
                  <a:schemeClr val="tx1"/>
                </a:solidFill>
              </a:rPr>
              <a:t>Bæredygtighed og mad:</a:t>
            </a:r>
          </a:p>
          <a:p>
            <a:endParaRPr lang="da-DK" sz="1600" b="1" dirty="0">
              <a:solidFill>
                <a:schemeClr val="tx1"/>
              </a:solidFill>
            </a:endParaRPr>
          </a:p>
          <a:p>
            <a:pPr marL="285750" lvl="0" indent="-285750">
              <a:buFontTx/>
              <a:buChar char="-"/>
            </a:pPr>
            <a:r>
              <a:rPr lang="da-DK" sz="1600" dirty="0">
                <a:solidFill>
                  <a:schemeClr val="bg2">
                    <a:lumMod val="25000"/>
                  </a:schemeClr>
                </a:solidFill>
              </a:rPr>
              <a:t>Grøntsager belaster miljøet mindst</a:t>
            </a:r>
          </a:p>
          <a:p>
            <a:pPr marL="285750" lvl="0" indent="-285750">
              <a:buFontTx/>
              <a:buChar char="-"/>
            </a:pPr>
            <a:endParaRPr lang="da-DK" sz="1600" dirty="0">
              <a:solidFill>
                <a:schemeClr val="bg2">
                  <a:lumMod val="25000"/>
                </a:schemeClr>
              </a:solidFill>
            </a:endParaRPr>
          </a:p>
          <a:p>
            <a:pPr marL="285750" lvl="0" indent="-285750">
              <a:buFontTx/>
              <a:buChar char="-"/>
            </a:pPr>
            <a:r>
              <a:rPr lang="da-DK" sz="1600" dirty="0">
                <a:solidFill>
                  <a:schemeClr val="bg2">
                    <a:lumMod val="25000"/>
                  </a:schemeClr>
                </a:solidFill>
              </a:rPr>
              <a:t>Årstidens frugt og grønt er bedst</a:t>
            </a:r>
          </a:p>
          <a:p>
            <a:pPr marL="285750" lvl="0" indent="-285750">
              <a:buFontTx/>
              <a:buChar char="-"/>
            </a:pPr>
            <a:endParaRPr lang="da-DK" sz="1600" dirty="0">
              <a:solidFill>
                <a:schemeClr val="bg2">
                  <a:lumMod val="25000"/>
                </a:schemeClr>
              </a:solidFill>
            </a:endParaRPr>
          </a:p>
          <a:p>
            <a:pPr marL="285750" lvl="0" indent="-285750">
              <a:buFontTx/>
              <a:buChar char="-"/>
            </a:pPr>
            <a:r>
              <a:rPr lang="da-DK" sz="1600" dirty="0">
                <a:solidFill>
                  <a:schemeClr val="bg2">
                    <a:lumMod val="25000"/>
                  </a:schemeClr>
                </a:solidFill>
              </a:rPr>
              <a:t>Der er miljøomkostninger ved at transportere maden</a:t>
            </a:r>
          </a:p>
        </p:txBody>
      </p:sp>
      <p:pic>
        <p:nvPicPr>
          <p:cNvPr id="13" name="Billede 12">
            <a:extLst>
              <a:ext uri="{FF2B5EF4-FFF2-40B4-BE49-F238E27FC236}">
                <a16:creationId xmlns:a16="http://schemas.microsoft.com/office/drawing/2014/main" id="{211AB789-766A-405D-AC65-C3C2F6210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4312" y="1609288"/>
            <a:ext cx="3019861" cy="4735504"/>
          </a:xfrm>
          <a:prstGeom prst="rect">
            <a:avLst/>
          </a:prstGeom>
        </p:spPr>
      </p:pic>
      <p:pic>
        <p:nvPicPr>
          <p:cNvPr id="6" name="Billede 5">
            <a:extLst>
              <a:ext uri="{FF2B5EF4-FFF2-40B4-BE49-F238E27FC236}">
                <a16:creationId xmlns:a16="http://schemas.microsoft.com/office/drawing/2014/main" id="{ACD5E430-5800-49D0-9E3E-480B6D4EE8A6}"/>
              </a:ext>
            </a:extLst>
          </p:cNvPr>
          <p:cNvPicPr>
            <a:picLocks noChangeAspect="1"/>
          </p:cNvPicPr>
          <p:nvPr/>
        </p:nvPicPr>
        <p:blipFill>
          <a:blip r:embed="rId4"/>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4536390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64F6F124-20A7-4BEA-93FC-E07CD1764A33}"/>
              </a:ext>
            </a:extLst>
          </p:cNvPr>
          <p:cNvPicPr>
            <a:picLocks noChangeAspect="1"/>
          </p:cNvPicPr>
          <p:nvPr/>
        </p:nvPicPr>
        <p:blipFill rotWithShape="1">
          <a:blip r:embed="rId3"/>
          <a:srcRect l="10227" t="35971" r="16682" b="22412"/>
          <a:stretch/>
        </p:blipFill>
        <p:spPr>
          <a:xfrm>
            <a:off x="380173" y="2193237"/>
            <a:ext cx="11431653" cy="3659590"/>
          </a:xfrm>
          <a:prstGeom prst="rect">
            <a:avLst/>
          </a:prstGeom>
        </p:spPr>
      </p:pic>
      <p:sp>
        <p:nvSpPr>
          <p:cNvPr id="5" name="Tekstfelt 4">
            <a:extLst>
              <a:ext uri="{FF2B5EF4-FFF2-40B4-BE49-F238E27FC236}">
                <a16:creationId xmlns:a16="http://schemas.microsoft.com/office/drawing/2014/main" id="{7EC151F7-F5AF-4E4C-9E44-0D10BE9287F1}"/>
              </a:ext>
            </a:extLst>
          </p:cNvPr>
          <p:cNvSpPr txBox="1"/>
          <p:nvPr/>
        </p:nvSpPr>
        <p:spPr>
          <a:xfrm>
            <a:off x="734219" y="513208"/>
            <a:ext cx="6241773" cy="707886"/>
          </a:xfrm>
          <a:prstGeom prst="rect">
            <a:avLst/>
          </a:prstGeom>
          <a:noFill/>
        </p:spPr>
        <p:txBody>
          <a:bodyPr wrap="square" rtlCol="0">
            <a:spAutoFit/>
          </a:bodyPr>
          <a:lstStyle/>
          <a:p>
            <a:r>
              <a:rPr lang="da-DK" sz="4000" dirty="0">
                <a:solidFill>
                  <a:srgbClr val="E5461B"/>
                </a:solidFill>
              </a:rPr>
              <a:t>Årstidens frugt og grønt</a:t>
            </a:r>
          </a:p>
        </p:txBody>
      </p:sp>
      <p:pic>
        <p:nvPicPr>
          <p:cNvPr id="6" name="Billede 5">
            <a:extLst>
              <a:ext uri="{FF2B5EF4-FFF2-40B4-BE49-F238E27FC236}">
                <a16:creationId xmlns:a16="http://schemas.microsoft.com/office/drawing/2014/main" id="{A8871C22-0E9D-43AA-B358-ED1956A58341}"/>
              </a:ext>
            </a:extLst>
          </p:cNvPr>
          <p:cNvPicPr>
            <a:picLocks noChangeAspect="1"/>
          </p:cNvPicPr>
          <p:nvPr/>
        </p:nvPicPr>
        <p:blipFill>
          <a:blip r:embed="rId4"/>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1908990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61BB7A-E6F0-4BE8-BBCA-0C55392344BC}"/>
              </a:ext>
            </a:extLst>
          </p:cNvPr>
          <p:cNvSpPr>
            <a:spLocks noGrp="1"/>
          </p:cNvSpPr>
          <p:nvPr>
            <p:ph type="title"/>
          </p:nvPr>
        </p:nvSpPr>
        <p:spPr/>
        <p:txBody>
          <a:bodyPr/>
          <a:lstStyle/>
          <a:p>
            <a:endParaRPr lang="da-DK"/>
          </a:p>
        </p:txBody>
      </p:sp>
      <p:sp>
        <p:nvSpPr>
          <p:cNvPr id="3" name="Pladsholder til tekst 2">
            <a:extLst>
              <a:ext uri="{FF2B5EF4-FFF2-40B4-BE49-F238E27FC236}">
                <a16:creationId xmlns:a16="http://schemas.microsoft.com/office/drawing/2014/main" id="{D58FAAF3-A924-464D-A4B2-E784832A0AD2}"/>
              </a:ext>
            </a:extLst>
          </p:cNvPr>
          <p:cNvSpPr>
            <a:spLocks noGrp="1"/>
          </p:cNvSpPr>
          <p:nvPr>
            <p:ph type="body" idx="1"/>
          </p:nvPr>
        </p:nvSpPr>
        <p:spPr/>
        <p:txBody>
          <a:bodyPr/>
          <a:lstStyle/>
          <a:p>
            <a:endParaRPr lang="da-DK"/>
          </a:p>
        </p:txBody>
      </p:sp>
      <p:pic>
        <p:nvPicPr>
          <p:cNvPr id="4" name="Billede 3">
            <a:extLst>
              <a:ext uri="{FF2B5EF4-FFF2-40B4-BE49-F238E27FC236}">
                <a16:creationId xmlns:a16="http://schemas.microsoft.com/office/drawing/2014/main" id="{708EED85-FA45-464B-A14C-8E418902A731}"/>
              </a:ext>
            </a:extLst>
          </p:cNvPr>
          <p:cNvPicPr>
            <a:picLocks noChangeAspect="1"/>
          </p:cNvPicPr>
          <p:nvPr/>
        </p:nvPicPr>
        <p:blipFill rotWithShape="1">
          <a:blip r:embed="rId3"/>
          <a:srcRect l="10500" t="17439" r="16682" b="12358"/>
          <a:stretch/>
        </p:blipFill>
        <p:spPr>
          <a:xfrm>
            <a:off x="426720" y="304689"/>
            <a:ext cx="11338560" cy="6145988"/>
          </a:xfrm>
          <a:prstGeom prst="rect">
            <a:avLst/>
          </a:prstGeom>
        </p:spPr>
      </p:pic>
    </p:spTree>
    <p:extLst>
      <p:ext uri="{BB962C8B-B14F-4D97-AF65-F5344CB8AC3E}">
        <p14:creationId xmlns:p14="http://schemas.microsoft.com/office/powerpoint/2010/main" val="1409664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C500F60-74FC-40AE-A049-7DD65DC22DDD}"/>
              </a:ext>
            </a:extLst>
          </p:cNvPr>
          <p:cNvSpPr>
            <a:spLocks noGrp="1"/>
          </p:cNvSpPr>
          <p:nvPr>
            <p:ph type="title"/>
          </p:nvPr>
        </p:nvSpPr>
        <p:spPr/>
        <p:txBody>
          <a:bodyPr/>
          <a:lstStyle/>
          <a:p>
            <a:endParaRPr lang="da-DK"/>
          </a:p>
        </p:txBody>
      </p:sp>
      <p:sp>
        <p:nvSpPr>
          <p:cNvPr id="3" name="Pladsholder til tekst 2">
            <a:extLst>
              <a:ext uri="{FF2B5EF4-FFF2-40B4-BE49-F238E27FC236}">
                <a16:creationId xmlns:a16="http://schemas.microsoft.com/office/drawing/2014/main" id="{E63A1A02-AFBD-48F6-85CE-79AFF656EBEB}"/>
              </a:ext>
            </a:extLst>
          </p:cNvPr>
          <p:cNvSpPr>
            <a:spLocks noGrp="1"/>
          </p:cNvSpPr>
          <p:nvPr>
            <p:ph type="body" idx="1"/>
          </p:nvPr>
        </p:nvSpPr>
        <p:spPr/>
        <p:txBody>
          <a:bodyPr/>
          <a:lstStyle/>
          <a:p>
            <a:endParaRPr lang="da-DK"/>
          </a:p>
        </p:txBody>
      </p:sp>
      <p:pic>
        <p:nvPicPr>
          <p:cNvPr id="4" name="Billede 3">
            <a:extLst>
              <a:ext uri="{FF2B5EF4-FFF2-40B4-BE49-F238E27FC236}">
                <a16:creationId xmlns:a16="http://schemas.microsoft.com/office/drawing/2014/main" id="{10682B2F-78E6-40EE-B994-2EA81BC6675B}"/>
              </a:ext>
            </a:extLst>
          </p:cNvPr>
          <p:cNvPicPr>
            <a:picLocks noChangeAspect="1"/>
          </p:cNvPicPr>
          <p:nvPr/>
        </p:nvPicPr>
        <p:blipFill rotWithShape="1">
          <a:blip r:embed="rId3"/>
          <a:srcRect l="10364" t="18894" r="16546" b="5432"/>
          <a:stretch/>
        </p:blipFill>
        <p:spPr>
          <a:xfrm>
            <a:off x="671178" y="542535"/>
            <a:ext cx="10849644" cy="6315465"/>
          </a:xfrm>
          <a:prstGeom prst="rect">
            <a:avLst/>
          </a:prstGeom>
        </p:spPr>
      </p:pic>
      <p:pic>
        <p:nvPicPr>
          <p:cNvPr id="5" name="Billede 4">
            <a:extLst>
              <a:ext uri="{FF2B5EF4-FFF2-40B4-BE49-F238E27FC236}">
                <a16:creationId xmlns:a16="http://schemas.microsoft.com/office/drawing/2014/main" id="{96450200-CFCE-4DFC-8E62-235A75C0B76F}"/>
              </a:ext>
            </a:extLst>
          </p:cNvPr>
          <p:cNvPicPr>
            <a:picLocks noChangeAspect="1"/>
          </p:cNvPicPr>
          <p:nvPr/>
        </p:nvPicPr>
        <p:blipFill rotWithShape="1">
          <a:blip r:embed="rId4"/>
          <a:srcRect l="10500" t="17439" r="16682" b="77265"/>
          <a:stretch/>
        </p:blipFill>
        <p:spPr>
          <a:xfrm>
            <a:off x="671178" y="98866"/>
            <a:ext cx="10849644" cy="443669"/>
          </a:xfrm>
          <a:prstGeom prst="rect">
            <a:avLst/>
          </a:prstGeom>
        </p:spPr>
      </p:pic>
    </p:spTree>
    <p:extLst>
      <p:ext uri="{BB962C8B-B14F-4D97-AF65-F5344CB8AC3E}">
        <p14:creationId xmlns:p14="http://schemas.microsoft.com/office/powerpoint/2010/main" val="1067357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6" name="Billede 5" descr="Et billede, der indeholder beholder, bord, plast, mad&#10;&#10;Automatisk genereret beskrivelse">
            <a:extLst>
              <a:ext uri="{FF2B5EF4-FFF2-40B4-BE49-F238E27FC236}">
                <a16:creationId xmlns:a16="http://schemas.microsoft.com/office/drawing/2014/main" id="{F64594CF-385E-4B40-A058-658EF8796CC2}"/>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7349" b="8381"/>
          <a:stretch/>
        </p:blipFill>
        <p:spPr>
          <a:xfrm>
            <a:off x="20" y="1"/>
            <a:ext cx="12191980" cy="6857999"/>
          </a:xfrm>
          <a:prstGeom prst="rect">
            <a:avLst/>
          </a:prstGeom>
        </p:spPr>
      </p:pic>
      <p:sp>
        <p:nvSpPr>
          <p:cNvPr id="2" name="Titel 1">
            <a:extLst>
              <a:ext uri="{FF2B5EF4-FFF2-40B4-BE49-F238E27FC236}">
                <a16:creationId xmlns:a16="http://schemas.microsoft.com/office/drawing/2014/main" id="{4FD216EE-1497-4A89-B346-80447D71A239}"/>
              </a:ext>
            </a:extLst>
          </p:cNvPr>
          <p:cNvSpPr>
            <a:spLocks noGrp="1"/>
          </p:cNvSpPr>
          <p:nvPr>
            <p:ph type="ctrTitle"/>
          </p:nvPr>
        </p:nvSpPr>
        <p:spPr>
          <a:xfrm>
            <a:off x="1524000" y="1122362"/>
            <a:ext cx="9144000" cy="2900518"/>
          </a:xfrm>
        </p:spPr>
        <p:txBody>
          <a:bodyPr>
            <a:normAutofit/>
          </a:bodyPr>
          <a:lstStyle/>
          <a:p>
            <a:r>
              <a:rPr lang="da-DK" dirty="0"/>
              <a:t>Bæredygtig madpakke</a:t>
            </a:r>
            <a:br>
              <a:rPr lang="da-DK" dirty="0"/>
            </a:br>
            <a:r>
              <a:rPr lang="da-DK" dirty="0"/>
              <a:t>i _____klasse</a:t>
            </a:r>
          </a:p>
        </p:txBody>
      </p:sp>
    </p:spTree>
    <p:extLst>
      <p:ext uri="{BB962C8B-B14F-4D97-AF65-F5344CB8AC3E}">
        <p14:creationId xmlns:p14="http://schemas.microsoft.com/office/powerpoint/2010/main" val="2184064342"/>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lede 5">
            <a:extLst>
              <a:ext uri="{FF2B5EF4-FFF2-40B4-BE49-F238E27FC236}">
                <a16:creationId xmlns:a16="http://schemas.microsoft.com/office/drawing/2014/main" id="{92DD3C47-DE1F-4DAA-91EF-30892C1E76A9}"/>
              </a:ext>
            </a:extLst>
          </p:cNvPr>
          <p:cNvPicPr>
            <a:picLocks noChangeAspect="1"/>
          </p:cNvPicPr>
          <p:nvPr/>
        </p:nvPicPr>
        <p:blipFill>
          <a:blip r:embed="rId3"/>
          <a:stretch>
            <a:fillRect/>
          </a:stretch>
        </p:blipFill>
        <p:spPr>
          <a:xfrm>
            <a:off x="9766300" y="326111"/>
            <a:ext cx="2028065" cy="1461414"/>
          </a:xfrm>
          <a:prstGeom prst="rect">
            <a:avLst/>
          </a:prstGeom>
        </p:spPr>
      </p:pic>
      <p:pic>
        <p:nvPicPr>
          <p:cNvPr id="2050" name="Picture 2" descr="Billedresultat for madpakkehånden">
            <a:hlinkClick r:id="rId4"/>
            <a:extLst>
              <a:ext uri="{FF2B5EF4-FFF2-40B4-BE49-F238E27FC236}">
                <a16:creationId xmlns:a16="http://schemas.microsoft.com/office/drawing/2014/main" id="{67866C53-3E6C-4FE7-9A1C-D9BF2F9570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377" y="323658"/>
            <a:ext cx="8788901" cy="62106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719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lede 6" descr="Et billede, der indeholder mad, bord, lille, sidder&#10;&#10;Automatisk genereret beskrivelse">
            <a:extLst>
              <a:ext uri="{FF2B5EF4-FFF2-40B4-BE49-F238E27FC236}">
                <a16:creationId xmlns:a16="http://schemas.microsoft.com/office/drawing/2014/main" id="{688309D2-BF83-4B46-828E-C7ED7777E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32870"/>
            <a:ext cx="12192000" cy="8128000"/>
          </a:xfrm>
          <a:prstGeom prst="rect">
            <a:avLst/>
          </a:prstGeom>
        </p:spPr>
      </p:pic>
      <p:sp>
        <p:nvSpPr>
          <p:cNvPr id="2" name="Titel 1">
            <a:extLst>
              <a:ext uri="{FF2B5EF4-FFF2-40B4-BE49-F238E27FC236}">
                <a16:creationId xmlns:a16="http://schemas.microsoft.com/office/drawing/2014/main" id="{4ACA7422-9B38-4D72-B881-61ED062143EF}"/>
              </a:ext>
            </a:extLst>
          </p:cNvPr>
          <p:cNvSpPr>
            <a:spLocks noGrp="1"/>
          </p:cNvSpPr>
          <p:nvPr>
            <p:ph type="title"/>
          </p:nvPr>
        </p:nvSpPr>
        <p:spPr>
          <a:xfrm>
            <a:off x="734219" y="5115498"/>
            <a:ext cx="10515600" cy="707886"/>
          </a:xfrm>
        </p:spPr>
        <p:txBody>
          <a:bodyPr>
            <a:normAutofit fontScale="90000"/>
          </a:bodyPr>
          <a:lstStyle/>
          <a:p>
            <a:r>
              <a:rPr lang="da-DK" sz="2200" dirty="0">
                <a:latin typeface="+mn-lt"/>
              </a:rPr>
              <a:t>Hvor stor eller lille skal din madpakke</a:t>
            </a:r>
            <a:br>
              <a:rPr lang="da-DK" sz="2200" dirty="0">
                <a:latin typeface="+mn-lt"/>
              </a:rPr>
            </a:br>
            <a:r>
              <a:rPr lang="da-DK" sz="2200" dirty="0">
                <a:latin typeface="+mn-lt"/>
              </a:rPr>
              <a:t>være, for at du bliver mæt?</a:t>
            </a:r>
            <a:br>
              <a:rPr lang="da-DK" sz="2200" dirty="0">
                <a:latin typeface="+mn-lt"/>
              </a:rPr>
            </a:br>
            <a:br>
              <a:rPr lang="da-DK" sz="2200" dirty="0">
                <a:latin typeface="+mn-lt"/>
              </a:rPr>
            </a:br>
            <a:br>
              <a:rPr lang="da-DK" sz="2200" dirty="0">
                <a:latin typeface="+mn-lt"/>
              </a:rPr>
            </a:br>
            <a:br>
              <a:rPr lang="da-DK" sz="1800" dirty="0">
                <a:latin typeface="+mn-lt"/>
              </a:rPr>
            </a:br>
            <a:br>
              <a:rPr lang="da-DK" sz="1800" dirty="0">
                <a:latin typeface="+mn-lt"/>
              </a:rPr>
            </a:br>
            <a:br>
              <a:rPr lang="da-DK" sz="1800" dirty="0">
                <a:latin typeface="+mn-lt"/>
              </a:rPr>
            </a:br>
            <a:br>
              <a:rPr lang="da-DK" sz="1800" dirty="0">
                <a:latin typeface="+mn-lt"/>
              </a:rPr>
            </a:br>
            <a:br>
              <a:rPr lang="da-DK" sz="1800" dirty="0">
                <a:latin typeface="+mn-lt"/>
              </a:rPr>
            </a:br>
            <a:br>
              <a:rPr lang="da-DK" sz="1800" dirty="0">
                <a:latin typeface="+mn-lt"/>
              </a:rPr>
            </a:br>
            <a:br>
              <a:rPr lang="da-DK" sz="1800" dirty="0">
                <a:latin typeface="+mn-lt"/>
              </a:rPr>
            </a:br>
            <a:br>
              <a:rPr lang="da-DK" sz="1800" dirty="0">
                <a:latin typeface="+mn-lt"/>
              </a:rPr>
            </a:br>
            <a:br>
              <a:rPr lang="da-DK" sz="1800" dirty="0">
                <a:latin typeface="+mn-lt"/>
              </a:rPr>
            </a:br>
            <a:br>
              <a:rPr lang="da-DK" sz="1800" dirty="0">
                <a:latin typeface="+mn-lt"/>
              </a:rPr>
            </a:br>
            <a:br>
              <a:rPr lang="da-DK" sz="1800" dirty="0">
                <a:latin typeface="+mn-lt"/>
              </a:rPr>
            </a:br>
            <a:br>
              <a:rPr lang="da-DK" sz="1600" dirty="0">
                <a:latin typeface="+mn-lt"/>
              </a:rPr>
            </a:br>
            <a:r>
              <a:rPr lang="da-DK" sz="1600" dirty="0">
                <a:latin typeface="+mn-lt"/>
              </a:rPr>
              <a:t> </a:t>
            </a:r>
          </a:p>
        </p:txBody>
      </p:sp>
      <p:sp>
        <p:nvSpPr>
          <p:cNvPr id="5" name="Tekstfelt 4">
            <a:extLst>
              <a:ext uri="{FF2B5EF4-FFF2-40B4-BE49-F238E27FC236}">
                <a16:creationId xmlns:a16="http://schemas.microsoft.com/office/drawing/2014/main" id="{260FA5AB-D1FC-456B-9FE6-F5AF84979338}"/>
              </a:ext>
            </a:extLst>
          </p:cNvPr>
          <p:cNvSpPr txBox="1"/>
          <p:nvPr/>
        </p:nvSpPr>
        <p:spPr>
          <a:xfrm>
            <a:off x="734219" y="513208"/>
            <a:ext cx="6241773" cy="707886"/>
          </a:xfrm>
          <a:prstGeom prst="rect">
            <a:avLst/>
          </a:prstGeom>
          <a:noFill/>
        </p:spPr>
        <p:txBody>
          <a:bodyPr wrap="square" rtlCol="0">
            <a:spAutoFit/>
          </a:bodyPr>
          <a:lstStyle/>
          <a:p>
            <a:r>
              <a:rPr lang="da-DK" sz="4000" dirty="0">
                <a:solidFill>
                  <a:srgbClr val="E5461B"/>
                </a:solidFill>
              </a:rPr>
              <a:t>Tilpas størrelse</a:t>
            </a:r>
          </a:p>
        </p:txBody>
      </p:sp>
      <p:sp>
        <p:nvSpPr>
          <p:cNvPr id="10" name="Taleboble: rektangel med afrundede hjørner 9">
            <a:extLst>
              <a:ext uri="{FF2B5EF4-FFF2-40B4-BE49-F238E27FC236}">
                <a16:creationId xmlns:a16="http://schemas.microsoft.com/office/drawing/2014/main" id="{B708C378-A173-4BD4-B572-6C286A212353}"/>
              </a:ext>
            </a:extLst>
          </p:cNvPr>
          <p:cNvSpPr/>
          <p:nvPr/>
        </p:nvSpPr>
        <p:spPr>
          <a:xfrm>
            <a:off x="240633" y="3907857"/>
            <a:ext cx="2733574" cy="1654268"/>
          </a:xfrm>
          <a:prstGeom prst="wedgeRoundRectCallout">
            <a:avLst>
              <a:gd name="adj1" fmla="val 4045"/>
              <a:gd name="adj2" fmla="val 81843"/>
              <a:gd name="adj3" fmla="val 16667"/>
            </a:avLst>
          </a:prstGeom>
          <a:noFill/>
          <a:ln w="28575">
            <a:solidFill>
              <a:srgbClr val="E5461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a-DK" sz="1400" dirty="0">
                <a:solidFill>
                  <a:schemeClr val="tx1"/>
                </a:solidFill>
              </a:rPr>
              <a:t>At smide mad ud er spild, men det er også vigtigt at madpakken gør dig tilpas mæt</a:t>
            </a:r>
            <a:br>
              <a:rPr lang="da-DK" sz="1400" dirty="0">
                <a:solidFill>
                  <a:schemeClr val="tx1"/>
                </a:solidFill>
              </a:rPr>
            </a:br>
            <a:r>
              <a:rPr lang="da-DK" sz="1400" dirty="0">
                <a:solidFill>
                  <a:schemeClr val="tx1"/>
                </a:solidFill>
              </a:rPr>
              <a:t> – derfor er det vigtigt </a:t>
            </a:r>
            <a:br>
              <a:rPr lang="da-DK" sz="1400" dirty="0">
                <a:solidFill>
                  <a:schemeClr val="tx1"/>
                </a:solidFill>
              </a:rPr>
            </a:br>
            <a:r>
              <a:rPr lang="da-DK" sz="1400" dirty="0">
                <a:solidFill>
                  <a:schemeClr val="tx1"/>
                </a:solidFill>
              </a:rPr>
              <a:t>at størrelsen passer til din sult.</a:t>
            </a:r>
            <a:endParaRPr lang="da-DK" sz="1400" dirty="0">
              <a:solidFill>
                <a:schemeClr val="tx1"/>
              </a:solidFill>
              <a:effectLst/>
              <a:ea typeface="Calibri" panose="020F0502020204030204" pitchFamily="34" charset="0"/>
              <a:cs typeface="Times New Roman" panose="02020603050405020304" pitchFamily="18" charset="0"/>
            </a:endParaRPr>
          </a:p>
        </p:txBody>
      </p:sp>
      <p:pic>
        <p:nvPicPr>
          <p:cNvPr id="11" name="Billede 10">
            <a:extLst>
              <a:ext uri="{FF2B5EF4-FFF2-40B4-BE49-F238E27FC236}">
                <a16:creationId xmlns:a16="http://schemas.microsoft.com/office/drawing/2014/main" id="{F294DD18-5983-47CB-8376-CCE8B5A3CA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2874" y="5733252"/>
            <a:ext cx="1884475" cy="2955082"/>
          </a:xfrm>
          <a:prstGeom prst="rect">
            <a:avLst/>
          </a:prstGeom>
        </p:spPr>
      </p:pic>
    </p:spTree>
    <p:extLst>
      <p:ext uri="{BB962C8B-B14F-4D97-AF65-F5344CB8AC3E}">
        <p14:creationId xmlns:p14="http://schemas.microsoft.com/office/powerpoint/2010/main" val="18443573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lede 11" descr="Et billede, der indeholder beholder, bord, plast, mad&#10;&#10;Automatisk genereret beskrivelse">
            <a:extLst>
              <a:ext uri="{FF2B5EF4-FFF2-40B4-BE49-F238E27FC236}">
                <a16:creationId xmlns:a16="http://schemas.microsoft.com/office/drawing/2014/main" id="{357A4E83-63A6-4031-BDC1-0F3A3D9F66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838" y="-61888"/>
            <a:ext cx="11749340" cy="7834027"/>
          </a:xfrm>
          <a:prstGeom prst="rect">
            <a:avLst/>
          </a:prstGeom>
        </p:spPr>
      </p:pic>
      <p:sp>
        <p:nvSpPr>
          <p:cNvPr id="7" name="Tekstfelt 6">
            <a:extLst>
              <a:ext uri="{FF2B5EF4-FFF2-40B4-BE49-F238E27FC236}">
                <a16:creationId xmlns:a16="http://schemas.microsoft.com/office/drawing/2014/main" id="{48B1F736-B529-41B8-AD5D-62F0E3E23F70}"/>
              </a:ext>
            </a:extLst>
          </p:cNvPr>
          <p:cNvSpPr txBox="1"/>
          <p:nvPr/>
        </p:nvSpPr>
        <p:spPr>
          <a:xfrm>
            <a:off x="317966" y="203950"/>
            <a:ext cx="8610450" cy="1323439"/>
          </a:xfrm>
          <a:prstGeom prst="rect">
            <a:avLst/>
          </a:prstGeom>
          <a:noFill/>
        </p:spPr>
        <p:txBody>
          <a:bodyPr wrap="square" rtlCol="0">
            <a:spAutoFit/>
          </a:bodyPr>
          <a:lstStyle/>
          <a:p>
            <a:r>
              <a:rPr lang="da-DK" sz="4000" dirty="0">
                <a:solidFill>
                  <a:srgbClr val="E5461B"/>
                </a:solidFill>
              </a:rPr>
              <a:t>ØVELSE: Tegn den madpakke du gerne vil have!</a:t>
            </a:r>
          </a:p>
        </p:txBody>
      </p:sp>
      <p:sp>
        <p:nvSpPr>
          <p:cNvPr id="13" name="Rektangel: afrundede hjørner 12">
            <a:extLst>
              <a:ext uri="{FF2B5EF4-FFF2-40B4-BE49-F238E27FC236}">
                <a16:creationId xmlns:a16="http://schemas.microsoft.com/office/drawing/2014/main" id="{BDF790B9-CFBA-411C-8963-F9FC5888ED7D}"/>
              </a:ext>
            </a:extLst>
          </p:cNvPr>
          <p:cNvSpPr/>
          <p:nvPr/>
        </p:nvSpPr>
        <p:spPr>
          <a:xfrm>
            <a:off x="115101" y="4270151"/>
            <a:ext cx="2971736" cy="2349040"/>
          </a:xfrm>
          <a:custGeom>
            <a:avLst/>
            <a:gdLst>
              <a:gd name="connsiteX0" fmla="*/ 0 w 2971736"/>
              <a:gd name="connsiteY0" fmla="*/ 391514 h 2349040"/>
              <a:gd name="connsiteX1" fmla="*/ 391514 w 2971736"/>
              <a:gd name="connsiteY1" fmla="*/ 0 h 2349040"/>
              <a:gd name="connsiteX2" fmla="*/ 873030 w 2971736"/>
              <a:gd name="connsiteY2" fmla="*/ 0 h 2349040"/>
              <a:gd name="connsiteX3" fmla="*/ 1354546 w 2971736"/>
              <a:gd name="connsiteY3" fmla="*/ 0 h 2349040"/>
              <a:gd name="connsiteX4" fmla="*/ 1836061 w 2971736"/>
              <a:gd name="connsiteY4" fmla="*/ 0 h 2349040"/>
              <a:gd name="connsiteX5" fmla="*/ 2580222 w 2971736"/>
              <a:gd name="connsiteY5" fmla="*/ 0 h 2349040"/>
              <a:gd name="connsiteX6" fmla="*/ 2971736 w 2971736"/>
              <a:gd name="connsiteY6" fmla="*/ 391514 h 2349040"/>
              <a:gd name="connsiteX7" fmla="*/ 2971736 w 2971736"/>
              <a:gd name="connsiteY7" fmla="*/ 929178 h 2349040"/>
              <a:gd name="connsiteX8" fmla="*/ 2971736 w 2971736"/>
              <a:gd name="connsiteY8" fmla="*/ 1451182 h 2349040"/>
              <a:gd name="connsiteX9" fmla="*/ 2971736 w 2971736"/>
              <a:gd name="connsiteY9" fmla="*/ 1957526 h 2349040"/>
              <a:gd name="connsiteX10" fmla="*/ 2580222 w 2971736"/>
              <a:gd name="connsiteY10" fmla="*/ 2349040 h 2349040"/>
              <a:gd name="connsiteX11" fmla="*/ 2011158 w 2971736"/>
              <a:gd name="connsiteY11" fmla="*/ 2349040 h 2349040"/>
              <a:gd name="connsiteX12" fmla="*/ 1529642 w 2971736"/>
              <a:gd name="connsiteY12" fmla="*/ 2349040 h 2349040"/>
              <a:gd name="connsiteX13" fmla="*/ 938691 w 2971736"/>
              <a:gd name="connsiteY13" fmla="*/ 2349040 h 2349040"/>
              <a:gd name="connsiteX14" fmla="*/ 391514 w 2971736"/>
              <a:gd name="connsiteY14" fmla="*/ 2349040 h 2349040"/>
              <a:gd name="connsiteX15" fmla="*/ 0 w 2971736"/>
              <a:gd name="connsiteY15" fmla="*/ 1957526 h 2349040"/>
              <a:gd name="connsiteX16" fmla="*/ 0 w 2971736"/>
              <a:gd name="connsiteY16" fmla="*/ 1466842 h 2349040"/>
              <a:gd name="connsiteX17" fmla="*/ 0 w 2971736"/>
              <a:gd name="connsiteY17" fmla="*/ 944838 h 2349040"/>
              <a:gd name="connsiteX18" fmla="*/ 0 w 2971736"/>
              <a:gd name="connsiteY18" fmla="*/ 391514 h 23490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971736" h="2349040" fill="none" extrusionOk="0">
                <a:moveTo>
                  <a:pt x="0" y="391514"/>
                </a:moveTo>
                <a:cubicBezTo>
                  <a:pt x="39110" y="168077"/>
                  <a:pt x="164228" y="3118"/>
                  <a:pt x="391514" y="0"/>
                </a:cubicBezTo>
                <a:cubicBezTo>
                  <a:pt x="535860" y="20891"/>
                  <a:pt x="657948" y="8650"/>
                  <a:pt x="873030" y="0"/>
                </a:cubicBezTo>
                <a:cubicBezTo>
                  <a:pt x="1088112" y="-8650"/>
                  <a:pt x="1206937" y="20790"/>
                  <a:pt x="1354546" y="0"/>
                </a:cubicBezTo>
                <a:cubicBezTo>
                  <a:pt x="1502155" y="-20790"/>
                  <a:pt x="1722328" y="15442"/>
                  <a:pt x="1836061" y="0"/>
                </a:cubicBezTo>
                <a:cubicBezTo>
                  <a:pt x="1949795" y="-15442"/>
                  <a:pt x="2327304" y="14944"/>
                  <a:pt x="2580222" y="0"/>
                </a:cubicBezTo>
                <a:cubicBezTo>
                  <a:pt x="2834709" y="16092"/>
                  <a:pt x="2936536" y="174549"/>
                  <a:pt x="2971736" y="391514"/>
                </a:cubicBezTo>
                <a:cubicBezTo>
                  <a:pt x="2990009" y="500437"/>
                  <a:pt x="2994644" y="678061"/>
                  <a:pt x="2971736" y="929178"/>
                </a:cubicBezTo>
                <a:cubicBezTo>
                  <a:pt x="2948828" y="1180295"/>
                  <a:pt x="2964066" y="1276255"/>
                  <a:pt x="2971736" y="1451182"/>
                </a:cubicBezTo>
                <a:cubicBezTo>
                  <a:pt x="2979406" y="1626109"/>
                  <a:pt x="2955841" y="1763419"/>
                  <a:pt x="2971736" y="1957526"/>
                </a:cubicBezTo>
                <a:cubicBezTo>
                  <a:pt x="2927534" y="2197775"/>
                  <a:pt x="2796783" y="2375358"/>
                  <a:pt x="2580222" y="2349040"/>
                </a:cubicBezTo>
                <a:cubicBezTo>
                  <a:pt x="2337876" y="2325745"/>
                  <a:pt x="2189358" y="2331690"/>
                  <a:pt x="2011158" y="2349040"/>
                </a:cubicBezTo>
                <a:cubicBezTo>
                  <a:pt x="1832958" y="2366390"/>
                  <a:pt x="1655225" y="2363255"/>
                  <a:pt x="1529642" y="2349040"/>
                </a:cubicBezTo>
                <a:cubicBezTo>
                  <a:pt x="1404059" y="2334825"/>
                  <a:pt x="1100297" y="2350459"/>
                  <a:pt x="938691" y="2349040"/>
                </a:cubicBezTo>
                <a:cubicBezTo>
                  <a:pt x="777085" y="2347621"/>
                  <a:pt x="534067" y="2357939"/>
                  <a:pt x="391514" y="2349040"/>
                </a:cubicBezTo>
                <a:cubicBezTo>
                  <a:pt x="170072" y="2338270"/>
                  <a:pt x="450" y="2120475"/>
                  <a:pt x="0" y="1957526"/>
                </a:cubicBezTo>
                <a:cubicBezTo>
                  <a:pt x="-441" y="1787261"/>
                  <a:pt x="-19095" y="1628855"/>
                  <a:pt x="0" y="1466842"/>
                </a:cubicBezTo>
                <a:cubicBezTo>
                  <a:pt x="19095" y="1304829"/>
                  <a:pt x="-3475" y="1114371"/>
                  <a:pt x="0" y="944838"/>
                </a:cubicBezTo>
                <a:cubicBezTo>
                  <a:pt x="3475" y="775305"/>
                  <a:pt x="22208" y="648781"/>
                  <a:pt x="0" y="391514"/>
                </a:cubicBezTo>
                <a:close/>
              </a:path>
              <a:path w="2971736" h="2349040" stroke="0" extrusionOk="0">
                <a:moveTo>
                  <a:pt x="0" y="391514"/>
                </a:moveTo>
                <a:cubicBezTo>
                  <a:pt x="49832" y="184914"/>
                  <a:pt x="131448" y="1140"/>
                  <a:pt x="391514" y="0"/>
                </a:cubicBezTo>
                <a:cubicBezTo>
                  <a:pt x="643922" y="17007"/>
                  <a:pt x="783607" y="16081"/>
                  <a:pt x="938691" y="0"/>
                </a:cubicBezTo>
                <a:cubicBezTo>
                  <a:pt x="1093775" y="-16081"/>
                  <a:pt x="1402494" y="12209"/>
                  <a:pt x="1529642" y="0"/>
                </a:cubicBezTo>
                <a:cubicBezTo>
                  <a:pt x="1656790" y="-12209"/>
                  <a:pt x="1930887" y="-12959"/>
                  <a:pt x="2033045" y="0"/>
                </a:cubicBezTo>
                <a:cubicBezTo>
                  <a:pt x="2135203" y="12959"/>
                  <a:pt x="2426258" y="19313"/>
                  <a:pt x="2580222" y="0"/>
                </a:cubicBezTo>
                <a:cubicBezTo>
                  <a:pt x="2789775" y="-25132"/>
                  <a:pt x="2965721" y="160892"/>
                  <a:pt x="2971736" y="391514"/>
                </a:cubicBezTo>
                <a:cubicBezTo>
                  <a:pt x="2987832" y="561733"/>
                  <a:pt x="2975960" y="688634"/>
                  <a:pt x="2971736" y="929178"/>
                </a:cubicBezTo>
                <a:cubicBezTo>
                  <a:pt x="2967512" y="1169722"/>
                  <a:pt x="2976217" y="1206966"/>
                  <a:pt x="2971736" y="1419862"/>
                </a:cubicBezTo>
                <a:cubicBezTo>
                  <a:pt x="2967255" y="1632758"/>
                  <a:pt x="2949703" y="1778193"/>
                  <a:pt x="2971736" y="1957526"/>
                </a:cubicBezTo>
                <a:cubicBezTo>
                  <a:pt x="2945714" y="2168574"/>
                  <a:pt x="2771945" y="2391899"/>
                  <a:pt x="2580222" y="2349040"/>
                </a:cubicBezTo>
                <a:cubicBezTo>
                  <a:pt x="2449201" y="2357544"/>
                  <a:pt x="2256781" y="2346610"/>
                  <a:pt x="1989271" y="2349040"/>
                </a:cubicBezTo>
                <a:cubicBezTo>
                  <a:pt x="1721761" y="2351470"/>
                  <a:pt x="1636194" y="2362293"/>
                  <a:pt x="1485868" y="2349040"/>
                </a:cubicBezTo>
                <a:cubicBezTo>
                  <a:pt x="1335542" y="2335787"/>
                  <a:pt x="1204698" y="2344923"/>
                  <a:pt x="960578" y="2349040"/>
                </a:cubicBezTo>
                <a:cubicBezTo>
                  <a:pt x="716458" y="2353158"/>
                  <a:pt x="513733" y="2366765"/>
                  <a:pt x="391514" y="2349040"/>
                </a:cubicBezTo>
                <a:cubicBezTo>
                  <a:pt x="168503" y="2375040"/>
                  <a:pt x="25275" y="2204922"/>
                  <a:pt x="0" y="1957526"/>
                </a:cubicBezTo>
                <a:cubicBezTo>
                  <a:pt x="2370" y="1710339"/>
                  <a:pt x="-7069" y="1672032"/>
                  <a:pt x="0" y="1451182"/>
                </a:cubicBezTo>
                <a:cubicBezTo>
                  <a:pt x="7069" y="1230332"/>
                  <a:pt x="-1458" y="1205041"/>
                  <a:pt x="0" y="976158"/>
                </a:cubicBezTo>
                <a:cubicBezTo>
                  <a:pt x="1458" y="747275"/>
                  <a:pt x="-12397" y="572593"/>
                  <a:pt x="0" y="391514"/>
                </a:cubicBezTo>
                <a:close/>
              </a:path>
            </a:pathLst>
          </a:custGeom>
          <a:solidFill>
            <a:schemeClr val="bg1"/>
          </a:solidFill>
          <a:ln w="19050">
            <a:solidFill>
              <a:srgbClr val="E5461B"/>
            </a:solidFill>
            <a:extLst>
              <a:ext uri="{C807C97D-BFC1-408E-A445-0C87EB9F89A2}">
                <ask:lineSketchStyleProps xmlns:ask="http://schemas.microsoft.com/office/drawing/2018/sketchyshapes" sd="210227805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1600" dirty="0">
                <a:solidFill>
                  <a:schemeClr val="tx1"/>
                </a:solidFill>
              </a:rPr>
              <a:t>6.a og 6.b på Virklund skole i Midtjylland har arbejdet med madspild. De fandt ud af at når spisepausen er rolig og hyggelig ryger der meget mindre mad i skraldespanden.</a:t>
            </a:r>
          </a:p>
          <a:p>
            <a:pPr algn="ctr"/>
            <a:endParaRPr lang="da-DK" sz="1050" dirty="0">
              <a:solidFill>
                <a:schemeClr val="tx1"/>
              </a:solidFill>
            </a:endParaRPr>
          </a:p>
          <a:p>
            <a:pPr algn="ctr"/>
            <a:r>
              <a:rPr lang="da-DK" sz="1050" dirty="0">
                <a:solidFill>
                  <a:schemeClr val="tx1"/>
                </a:solidFill>
              </a:rPr>
              <a:t>folkeskolen.dk 11. februar 2020</a:t>
            </a:r>
          </a:p>
        </p:txBody>
      </p:sp>
      <p:sp>
        <p:nvSpPr>
          <p:cNvPr id="16" name="Rektangel: afrundede hjørner 15">
            <a:extLst>
              <a:ext uri="{FF2B5EF4-FFF2-40B4-BE49-F238E27FC236}">
                <a16:creationId xmlns:a16="http://schemas.microsoft.com/office/drawing/2014/main" id="{EB90B25F-B60A-4239-9127-776B9FBACFB9}"/>
              </a:ext>
            </a:extLst>
          </p:cNvPr>
          <p:cNvSpPr/>
          <p:nvPr/>
        </p:nvSpPr>
        <p:spPr>
          <a:xfrm>
            <a:off x="8928416" y="2234926"/>
            <a:ext cx="2396691" cy="1198755"/>
          </a:xfrm>
          <a:custGeom>
            <a:avLst/>
            <a:gdLst>
              <a:gd name="connsiteX0" fmla="*/ 0 w 2396691"/>
              <a:gd name="connsiteY0" fmla="*/ 199796 h 1198755"/>
              <a:gd name="connsiteX1" fmla="*/ 199796 w 2396691"/>
              <a:gd name="connsiteY1" fmla="*/ 0 h 1198755"/>
              <a:gd name="connsiteX2" fmla="*/ 885467 w 2396691"/>
              <a:gd name="connsiteY2" fmla="*/ 0 h 1198755"/>
              <a:gd name="connsiteX3" fmla="*/ 1511224 w 2396691"/>
              <a:gd name="connsiteY3" fmla="*/ 0 h 1198755"/>
              <a:gd name="connsiteX4" fmla="*/ 2196895 w 2396691"/>
              <a:gd name="connsiteY4" fmla="*/ 0 h 1198755"/>
              <a:gd name="connsiteX5" fmla="*/ 2396691 w 2396691"/>
              <a:gd name="connsiteY5" fmla="*/ 199796 h 1198755"/>
              <a:gd name="connsiteX6" fmla="*/ 2396691 w 2396691"/>
              <a:gd name="connsiteY6" fmla="*/ 591386 h 1198755"/>
              <a:gd name="connsiteX7" fmla="*/ 2396691 w 2396691"/>
              <a:gd name="connsiteY7" fmla="*/ 998959 h 1198755"/>
              <a:gd name="connsiteX8" fmla="*/ 2196895 w 2396691"/>
              <a:gd name="connsiteY8" fmla="*/ 1198755 h 1198755"/>
              <a:gd name="connsiteX9" fmla="*/ 1571137 w 2396691"/>
              <a:gd name="connsiteY9" fmla="*/ 1198755 h 1198755"/>
              <a:gd name="connsiteX10" fmla="*/ 965351 w 2396691"/>
              <a:gd name="connsiteY10" fmla="*/ 1198755 h 1198755"/>
              <a:gd name="connsiteX11" fmla="*/ 199796 w 2396691"/>
              <a:gd name="connsiteY11" fmla="*/ 1198755 h 1198755"/>
              <a:gd name="connsiteX12" fmla="*/ 0 w 2396691"/>
              <a:gd name="connsiteY12" fmla="*/ 998959 h 1198755"/>
              <a:gd name="connsiteX13" fmla="*/ 0 w 2396691"/>
              <a:gd name="connsiteY13" fmla="*/ 615361 h 1198755"/>
              <a:gd name="connsiteX14" fmla="*/ 0 w 2396691"/>
              <a:gd name="connsiteY14" fmla="*/ 199796 h 1198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96691" h="1198755" fill="none" extrusionOk="0">
                <a:moveTo>
                  <a:pt x="0" y="199796"/>
                </a:moveTo>
                <a:cubicBezTo>
                  <a:pt x="-13526" y="83508"/>
                  <a:pt x="95470" y="-3240"/>
                  <a:pt x="199796" y="0"/>
                </a:cubicBezTo>
                <a:cubicBezTo>
                  <a:pt x="412708" y="5993"/>
                  <a:pt x="660519" y="-26652"/>
                  <a:pt x="885467" y="0"/>
                </a:cubicBezTo>
                <a:cubicBezTo>
                  <a:pt x="1110415" y="26652"/>
                  <a:pt x="1280138" y="-13980"/>
                  <a:pt x="1511224" y="0"/>
                </a:cubicBezTo>
                <a:cubicBezTo>
                  <a:pt x="1742310" y="13980"/>
                  <a:pt x="1858112" y="-30287"/>
                  <a:pt x="2196895" y="0"/>
                </a:cubicBezTo>
                <a:cubicBezTo>
                  <a:pt x="2298351" y="20105"/>
                  <a:pt x="2402873" y="96520"/>
                  <a:pt x="2396691" y="199796"/>
                </a:cubicBezTo>
                <a:cubicBezTo>
                  <a:pt x="2402460" y="393066"/>
                  <a:pt x="2403555" y="441658"/>
                  <a:pt x="2396691" y="591386"/>
                </a:cubicBezTo>
                <a:cubicBezTo>
                  <a:pt x="2389828" y="741114"/>
                  <a:pt x="2403430" y="891957"/>
                  <a:pt x="2396691" y="998959"/>
                </a:cubicBezTo>
                <a:cubicBezTo>
                  <a:pt x="2401246" y="1125694"/>
                  <a:pt x="2317268" y="1185152"/>
                  <a:pt x="2196895" y="1198755"/>
                </a:cubicBezTo>
                <a:cubicBezTo>
                  <a:pt x="2018194" y="1215871"/>
                  <a:pt x="1740756" y="1181616"/>
                  <a:pt x="1571137" y="1198755"/>
                </a:cubicBezTo>
                <a:cubicBezTo>
                  <a:pt x="1401518" y="1215894"/>
                  <a:pt x="1258562" y="1180551"/>
                  <a:pt x="965351" y="1198755"/>
                </a:cubicBezTo>
                <a:cubicBezTo>
                  <a:pt x="672140" y="1216959"/>
                  <a:pt x="538940" y="1201882"/>
                  <a:pt x="199796" y="1198755"/>
                </a:cubicBezTo>
                <a:cubicBezTo>
                  <a:pt x="115435" y="1203584"/>
                  <a:pt x="-23960" y="1120522"/>
                  <a:pt x="0" y="998959"/>
                </a:cubicBezTo>
                <a:cubicBezTo>
                  <a:pt x="-5410" y="877292"/>
                  <a:pt x="-16500" y="746229"/>
                  <a:pt x="0" y="615361"/>
                </a:cubicBezTo>
                <a:cubicBezTo>
                  <a:pt x="16500" y="484493"/>
                  <a:pt x="-2083" y="307100"/>
                  <a:pt x="0" y="199796"/>
                </a:cubicBezTo>
                <a:close/>
              </a:path>
              <a:path w="2396691" h="1198755" stroke="0" extrusionOk="0">
                <a:moveTo>
                  <a:pt x="0" y="199796"/>
                </a:moveTo>
                <a:cubicBezTo>
                  <a:pt x="-7947" y="102573"/>
                  <a:pt x="109621" y="5393"/>
                  <a:pt x="199796" y="0"/>
                </a:cubicBezTo>
                <a:cubicBezTo>
                  <a:pt x="492033" y="8555"/>
                  <a:pt x="624894" y="5055"/>
                  <a:pt x="805583" y="0"/>
                </a:cubicBezTo>
                <a:cubicBezTo>
                  <a:pt x="986272" y="-5055"/>
                  <a:pt x="1161223" y="-30697"/>
                  <a:pt x="1491253" y="0"/>
                </a:cubicBezTo>
                <a:cubicBezTo>
                  <a:pt x="1821283" y="30697"/>
                  <a:pt x="1845532" y="22786"/>
                  <a:pt x="2196895" y="0"/>
                </a:cubicBezTo>
                <a:cubicBezTo>
                  <a:pt x="2304866" y="-3414"/>
                  <a:pt x="2404650" y="95075"/>
                  <a:pt x="2396691" y="199796"/>
                </a:cubicBezTo>
                <a:cubicBezTo>
                  <a:pt x="2384762" y="361074"/>
                  <a:pt x="2416853" y="453234"/>
                  <a:pt x="2396691" y="615361"/>
                </a:cubicBezTo>
                <a:cubicBezTo>
                  <a:pt x="2376529" y="777488"/>
                  <a:pt x="2386287" y="814604"/>
                  <a:pt x="2396691" y="998959"/>
                </a:cubicBezTo>
                <a:cubicBezTo>
                  <a:pt x="2391619" y="1112094"/>
                  <a:pt x="2330041" y="1188589"/>
                  <a:pt x="2196895" y="1198755"/>
                </a:cubicBezTo>
                <a:cubicBezTo>
                  <a:pt x="2060966" y="1217128"/>
                  <a:pt x="1799095" y="1205951"/>
                  <a:pt x="1571137" y="1198755"/>
                </a:cubicBezTo>
                <a:cubicBezTo>
                  <a:pt x="1343179" y="1191559"/>
                  <a:pt x="1154449" y="1193988"/>
                  <a:pt x="905438" y="1198755"/>
                </a:cubicBezTo>
                <a:cubicBezTo>
                  <a:pt x="656427" y="1203522"/>
                  <a:pt x="342298" y="1206300"/>
                  <a:pt x="199796" y="1198755"/>
                </a:cubicBezTo>
                <a:cubicBezTo>
                  <a:pt x="90516" y="1226239"/>
                  <a:pt x="3600" y="1120457"/>
                  <a:pt x="0" y="998959"/>
                </a:cubicBezTo>
                <a:cubicBezTo>
                  <a:pt x="-10007" y="875570"/>
                  <a:pt x="12799" y="731122"/>
                  <a:pt x="0" y="615361"/>
                </a:cubicBezTo>
                <a:cubicBezTo>
                  <a:pt x="-12799" y="499600"/>
                  <a:pt x="-19936" y="290036"/>
                  <a:pt x="0" y="199796"/>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0"/>
              </a:spcAft>
            </a:pPr>
            <a:r>
              <a:rPr lang="da-DK" sz="2400" dirty="0">
                <a:solidFill>
                  <a:srgbClr val="000000"/>
                </a:solidFill>
                <a:ea typeface="Calibri" panose="020F0502020204030204" pitchFamily="34" charset="0"/>
                <a:cs typeface="Times New Roman" panose="02020603050405020304" pitchFamily="18" charset="0"/>
              </a:rPr>
              <a:t>Tilpas størrelse?</a:t>
            </a:r>
            <a:endParaRPr lang="da-DK" sz="2400" dirty="0">
              <a:ea typeface="Calibri" panose="020F0502020204030204" pitchFamily="34" charset="0"/>
              <a:cs typeface="Times New Roman" panose="02020603050405020304" pitchFamily="18" charset="0"/>
            </a:endParaRPr>
          </a:p>
        </p:txBody>
      </p:sp>
      <p:sp>
        <p:nvSpPr>
          <p:cNvPr id="17" name="Rektangel: afrundede hjørner 16">
            <a:extLst>
              <a:ext uri="{FF2B5EF4-FFF2-40B4-BE49-F238E27FC236}">
                <a16:creationId xmlns:a16="http://schemas.microsoft.com/office/drawing/2014/main" id="{224840AD-A5A5-4EE7-BAB6-35F4E1A8F1CF}"/>
              </a:ext>
            </a:extLst>
          </p:cNvPr>
          <p:cNvSpPr/>
          <p:nvPr/>
        </p:nvSpPr>
        <p:spPr>
          <a:xfrm>
            <a:off x="7988251" y="5300943"/>
            <a:ext cx="3860448" cy="1455991"/>
          </a:xfrm>
          <a:custGeom>
            <a:avLst/>
            <a:gdLst>
              <a:gd name="connsiteX0" fmla="*/ 0 w 3860448"/>
              <a:gd name="connsiteY0" fmla="*/ 242670 h 1455991"/>
              <a:gd name="connsiteX1" fmla="*/ 242670 w 3860448"/>
              <a:gd name="connsiteY1" fmla="*/ 0 h 1455991"/>
              <a:gd name="connsiteX2" fmla="*/ 917692 w 3860448"/>
              <a:gd name="connsiteY2" fmla="*/ 0 h 1455991"/>
              <a:gd name="connsiteX3" fmla="*/ 1558962 w 3860448"/>
              <a:gd name="connsiteY3" fmla="*/ 0 h 1455991"/>
              <a:gd name="connsiteX4" fmla="*/ 2267735 w 3860448"/>
              <a:gd name="connsiteY4" fmla="*/ 0 h 1455991"/>
              <a:gd name="connsiteX5" fmla="*/ 2841503 w 3860448"/>
              <a:gd name="connsiteY5" fmla="*/ 0 h 1455991"/>
              <a:gd name="connsiteX6" fmla="*/ 3617778 w 3860448"/>
              <a:gd name="connsiteY6" fmla="*/ 0 h 1455991"/>
              <a:gd name="connsiteX7" fmla="*/ 3860448 w 3860448"/>
              <a:gd name="connsiteY7" fmla="*/ 242670 h 1455991"/>
              <a:gd name="connsiteX8" fmla="*/ 3860448 w 3860448"/>
              <a:gd name="connsiteY8" fmla="*/ 727996 h 1455991"/>
              <a:gd name="connsiteX9" fmla="*/ 3860448 w 3860448"/>
              <a:gd name="connsiteY9" fmla="*/ 1213321 h 1455991"/>
              <a:gd name="connsiteX10" fmla="*/ 3617778 w 3860448"/>
              <a:gd name="connsiteY10" fmla="*/ 1455991 h 1455991"/>
              <a:gd name="connsiteX11" fmla="*/ 2875254 w 3860448"/>
              <a:gd name="connsiteY11" fmla="*/ 1455991 h 1455991"/>
              <a:gd name="connsiteX12" fmla="*/ 2233984 w 3860448"/>
              <a:gd name="connsiteY12" fmla="*/ 1455991 h 1455991"/>
              <a:gd name="connsiteX13" fmla="*/ 1558962 w 3860448"/>
              <a:gd name="connsiteY13" fmla="*/ 1455991 h 1455991"/>
              <a:gd name="connsiteX14" fmla="*/ 917692 w 3860448"/>
              <a:gd name="connsiteY14" fmla="*/ 1455991 h 1455991"/>
              <a:gd name="connsiteX15" fmla="*/ 242670 w 3860448"/>
              <a:gd name="connsiteY15" fmla="*/ 1455991 h 1455991"/>
              <a:gd name="connsiteX16" fmla="*/ 0 w 3860448"/>
              <a:gd name="connsiteY16" fmla="*/ 1213321 h 1455991"/>
              <a:gd name="connsiteX17" fmla="*/ 0 w 3860448"/>
              <a:gd name="connsiteY17" fmla="*/ 747409 h 1455991"/>
              <a:gd name="connsiteX18" fmla="*/ 0 w 3860448"/>
              <a:gd name="connsiteY18" fmla="*/ 242670 h 1455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860448" h="1455991" fill="none" extrusionOk="0">
                <a:moveTo>
                  <a:pt x="0" y="242670"/>
                </a:moveTo>
                <a:cubicBezTo>
                  <a:pt x="33315" y="106970"/>
                  <a:pt x="124234" y="20112"/>
                  <a:pt x="242670" y="0"/>
                </a:cubicBezTo>
                <a:cubicBezTo>
                  <a:pt x="545095" y="-27682"/>
                  <a:pt x="628726" y="31499"/>
                  <a:pt x="917692" y="0"/>
                </a:cubicBezTo>
                <a:cubicBezTo>
                  <a:pt x="1206658" y="-31499"/>
                  <a:pt x="1363772" y="27926"/>
                  <a:pt x="1558962" y="0"/>
                </a:cubicBezTo>
                <a:cubicBezTo>
                  <a:pt x="1754152" y="-27926"/>
                  <a:pt x="2011951" y="-15281"/>
                  <a:pt x="2267735" y="0"/>
                </a:cubicBezTo>
                <a:cubicBezTo>
                  <a:pt x="2523519" y="15281"/>
                  <a:pt x="2579944" y="14"/>
                  <a:pt x="2841503" y="0"/>
                </a:cubicBezTo>
                <a:cubicBezTo>
                  <a:pt x="3103062" y="-14"/>
                  <a:pt x="3271282" y="-17787"/>
                  <a:pt x="3617778" y="0"/>
                </a:cubicBezTo>
                <a:cubicBezTo>
                  <a:pt x="3773776" y="2272"/>
                  <a:pt x="3844489" y="107028"/>
                  <a:pt x="3860448" y="242670"/>
                </a:cubicBezTo>
                <a:cubicBezTo>
                  <a:pt x="3858926" y="417387"/>
                  <a:pt x="3879853" y="505936"/>
                  <a:pt x="3860448" y="727996"/>
                </a:cubicBezTo>
                <a:cubicBezTo>
                  <a:pt x="3841043" y="950056"/>
                  <a:pt x="3840557" y="1093176"/>
                  <a:pt x="3860448" y="1213321"/>
                </a:cubicBezTo>
                <a:cubicBezTo>
                  <a:pt x="3868515" y="1375600"/>
                  <a:pt x="3767822" y="1449458"/>
                  <a:pt x="3617778" y="1455991"/>
                </a:cubicBezTo>
                <a:cubicBezTo>
                  <a:pt x="3447543" y="1434150"/>
                  <a:pt x="3132184" y="1476342"/>
                  <a:pt x="2875254" y="1455991"/>
                </a:cubicBezTo>
                <a:cubicBezTo>
                  <a:pt x="2618324" y="1435640"/>
                  <a:pt x="2517434" y="1437042"/>
                  <a:pt x="2233984" y="1455991"/>
                </a:cubicBezTo>
                <a:cubicBezTo>
                  <a:pt x="1950534" y="1474941"/>
                  <a:pt x="1810815" y="1439537"/>
                  <a:pt x="1558962" y="1455991"/>
                </a:cubicBezTo>
                <a:cubicBezTo>
                  <a:pt x="1307109" y="1472445"/>
                  <a:pt x="1159829" y="1459495"/>
                  <a:pt x="917692" y="1455991"/>
                </a:cubicBezTo>
                <a:cubicBezTo>
                  <a:pt x="675555" y="1452488"/>
                  <a:pt x="409057" y="1437838"/>
                  <a:pt x="242670" y="1455991"/>
                </a:cubicBezTo>
                <a:cubicBezTo>
                  <a:pt x="102069" y="1435547"/>
                  <a:pt x="2423" y="1356053"/>
                  <a:pt x="0" y="1213321"/>
                </a:cubicBezTo>
                <a:cubicBezTo>
                  <a:pt x="4029" y="1020011"/>
                  <a:pt x="-2081" y="899346"/>
                  <a:pt x="0" y="747409"/>
                </a:cubicBezTo>
                <a:cubicBezTo>
                  <a:pt x="2081" y="595472"/>
                  <a:pt x="21354" y="478672"/>
                  <a:pt x="0" y="242670"/>
                </a:cubicBezTo>
                <a:close/>
              </a:path>
              <a:path w="3860448" h="1455991" stroke="0" extrusionOk="0">
                <a:moveTo>
                  <a:pt x="0" y="242670"/>
                </a:moveTo>
                <a:cubicBezTo>
                  <a:pt x="-12495" y="129278"/>
                  <a:pt x="117145" y="2272"/>
                  <a:pt x="242670" y="0"/>
                </a:cubicBezTo>
                <a:cubicBezTo>
                  <a:pt x="422327" y="3554"/>
                  <a:pt x="639180" y="27291"/>
                  <a:pt x="816438" y="0"/>
                </a:cubicBezTo>
                <a:cubicBezTo>
                  <a:pt x="993696" y="-27291"/>
                  <a:pt x="1299187" y="28434"/>
                  <a:pt x="1525211" y="0"/>
                </a:cubicBezTo>
                <a:cubicBezTo>
                  <a:pt x="1751235" y="-28434"/>
                  <a:pt x="1944758" y="6447"/>
                  <a:pt x="2200233" y="0"/>
                </a:cubicBezTo>
                <a:cubicBezTo>
                  <a:pt x="2455708" y="-6447"/>
                  <a:pt x="2596667" y="-32648"/>
                  <a:pt x="2942756" y="0"/>
                </a:cubicBezTo>
                <a:cubicBezTo>
                  <a:pt x="3288845" y="32648"/>
                  <a:pt x="3291627" y="-23061"/>
                  <a:pt x="3617778" y="0"/>
                </a:cubicBezTo>
                <a:cubicBezTo>
                  <a:pt x="3748736" y="5318"/>
                  <a:pt x="3883220" y="116795"/>
                  <a:pt x="3860448" y="242670"/>
                </a:cubicBezTo>
                <a:cubicBezTo>
                  <a:pt x="3870413" y="352152"/>
                  <a:pt x="3848943" y="599822"/>
                  <a:pt x="3860448" y="737702"/>
                </a:cubicBezTo>
                <a:cubicBezTo>
                  <a:pt x="3871953" y="875582"/>
                  <a:pt x="3861001" y="1117582"/>
                  <a:pt x="3860448" y="1213321"/>
                </a:cubicBezTo>
                <a:cubicBezTo>
                  <a:pt x="3875733" y="1332813"/>
                  <a:pt x="3726320" y="1438057"/>
                  <a:pt x="3617778" y="1455991"/>
                </a:cubicBezTo>
                <a:cubicBezTo>
                  <a:pt x="3414639" y="1432778"/>
                  <a:pt x="3178969" y="1474495"/>
                  <a:pt x="2942756" y="1455991"/>
                </a:cubicBezTo>
                <a:cubicBezTo>
                  <a:pt x="2706543" y="1437487"/>
                  <a:pt x="2487335" y="1437181"/>
                  <a:pt x="2368988" y="1455991"/>
                </a:cubicBezTo>
                <a:cubicBezTo>
                  <a:pt x="2250641" y="1474801"/>
                  <a:pt x="1890198" y="1446250"/>
                  <a:pt x="1660215" y="1455991"/>
                </a:cubicBezTo>
                <a:cubicBezTo>
                  <a:pt x="1430232" y="1465732"/>
                  <a:pt x="1148720" y="1440631"/>
                  <a:pt x="985194" y="1455991"/>
                </a:cubicBezTo>
                <a:cubicBezTo>
                  <a:pt x="821668" y="1471351"/>
                  <a:pt x="580746" y="1488063"/>
                  <a:pt x="242670" y="1455991"/>
                </a:cubicBezTo>
                <a:cubicBezTo>
                  <a:pt x="82001" y="1444281"/>
                  <a:pt x="28984" y="1331739"/>
                  <a:pt x="0" y="1213321"/>
                </a:cubicBezTo>
                <a:cubicBezTo>
                  <a:pt x="18715" y="1059935"/>
                  <a:pt x="-626" y="877561"/>
                  <a:pt x="0" y="718289"/>
                </a:cubicBezTo>
                <a:cubicBezTo>
                  <a:pt x="626" y="559017"/>
                  <a:pt x="-8762" y="350818"/>
                  <a:pt x="0" y="242670"/>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pPr>
            <a:r>
              <a:rPr lang="da-DK" sz="2400" dirty="0">
                <a:solidFill>
                  <a:schemeClr val="tx1"/>
                </a:solidFill>
                <a:ea typeface="Calibri" panose="020F0502020204030204" pitchFamily="34" charset="0"/>
                <a:cs typeface="Times New Roman" panose="02020603050405020304" pitchFamily="18" charset="0"/>
              </a:rPr>
              <a:t>Så lækker så du glæder dig til at spise hele madpakken?</a:t>
            </a:r>
          </a:p>
        </p:txBody>
      </p:sp>
      <p:sp>
        <p:nvSpPr>
          <p:cNvPr id="18" name="Rektangel: afrundede hjørner 17">
            <a:extLst>
              <a:ext uri="{FF2B5EF4-FFF2-40B4-BE49-F238E27FC236}">
                <a16:creationId xmlns:a16="http://schemas.microsoft.com/office/drawing/2014/main" id="{2FA0014B-621B-4247-BED8-852532F00116}"/>
              </a:ext>
            </a:extLst>
          </p:cNvPr>
          <p:cNvSpPr/>
          <p:nvPr/>
        </p:nvSpPr>
        <p:spPr>
          <a:xfrm>
            <a:off x="5926076" y="1219155"/>
            <a:ext cx="1652903" cy="785036"/>
          </a:xfrm>
          <a:custGeom>
            <a:avLst/>
            <a:gdLst>
              <a:gd name="connsiteX0" fmla="*/ 0 w 1652903"/>
              <a:gd name="connsiteY0" fmla="*/ 130842 h 785036"/>
              <a:gd name="connsiteX1" fmla="*/ 130842 w 1652903"/>
              <a:gd name="connsiteY1" fmla="*/ 0 h 785036"/>
              <a:gd name="connsiteX2" fmla="*/ 798627 w 1652903"/>
              <a:gd name="connsiteY2" fmla="*/ 0 h 785036"/>
              <a:gd name="connsiteX3" fmla="*/ 1522061 w 1652903"/>
              <a:gd name="connsiteY3" fmla="*/ 0 h 785036"/>
              <a:gd name="connsiteX4" fmla="*/ 1652903 w 1652903"/>
              <a:gd name="connsiteY4" fmla="*/ 130842 h 785036"/>
              <a:gd name="connsiteX5" fmla="*/ 1652903 w 1652903"/>
              <a:gd name="connsiteY5" fmla="*/ 654194 h 785036"/>
              <a:gd name="connsiteX6" fmla="*/ 1522061 w 1652903"/>
              <a:gd name="connsiteY6" fmla="*/ 785036 h 785036"/>
              <a:gd name="connsiteX7" fmla="*/ 798627 w 1652903"/>
              <a:gd name="connsiteY7" fmla="*/ 785036 h 785036"/>
              <a:gd name="connsiteX8" fmla="*/ 130842 w 1652903"/>
              <a:gd name="connsiteY8" fmla="*/ 785036 h 785036"/>
              <a:gd name="connsiteX9" fmla="*/ 0 w 1652903"/>
              <a:gd name="connsiteY9" fmla="*/ 654194 h 785036"/>
              <a:gd name="connsiteX10" fmla="*/ 0 w 1652903"/>
              <a:gd name="connsiteY10" fmla="*/ 130842 h 785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52903" h="785036" fill="none" extrusionOk="0">
                <a:moveTo>
                  <a:pt x="0" y="130842"/>
                </a:moveTo>
                <a:cubicBezTo>
                  <a:pt x="172" y="63022"/>
                  <a:pt x="59158" y="1793"/>
                  <a:pt x="130842" y="0"/>
                </a:cubicBezTo>
                <a:cubicBezTo>
                  <a:pt x="340816" y="33086"/>
                  <a:pt x="652859" y="-23993"/>
                  <a:pt x="798627" y="0"/>
                </a:cubicBezTo>
                <a:cubicBezTo>
                  <a:pt x="944395" y="23993"/>
                  <a:pt x="1177882" y="-26324"/>
                  <a:pt x="1522061" y="0"/>
                </a:cubicBezTo>
                <a:cubicBezTo>
                  <a:pt x="1585406" y="-3919"/>
                  <a:pt x="1658789" y="55411"/>
                  <a:pt x="1652903" y="130842"/>
                </a:cubicBezTo>
                <a:cubicBezTo>
                  <a:pt x="1643862" y="242277"/>
                  <a:pt x="1643379" y="542917"/>
                  <a:pt x="1652903" y="654194"/>
                </a:cubicBezTo>
                <a:cubicBezTo>
                  <a:pt x="1651320" y="727102"/>
                  <a:pt x="1600420" y="792829"/>
                  <a:pt x="1522061" y="785036"/>
                </a:cubicBezTo>
                <a:cubicBezTo>
                  <a:pt x="1255305" y="784108"/>
                  <a:pt x="955808" y="775891"/>
                  <a:pt x="798627" y="785036"/>
                </a:cubicBezTo>
                <a:cubicBezTo>
                  <a:pt x="641446" y="794181"/>
                  <a:pt x="341321" y="807162"/>
                  <a:pt x="130842" y="785036"/>
                </a:cubicBezTo>
                <a:cubicBezTo>
                  <a:pt x="59704" y="783249"/>
                  <a:pt x="-6800" y="727021"/>
                  <a:pt x="0" y="654194"/>
                </a:cubicBezTo>
                <a:cubicBezTo>
                  <a:pt x="-24641" y="514942"/>
                  <a:pt x="-25792" y="328302"/>
                  <a:pt x="0" y="130842"/>
                </a:cubicBezTo>
                <a:close/>
              </a:path>
              <a:path w="1652903" h="785036" stroke="0" extrusionOk="0">
                <a:moveTo>
                  <a:pt x="0" y="130842"/>
                </a:moveTo>
                <a:cubicBezTo>
                  <a:pt x="-7386" y="70774"/>
                  <a:pt x="75041" y="4401"/>
                  <a:pt x="130842" y="0"/>
                </a:cubicBezTo>
                <a:cubicBezTo>
                  <a:pt x="289154" y="-17054"/>
                  <a:pt x="551598" y="-21143"/>
                  <a:pt x="784715" y="0"/>
                </a:cubicBezTo>
                <a:cubicBezTo>
                  <a:pt x="1017832" y="21143"/>
                  <a:pt x="1321918" y="22661"/>
                  <a:pt x="1522061" y="0"/>
                </a:cubicBezTo>
                <a:cubicBezTo>
                  <a:pt x="1596655" y="3186"/>
                  <a:pt x="1660167" y="57854"/>
                  <a:pt x="1652903" y="130842"/>
                </a:cubicBezTo>
                <a:cubicBezTo>
                  <a:pt x="1637153" y="270971"/>
                  <a:pt x="1661505" y="479976"/>
                  <a:pt x="1652903" y="654194"/>
                </a:cubicBezTo>
                <a:cubicBezTo>
                  <a:pt x="1648892" y="733417"/>
                  <a:pt x="1605739" y="789121"/>
                  <a:pt x="1522061" y="785036"/>
                </a:cubicBezTo>
                <a:cubicBezTo>
                  <a:pt x="1288247" y="805436"/>
                  <a:pt x="1015180" y="806040"/>
                  <a:pt x="812539" y="785036"/>
                </a:cubicBezTo>
                <a:cubicBezTo>
                  <a:pt x="609898" y="764032"/>
                  <a:pt x="286059" y="774935"/>
                  <a:pt x="130842" y="785036"/>
                </a:cubicBezTo>
                <a:cubicBezTo>
                  <a:pt x="68475" y="775630"/>
                  <a:pt x="-4207" y="723495"/>
                  <a:pt x="0" y="654194"/>
                </a:cubicBezTo>
                <a:cubicBezTo>
                  <a:pt x="14617" y="487960"/>
                  <a:pt x="16940" y="364317"/>
                  <a:pt x="0" y="130842"/>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0"/>
              </a:spcAft>
            </a:pPr>
            <a:r>
              <a:rPr lang="da-DK" sz="2400" dirty="0">
                <a:solidFill>
                  <a:srgbClr val="000000"/>
                </a:solidFill>
                <a:ea typeface="Calibri" panose="020F0502020204030204" pitchFamily="34" charset="0"/>
                <a:cs typeface="Times New Roman" panose="02020603050405020304" pitchFamily="18" charset="0"/>
              </a:rPr>
              <a:t>Sund?</a:t>
            </a:r>
            <a:endParaRPr lang="da-DK" sz="2400" dirty="0">
              <a:ea typeface="Calibri" panose="020F0502020204030204" pitchFamily="34" charset="0"/>
              <a:cs typeface="Times New Roman" panose="02020603050405020304" pitchFamily="18" charset="0"/>
            </a:endParaRPr>
          </a:p>
        </p:txBody>
      </p:sp>
      <p:sp>
        <p:nvSpPr>
          <p:cNvPr id="19" name="Rektangel: afrundede hjørner 18">
            <a:extLst>
              <a:ext uri="{FF2B5EF4-FFF2-40B4-BE49-F238E27FC236}">
                <a16:creationId xmlns:a16="http://schemas.microsoft.com/office/drawing/2014/main" id="{9A194446-9F5D-4469-AD7F-2A762A47EBAA}"/>
              </a:ext>
            </a:extLst>
          </p:cNvPr>
          <p:cNvSpPr/>
          <p:nvPr/>
        </p:nvSpPr>
        <p:spPr>
          <a:xfrm>
            <a:off x="1434166" y="2538073"/>
            <a:ext cx="1985504" cy="1020822"/>
          </a:xfrm>
          <a:custGeom>
            <a:avLst/>
            <a:gdLst>
              <a:gd name="connsiteX0" fmla="*/ 0 w 1985504"/>
              <a:gd name="connsiteY0" fmla="*/ 170140 h 1020822"/>
              <a:gd name="connsiteX1" fmla="*/ 170140 w 1985504"/>
              <a:gd name="connsiteY1" fmla="*/ 0 h 1020822"/>
              <a:gd name="connsiteX2" fmla="*/ 702096 w 1985504"/>
              <a:gd name="connsiteY2" fmla="*/ 0 h 1020822"/>
              <a:gd name="connsiteX3" fmla="*/ 1201147 w 1985504"/>
              <a:gd name="connsiteY3" fmla="*/ 0 h 1020822"/>
              <a:gd name="connsiteX4" fmla="*/ 1815364 w 1985504"/>
              <a:gd name="connsiteY4" fmla="*/ 0 h 1020822"/>
              <a:gd name="connsiteX5" fmla="*/ 1985504 w 1985504"/>
              <a:gd name="connsiteY5" fmla="*/ 170140 h 1020822"/>
              <a:gd name="connsiteX6" fmla="*/ 1985504 w 1985504"/>
              <a:gd name="connsiteY6" fmla="*/ 850682 h 1020822"/>
              <a:gd name="connsiteX7" fmla="*/ 1815364 w 1985504"/>
              <a:gd name="connsiteY7" fmla="*/ 1020822 h 1020822"/>
              <a:gd name="connsiteX8" fmla="*/ 1266956 w 1985504"/>
              <a:gd name="connsiteY8" fmla="*/ 1020822 h 1020822"/>
              <a:gd name="connsiteX9" fmla="*/ 767905 w 1985504"/>
              <a:gd name="connsiteY9" fmla="*/ 1020822 h 1020822"/>
              <a:gd name="connsiteX10" fmla="*/ 170140 w 1985504"/>
              <a:gd name="connsiteY10" fmla="*/ 1020822 h 1020822"/>
              <a:gd name="connsiteX11" fmla="*/ 0 w 1985504"/>
              <a:gd name="connsiteY11" fmla="*/ 850682 h 1020822"/>
              <a:gd name="connsiteX12" fmla="*/ 0 w 1985504"/>
              <a:gd name="connsiteY12" fmla="*/ 170140 h 102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85504" h="1020822" fill="none" extrusionOk="0">
                <a:moveTo>
                  <a:pt x="0" y="170140"/>
                </a:moveTo>
                <a:cubicBezTo>
                  <a:pt x="1061" y="69581"/>
                  <a:pt x="81156" y="-20402"/>
                  <a:pt x="170140" y="0"/>
                </a:cubicBezTo>
                <a:cubicBezTo>
                  <a:pt x="353330" y="-1108"/>
                  <a:pt x="561310" y="-4575"/>
                  <a:pt x="702096" y="0"/>
                </a:cubicBezTo>
                <a:cubicBezTo>
                  <a:pt x="842882" y="4575"/>
                  <a:pt x="1079823" y="-8929"/>
                  <a:pt x="1201147" y="0"/>
                </a:cubicBezTo>
                <a:cubicBezTo>
                  <a:pt x="1322471" y="8929"/>
                  <a:pt x="1609288" y="-12739"/>
                  <a:pt x="1815364" y="0"/>
                </a:cubicBezTo>
                <a:cubicBezTo>
                  <a:pt x="1890051" y="7874"/>
                  <a:pt x="1997337" y="91298"/>
                  <a:pt x="1985504" y="170140"/>
                </a:cubicBezTo>
                <a:cubicBezTo>
                  <a:pt x="2004227" y="415020"/>
                  <a:pt x="2015654" y="605219"/>
                  <a:pt x="1985504" y="850682"/>
                </a:cubicBezTo>
                <a:cubicBezTo>
                  <a:pt x="1992234" y="948412"/>
                  <a:pt x="1902024" y="1006827"/>
                  <a:pt x="1815364" y="1020822"/>
                </a:cubicBezTo>
                <a:cubicBezTo>
                  <a:pt x="1632368" y="1023595"/>
                  <a:pt x="1433238" y="1001643"/>
                  <a:pt x="1266956" y="1020822"/>
                </a:cubicBezTo>
                <a:cubicBezTo>
                  <a:pt x="1100674" y="1040001"/>
                  <a:pt x="1011440" y="1038113"/>
                  <a:pt x="767905" y="1020822"/>
                </a:cubicBezTo>
                <a:cubicBezTo>
                  <a:pt x="524370" y="1003531"/>
                  <a:pt x="352009" y="1033524"/>
                  <a:pt x="170140" y="1020822"/>
                </a:cubicBezTo>
                <a:cubicBezTo>
                  <a:pt x="80776" y="1021298"/>
                  <a:pt x="-6197" y="944019"/>
                  <a:pt x="0" y="850682"/>
                </a:cubicBezTo>
                <a:cubicBezTo>
                  <a:pt x="-10220" y="613245"/>
                  <a:pt x="-2525" y="328232"/>
                  <a:pt x="0" y="170140"/>
                </a:cubicBezTo>
                <a:close/>
              </a:path>
              <a:path w="1985504" h="1020822" stroke="0" extrusionOk="0">
                <a:moveTo>
                  <a:pt x="0" y="170140"/>
                </a:moveTo>
                <a:cubicBezTo>
                  <a:pt x="-9703" y="92194"/>
                  <a:pt x="82971" y="1817"/>
                  <a:pt x="170140" y="0"/>
                </a:cubicBezTo>
                <a:cubicBezTo>
                  <a:pt x="320952" y="20484"/>
                  <a:pt x="425223" y="-8231"/>
                  <a:pt x="669191" y="0"/>
                </a:cubicBezTo>
                <a:cubicBezTo>
                  <a:pt x="913159" y="8231"/>
                  <a:pt x="954430" y="23742"/>
                  <a:pt x="1234052" y="0"/>
                </a:cubicBezTo>
                <a:cubicBezTo>
                  <a:pt x="1513674" y="-23742"/>
                  <a:pt x="1655015" y="-13068"/>
                  <a:pt x="1815364" y="0"/>
                </a:cubicBezTo>
                <a:cubicBezTo>
                  <a:pt x="1903732" y="-8054"/>
                  <a:pt x="1987564" y="77630"/>
                  <a:pt x="1985504" y="170140"/>
                </a:cubicBezTo>
                <a:cubicBezTo>
                  <a:pt x="1984711" y="380811"/>
                  <a:pt x="1954249" y="634852"/>
                  <a:pt x="1985504" y="850682"/>
                </a:cubicBezTo>
                <a:cubicBezTo>
                  <a:pt x="1993244" y="963588"/>
                  <a:pt x="1918288" y="1018208"/>
                  <a:pt x="1815364" y="1020822"/>
                </a:cubicBezTo>
                <a:cubicBezTo>
                  <a:pt x="1608184" y="1017626"/>
                  <a:pt x="1464955" y="1041226"/>
                  <a:pt x="1266956" y="1020822"/>
                </a:cubicBezTo>
                <a:cubicBezTo>
                  <a:pt x="1068957" y="1000418"/>
                  <a:pt x="869606" y="1029408"/>
                  <a:pt x="735000" y="1020822"/>
                </a:cubicBezTo>
                <a:cubicBezTo>
                  <a:pt x="600394" y="1012236"/>
                  <a:pt x="370254" y="1014164"/>
                  <a:pt x="170140" y="1020822"/>
                </a:cubicBezTo>
                <a:cubicBezTo>
                  <a:pt x="75277" y="1031128"/>
                  <a:pt x="-10970" y="955102"/>
                  <a:pt x="0" y="850682"/>
                </a:cubicBezTo>
                <a:cubicBezTo>
                  <a:pt x="-6551" y="523866"/>
                  <a:pt x="6131" y="457031"/>
                  <a:pt x="0" y="170140"/>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0"/>
              </a:spcAft>
            </a:pPr>
            <a:r>
              <a:rPr lang="da-DK" sz="2400" dirty="0">
                <a:solidFill>
                  <a:srgbClr val="000000"/>
                </a:solidFill>
                <a:ea typeface="Calibri" panose="020F0502020204030204" pitchFamily="34" charset="0"/>
                <a:cs typeface="Times New Roman" panose="02020603050405020304" pitchFamily="18" charset="0"/>
              </a:rPr>
              <a:t>Bæredygtig?</a:t>
            </a:r>
            <a:endParaRPr lang="da-DK" sz="2400" dirty="0">
              <a:ea typeface="Calibri" panose="020F0502020204030204" pitchFamily="34" charset="0"/>
              <a:cs typeface="Times New Roman" panose="02020603050405020304" pitchFamily="18" charset="0"/>
            </a:endParaRPr>
          </a:p>
        </p:txBody>
      </p:sp>
      <p:sp>
        <p:nvSpPr>
          <p:cNvPr id="22" name="Rektangel: afrundede hjørner 21">
            <a:extLst>
              <a:ext uri="{FF2B5EF4-FFF2-40B4-BE49-F238E27FC236}">
                <a16:creationId xmlns:a16="http://schemas.microsoft.com/office/drawing/2014/main" id="{C537E38C-5E1B-4200-85CC-0DD71EF17524}"/>
              </a:ext>
            </a:extLst>
          </p:cNvPr>
          <p:cNvSpPr/>
          <p:nvPr/>
        </p:nvSpPr>
        <p:spPr>
          <a:xfrm>
            <a:off x="2720967" y="6214368"/>
            <a:ext cx="1743914" cy="601203"/>
          </a:xfrm>
          <a:custGeom>
            <a:avLst/>
            <a:gdLst>
              <a:gd name="connsiteX0" fmla="*/ 0 w 1743914"/>
              <a:gd name="connsiteY0" fmla="*/ 100203 h 601203"/>
              <a:gd name="connsiteX1" fmla="*/ 100203 w 1743914"/>
              <a:gd name="connsiteY1" fmla="*/ 0 h 601203"/>
              <a:gd name="connsiteX2" fmla="*/ 599271 w 1743914"/>
              <a:gd name="connsiteY2" fmla="*/ 0 h 601203"/>
              <a:gd name="connsiteX3" fmla="*/ 1067468 w 1743914"/>
              <a:gd name="connsiteY3" fmla="*/ 0 h 601203"/>
              <a:gd name="connsiteX4" fmla="*/ 1643711 w 1743914"/>
              <a:gd name="connsiteY4" fmla="*/ 0 h 601203"/>
              <a:gd name="connsiteX5" fmla="*/ 1743914 w 1743914"/>
              <a:gd name="connsiteY5" fmla="*/ 100203 h 601203"/>
              <a:gd name="connsiteX6" fmla="*/ 1743914 w 1743914"/>
              <a:gd name="connsiteY6" fmla="*/ 501000 h 601203"/>
              <a:gd name="connsiteX7" fmla="*/ 1643711 w 1743914"/>
              <a:gd name="connsiteY7" fmla="*/ 601203 h 601203"/>
              <a:gd name="connsiteX8" fmla="*/ 1129208 w 1743914"/>
              <a:gd name="connsiteY8" fmla="*/ 601203 h 601203"/>
              <a:gd name="connsiteX9" fmla="*/ 661011 w 1743914"/>
              <a:gd name="connsiteY9" fmla="*/ 601203 h 601203"/>
              <a:gd name="connsiteX10" fmla="*/ 100203 w 1743914"/>
              <a:gd name="connsiteY10" fmla="*/ 601203 h 601203"/>
              <a:gd name="connsiteX11" fmla="*/ 0 w 1743914"/>
              <a:gd name="connsiteY11" fmla="*/ 501000 h 601203"/>
              <a:gd name="connsiteX12" fmla="*/ 0 w 1743914"/>
              <a:gd name="connsiteY12" fmla="*/ 100203 h 601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43914" h="601203" fill="none" extrusionOk="0">
                <a:moveTo>
                  <a:pt x="0" y="100203"/>
                </a:moveTo>
                <a:cubicBezTo>
                  <a:pt x="504" y="41732"/>
                  <a:pt x="45759" y="-3672"/>
                  <a:pt x="100203" y="0"/>
                </a:cubicBezTo>
                <a:cubicBezTo>
                  <a:pt x="303384" y="-18013"/>
                  <a:pt x="484458" y="21398"/>
                  <a:pt x="599271" y="0"/>
                </a:cubicBezTo>
                <a:cubicBezTo>
                  <a:pt x="714084" y="-21398"/>
                  <a:pt x="872782" y="9896"/>
                  <a:pt x="1067468" y="0"/>
                </a:cubicBezTo>
                <a:cubicBezTo>
                  <a:pt x="1262154" y="-9896"/>
                  <a:pt x="1416898" y="-28729"/>
                  <a:pt x="1643711" y="0"/>
                </a:cubicBezTo>
                <a:cubicBezTo>
                  <a:pt x="1697148" y="778"/>
                  <a:pt x="1747885" y="49938"/>
                  <a:pt x="1743914" y="100203"/>
                </a:cubicBezTo>
                <a:cubicBezTo>
                  <a:pt x="1729670" y="180462"/>
                  <a:pt x="1739453" y="388091"/>
                  <a:pt x="1743914" y="501000"/>
                </a:cubicBezTo>
                <a:cubicBezTo>
                  <a:pt x="1746582" y="557833"/>
                  <a:pt x="1698142" y="599461"/>
                  <a:pt x="1643711" y="601203"/>
                </a:cubicBezTo>
                <a:cubicBezTo>
                  <a:pt x="1528344" y="598486"/>
                  <a:pt x="1297822" y="601445"/>
                  <a:pt x="1129208" y="601203"/>
                </a:cubicBezTo>
                <a:cubicBezTo>
                  <a:pt x="960594" y="600961"/>
                  <a:pt x="813118" y="603137"/>
                  <a:pt x="661011" y="601203"/>
                </a:cubicBezTo>
                <a:cubicBezTo>
                  <a:pt x="508904" y="599269"/>
                  <a:pt x="273274" y="591129"/>
                  <a:pt x="100203" y="601203"/>
                </a:cubicBezTo>
                <a:cubicBezTo>
                  <a:pt x="47720" y="601498"/>
                  <a:pt x="-4717" y="555862"/>
                  <a:pt x="0" y="501000"/>
                </a:cubicBezTo>
                <a:cubicBezTo>
                  <a:pt x="10803" y="306909"/>
                  <a:pt x="-13814" y="282995"/>
                  <a:pt x="0" y="100203"/>
                </a:cubicBezTo>
                <a:close/>
              </a:path>
              <a:path w="1743914" h="601203" stroke="0" extrusionOk="0">
                <a:moveTo>
                  <a:pt x="0" y="100203"/>
                </a:moveTo>
                <a:cubicBezTo>
                  <a:pt x="-6090" y="54918"/>
                  <a:pt x="47967" y="830"/>
                  <a:pt x="100203" y="0"/>
                </a:cubicBezTo>
                <a:cubicBezTo>
                  <a:pt x="223627" y="16313"/>
                  <a:pt x="345121" y="15528"/>
                  <a:pt x="568400" y="0"/>
                </a:cubicBezTo>
                <a:cubicBezTo>
                  <a:pt x="791679" y="-15528"/>
                  <a:pt x="946427" y="22587"/>
                  <a:pt x="1098338" y="0"/>
                </a:cubicBezTo>
                <a:cubicBezTo>
                  <a:pt x="1250249" y="-22587"/>
                  <a:pt x="1519748" y="5418"/>
                  <a:pt x="1643711" y="0"/>
                </a:cubicBezTo>
                <a:cubicBezTo>
                  <a:pt x="1695362" y="-5308"/>
                  <a:pt x="1751784" y="50423"/>
                  <a:pt x="1743914" y="100203"/>
                </a:cubicBezTo>
                <a:cubicBezTo>
                  <a:pt x="1749298" y="271867"/>
                  <a:pt x="1741068" y="332493"/>
                  <a:pt x="1743914" y="501000"/>
                </a:cubicBezTo>
                <a:cubicBezTo>
                  <a:pt x="1749007" y="568804"/>
                  <a:pt x="1707114" y="598851"/>
                  <a:pt x="1643711" y="601203"/>
                </a:cubicBezTo>
                <a:cubicBezTo>
                  <a:pt x="1457278" y="606396"/>
                  <a:pt x="1275475" y="614620"/>
                  <a:pt x="1129208" y="601203"/>
                </a:cubicBezTo>
                <a:cubicBezTo>
                  <a:pt x="982941" y="587786"/>
                  <a:pt x="804961" y="624622"/>
                  <a:pt x="630141" y="601203"/>
                </a:cubicBezTo>
                <a:cubicBezTo>
                  <a:pt x="455321" y="577784"/>
                  <a:pt x="291497" y="586554"/>
                  <a:pt x="100203" y="601203"/>
                </a:cubicBezTo>
                <a:cubicBezTo>
                  <a:pt x="44092" y="610055"/>
                  <a:pt x="-3178" y="559370"/>
                  <a:pt x="0" y="501000"/>
                </a:cubicBezTo>
                <a:cubicBezTo>
                  <a:pt x="5184" y="314971"/>
                  <a:pt x="-7449" y="197774"/>
                  <a:pt x="0" y="100203"/>
                </a:cubicBezTo>
                <a:close/>
              </a:path>
            </a:pathLst>
          </a:custGeom>
          <a:solidFill>
            <a:schemeClr val="bg1"/>
          </a:solidFill>
          <a:ln>
            <a:solidFill>
              <a:srgbClr val="E5461B"/>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0"/>
              </a:spcAft>
            </a:pPr>
            <a:r>
              <a:rPr lang="da-DK" sz="1600" dirty="0">
                <a:solidFill>
                  <a:srgbClr val="000000"/>
                </a:solidFill>
                <a:ea typeface="Calibri" panose="020F0502020204030204" pitchFamily="34" charset="0"/>
                <a:cs typeface="Times New Roman" panose="02020603050405020304" pitchFamily="18" charset="0"/>
              </a:rPr>
              <a:t>Hvorfor mon?</a:t>
            </a:r>
            <a:endParaRPr lang="da-DK" sz="16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4444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40B388C2-2F05-431C-A942-91B0EBFC0F27}"/>
              </a:ext>
            </a:extLst>
          </p:cNvPr>
          <p:cNvPicPr>
            <a:picLocks noChangeAspect="1"/>
          </p:cNvPicPr>
          <p:nvPr/>
        </p:nvPicPr>
        <p:blipFill rotWithShape="1">
          <a:blip r:embed="rId3"/>
          <a:srcRect l="53611" t="18806" r="10000" b="11729"/>
          <a:stretch/>
        </p:blipFill>
        <p:spPr>
          <a:xfrm>
            <a:off x="815063" y="0"/>
            <a:ext cx="10561874" cy="5695814"/>
          </a:xfrm>
          <a:prstGeom prst="rect">
            <a:avLst/>
          </a:prstGeom>
        </p:spPr>
      </p:pic>
      <p:sp>
        <p:nvSpPr>
          <p:cNvPr id="12" name="Rektangel 11">
            <a:extLst>
              <a:ext uri="{FF2B5EF4-FFF2-40B4-BE49-F238E27FC236}">
                <a16:creationId xmlns:a16="http://schemas.microsoft.com/office/drawing/2014/main" id="{25D7B44F-8DCC-4B3C-A30E-28B849781D66}"/>
              </a:ext>
            </a:extLst>
          </p:cNvPr>
          <p:cNvSpPr/>
          <p:nvPr/>
        </p:nvSpPr>
        <p:spPr>
          <a:xfrm>
            <a:off x="815063" y="4912994"/>
            <a:ext cx="10561874" cy="1200329"/>
          </a:xfrm>
          <a:prstGeom prst="rect">
            <a:avLst/>
          </a:prstGeom>
        </p:spPr>
        <p:txBody>
          <a:bodyPr wrap="square">
            <a:spAutoFit/>
          </a:bodyPr>
          <a:lstStyle/>
          <a:p>
            <a:pPr algn="ctr"/>
            <a:r>
              <a:rPr lang="en-US" sz="3600" dirty="0" err="1"/>
              <a:t>Tema</a:t>
            </a:r>
            <a:r>
              <a:rPr lang="en-US" sz="3600" dirty="0"/>
              <a:t> 3: </a:t>
            </a:r>
          </a:p>
          <a:p>
            <a:pPr algn="ctr"/>
            <a:r>
              <a:rPr lang="en-US" sz="3600" dirty="0" err="1"/>
              <a:t>Opsamling</a:t>
            </a:r>
            <a:endParaRPr lang="da-DK" sz="3600" dirty="0"/>
          </a:p>
        </p:txBody>
      </p:sp>
    </p:spTree>
    <p:extLst>
      <p:ext uri="{BB962C8B-B14F-4D97-AF65-F5344CB8AC3E}">
        <p14:creationId xmlns:p14="http://schemas.microsoft.com/office/powerpoint/2010/main" val="30485529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70809D-E060-4E5B-B55B-B66DA1480AAE}"/>
              </a:ext>
            </a:extLst>
          </p:cNvPr>
          <p:cNvSpPr>
            <a:spLocks noGrp="1"/>
          </p:cNvSpPr>
          <p:nvPr>
            <p:ph type="title"/>
          </p:nvPr>
        </p:nvSpPr>
        <p:spPr>
          <a:xfrm>
            <a:off x="723362" y="1058810"/>
            <a:ext cx="10515600" cy="243048"/>
          </a:xfrm>
        </p:spPr>
        <p:txBody>
          <a:bodyPr>
            <a:normAutofit fontScale="90000"/>
          </a:bodyPr>
          <a:lstStyle/>
          <a:p>
            <a:r>
              <a:rPr lang="da-DK" dirty="0">
                <a:solidFill>
                  <a:srgbClr val="E5461B"/>
                </a:solidFill>
                <a:latin typeface="+mn-lt"/>
              </a:rPr>
              <a:t>I dag skal vi:</a:t>
            </a:r>
          </a:p>
        </p:txBody>
      </p:sp>
      <p:sp>
        <p:nvSpPr>
          <p:cNvPr id="3" name="Pladsholder til tekst 2">
            <a:extLst>
              <a:ext uri="{FF2B5EF4-FFF2-40B4-BE49-F238E27FC236}">
                <a16:creationId xmlns:a16="http://schemas.microsoft.com/office/drawing/2014/main" id="{C0B73DC1-6A19-4851-93D5-4A438B2E41BD}"/>
              </a:ext>
            </a:extLst>
          </p:cNvPr>
          <p:cNvSpPr>
            <a:spLocks noGrp="1"/>
          </p:cNvSpPr>
          <p:nvPr>
            <p:ph type="body" idx="1"/>
          </p:nvPr>
        </p:nvSpPr>
        <p:spPr>
          <a:xfrm>
            <a:off x="1224043" y="1397798"/>
            <a:ext cx="8542257" cy="4524321"/>
          </a:xfrm>
        </p:spPr>
        <p:txBody>
          <a:bodyPr/>
          <a:lstStyle/>
          <a:p>
            <a:pPr marL="342900" indent="-342900">
              <a:buFont typeface="Arial" panose="020B0604020202020204" pitchFamily="34" charset="0"/>
              <a:buChar char="•"/>
            </a:pPr>
            <a:endParaRPr lang="da-DK" dirty="0">
              <a:solidFill>
                <a:schemeClr val="tx1"/>
              </a:solidFill>
            </a:endParaRPr>
          </a:p>
          <a:p>
            <a:pPr marL="342900" indent="-342900">
              <a:buFont typeface="Arial" panose="020B0604020202020204" pitchFamily="34" charset="0"/>
              <a:buChar char="•"/>
            </a:pPr>
            <a:r>
              <a:rPr lang="da-DK" dirty="0">
                <a:solidFill>
                  <a:schemeClr val="tx1"/>
                </a:solidFill>
              </a:rPr>
              <a:t>Afslutte vores forsøg med en affaldskirkegård</a:t>
            </a:r>
          </a:p>
          <a:p>
            <a:pPr marL="342900" indent="-342900">
              <a:buFont typeface="Arial" panose="020B0604020202020204" pitchFamily="34" charset="0"/>
              <a:buChar char="•"/>
            </a:pPr>
            <a:endParaRPr lang="da-DK" dirty="0">
              <a:solidFill>
                <a:schemeClr val="tx1"/>
              </a:solidFill>
            </a:endParaRPr>
          </a:p>
          <a:p>
            <a:pPr marL="342900" indent="-342900">
              <a:buFont typeface="Arial" panose="020B0604020202020204" pitchFamily="34" charset="0"/>
              <a:buChar char="•"/>
            </a:pPr>
            <a:r>
              <a:rPr lang="da-DK" dirty="0">
                <a:solidFill>
                  <a:schemeClr val="tx1"/>
                </a:solidFill>
              </a:rPr>
              <a:t>Undersøge affaldet fra vores madpakker igen</a:t>
            </a:r>
          </a:p>
          <a:p>
            <a:pPr marL="342900" indent="-342900">
              <a:buFont typeface="Arial" panose="020B0604020202020204" pitchFamily="34" charset="0"/>
              <a:buChar char="•"/>
            </a:pPr>
            <a:endParaRPr lang="da-DK" dirty="0">
              <a:solidFill>
                <a:schemeClr val="tx1"/>
              </a:solidFill>
            </a:endParaRPr>
          </a:p>
          <a:p>
            <a:pPr marL="342900" indent="-342900">
              <a:buFont typeface="Arial" panose="020B0604020202020204" pitchFamily="34" charset="0"/>
              <a:buChar char="•"/>
            </a:pPr>
            <a:r>
              <a:rPr lang="da-DK" dirty="0">
                <a:solidFill>
                  <a:schemeClr val="tx1"/>
                </a:solidFill>
              </a:rPr>
              <a:t>Snakke om bæredygtige madpakker</a:t>
            </a:r>
          </a:p>
          <a:p>
            <a:pPr marL="342900" indent="-342900">
              <a:buFont typeface="Arial" panose="020B0604020202020204" pitchFamily="34" charset="0"/>
              <a:buChar char="•"/>
            </a:pPr>
            <a:endParaRPr lang="da-DK" dirty="0">
              <a:solidFill>
                <a:schemeClr val="tx1"/>
              </a:solidFill>
            </a:endParaRPr>
          </a:p>
          <a:p>
            <a:pPr marL="342900" indent="-342900">
              <a:buFont typeface="Arial" panose="020B0604020202020204" pitchFamily="34" charset="0"/>
              <a:buChar char="•"/>
            </a:pPr>
            <a:r>
              <a:rPr lang="da-DK" dirty="0">
                <a:solidFill>
                  <a:schemeClr val="tx1"/>
                </a:solidFill>
              </a:rPr>
              <a:t>Evt. snakke om besøg på Natursamarbejdet</a:t>
            </a:r>
          </a:p>
          <a:p>
            <a:pPr marL="342900" indent="-342900">
              <a:buFont typeface="Arial" panose="020B0604020202020204" pitchFamily="34" charset="0"/>
              <a:buChar char="•"/>
            </a:pPr>
            <a:endParaRPr lang="da-DK" dirty="0">
              <a:solidFill>
                <a:schemeClr val="tx1"/>
              </a:solidFill>
            </a:endParaRPr>
          </a:p>
        </p:txBody>
      </p:sp>
      <p:pic>
        <p:nvPicPr>
          <p:cNvPr id="5" name="Billede 4" descr="Et billede, der indeholder beholder, bord, plast, mad&#10;&#10;Automatisk genereret beskrivelse">
            <a:extLst>
              <a:ext uri="{FF2B5EF4-FFF2-40B4-BE49-F238E27FC236}">
                <a16:creationId xmlns:a16="http://schemas.microsoft.com/office/drawing/2014/main" id="{39A195DF-A1DF-4F38-A76A-43F8863E5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7589" y="2934627"/>
            <a:ext cx="3377421" cy="2251940"/>
          </a:xfrm>
          <a:prstGeom prst="rect">
            <a:avLst/>
          </a:prstGeom>
        </p:spPr>
      </p:pic>
      <p:pic>
        <p:nvPicPr>
          <p:cNvPr id="6" name="Billede 5" descr="Et billede, der indeholder mad, sidder, bord, lille&#10;&#10;Automatisk genereret beskrivelse">
            <a:extLst>
              <a:ext uri="{FF2B5EF4-FFF2-40B4-BE49-F238E27FC236}">
                <a16:creationId xmlns:a16="http://schemas.microsoft.com/office/drawing/2014/main" id="{CA9F838F-3584-481A-BC5F-73CE1AF2C879}"/>
              </a:ext>
            </a:extLst>
          </p:cNvPr>
          <p:cNvPicPr>
            <a:picLocks noChangeAspect="1"/>
          </p:cNvPicPr>
          <p:nvPr/>
        </p:nvPicPr>
        <p:blipFill rotWithShape="1">
          <a:blip r:embed="rId4">
            <a:extLst>
              <a:ext uri="{28A0092B-C50C-407E-A947-70E740481C1C}">
                <a14:useLocalDpi xmlns:a14="http://schemas.microsoft.com/office/drawing/2010/main" val="0"/>
              </a:ext>
            </a:extLst>
          </a:blip>
          <a:srcRect t="19818"/>
          <a:stretch/>
        </p:blipFill>
        <p:spPr>
          <a:xfrm>
            <a:off x="7601497" y="1781269"/>
            <a:ext cx="2373776" cy="1427503"/>
          </a:xfrm>
          <a:prstGeom prst="rect">
            <a:avLst/>
          </a:prstGeom>
        </p:spPr>
      </p:pic>
      <p:pic>
        <p:nvPicPr>
          <p:cNvPr id="9" name="Billede 8">
            <a:extLst>
              <a:ext uri="{FF2B5EF4-FFF2-40B4-BE49-F238E27FC236}">
                <a16:creationId xmlns:a16="http://schemas.microsoft.com/office/drawing/2014/main" id="{BE8382E0-ED6D-4529-8C4F-4BB275F46E64}"/>
              </a:ext>
            </a:extLst>
          </p:cNvPr>
          <p:cNvPicPr>
            <a:picLocks noChangeAspect="1"/>
          </p:cNvPicPr>
          <p:nvPr/>
        </p:nvPicPr>
        <p:blipFill>
          <a:blip r:embed="rId5"/>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21993601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0279BB-FB28-4FAA-A87A-77051838F617}"/>
              </a:ext>
            </a:extLst>
          </p:cNvPr>
          <p:cNvSpPr>
            <a:spLocks noGrp="1"/>
          </p:cNvSpPr>
          <p:nvPr>
            <p:ph type="title"/>
          </p:nvPr>
        </p:nvSpPr>
        <p:spPr/>
        <p:txBody>
          <a:bodyPr/>
          <a:lstStyle/>
          <a:p>
            <a:br>
              <a:rPr lang="da-DK" sz="3600" dirty="0"/>
            </a:br>
            <a:endParaRPr lang="da-DK" dirty="0"/>
          </a:p>
        </p:txBody>
      </p:sp>
      <p:sp>
        <p:nvSpPr>
          <p:cNvPr id="6" name="Pladsholder til tekst 5">
            <a:extLst>
              <a:ext uri="{FF2B5EF4-FFF2-40B4-BE49-F238E27FC236}">
                <a16:creationId xmlns:a16="http://schemas.microsoft.com/office/drawing/2014/main" id="{B8AB7D0E-9158-41F8-86FF-B4492952809D}"/>
              </a:ext>
            </a:extLst>
          </p:cNvPr>
          <p:cNvSpPr>
            <a:spLocks noGrp="1"/>
          </p:cNvSpPr>
          <p:nvPr>
            <p:ph type="body" idx="1"/>
          </p:nvPr>
        </p:nvSpPr>
        <p:spPr>
          <a:xfrm>
            <a:off x="831850" y="2483318"/>
            <a:ext cx="5453447" cy="3917482"/>
          </a:xfrm>
        </p:spPr>
        <p:txBody>
          <a:bodyPr>
            <a:normAutofit/>
          </a:bodyPr>
          <a:lstStyle/>
          <a:p>
            <a:endParaRPr lang="da-DK" dirty="0">
              <a:solidFill>
                <a:schemeClr val="tx1"/>
              </a:solidFill>
            </a:endParaRPr>
          </a:p>
          <a:p>
            <a:endParaRPr lang="da-DK" dirty="0">
              <a:solidFill>
                <a:schemeClr val="tx1"/>
              </a:solidFill>
            </a:endParaRPr>
          </a:p>
          <a:p>
            <a:endParaRPr lang="da-DK" dirty="0">
              <a:solidFill>
                <a:schemeClr val="tx1"/>
              </a:solidFill>
            </a:endParaRPr>
          </a:p>
          <a:p>
            <a:endParaRPr lang="da-DK" dirty="0">
              <a:solidFill>
                <a:schemeClr val="tx1"/>
              </a:solidFill>
            </a:endParaRPr>
          </a:p>
          <a:p>
            <a:r>
              <a:rPr lang="da-DK" dirty="0">
                <a:solidFill>
                  <a:schemeClr val="tx1"/>
                </a:solidFill>
              </a:rPr>
              <a:t> </a:t>
            </a:r>
          </a:p>
          <a:p>
            <a:endParaRPr lang="da-DK" dirty="0">
              <a:solidFill>
                <a:schemeClr val="tx1"/>
              </a:solidFill>
            </a:endParaRPr>
          </a:p>
        </p:txBody>
      </p:sp>
      <p:sp>
        <p:nvSpPr>
          <p:cNvPr id="4" name="Rektangel 3">
            <a:extLst>
              <a:ext uri="{FF2B5EF4-FFF2-40B4-BE49-F238E27FC236}">
                <a16:creationId xmlns:a16="http://schemas.microsoft.com/office/drawing/2014/main" id="{A32334E7-B3EB-4645-85A3-95739EE2F91B}"/>
              </a:ext>
            </a:extLst>
          </p:cNvPr>
          <p:cNvSpPr/>
          <p:nvPr/>
        </p:nvSpPr>
        <p:spPr>
          <a:xfrm>
            <a:off x="969850" y="768350"/>
            <a:ext cx="9858571" cy="584775"/>
          </a:xfrm>
          <a:prstGeom prst="rect">
            <a:avLst/>
          </a:prstGeom>
        </p:spPr>
        <p:txBody>
          <a:bodyPr wrap="square">
            <a:spAutoFit/>
          </a:bodyPr>
          <a:lstStyle/>
          <a:p>
            <a:r>
              <a:rPr lang="da-DK" sz="3200" dirty="0">
                <a:solidFill>
                  <a:srgbClr val="E5461B"/>
                </a:solidFill>
              </a:rPr>
              <a:t>FORSØG: Hvordan går det med affaldskirkegården?</a:t>
            </a:r>
          </a:p>
        </p:txBody>
      </p:sp>
      <p:pic>
        <p:nvPicPr>
          <p:cNvPr id="9" name="Billede 8" descr="Et billede, der indeholder mad, sidder, bord, lille&#10;&#10;Automatisk genereret beskrivelse">
            <a:extLst>
              <a:ext uri="{FF2B5EF4-FFF2-40B4-BE49-F238E27FC236}">
                <a16:creationId xmlns:a16="http://schemas.microsoft.com/office/drawing/2014/main" id="{0B43E8E7-C816-46F0-9CC4-4F009DC77A9B}"/>
              </a:ext>
            </a:extLst>
          </p:cNvPr>
          <p:cNvPicPr>
            <a:picLocks noChangeAspect="1"/>
          </p:cNvPicPr>
          <p:nvPr/>
        </p:nvPicPr>
        <p:blipFill rotWithShape="1">
          <a:blip r:embed="rId3">
            <a:extLst>
              <a:ext uri="{28A0092B-C50C-407E-A947-70E740481C1C}">
                <a14:useLocalDpi xmlns:a14="http://schemas.microsoft.com/office/drawing/2010/main" val="0"/>
              </a:ext>
            </a:extLst>
          </a:blip>
          <a:srcRect t="19818"/>
          <a:stretch/>
        </p:blipFill>
        <p:spPr>
          <a:xfrm>
            <a:off x="6096000" y="2273732"/>
            <a:ext cx="4199433" cy="2525389"/>
          </a:xfrm>
          <a:prstGeom prst="rect">
            <a:avLst/>
          </a:prstGeom>
        </p:spPr>
      </p:pic>
      <p:pic>
        <p:nvPicPr>
          <p:cNvPr id="7" name="Billede 6">
            <a:extLst>
              <a:ext uri="{FF2B5EF4-FFF2-40B4-BE49-F238E27FC236}">
                <a16:creationId xmlns:a16="http://schemas.microsoft.com/office/drawing/2014/main" id="{0AB54FBA-C668-4B02-A3E8-A4F55FD19E5C}"/>
              </a:ext>
            </a:extLst>
          </p:cNvPr>
          <p:cNvPicPr>
            <a:picLocks noChangeAspect="1"/>
          </p:cNvPicPr>
          <p:nvPr/>
        </p:nvPicPr>
        <p:blipFill>
          <a:blip r:embed="rId4"/>
          <a:stretch>
            <a:fillRect/>
          </a:stretch>
        </p:blipFill>
        <p:spPr>
          <a:xfrm>
            <a:off x="9766300" y="326111"/>
            <a:ext cx="2028065" cy="1461414"/>
          </a:xfrm>
          <a:prstGeom prst="rect">
            <a:avLst/>
          </a:prstGeom>
        </p:spPr>
      </p:pic>
      <p:sp>
        <p:nvSpPr>
          <p:cNvPr id="8" name="Rektangel: afrundede hjørner 7">
            <a:extLst>
              <a:ext uri="{FF2B5EF4-FFF2-40B4-BE49-F238E27FC236}">
                <a16:creationId xmlns:a16="http://schemas.microsoft.com/office/drawing/2014/main" id="{834A7449-1BEE-45A0-9AD3-5C711839D820}"/>
              </a:ext>
            </a:extLst>
          </p:cNvPr>
          <p:cNvSpPr/>
          <p:nvPr/>
        </p:nvSpPr>
        <p:spPr>
          <a:xfrm>
            <a:off x="797093" y="2644403"/>
            <a:ext cx="4995515" cy="1784046"/>
          </a:xfrm>
          <a:custGeom>
            <a:avLst/>
            <a:gdLst>
              <a:gd name="connsiteX0" fmla="*/ 0 w 4995515"/>
              <a:gd name="connsiteY0" fmla="*/ 297347 h 1784046"/>
              <a:gd name="connsiteX1" fmla="*/ 297347 w 4995515"/>
              <a:gd name="connsiteY1" fmla="*/ 0 h 1784046"/>
              <a:gd name="connsiteX2" fmla="*/ 970044 w 4995515"/>
              <a:gd name="connsiteY2" fmla="*/ 0 h 1784046"/>
              <a:gd name="connsiteX3" fmla="*/ 1510716 w 4995515"/>
              <a:gd name="connsiteY3" fmla="*/ 0 h 1784046"/>
              <a:gd name="connsiteX4" fmla="*/ 2139405 w 4995515"/>
              <a:gd name="connsiteY4" fmla="*/ 0 h 1784046"/>
              <a:gd name="connsiteX5" fmla="*/ 2636069 w 4995515"/>
              <a:gd name="connsiteY5" fmla="*/ 0 h 1784046"/>
              <a:gd name="connsiteX6" fmla="*/ 3264758 w 4995515"/>
              <a:gd name="connsiteY6" fmla="*/ 0 h 1784046"/>
              <a:gd name="connsiteX7" fmla="*/ 3761422 w 4995515"/>
              <a:gd name="connsiteY7" fmla="*/ 0 h 1784046"/>
              <a:gd name="connsiteX8" fmla="*/ 4698168 w 4995515"/>
              <a:gd name="connsiteY8" fmla="*/ 0 h 1784046"/>
              <a:gd name="connsiteX9" fmla="*/ 4995515 w 4995515"/>
              <a:gd name="connsiteY9" fmla="*/ 297347 h 1784046"/>
              <a:gd name="connsiteX10" fmla="*/ 4995515 w 4995515"/>
              <a:gd name="connsiteY10" fmla="*/ 880129 h 1784046"/>
              <a:gd name="connsiteX11" fmla="*/ 4995515 w 4995515"/>
              <a:gd name="connsiteY11" fmla="*/ 1486699 h 1784046"/>
              <a:gd name="connsiteX12" fmla="*/ 4698168 w 4995515"/>
              <a:gd name="connsiteY12" fmla="*/ 1784046 h 1784046"/>
              <a:gd name="connsiteX13" fmla="*/ 4025471 w 4995515"/>
              <a:gd name="connsiteY13" fmla="*/ 1784046 h 1784046"/>
              <a:gd name="connsiteX14" fmla="*/ 3528807 w 4995515"/>
              <a:gd name="connsiteY14" fmla="*/ 1784046 h 1784046"/>
              <a:gd name="connsiteX15" fmla="*/ 2988135 w 4995515"/>
              <a:gd name="connsiteY15" fmla="*/ 1784046 h 1784046"/>
              <a:gd name="connsiteX16" fmla="*/ 2271430 w 4995515"/>
              <a:gd name="connsiteY16" fmla="*/ 1784046 h 1784046"/>
              <a:gd name="connsiteX17" fmla="*/ 1774765 w 4995515"/>
              <a:gd name="connsiteY17" fmla="*/ 1784046 h 1784046"/>
              <a:gd name="connsiteX18" fmla="*/ 1146077 w 4995515"/>
              <a:gd name="connsiteY18" fmla="*/ 1784046 h 1784046"/>
              <a:gd name="connsiteX19" fmla="*/ 297347 w 4995515"/>
              <a:gd name="connsiteY19" fmla="*/ 1784046 h 1784046"/>
              <a:gd name="connsiteX20" fmla="*/ 0 w 4995515"/>
              <a:gd name="connsiteY20" fmla="*/ 1486699 h 1784046"/>
              <a:gd name="connsiteX21" fmla="*/ 0 w 4995515"/>
              <a:gd name="connsiteY21" fmla="*/ 892023 h 1784046"/>
              <a:gd name="connsiteX22" fmla="*/ 0 w 4995515"/>
              <a:gd name="connsiteY22" fmla="*/ 297347 h 1784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95515" h="1784046" fill="none" extrusionOk="0">
                <a:moveTo>
                  <a:pt x="0" y="297347"/>
                </a:moveTo>
                <a:cubicBezTo>
                  <a:pt x="4833" y="125441"/>
                  <a:pt x="123367" y="810"/>
                  <a:pt x="297347" y="0"/>
                </a:cubicBezTo>
                <a:cubicBezTo>
                  <a:pt x="589518" y="16118"/>
                  <a:pt x="660555" y="-28765"/>
                  <a:pt x="970044" y="0"/>
                </a:cubicBezTo>
                <a:cubicBezTo>
                  <a:pt x="1279533" y="28765"/>
                  <a:pt x="1338673" y="-6979"/>
                  <a:pt x="1510716" y="0"/>
                </a:cubicBezTo>
                <a:cubicBezTo>
                  <a:pt x="1682759" y="6979"/>
                  <a:pt x="1961088" y="3917"/>
                  <a:pt x="2139405" y="0"/>
                </a:cubicBezTo>
                <a:cubicBezTo>
                  <a:pt x="2317722" y="-3917"/>
                  <a:pt x="2414938" y="6913"/>
                  <a:pt x="2636069" y="0"/>
                </a:cubicBezTo>
                <a:cubicBezTo>
                  <a:pt x="2857200" y="-6913"/>
                  <a:pt x="2999095" y="-18902"/>
                  <a:pt x="3264758" y="0"/>
                </a:cubicBezTo>
                <a:cubicBezTo>
                  <a:pt x="3530421" y="18902"/>
                  <a:pt x="3644204" y="1051"/>
                  <a:pt x="3761422" y="0"/>
                </a:cubicBezTo>
                <a:cubicBezTo>
                  <a:pt x="3878640" y="-1051"/>
                  <a:pt x="4407229" y="27514"/>
                  <a:pt x="4698168" y="0"/>
                </a:cubicBezTo>
                <a:cubicBezTo>
                  <a:pt x="4855702" y="-5894"/>
                  <a:pt x="4983966" y="127688"/>
                  <a:pt x="4995515" y="297347"/>
                </a:cubicBezTo>
                <a:cubicBezTo>
                  <a:pt x="5005121" y="421726"/>
                  <a:pt x="4999883" y="752921"/>
                  <a:pt x="4995515" y="880129"/>
                </a:cubicBezTo>
                <a:cubicBezTo>
                  <a:pt x="4991147" y="1007337"/>
                  <a:pt x="4989997" y="1204672"/>
                  <a:pt x="4995515" y="1486699"/>
                </a:cubicBezTo>
                <a:cubicBezTo>
                  <a:pt x="5004745" y="1655307"/>
                  <a:pt x="4858745" y="1747178"/>
                  <a:pt x="4698168" y="1784046"/>
                </a:cubicBezTo>
                <a:cubicBezTo>
                  <a:pt x="4518024" y="1789430"/>
                  <a:pt x="4207891" y="1772282"/>
                  <a:pt x="4025471" y="1784046"/>
                </a:cubicBezTo>
                <a:cubicBezTo>
                  <a:pt x="3843051" y="1795810"/>
                  <a:pt x="3773624" y="1797655"/>
                  <a:pt x="3528807" y="1784046"/>
                </a:cubicBezTo>
                <a:cubicBezTo>
                  <a:pt x="3283990" y="1770437"/>
                  <a:pt x="3242771" y="1768299"/>
                  <a:pt x="2988135" y="1784046"/>
                </a:cubicBezTo>
                <a:cubicBezTo>
                  <a:pt x="2733499" y="1799793"/>
                  <a:pt x="2523775" y="1761066"/>
                  <a:pt x="2271430" y="1784046"/>
                </a:cubicBezTo>
                <a:cubicBezTo>
                  <a:pt x="2019086" y="1807026"/>
                  <a:pt x="1922024" y="1774546"/>
                  <a:pt x="1774765" y="1784046"/>
                </a:cubicBezTo>
                <a:cubicBezTo>
                  <a:pt x="1627507" y="1793546"/>
                  <a:pt x="1427137" y="1773451"/>
                  <a:pt x="1146077" y="1784046"/>
                </a:cubicBezTo>
                <a:cubicBezTo>
                  <a:pt x="865017" y="1794641"/>
                  <a:pt x="699239" y="1800057"/>
                  <a:pt x="297347" y="1784046"/>
                </a:cubicBezTo>
                <a:cubicBezTo>
                  <a:pt x="145284" y="1805316"/>
                  <a:pt x="-20760" y="1635189"/>
                  <a:pt x="0" y="1486699"/>
                </a:cubicBezTo>
                <a:cubicBezTo>
                  <a:pt x="-20628" y="1208706"/>
                  <a:pt x="-20761" y="1098487"/>
                  <a:pt x="0" y="892023"/>
                </a:cubicBezTo>
                <a:cubicBezTo>
                  <a:pt x="20761" y="685559"/>
                  <a:pt x="1922" y="482486"/>
                  <a:pt x="0" y="297347"/>
                </a:cubicBezTo>
                <a:close/>
              </a:path>
              <a:path w="4995515" h="1784046" stroke="0" extrusionOk="0">
                <a:moveTo>
                  <a:pt x="0" y="297347"/>
                </a:moveTo>
                <a:cubicBezTo>
                  <a:pt x="-14987" y="157872"/>
                  <a:pt x="165014" y="8526"/>
                  <a:pt x="297347" y="0"/>
                </a:cubicBezTo>
                <a:cubicBezTo>
                  <a:pt x="437800" y="-24811"/>
                  <a:pt x="666261" y="19434"/>
                  <a:pt x="794011" y="0"/>
                </a:cubicBezTo>
                <a:cubicBezTo>
                  <a:pt x="921761" y="-19434"/>
                  <a:pt x="1166624" y="23749"/>
                  <a:pt x="1466708" y="0"/>
                </a:cubicBezTo>
                <a:cubicBezTo>
                  <a:pt x="1766792" y="-23749"/>
                  <a:pt x="1949049" y="-30393"/>
                  <a:pt x="2095397" y="0"/>
                </a:cubicBezTo>
                <a:cubicBezTo>
                  <a:pt x="2241745" y="30393"/>
                  <a:pt x="2490641" y="-3946"/>
                  <a:pt x="2812102" y="0"/>
                </a:cubicBezTo>
                <a:cubicBezTo>
                  <a:pt x="3133563" y="3946"/>
                  <a:pt x="3247679" y="19830"/>
                  <a:pt x="3528807" y="0"/>
                </a:cubicBezTo>
                <a:cubicBezTo>
                  <a:pt x="3809936" y="-19830"/>
                  <a:pt x="4173708" y="8415"/>
                  <a:pt x="4698168" y="0"/>
                </a:cubicBezTo>
                <a:cubicBezTo>
                  <a:pt x="4871561" y="22447"/>
                  <a:pt x="5012565" y="128152"/>
                  <a:pt x="4995515" y="297347"/>
                </a:cubicBezTo>
                <a:cubicBezTo>
                  <a:pt x="4996238" y="544312"/>
                  <a:pt x="4992055" y="661766"/>
                  <a:pt x="4995515" y="892023"/>
                </a:cubicBezTo>
                <a:cubicBezTo>
                  <a:pt x="4998975" y="1122280"/>
                  <a:pt x="4971652" y="1225250"/>
                  <a:pt x="4995515" y="1486699"/>
                </a:cubicBezTo>
                <a:cubicBezTo>
                  <a:pt x="5022483" y="1650103"/>
                  <a:pt x="4878118" y="1780446"/>
                  <a:pt x="4698168" y="1784046"/>
                </a:cubicBezTo>
                <a:cubicBezTo>
                  <a:pt x="4507134" y="1771808"/>
                  <a:pt x="4313076" y="1808012"/>
                  <a:pt x="4069479" y="1784046"/>
                </a:cubicBezTo>
                <a:cubicBezTo>
                  <a:pt x="3825882" y="1760080"/>
                  <a:pt x="3638145" y="1767113"/>
                  <a:pt x="3396782" y="1784046"/>
                </a:cubicBezTo>
                <a:cubicBezTo>
                  <a:pt x="3155419" y="1800979"/>
                  <a:pt x="3070263" y="1773001"/>
                  <a:pt x="2768094" y="1784046"/>
                </a:cubicBezTo>
                <a:cubicBezTo>
                  <a:pt x="2465925" y="1795091"/>
                  <a:pt x="2312108" y="1814032"/>
                  <a:pt x="2139405" y="1784046"/>
                </a:cubicBezTo>
                <a:cubicBezTo>
                  <a:pt x="1966702" y="1754060"/>
                  <a:pt x="1807714" y="1779111"/>
                  <a:pt x="1642741" y="1784046"/>
                </a:cubicBezTo>
                <a:cubicBezTo>
                  <a:pt x="1477768" y="1788981"/>
                  <a:pt x="1340637" y="1797352"/>
                  <a:pt x="1146077" y="1784046"/>
                </a:cubicBezTo>
                <a:cubicBezTo>
                  <a:pt x="951517" y="1770740"/>
                  <a:pt x="613195" y="1800045"/>
                  <a:pt x="297347" y="1784046"/>
                </a:cubicBezTo>
                <a:cubicBezTo>
                  <a:pt x="110582" y="1793254"/>
                  <a:pt x="2453" y="1654054"/>
                  <a:pt x="0" y="1486699"/>
                </a:cubicBezTo>
                <a:cubicBezTo>
                  <a:pt x="-30118" y="1289432"/>
                  <a:pt x="-4854" y="1169190"/>
                  <a:pt x="0" y="868236"/>
                </a:cubicBezTo>
                <a:cubicBezTo>
                  <a:pt x="4854" y="567282"/>
                  <a:pt x="-1192" y="568872"/>
                  <a:pt x="0" y="297347"/>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000" u="sng" dirty="0">
                <a:solidFill>
                  <a:schemeClr val="tx1"/>
                </a:solidFill>
              </a:rPr>
              <a:t>Før I graver affaldet op:</a:t>
            </a:r>
          </a:p>
          <a:p>
            <a:endParaRPr lang="da-DK" sz="2000" u="sng" dirty="0">
              <a:solidFill>
                <a:schemeClr val="tx1"/>
              </a:solidFill>
            </a:endParaRPr>
          </a:p>
          <a:p>
            <a:r>
              <a:rPr lang="da-DK" sz="2000" dirty="0">
                <a:solidFill>
                  <a:schemeClr val="tx1"/>
                </a:solidFill>
              </a:rPr>
              <a:t>Kan I huske hvad vi gravede ned?</a:t>
            </a:r>
          </a:p>
          <a:p>
            <a:endParaRPr lang="da-DK" sz="2000" dirty="0">
              <a:solidFill>
                <a:schemeClr val="tx1"/>
              </a:solidFill>
            </a:endParaRPr>
          </a:p>
          <a:p>
            <a:endParaRPr lang="da-DK" sz="100" dirty="0">
              <a:solidFill>
                <a:schemeClr val="tx1"/>
              </a:solidFill>
            </a:endParaRPr>
          </a:p>
          <a:p>
            <a:r>
              <a:rPr lang="da-DK" sz="2000" dirty="0">
                <a:solidFill>
                  <a:schemeClr val="tx1"/>
                </a:solidFill>
              </a:rPr>
              <a:t>Hvordan tror I det er gået?</a:t>
            </a:r>
          </a:p>
        </p:txBody>
      </p:sp>
    </p:spTree>
    <p:extLst>
      <p:ext uri="{BB962C8B-B14F-4D97-AF65-F5344CB8AC3E}">
        <p14:creationId xmlns:p14="http://schemas.microsoft.com/office/powerpoint/2010/main" val="580450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A9DFD49E-7E71-497C-B00D-1AB444975D4E}"/>
              </a:ext>
            </a:extLst>
          </p:cNvPr>
          <p:cNvPicPr>
            <a:picLocks noChangeAspect="1"/>
          </p:cNvPicPr>
          <p:nvPr/>
        </p:nvPicPr>
        <p:blipFill rotWithShape="1">
          <a:blip r:embed="rId3"/>
          <a:srcRect l="24489" t="30210" r="42296" b="7755"/>
          <a:stretch/>
        </p:blipFill>
        <p:spPr>
          <a:xfrm>
            <a:off x="397635" y="1301836"/>
            <a:ext cx="5219662" cy="5483745"/>
          </a:xfrm>
          <a:prstGeom prst="rect">
            <a:avLst/>
          </a:prstGeom>
        </p:spPr>
      </p:pic>
      <p:pic>
        <p:nvPicPr>
          <p:cNvPr id="5" name="Billede 4">
            <a:extLst>
              <a:ext uri="{FF2B5EF4-FFF2-40B4-BE49-F238E27FC236}">
                <a16:creationId xmlns:a16="http://schemas.microsoft.com/office/drawing/2014/main" id="{D1A9FDB3-42C8-4B0E-BBA1-E0F9D4D12081}"/>
              </a:ext>
            </a:extLst>
          </p:cNvPr>
          <p:cNvPicPr>
            <a:picLocks noChangeAspect="1"/>
          </p:cNvPicPr>
          <p:nvPr/>
        </p:nvPicPr>
        <p:blipFill>
          <a:blip r:embed="rId4"/>
          <a:stretch>
            <a:fillRect/>
          </a:stretch>
        </p:blipFill>
        <p:spPr>
          <a:xfrm>
            <a:off x="9766300" y="326111"/>
            <a:ext cx="2028065" cy="1461414"/>
          </a:xfrm>
          <a:prstGeom prst="rect">
            <a:avLst/>
          </a:prstGeom>
        </p:spPr>
      </p:pic>
      <p:sp>
        <p:nvSpPr>
          <p:cNvPr id="6" name="Rektangel 5">
            <a:extLst>
              <a:ext uri="{FF2B5EF4-FFF2-40B4-BE49-F238E27FC236}">
                <a16:creationId xmlns:a16="http://schemas.microsoft.com/office/drawing/2014/main" id="{C5BB74D9-E73E-41E6-BFA8-8FC3748768FD}"/>
              </a:ext>
            </a:extLst>
          </p:cNvPr>
          <p:cNvSpPr/>
          <p:nvPr/>
        </p:nvSpPr>
        <p:spPr>
          <a:xfrm>
            <a:off x="378538" y="617974"/>
            <a:ext cx="6096000" cy="2339102"/>
          </a:xfrm>
          <a:prstGeom prst="rect">
            <a:avLst/>
          </a:prstGeom>
        </p:spPr>
        <p:txBody>
          <a:bodyPr>
            <a:spAutoFit/>
          </a:bodyPr>
          <a:lstStyle/>
          <a:p>
            <a:r>
              <a:rPr lang="da-DK" sz="2800" dirty="0">
                <a:solidFill>
                  <a:srgbClr val="E5461B"/>
                </a:solidFill>
              </a:rPr>
              <a:t>Efter I graver affaldet op:</a:t>
            </a:r>
          </a:p>
          <a:p>
            <a:endParaRPr lang="da-DK" sz="2800" dirty="0">
              <a:solidFill>
                <a:srgbClr val="E5461B"/>
              </a:solidFill>
            </a:endParaRPr>
          </a:p>
          <a:p>
            <a:endParaRPr lang="da-DK" dirty="0"/>
          </a:p>
          <a:p>
            <a:endParaRPr lang="da-DK" dirty="0"/>
          </a:p>
          <a:p>
            <a:endParaRPr lang="da-DK" dirty="0"/>
          </a:p>
          <a:p>
            <a:endParaRPr lang="da-DK" dirty="0"/>
          </a:p>
          <a:p>
            <a:endParaRPr lang="da-DK" dirty="0"/>
          </a:p>
        </p:txBody>
      </p:sp>
      <p:sp>
        <p:nvSpPr>
          <p:cNvPr id="7" name="Rektangel: afrundede hjørner 6">
            <a:extLst>
              <a:ext uri="{FF2B5EF4-FFF2-40B4-BE49-F238E27FC236}">
                <a16:creationId xmlns:a16="http://schemas.microsoft.com/office/drawing/2014/main" id="{B9141F38-79E6-4F76-81AF-579D0C65C30C}"/>
              </a:ext>
            </a:extLst>
          </p:cNvPr>
          <p:cNvSpPr/>
          <p:nvPr/>
        </p:nvSpPr>
        <p:spPr>
          <a:xfrm>
            <a:off x="4343628" y="938437"/>
            <a:ext cx="4995089" cy="1567257"/>
          </a:xfrm>
          <a:custGeom>
            <a:avLst/>
            <a:gdLst>
              <a:gd name="connsiteX0" fmla="*/ 0 w 4995089"/>
              <a:gd name="connsiteY0" fmla="*/ 261215 h 1567257"/>
              <a:gd name="connsiteX1" fmla="*/ 261215 w 4995089"/>
              <a:gd name="connsiteY1" fmla="*/ 0 h 1567257"/>
              <a:gd name="connsiteX2" fmla="*/ 944893 w 4995089"/>
              <a:gd name="connsiteY2" fmla="*/ 0 h 1567257"/>
              <a:gd name="connsiteX3" fmla="*/ 1494391 w 4995089"/>
              <a:gd name="connsiteY3" fmla="*/ 0 h 1567257"/>
              <a:gd name="connsiteX4" fmla="*/ 2133342 w 4995089"/>
              <a:gd name="connsiteY4" fmla="*/ 0 h 1567257"/>
              <a:gd name="connsiteX5" fmla="*/ 2638114 w 4995089"/>
              <a:gd name="connsiteY5" fmla="*/ 0 h 1567257"/>
              <a:gd name="connsiteX6" fmla="*/ 3277065 w 4995089"/>
              <a:gd name="connsiteY6" fmla="*/ 0 h 1567257"/>
              <a:gd name="connsiteX7" fmla="*/ 3781837 w 4995089"/>
              <a:gd name="connsiteY7" fmla="*/ 0 h 1567257"/>
              <a:gd name="connsiteX8" fmla="*/ 4733874 w 4995089"/>
              <a:gd name="connsiteY8" fmla="*/ 0 h 1567257"/>
              <a:gd name="connsiteX9" fmla="*/ 4995089 w 4995089"/>
              <a:gd name="connsiteY9" fmla="*/ 261215 h 1567257"/>
              <a:gd name="connsiteX10" fmla="*/ 4995089 w 4995089"/>
              <a:gd name="connsiteY10" fmla="*/ 773180 h 1567257"/>
              <a:gd name="connsiteX11" fmla="*/ 4995089 w 4995089"/>
              <a:gd name="connsiteY11" fmla="*/ 1306042 h 1567257"/>
              <a:gd name="connsiteX12" fmla="*/ 4733874 w 4995089"/>
              <a:gd name="connsiteY12" fmla="*/ 1567257 h 1567257"/>
              <a:gd name="connsiteX13" fmla="*/ 4050196 w 4995089"/>
              <a:gd name="connsiteY13" fmla="*/ 1567257 h 1567257"/>
              <a:gd name="connsiteX14" fmla="*/ 3545425 w 4995089"/>
              <a:gd name="connsiteY14" fmla="*/ 1567257 h 1567257"/>
              <a:gd name="connsiteX15" fmla="*/ 2995927 w 4995089"/>
              <a:gd name="connsiteY15" fmla="*/ 1567257 h 1567257"/>
              <a:gd name="connsiteX16" fmla="*/ 2267522 w 4995089"/>
              <a:gd name="connsiteY16" fmla="*/ 1567257 h 1567257"/>
              <a:gd name="connsiteX17" fmla="*/ 1762751 w 4995089"/>
              <a:gd name="connsiteY17" fmla="*/ 1567257 h 1567257"/>
              <a:gd name="connsiteX18" fmla="*/ 1123799 w 4995089"/>
              <a:gd name="connsiteY18" fmla="*/ 1567257 h 1567257"/>
              <a:gd name="connsiteX19" fmla="*/ 261215 w 4995089"/>
              <a:gd name="connsiteY19" fmla="*/ 1567257 h 1567257"/>
              <a:gd name="connsiteX20" fmla="*/ 0 w 4995089"/>
              <a:gd name="connsiteY20" fmla="*/ 1306042 h 1567257"/>
              <a:gd name="connsiteX21" fmla="*/ 0 w 4995089"/>
              <a:gd name="connsiteY21" fmla="*/ 783629 h 1567257"/>
              <a:gd name="connsiteX22" fmla="*/ 0 w 4995089"/>
              <a:gd name="connsiteY22" fmla="*/ 261215 h 1567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995089" h="1567257" fill="none" extrusionOk="0">
                <a:moveTo>
                  <a:pt x="0" y="261215"/>
                </a:moveTo>
                <a:cubicBezTo>
                  <a:pt x="7455" y="105094"/>
                  <a:pt x="98472" y="1534"/>
                  <a:pt x="261215" y="0"/>
                </a:cubicBezTo>
                <a:cubicBezTo>
                  <a:pt x="434935" y="4067"/>
                  <a:pt x="770693" y="11205"/>
                  <a:pt x="944893" y="0"/>
                </a:cubicBezTo>
                <a:cubicBezTo>
                  <a:pt x="1119093" y="-11205"/>
                  <a:pt x="1286477" y="2486"/>
                  <a:pt x="1494391" y="0"/>
                </a:cubicBezTo>
                <a:cubicBezTo>
                  <a:pt x="1702305" y="-2486"/>
                  <a:pt x="1836589" y="2609"/>
                  <a:pt x="2133342" y="0"/>
                </a:cubicBezTo>
                <a:cubicBezTo>
                  <a:pt x="2430095" y="-2609"/>
                  <a:pt x="2441833" y="6079"/>
                  <a:pt x="2638114" y="0"/>
                </a:cubicBezTo>
                <a:cubicBezTo>
                  <a:pt x="2834395" y="-6079"/>
                  <a:pt x="3075013" y="-19700"/>
                  <a:pt x="3277065" y="0"/>
                </a:cubicBezTo>
                <a:cubicBezTo>
                  <a:pt x="3479117" y="19700"/>
                  <a:pt x="3628245" y="9476"/>
                  <a:pt x="3781837" y="0"/>
                </a:cubicBezTo>
                <a:cubicBezTo>
                  <a:pt x="3935429" y="-9476"/>
                  <a:pt x="4360368" y="645"/>
                  <a:pt x="4733874" y="0"/>
                </a:cubicBezTo>
                <a:cubicBezTo>
                  <a:pt x="4871748" y="-5634"/>
                  <a:pt x="4987895" y="113562"/>
                  <a:pt x="4995089" y="261215"/>
                </a:cubicBezTo>
                <a:cubicBezTo>
                  <a:pt x="4993766" y="499154"/>
                  <a:pt x="4996501" y="661419"/>
                  <a:pt x="4995089" y="773180"/>
                </a:cubicBezTo>
                <a:cubicBezTo>
                  <a:pt x="4993677" y="884942"/>
                  <a:pt x="4988766" y="1167193"/>
                  <a:pt x="4995089" y="1306042"/>
                </a:cubicBezTo>
                <a:cubicBezTo>
                  <a:pt x="5012784" y="1458720"/>
                  <a:pt x="4876570" y="1551381"/>
                  <a:pt x="4733874" y="1567257"/>
                </a:cubicBezTo>
                <a:cubicBezTo>
                  <a:pt x="4431341" y="1585709"/>
                  <a:pt x="4267390" y="1550066"/>
                  <a:pt x="4050196" y="1567257"/>
                </a:cubicBezTo>
                <a:cubicBezTo>
                  <a:pt x="3833002" y="1584448"/>
                  <a:pt x="3705195" y="1576420"/>
                  <a:pt x="3545425" y="1567257"/>
                </a:cubicBezTo>
                <a:cubicBezTo>
                  <a:pt x="3385655" y="1558094"/>
                  <a:pt x="3256522" y="1540653"/>
                  <a:pt x="2995927" y="1567257"/>
                </a:cubicBezTo>
                <a:cubicBezTo>
                  <a:pt x="2735332" y="1593861"/>
                  <a:pt x="2515994" y="1551076"/>
                  <a:pt x="2267522" y="1567257"/>
                </a:cubicBezTo>
                <a:cubicBezTo>
                  <a:pt x="2019050" y="1583438"/>
                  <a:pt x="1906560" y="1563238"/>
                  <a:pt x="1762751" y="1567257"/>
                </a:cubicBezTo>
                <a:cubicBezTo>
                  <a:pt x="1618942" y="1571276"/>
                  <a:pt x="1421411" y="1578151"/>
                  <a:pt x="1123799" y="1567257"/>
                </a:cubicBezTo>
                <a:cubicBezTo>
                  <a:pt x="826187" y="1556363"/>
                  <a:pt x="512466" y="1599116"/>
                  <a:pt x="261215" y="1567257"/>
                </a:cubicBezTo>
                <a:cubicBezTo>
                  <a:pt x="119767" y="1572185"/>
                  <a:pt x="-11505" y="1441590"/>
                  <a:pt x="0" y="1306042"/>
                </a:cubicBezTo>
                <a:cubicBezTo>
                  <a:pt x="-1818" y="1123900"/>
                  <a:pt x="-18388" y="970524"/>
                  <a:pt x="0" y="783629"/>
                </a:cubicBezTo>
                <a:cubicBezTo>
                  <a:pt x="18388" y="596734"/>
                  <a:pt x="-3692" y="368091"/>
                  <a:pt x="0" y="261215"/>
                </a:cubicBezTo>
                <a:close/>
              </a:path>
              <a:path w="4995089" h="1567257" stroke="0" extrusionOk="0">
                <a:moveTo>
                  <a:pt x="0" y="261215"/>
                </a:moveTo>
                <a:cubicBezTo>
                  <a:pt x="-9446" y="132546"/>
                  <a:pt x="136120" y="5126"/>
                  <a:pt x="261215" y="0"/>
                </a:cubicBezTo>
                <a:cubicBezTo>
                  <a:pt x="441224" y="-9875"/>
                  <a:pt x="571020" y="-8377"/>
                  <a:pt x="765987" y="0"/>
                </a:cubicBezTo>
                <a:cubicBezTo>
                  <a:pt x="960954" y="8377"/>
                  <a:pt x="1229107" y="-15207"/>
                  <a:pt x="1449664" y="0"/>
                </a:cubicBezTo>
                <a:cubicBezTo>
                  <a:pt x="1670221" y="15207"/>
                  <a:pt x="1926749" y="30550"/>
                  <a:pt x="2088616" y="0"/>
                </a:cubicBezTo>
                <a:cubicBezTo>
                  <a:pt x="2250483" y="-30550"/>
                  <a:pt x="2461833" y="-32705"/>
                  <a:pt x="2817020" y="0"/>
                </a:cubicBezTo>
                <a:cubicBezTo>
                  <a:pt x="3172207" y="32705"/>
                  <a:pt x="3257944" y="15705"/>
                  <a:pt x="3545425" y="0"/>
                </a:cubicBezTo>
                <a:cubicBezTo>
                  <a:pt x="3832906" y="-15705"/>
                  <a:pt x="4255067" y="16623"/>
                  <a:pt x="4733874" y="0"/>
                </a:cubicBezTo>
                <a:cubicBezTo>
                  <a:pt x="4879541" y="3432"/>
                  <a:pt x="5005798" y="113826"/>
                  <a:pt x="4995089" y="261215"/>
                </a:cubicBezTo>
                <a:cubicBezTo>
                  <a:pt x="4987462" y="494444"/>
                  <a:pt x="4997516" y="620659"/>
                  <a:pt x="4995089" y="783629"/>
                </a:cubicBezTo>
                <a:cubicBezTo>
                  <a:pt x="4992662" y="946599"/>
                  <a:pt x="4977892" y="1093806"/>
                  <a:pt x="4995089" y="1306042"/>
                </a:cubicBezTo>
                <a:cubicBezTo>
                  <a:pt x="5015164" y="1449699"/>
                  <a:pt x="4910317" y="1559892"/>
                  <a:pt x="4733874" y="1567257"/>
                </a:cubicBezTo>
                <a:cubicBezTo>
                  <a:pt x="4448454" y="1595310"/>
                  <a:pt x="4315154" y="1545466"/>
                  <a:pt x="4094923" y="1567257"/>
                </a:cubicBezTo>
                <a:cubicBezTo>
                  <a:pt x="3874692" y="1589048"/>
                  <a:pt x="3571095" y="1573184"/>
                  <a:pt x="3411245" y="1567257"/>
                </a:cubicBezTo>
                <a:cubicBezTo>
                  <a:pt x="3251395" y="1561330"/>
                  <a:pt x="3066190" y="1583405"/>
                  <a:pt x="2772294" y="1567257"/>
                </a:cubicBezTo>
                <a:cubicBezTo>
                  <a:pt x="2478398" y="1551109"/>
                  <a:pt x="2290135" y="1580753"/>
                  <a:pt x="2133342" y="1567257"/>
                </a:cubicBezTo>
                <a:cubicBezTo>
                  <a:pt x="1976549" y="1553761"/>
                  <a:pt x="1781308" y="1583547"/>
                  <a:pt x="1628571" y="1567257"/>
                </a:cubicBezTo>
                <a:cubicBezTo>
                  <a:pt x="1475834" y="1550967"/>
                  <a:pt x="1322840" y="1574179"/>
                  <a:pt x="1123799" y="1567257"/>
                </a:cubicBezTo>
                <a:cubicBezTo>
                  <a:pt x="924758" y="1560335"/>
                  <a:pt x="681528" y="1608260"/>
                  <a:pt x="261215" y="1567257"/>
                </a:cubicBezTo>
                <a:cubicBezTo>
                  <a:pt x="110725" y="1569799"/>
                  <a:pt x="20416" y="1476401"/>
                  <a:pt x="0" y="1306042"/>
                </a:cubicBezTo>
                <a:cubicBezTo>
                  <a:pt x="-5228" y="1106876"/>
                  <a:pt x="-9101" y="941092"/>
                  <a:pt x="0" y="762732"/>
                </a:cubicBezTo>
                <a:cubicBezTo>
                  <a:pt x="9101" y="584372"/>
                  <a:pt x="3005" y="407138"/>
                  <a:pt x="0" y="261215"/>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800" dirty="0">
                <a:solidFill>
                  <a:schemeClr val="tx1"/>
                </a:solidFill>
              </a:rPr>
              <a:t>Hvordan ser affaldet ud nu?</a:t>
            </a:r>
          </a:p>
          <a:p>
            <a:endParaRPr lang="da-DK" sz="2800" dirty="0">
              <a:solidFill>
                <a:schemeClr val="tx1"/>
              </a:solidFill>
            </a:endParaRPr>
          </a:p>
          <a:p>
            <a:r>
              <a:rPr lang="da-DK" sz="2800" dirty="0">
                <a:solidFill>
                  <a:schemeClr val="tx1"/>
                </a:solidFill>
              </a:rPr>
              <a:t>Er I overrasket?</a:t>
            </a:r>
          </a:p>
        </p:txBody>
      </p:sp>
      <p:sp>
        <p:nvSpPr>
          <p:cNvPr id="9" name="Rektangel: afrundede hjørner 8">
            <a:extLst>
              <a:ext uri="{FF2B5EF4-FFF2-40B4-BE49-F238E27FC236}">
                <a16:creationId xmlns:a16="http://schemas.microsoft.com/office/drawing/2014/main" id="{3307F975-6CAF-4E46-BCFE-30CDC1DD22B0}"/>
              </a:ext>
            </a:extLst>
          </p:cNvPr>
          <p:cNvSpPr/>
          <p:nvPr/>
        </p:nvSpPr>
        <p:spPr>
          <a:xfrm>
            <a:off x="5154903" y="3300089"/>
            <a:ext cx="5767932" cy="2256024"/>
          </a:xfrm>
          <a:custGeom>
            <a:avLst/>
            <a:gdLst>
              <a:gd name="connsiteX0" fmla="*/ 0 w 5767932"/>
              <a:gd name="connsiteY0" fmla="*/ 376012 h 2256024"/>
              <a:gd name="connsiteX1" fmla="*/ 376012 w 5767932"/>
              <a:gd name="connsiteY1" fmla="*/ 0 h 2256024"/>
              <a:gd name="connsiteX2" fmla="*/ 1003001 w 5767932"/>
              <a:gd name="connsiteY2" fmla="*/ 0 h 2256024"/>
              <a:gd name="connsiteX3" fmla="*/ 1479512 w 5767932"/>
              <a:gd name="connsiteY3" fmla="*/ 0 h 2256024"/>
              <a:gd name="connsiteX4" fmla="*/ 2106500 w 5767932"/>
              <a:gd name="connsiteY4" fmla="*/ 0 h 2256024"/>
              <a:gd name="connsiteX5" fmla="*/ 2633171 w 5767932"/>
              <a:gd name="connsiteY5" fmla="*/ 0 h 2256024"/>
              <a:gd name="connsiteX6" fmla="*/ 3109682 w 5767932"/>
              <a:gd name="connsiteY6" fmla="*/ 0 h 2256024"/>
              <a:gd name="connsiteX7" fmla="*/ 3836989 w 5767932"/>
              <a:gd name="connsiteY7" fmla="*/ 0 h 2256024"/>
              <a:gd name="connsiteX8" fmla="*/ 4564295 w 5767932"/>
              <a:gd name="connsiteY8" fmla="*/ 0 h 2256024"/>
              <a:gd name="connsiteX9" fmla="*/ 5391920 w 5767932"/>
              <a:gd name="connsiteY9" fmla="*/ 0 h 2256024"/>
              <a:gd name="connsiteX10" fmla="*/ 5767932 w 5767932"/>
              <a:gd name="connsiteY10" fmla="*/ 376012 h 2256024"/>
              <a:gd name="connsiteX11" fmla="*/ 5767932 w 5767932"/>
              <a:gd name="connsiteY11" fmla="*/ 892385 h 2256024"/>
              <a:gd name="connsiteX12" fmla="*/ 5767932 w 5767932"/>
              <a:gd name="connsiteY12" fmla="*/ 1348599 h 2256024"/>
              <a:gd name="connsiteX13" fmla="*/ 5767932 w 5767932"/>
              <a:gd name="connsiteY13" fmla="*/ 1880012 h 2256024"/>
              <a:gd name="connsiteX14" fmla="*/ 5391920 w 5767932"/>
              <a:gd name="connsiteY14" fmla="*/ 2256024 h 2256024"/>
              <a:gd name="connsiteX15" fmla="*/ 4664613 w 5767932"/>
              <a:gd name="connsiteY15" fmla="*/ 2256024 h 2256024"/>
              <a:gd name="connsiteX16" fmla="*/ 3937307 w 5767932"/>
              <a:gd name="connsiteY16" fmla="*/ 2256024 h 2256024"/>
              <a:gd name="connsiteX17" fmla="*/ 3210000 w 5767932"/>
              <a:gd name="connsiteY17" fmla="*/ 2256024 h 2256024"/>
              <a:gd name="connsiteX18" fmla="*/ 2482693 w 5767932"/>
              <a:gd name="connsiteY18" fmla="*/ 2256024 h 2256024"/>
              <a:gd name="connsiteX19" fmla="*/ 1805546 w 5767932"/>
              <a:gd name="connsiteY19" fmla="*/ 2256024 h 2256024"/>
              <a:gd name="connsiteX20" fmla="*/ 1228716 w 5767932"/>
              <a:gd name="connsiteY20" fmla="*/ 2256024 h 2256024"/>
              <a:gd name="connsiteX21" fmla="*/ 376012 w 5767932"/>
              <a:gd name="connsiteY21" fmla="*/ 2256024 h 2256024"/>
              <a:gd name="connsiteX22" fmla="*/ 0 w 5767932"/>
              <a:gd name="connsiteY22" fmla="*/ 1880012 h 2256024"/>
              <a:gd name="connsiteX23" fmla="*/ 0 w 5767932"/>
              <a:gd name="connsiteY23" fmla="*/ 1348599 h 2256024"/>
              <a:gd name="connsiteX24" fmla="*/ 0 w 5767932"/>
              <a:gd name="connsiteY24" fmla="*/ 832225 h 2256024"/>
              <a:gd name="connsiteX25" fmla="*/ 0 w 5767932"/>
              <a:gd name="connsiteY25" fmla="*/ 376012 h 2256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67932" h="2256024" fill="none" extrusionOk="0">
                <a:moveTo>
                  <a:pt x="0" y="376012"/>
                </a:moveTo>
                <a:cubicBezTo>
                  <a:pt x="30957" y="153985"/>
                  <a:pt x="145194" y="37052"/>
                  <a:pt x="376012" y="0"/>
                </a:cubicBezTo>
                <a:cubicBezTo>
                  <a:pt x="532389" y="17738"/>
                  <a:pt x="736950" y="25504"/>
                  <a:pt x="1003001" y="0"/>
                </a:cubicBezTo>
                <a:cubicBezTo>
                  <a:pt x="1269052" y="-25504"/>
                  <a:pt x="1300409" y="3626"/>
                  <a:pt x="1479512" y="0"/>
                </a:cubicBezTo>
                <a:cubicBezTo>
                  <a:pt x="1658615" y="-3626"/>
                  <a:pt x="1849245" y="-18145"/>
                  <a:pt x="2106500" y="0"/>
                </a:cubicBezTo>
                <a:cubicBezTo>
                  <a:pt x="2363755" y="18145"/>
                  <a:pt x="2483482" y="-9139"/>
                  <a:pt x="2633171" y="0"/>
                </a:cubicBezTo>
                <a:cubicBezTo>
                  <a:pt x="2782860" y="9139"/>
                  <a:pt x="2962167" y="-19930"/>
                  <a:pt x="3109682" y="0"/>
                </a:cubicBezTo>
                <a:cubicBezTo>
                  <a:pt x="3257197" y="19930"/>
                  <a:pt x="3591520" y="35399"/>
                  <a:pt x="3836989" y="0"/>
                </a:cubicBezTo>
                <a:cubicBezTo>
                  <a:pt x="4082458" y="-35399"/>
                  <a:pt x="4321904" y="7159"/>
                  <a:pt x="4564295" y="0"/>
                </a:cubicBezTo>
                <a:cubicBezTo>
                  <a:pt x="4806686" y="-7159"/>
                  <a:pt x="5137563" y="11046"/>
                  <a:pt x="5391920" y="0"/>
                </a:cubicBezTo>
                <a:cubicBezTo>
                  <a:pt x="5639843" y="14188"/>
                  <a:pt x="5772166" y="201321"/>
                  <a:pt x="5767932" y="376012"/>
                </a:cubicBezTo>
                <a:cubicBezTo>
                  <a:pt x="5766651" y="506554"/>
                  <a:pt x="5787181" y="715643"/>
                  <a:pt x="5767932" y="892385"/>
                </a:cubicBezTo>
                <a:cubicBezTo>
                  <a:pt x="5748683" y="1069127"/>
                  <a:pt x="5778499" y="1153262"/>
                  <a:pt x="5767932" y="1348599"/>
                </a:cubicBezTo>
                <a:cubicBezTo>
                  <a:pt x="5757365" y="1543936"/>
                  <a:pt x="5742042" y="1645936"/>
                  <a:pt x="5767932" y="1880012"/>
                </a:cubicBezTo>
                <a:cubicBezTo>
                  <a:pt x="5792898" y="2056202"/>
                  <a:pt x="5594565" y="2245998"/>
                  <a:pt x="5391920" y="2256024"/>
                </a:cubicBezTo>
                <a:cubicBezTo>
                  <a:pt x="5221772" y="2279025"/>
                  <a:pt x="4904679" y="2224504"/>
                  <a:pt x="4664613" y="2256024"/>
                </a:cubicBezTo>
                <a:cubicBezTo>
                  <a:pt x="4424547" y="2287544"/>
                  <a:pt x="4212957" y="2262271"/>
                  <a:pt x="3937307" y="2256024"/>
                </a:cubicBezTo>
                <a:cubicBezTo>
                  <a:pt x="3661657" y="2249777"/>
                  <a:pt x="3414160" y="2287779"/>
                  <a:pt x="3210000" y="2256024"/>
                </a:cubicBezTo>
                <a:cubicBezTo>
                  <a:pt x="3005840" y="2224269"/>
                  <a:pt x="2755340" y="2232933"/>
                  <a:pt x="2482693" y="2256024"/>
                </a:cubicBezTo>
                <a:cubicBezTo>
                  <a:pt x="2210046" y="2279115"/>
                  <a:pt x="2043538" y="2248101"/>
                  <a:pt x="1805546" y="2256024"/>
                </a:cubicBezTo>
                <a:cubicBezTo>
                  <a:pt x="1567554" y="2263947"/>
                  <a:pt x="1368254" y="2260023"/>
                  <a:pt x="1228716" y="2256024"/>
                </a:cubicBezTo>
                <a:cubicBezTo>
                  <a:pt x="1089178" y="2252026"/>
                  <a:pt x="637426" y="2239248"/>
                  <a:pt x="376012" y="2256024"/>
                </a:cubicBezTo>
                <a:cubicBezTo>
                  <a:pt x="205683" y="2280792"/>
                  <a:pt x="38683" y="2087216"/>
                  <a:pt x="0" y="1880012"/>
                </a:cubicBezTo>
                <a:cubicBezTo>
                  <a:pt x="-15200" y="1714015"/>
                  <a:pt x="1383" y="1475969"/>
                  <a:pt x="0" y="1348599"/>
                </a:cubicBezTo>
                <a:cubicBezTo>
                  <a:pt x="-1383" y="1221229"/>
                  <a:pt x="17784" y="968701"/>
                  <a:pt x="0" y="832225"/>
                </a:cubicBezTo>
                <a:cubicBezTo>
                  <a:pt x="-17784" y="695749"/>
                  <a:pt x="-12904" y="524777"/>
                  <a:pt x="0" y="376012"/>
                </a:cubicBezTo>
                <a:close/>
              </a:path>
              <a:path w="5767932" h="2256024" stroke="0" extrusionOk="0">
                <a:moveTo>
                  <a:pt x="0" y="376012"/>
                </a:moveTo>
                <a:cubicBezTo>
                  <a:pt x="18439" y="171908"/>
                  <a:pt x="116670" y="1344"/>
                  <a:pt x="376012" y="0"/>
                </a:cubicBezTo>
                <a:cubicBezTo>
                  <a:pt x="576044" y="30446"/>
                  <a:pt x="766629" y="-8494"/>
                  <a:pt x="1003001" y="0"/>
                </a:cubicBezTo>
                <a:cubicBezTo>
                  <a:pt x="1239373" y="8494"/>
                  <a:pt x="1527436" y="-9721"/>
                  <a:pt x="1730307" y="0"/>
                </a:cubicBezTo>
                <a:cubicBezTo>
                  <a:pt x="1933178" y="9721"/>
                  <a:pt x="2033200" y="8917"/>
                  <a:pt x="2256978" y="0"/>
                </a:cubicBezTo>
                <a:cubicBezTo>
                  <a:pt x="2480756" y="-8917"/>
                  <a:pt x="2785228" y="-16543"/>
                  <a:pt x="2984284" y="0"/>
                </a:cubicBezTo>
                <a:cubicBezTo>
                  <a:pt x="3183340" y="16543"/>
                  <a:pt x="3455320" y="17875"/>
                  <a:pt x="3711591" y="0"/>
                </a:cubicBezTo>
                <a:cubicBezTo>
                  <a:pt x="3967862" y="-17875"/>
                  <a:pt x="4186895" y="-4880"/>
                  <a:pt x="4338579" y="0"/>
                </a:cubicBezTo>
                <a:cubicBezTo>
                  <a:pt x="4490263" y="4880"/>
                  <a:pt x="4613227" y="12591"/>
                  <a:pt x="4815091" y="0"/>
                </a:cubicBezTo>
                <a:cubicBezTo>
                  <a:pt x="5016955" y="-12591"/>
                  <a:pt x="5253638" y="-20457"/>
                  <a:pt x="5391920" y="0"/>
                </a:cubicBezTo>
                <a:cubicBezTo>
                  <a:pt x="5576349" y="43636"/>
                  <a:pt x="5801719" y="193771"/>
                  <a:pt x="5767932" y="376012"/>
                </a:cubicBezTo>
                <a:cubicBezTo>
                  <a:pt x="5768925" y="626081"/>
                  <a:pt x="5792437" y="670284"/>
                  <a:pt x="5767932" y="877345"/>
                </a:cubicBezTo>
                <a:cubicBezTo>
                  <a:pt x="5743427" y="1084406"/>
                  <a:pt x="5769493" y="1145493"/>
                  <a:pt x="5767932" y="1378679"/>
                </a:cubicBezTo>
                <a:cubicBezTo>
                  <a:pt x="5766371" y="1611865"/>
                  <a:pt x="5743302" y="1704931"/>
                  <a:pt x="5767932" y="1880012"/>
                </a:cubicBezTo>
                <a:cubicBezTo>
                  <a:pt x="5773357" y="2077254"/>
                  <a:pt x="5556680" y="2273587"/>
                  <a:pt x="5391920" y="2256024"/>
                </a:cubicBezTo>
                <a:cubicBezTo>
                  <a:pt x="5105061" y="2261905"/>
                  <a:pt x="4960330" y="2244998"/>
                  <a:pt x="4714772" y="2256024"/>
                </a:cubicBezTo>
                <a:cubicBezTo>
                  <a:pt x="4469214" y="2267050"/>
                  <a:pt x="4330949" y="2254877"/>
                  <a:pt x="4037625" y="2256024"/>
                </a:cubicBezTo>
                <a:cubicBezTo>
                  <a:pt x="3744301" y="2257171"/>
                  <a:pt x="3633350" y="2235773"/>
                  <a:pt x="3510955" y="2256024"/>
                </a:cubicBezTo>
                <a:cubicBezTo>
                  <a:pt x="3388560" y="2276276"/>
                  <a:pt x="3229457" y="2252204"/>
                  <a:pt x="3034443" y="2256024"/>
                </a:cubicBezTo>
                <a:cubicBezTo>
                  <a:pt x="2839429" y="2259844"/>
                  <a:pt x="2603321" y="2286941"/>
                  <a:pt x="2357296" y="2256024"/>
                </a:cubicBezTo>
                <a:cubicBezTo>
                  <a:pt x="2111271" y="2225107"/>
                  <a:pt x="2055549" y="2259556"/>
                  <a:pt x="1880784" y="2256024"/>
                </a:cubicBezTo>
                <a:cubicBezTo>
                  <a:pt x="1706019" y="2252492"/>
                  <a:pt x="1553139" y="2248275"/>
                  <a:pt x="1404273" y="2256024"/>
                </a:cubicBezTo>
                <a:cubicBezTo>
                  <a:pt x="1255407" y="2263773"/>
                  <a:pt x="882264" y="2266241"/>
                  <a:pt x="376012" y="2256024"/>
                </a:cubicBezTo>
                <a:cubicBezTo>
                  <a:pt x="166073" y="2246103"/>
                  <a:pt x="38452" y="2057569"/>
                  <a:pt x="0" y="1880012"/>
                </a:cubicBezTo>
                <a:cubicBezTo>
                  <a:pt x="10359" y="1729357"/>
                  <a:pt x="-23044" y="1539862"/>
                  <a:pt x="0" y="1408759"/>
                </a:cubicBezTo>
                <a:cubicBezTo>
                  <a:pt x="23044" y="1277656"/>
                  <a:pt x="546" y="1061304"/>
                  <a:pt x="0" y="907425"/>
                </a:cubicBezTo>
                <a:cubicBezTo>
                  <a:pt x="-546" y="753546"/>
                  <a:pt x="-1585" y="527177"/>
                  <a:pt x="0" y="376012"/>
                </a:cubicBezTo>
                <a:close/>
              </a:path>
            </a:pathLst>
          </a:custGeom>
          <a:solidFill>
            <a:schemeClr val="bg1"/>
          </a:solidFill>
          <a:ln w="19050">
            <a:solidFill>
              <a:srgbClr val="E5461B"/>
            </a:solidFill>
            <a:extLst>
              <a:ext uri="{C807C97D-BFC1-408E-A445-0C87EB9F89A2}">
                <ask:lineSketchStyleProps xmlns:ask="http://schemas.microsoft.com/office/drawing/2018/sketchyshapes" sd="210227805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da-DK" sz="2000" b="1" dirty="0">
                <a:solidFill>
                  <a:schemeClr val="tx1"/>
                </a:solidFill>
              </a:rPr>
              <a:t>Undersøg på tegningen:</a:t>
            </a:r>
          </a:p>
          <a:p>
            <a:endParaRPr lang="da-DK" sz="2000" dirty="0">
              <a:solidFill>
                <a:schemeClr val="tx1"/>
              </a:solidFill>
            </a:endParaRPr>
          </a:p>
          <a:p>
            <a:r>
              <a:rPr lang="da-DK" sz="2000" dirty="0">
                <a:solidFill>
                  <a:schemeClr val="tx1"/>
                </a:solidFill>
              </a:rPr>
              <a:t>Hvilke ting der forsvinder hurtigt? </a:t>
            </a:r>
          </a:p>
          <a:p>
            <a:endParaRPr lang="da-DK" sz="2000" dirty="0">
              <a:solidFill>
                <a:schemeClr val="tx1"/>
              </a:solidFill>
            </a:endParaRPr>
          </a:p>
          <a:p>
            <a:r>
              <a:rPr lang="da-DK" sz="2000" dirty="0">
                <a:solidFill>
                  <a:schemeClr val="tx1"/>
                </a:solidFill>
              </a:rPr>
              <a:t>Hvilke ting der er meget længe om at forsvinde?</a:t>
            </a:r>
          </a:p>
        </p:txBody>
      </p:sp>
    </p:spTree>
    <p:extLst>
      <p:ext uri="{BB962C8B-B14F-4D97-AF65-F5344CB8AC3E}">
        <p14:creationId xmlns:p14="http://schemas.microsoft.com/office/powerpoint/2010/main" val="761838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31">
            <a:extLst>
              <a:ext uri="{FF2B5EF4-FFF2-40B4-BE49-F238E27FC236}">
                <a16:creationId xmlns:a16="http://schemas.microsoft.com/office/drawing/2014/main" id="{DB84FF76-816B-4CE9-B7CE-2D502B3BB143}"/>
              </a:ext>
            </a:extLst>
          </p:cNvPr>
          <p:cNvSpPr>
            <a:spLocks noChangeArrowheads="1"/>
          </p:cNvSpPr>
          <p:nvPr/>
        </p:nvSpPr>
        <p:spPr bwMode="auto">
          <a:xfrm>
            <a:off x="0" y="70147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0" u="none" strike="noStrike" cap="none" normalizeH="0" baseline="0">
                <a:ln>
                  <a:noFill/>
                </a:ln>
                <a:solidFill>
                  <a:srgbClr val="000057"/>
                </a:solidFill>
                <a:effectLst/>
                <a:latin typeface="Calibri" panose="020F0502020204030204" pitchFamily="34" charset="0"/>
                <a:ea typeface="Calibri" panose="020F0502020204030204" pitchFamily="34" charset="0"/>
                <a:cs typeface="ScalaSansOT"/>
              </a:rPr>
              <a:t> </a:t>
            </a:r>
            <a:r>
              <a:rPr kumimoji="0" lang="da-DK" altLang="da-DK"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da-DK" altLang="da-DK"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a:ln>
                <a:noFill/>
              </a:ln>
              <a:solidFill>
                <a:schemeClr val="tx1"/>
              </a:solidFill>
              <a:effectLst/>
              <a:latin typeface="Arial" panose="020B0604020202020204" pitchFamily="34" charset="0"/>
            </a:endParaRPr>
          </a:p>
        </p:txBody>
      </p:sp>
      <p:sp>
        <p:nvSpPr>
          <p:cNvPr id="30" name="Tekstfelt 29">
            <a:extLst>
              <a:ext uri="{FF2B5EF4-FFF2-40B4-BE49-F238E27FC236}">
                <a16:creationId xmlns:a16="http://schemas.microsoft.com/office/drawing/2014/main" id="{14B0C898-6AF9-4251-A159-0D220FAC80C3}"/>
              </a:ext>
            </a:extLst>
          </p:cNvPr>
          <p:cNvSpPr txBox="1"/>
          <p:nvPr/>
        </p:nvSpPr>
        <p:spPr>
          <a:xfrm>
            <a:off x="766862" y="674201"/>
            <a:ext cx="9523105" cy="1323439"/>
          </a:xfrm>
          <a:prstGeom prst="rect">
            <a:avLst/>
          </a:prstGeom>
          <a:noFill/>
        </p:spPr>
        <p:txBody>
          <a:bodyPr wrap="square" rtlCol="0">
            <a:spAutoFit/>
          </a:bodyPr>
          <a:lstStyle/>
          <a:p>
            <a:r>
              <a:rPr lang="da-DK" sz="4000" dirty="0">
                <a:solidFill>
                  <a:srgbClr val="E5461B"/>
                </a:solidFill>
              </a:rPr>
              <a:t>UNDERSØGELSE: Hvad er der tilbage, når madpakken er spist?         </a:t>
            </a:r>
          </a:p>
        </p:txBody>
      </p:sp>
      <p:sp>
        <p:nvSpPr>
          <p:cNvPr id="31" name="Tekstfelt 30">
            <a:extLst>
              <a:ext uri="{FF2B5EF4-FFF2-40B4-BE49-F238E27FC236}">
                <a16:creationId xmlns:a16="http://schemas.microsoft.com/office/drawing/2014/main" id="{85E74536-B3A3-4371-9ECE-94F3F01046D4}"/>
              </a:ext>
            </a:extLst>
          </p:cNvPr>
          <p:cNvSpPr txBox="1"/>
          <p:nvPr/>
        </p:nvSpPr>
        <p:spPr>
          <a:xfrm>
            <a:off x="757237" y="2087003"/>
            <a:ext cx="10677526" cy="1477328"/>
          </a:xfrm>
          <a:prstGeom prst="rect">
            <a:avLst/>
          </a:prstGeom>
          <a:noFill/>
        </p:spPr>
        <p:txBody>
          <a:bodyPr wrap="square" rtlCol="0">
            <a:spAutoFit/>
          </a:bodyPr>
          <a:lstStyle/>
          <a:p>
            <a:r>
              <a:rPr lang="da-DK" dirty="0"/>
              <a:t>I skal igen sortere affaldet fra jeres madpakker i 4 bunker - se hvilke på næste slide. </a:t>
            </a:r>
            <a:r>
              <a:rPr lang="da-DK" dirty="0">
                <a:ea typeface="Calibri" panose="020F0502020204030204" pitchFamily="34" charset="0"/>
                <a:cs typeface="Times New Roman" panose="02020603050405020304" pitchFamily="18" charset="0"/>
              </a:rPr>
              <a:t>I skal sortere næsten som I plejer – men vi skal veje madpapir og madaffald inden I smider det til restaffald.</a:t>
            </a:r>
          </a:p>
          <a:p>
            <a:endParaRPr lang="da-DK" dirty="0"/>
          </a:p>
          <a:p>
            <a:endParaRPr lang="da-DK" dirty="0"/>
          </a:p>
          <a:p>
            <a:endParaRPr lang="da-DK" dirty="0"/>
          </a:p>
        </p:txBody>
      </p:sp>
      <p:pic>
        <p:nvPicPr>
          <p:cNvPr id="7" name="Billede 6" descr="Et billede, der indeholder beholder, bord, plast, mad&#10;&#10;Automatisk genereret beskrivelse">
            <a:extLst>
              <a:ext uri="{FF2B5EF4-FFF2-40B4-BE49-F238E27FC236}">
                <a16:creationId xmlns:a16="http://schemas.microsoft.com/office/drawing/2014/main" id="{83F4AB8F-60DD-42E1-98C5-F5F4975A3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272" y="2961459"/>
            <a:ext cx="4977571" cy="3318861"/>
          </a:xfrm>
          <a:prstGeom prst="rect">
            <a:avLst/>
          </a:prstGeom>
        </p:spPr>
      </p:pic>
      <p:sp>
        <p:nvSpPr>
          <p:cNvPr id="8" name="Rektangel: afrundede hjørner 7">
            <a:extLst>
              <a:ext uri="{FF2B5EF4-FFF2-40B4-BE49-F238E27FC236}">
                <a16:creationId xmlns:a16="http://schemas.microsoft.com/office/drawing/2014/main" id="{A299071A-E1F6-4C77-8C08-94DEF85CBDCC}"/>
              </a:ext>
            </a:extLst>
          </p:cNvPr>
          <p:cNvSpPr/>
          <p:nvPr/>
        </p:nvSpPr>
        <p:spPr>
          <a:xfrm>
            <a:off x="6497054" y="3032913"/>
            <a:ext cx="3185962" cy="1477328"/>
          </a:xfrm>
          <a:custGeom>
            <a:avLst/>
            <a:gdLst>
              <a:gd name="connsiteX0" fmla="*/ 0 w 3185962"/>
              <a:gd name="connsiteY0" fmla="*/ 246226 h 1477328"/>
              <a:gd name="connsiteX1" fmla="*/ 246226 w 3185962"/>
              <a:gd name="connsiteY1" fmla="*/ 0 h 1477328"/>
              <a:gd name="connsiteX2" fmla="*/ 838798 w 3185962"/>
              <a:gd name="connsiteY2" fmla="*/ 0 h 1477328"/>
              <a:gd name="connsiteX3" fmla="*/ 1566046 w 3185962"/>
              <a:gd name="connsiteY3" fmla="*/ 0 h 1477328"/>
              <a:gd name="connsiteX4" fmla="*/ 2239423 w 3185962"/>
              <a:gd name="connsiteY4" fmla="*/ 0 h 1477328"/>
              <a:gd name="connsiteX5" fmla="*/ 2939736 w 3185962"/>
              <a:gd name="connsiteY5" fmla="*/ 0 h 1477328"/>
              <a:gd name="connsiteX6" fmla="*/ 3185962 w 3185962"/>
              <a:gd name="connsiteY6" fmla="*/ 246226 h 1477328"/>
              <a:gd name="connsiteX7" fmla="*/ 3185962 w 3185962"/>
              <a:gd name="connsiteY7" fmla="*/ 738664 h 1477328"/>
              <a:gd name="connsiteX8" fmla="*/ 3185962 w 3185962"/>
              <a:gd name="connsiteY8" fmla="*/ 1231102 h 1477328"/>
              <a:gd name="connsiteX9" fmla="*/ 2939736 w 3185962"/>
              <a:gd name="connsiteY9" fmla="*/ 1477328 h 1477328"/>
              <a:gd name="connsiteX10" fmla="*/ 2266359 w 3185962"/>
              <a:gd name="connsiteY10" fmla="*/ 1477328 h 1477328"/>
              <a:gd name="connsiteX11" fmla="*/ 1619916 w 3185962"/>
              <a:gd name="connsiteY11" fmla="*/ 1477328 h 1477328"/>
              <a:gd name="connsiteX12" fmla="*/ 946539 w 3185962"/>
              <a:gd name="connsiteY12" fmla="*/ 1477328 h 1477328"/>
              <a:gd name="connsiteX13" fmla="*/ 246226 w 3185962"/>
              <a:gd name="connsiteY13" fmla="*/ 1477328 h 1477328"/>
              <a:gd name="connsiteX14" fmla="*/ 0 w 3185962"/>
              <a:gd name="connsiteY14" fmla="*/ 1231102 h 1477328"/>
              <a:gd name="connsiteX15" fmla="*/ 0 w 3185962"/>
              <a:gd name="connsiteY15" fmla="*/ 748513 h 1477328"/>
              <a:gd name="connsiteX16" fmla="*/ 0 w 3185962"/>
              <a:gd name="connsiteY16" fmla="*/ 246226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85962" h="1477328" fill="none" extrusionOk="0">
                <a:moveTo>
                  <a:pt x="0" y="246226"/>
                </a:moveTo>
                <a:cubicBezTo>
                  <a:pt x="-26815" y="93920"/>
                  <a:pt x="90254" y="19057"/>
                  <a:pt x="246226" y="0"/>
                </a:cubicBezTo>
                <a:cubicBezTo>
                  <a:pt x="431448" y="-20145"/>
                  <a:pt x="603478" y="408"/>
                  <a:pt x="838798" y="0"/>
                </a:cubicBezTo>
                <a:cubicBezTo>
                  <a:pt x="1074118" y="-408"/>
                  <a:pt x="1363284" y="5741"/>
                  <a:pt x="1566046" y="0"/>
                </a:cubicBezTo>
                <a:cubicBezTo>
                  <a:pt x="1768808" y="-5741"/>
                  <a:pt x="2085039" y="-11365"/>
                  <a:pt x="2239423" y="0"/>
                </a:cubicBezTo>
                <a:cubicBezTo>
                  <a:pt x="2393807" y="11365"/>
                  <a:pt x="2660188" y="32063"/>
                  <a:pt x="2939736" y="0"/>
                </a:cubicBezTo>
                <a:cubicBezTo>
                  <a:pt x="3097217" y="-10977"/>
                  <a:pt x="3189152" y="116623"/>
                  <a:pt x="3185962" y="246226"/>
                </a:cubicBezTo>
                <a:cubicBezTo>
                  <a:pt x="3162708" y="349870"/>
                  <a:pt x="3164853" y="573986"/>
                  <a:pt x="3185962" y="738664"/>
                </a:cubicBezTo>
                <a:cubicBezTo>
                  <a:pt x="3207071" y="903342"/>
                  <a:pt x="3188384" y="1108452"/>
                  <a:pt x="3185962" y="1231102"/>
                </a:cubicBezTo>
                <a:cubicBezTo>
                  <a:pt x="3198261" y="1358981"/>
                  <a:pt x="3058767" y="1492063"/>
                  <a:pt x="2939736" y="1477328"/>
                </a:cubicBezTo>
                <a:cubicBezTo>
                  <a:pt x="2669381" y="1464479"/>
                  <a:pt x="2548173" y="1500809"/>
                  <a:pt x="2266359" y="1477328"/>
                </a:cubicBezTo>
                <a:cubicBezTo>
                  <a:pt x="1984545" y="1453847"/>
                  <a:pt x="1873627" y="1459157"/>
                  <a:pt x="1619916" y="1477328"/>
                </a:cubicBezTo>
                <a:cubicBezTo>
                  <a:pt x="1366205" y="1495499"/>
                  <a:pt x="1131360" y="1500914"/>
                  <a:pt x="946539" y="1477328"/>
                </a:cubicBezTo>
                <a:cubicBezTo>
                  <a:pt x="761718" y="1453742"/>
                  <a:pt x="556378" y="1474478"/>
                  <a:pt x="246226" y="1477328"/>
                </a:cubicBezTo>
                <a:cubicBezTo>
                  <a:pt x="101177" y="1470167"/>
                  <a:pt x="1266" y="1380151"/>
                  <a:pt x="0" y="1231102"/>
                </a:cubicBezTo>
                <a:cubicBezTo>
                  <a:pt x="-7169" y="1020712"/>
                  <a:pt x="18090" y="869567"/>
                  <a:pt x="0" y="748513"/>
                </a:cubicBezTo>
                <a:cubicBezTo>
                  <a:pt x="-18090" y="627459"/>
                  <a:pt x="-15405" y="381860"/>
                  <a:pt x="0" y="246226"/>
                </a:cubicBezTo>
                <a:close/>
              </a:path>
              <a:path w="3185962" h="1477328" stroke="0" extrusionOk="0">
                <a:moveTo>
                  <a:pt x="0" y="246226"/>
                </a:moveTo>
                <a:cubicBezTo>
                  <a:pt x="-8839" y="101918"/>
                  <a:pt x="93799" y="1431"/>
                  <a:pt x="246226" y="0"/>
                </a:cubicBezTo>
                <a:cubicBezTo>
                  <a:pt x="514969" y="21904"/>
                  <a:pt x="675741" y="309"/>
                  <a:pt x="946539" y="0"/>
                </a:cubicBezTo>
                <a:cubicBezTo>
                  <a:pt x="1217337" y="-309"/>
                  <a:pt x="1277344" y="-3295"/>
                  <a:pt x="1566046" y="0"/>
                </a:cubicBezTo>
                <a:cubicBezTo>
                  <a:pt x="1854748" y="3295"/>
                  <a:pt x="1960794" y="27756"/>
                  <a:pt x="2212488" y="0"/>
                </a:cubicBezTo>
                <a:cubicBezTo>
                  <a:pt x="2464182" y="-27756"/>
                  <a:pt x="2595874" y="35924"/>
                  <a:pt x="2939736" y="0"/>
                </a:cubicBezTo>
                <a:cubicBezTo>
                  <a:pt x="3106341" y="-296"/>
                  <a:pt x="3181048" y="96116"/>
                  <a:pt x="3185962" y="246226"/>
                </a:cubicBezTo>
                <a:cubicBezTo>
                  <a:pt x="3183322" y="437019"/>
                  <a:pt x="3202323" y="627449"/>
                  <a:pt x="3185962" y="758362"/>
                </a:cubicBezTo>
                <a:cubicBezTo>
                  <a:pt x="3169601" y="889275"/>
                  <a:pt x="3191196" y="1064118"/>
                  <a:pt x="3185962" y="1231102"/>
                </a:cubicBezTo>
                <a:cubicBezTo>
                  <a:pt x="3193837" y="1368426"/>
                  <a:pt x="3077744" y="1467264"/>
                  <a:pt x="2939736" y="1477328"/>
                </a:cubicBezTo>
                <a:cubicBezTo>
                  <a:pt x="2763763" y="1499652"/>
                  <a:pt x="2501301" y="1457637"/>
                  <a:pt x="2320229" y="1477328"/>
                </a:cubicBezTo>
                <a:cubicBezTo>
                  <a:pt x="2139157" y="1497019"/>
                  <a:pt x="1900776" y="1501754"/>
                  <a:pt x="1619916" y="1477328"/>
                </a:cubicBezTo>
                <a:cubicBezTo>
                  <a:pt x="1339056" y="1452902"/>
                  <a:pt x="1181742" y="1476932"/>
                  <a:pt x="1027344" y="1477328"/>
                </a:cubicBezTo>
                <a:cubicBezTo>
                  <a:pt x="872946" y="1477724"/>
                  <a:pt x="544742" y="1494612"/>
                  <a:pt x="246226" y="1477328"/>
                </a:cubicBezTo>
                <a:cubicBezTo>
                  <a:pt x="126672" y="1461155"/>
                  <a:pt x="-10697" y="1354203"/>
                  <a:pt x="0" y="1231102"/>
                </a:cubicBezTo>
                <a:cubicBezTo>
                  <a:pt x="-19726" y="1039198"/>
                  <a:pt x="15511" y="921250"/>
                  <a:pt x="0" y="728815"/>
                </a:cubicBezTo>
                <a:cubicBezTo>
                  <a:pt x="-15511" y="536380"/>
                  <a:pt x="19631" y="367982"/>
                  <a:pt x="0" y="246226"/>
                </a:cubicBezTo>
                <a:close/>
              </a:path>
            </a:pathLst>
          </a:custGeom>
          <a:solidFill>
            <a:schemeClr val="bg1"/>
          </a:solidFill>
          <a:ln w="19050">
            <a:solidFill>
              <a:srgbClr val="E5461B"/>
            </a:solidFill>
            <a:extLst>
              <a:ext uri="{C807C97D-BFC1-408E-A445-0C87EB9F89A2}">
                <ask:lineSketchStyleProps xmlns:ask="http://schemas.microsoft.com/office/drawing/2018/sketchyshapes" sd="148741343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da-DK" sz="1400" dirty="0">
                <a:solidFill>
                  <a:schemeClr val="tx1"/>
                </a:solidFill>
                <a:ea typeface="Calibri" panose="020F0502020204030204" pitchFamily="34" charset="0"/>
                <a:cs typeface="Times New Roman" panose="02020603050405020304" pitchFamily="18" charset="0"/>
              </a:rPr>
              <a:t>Glas, Metal, Plast skal som det plejer være så rent som muligt, men behøver ikke vaskes. Og det er kun hård plast, fx IKKE plastposer.</a:t>
            </a:r>
          </a:p>
        </p:txBody>
      </p:sp>
      <p:sp>
        <p:nvSpPr>
          <p:cNvPr id="9" name="Rektangel: afrundede hjørner 8">
            <a:extLst>
              <a:ext uri="{FF2B5EF4-FFF2-40B4-BE49-F238E27FC236}">
                <a16:creationId xmlns:a16="http://schemas.microsoft.com/office/drawing/2014/main" id="{6629997B-B770-48A7-BA26-27D72F2BD804}"/>
              </a:ext>
            </a:extLst>
          </p:cNvPr>
          <p:cNvSpPr/>
          <p:nvPr/>
        </p:nvSpPr>
        <p:spPr>
          <a:xfrm>
            <a:off x="5308336" y="4881876"/>
            <a:ext cx="3185962" cy="1652059"/>
          </a:xfrm>
          <a:custGeom>
            <a:avLst/>
            <a:gdLst>
              <a:gd name="connsiteX0" fmla="*/ 0 w 3185962"/>
              <a:gd name="connsiteY0" fmla="*/ 275349 h 1652059"/>
              <a:gd name="connsiteX1" fmla="*/ 275349 w 3185962"/>
              <a:gd name="connsiteY1" fmla="*/ 0 h 1652059"/>
              <a:gd name="connsiteX2" fmla="*/ 881460 w 3185962"/>
              <a:gd name="connsiteY2" fmla="*/ 0 h 1652059"/>
              <a:gd name="connsiteX3" fmla="*/ 1461218 w 3185962"/>
              <a:gd name="connsiteY3" fmla="*/ 0 h 1652059"/>
              <a:gd name="connsiteX4" fmla="*/ 2172739 w 3185962"/>
              <a:gd name="connsiteY4" fmla="*/ 0 h 1652059"/>
              <a:gd name="connsiteX5" fmla="*/ 2910613 w 3185962"/>
              <a:gd name="connsiteY5" fmla="*/ 0 h 1652059"/>
              <a:gd name="connsiteX6" fmla="*/ 3185962 w 3185962"/>
              <a:gd name="connsiteY6" fmla="*/ 275349 h 1652059"/>
              <a:gd name="connsiteX7" fmla="*/ 3185962 w 3185962"/>
              <a:gd name="connsiteY7" fmla="*/ 792989 h 1652059"/>
              <a:gd name="connsiteX8" fmla="*/ 3185962 w 3185962"/>
              <a:gd name="connsiteY8" fmla="*/ 1376710 h 1652059"/>
              <a:gd name="connsiteX9" fmla="*/ 2910613 w 3185962"/>
              <a:gd name="connsiteY9" fmla="*/ 1652059 h 1652059"/>
              <a:gd name="connsiteX10" fmla="*/ 2278150 w 3185962"/>
              <a:gd name="connsiteY10" fmla="*/ 1652059 h 1652059"/>
              <a:gd name="connsiteX11" fmla="*/ 1619334 w 3185962"/>
              <a:gd name="connsiteY11" fmla="*/ 1652059 h 1652059"/>
              <a:gd name="connsiteX12" fmla="*/ 960518 w 3185962"/>
              <a:gd name="connsiteY12" fmla="*/ 1652059 h 1652059"/>
              <a:gd name="connsiteX13" fmla="*/ 275349 w 3185962"/>
              <a:gd name="connsiteY13" fmla="*/ 1652059 h 1652059"/>
              <a:gd name="connsiteX14" fmla="*/ 0 w 3185962"/>
              <a:gd name="connsiteY14" fmla="*/ 1376710 h 1652059"/>
              <a:gd name="connsiteX15" fmla="*/ 0 w 3185962"/>
              <a:gd name="connsiteY15" fmla="*/ 815016 h 1652059"/>
              <a:gd name="connsiteX16" fmla="*/ 0 w 3185962"/>
              <a:gd name="connsiteY16" fmla="*/ 275349 h 165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85962" h="1652059" fill="none" extrusionOk="0">
                <a:moveTo>
                  <a:pt x="0" y="275349"/>
                </a:moveTo>
                <a:cubicBezTo>
                  <a:pt x="-24238" y="117112"/>
                  <a:pt x="126624" y="-8487"/>
                  <a:pt x="275349" y="0"/>
                </a:cubicBezTo>
                <a:cubicBezTo>
                  <a:pt x="461384" y="29867"/>
                  <a:pt x="640155" y="26441"/>
                  <a:pt x="881460" y="0"/>
                </a:cubicBezTo>
                <a:cubicBezTo>
                  <a:pt x="1122765" y="-26441"/>
                  <a:pt x="1246098" y="19643"/>
                  <a:pt x="1461218" y="0"/>
                </a:cubicBezTo>
                <a:cubicBezTo>
                  <a:pt x="1676338" y="-19643"/>
                  <a:pt x="1869837" y="-7738"/>
                  <a:pt x="2172739" y="0"/>
                </a:cubicBezTo>
                <a:cubicBezTo>
                  <a:pt x="2475641" y="7738"/>
                  <a:pt x="2731796" y="-6300"/>
                  <a:pt x="2910613" y="0"/>
                </a:cubicBezTo>
                <a:cubicBezTo>
                  <a:pt x="3076035" y="4805"/>
                  <a:pt x="3211808" y="136982"/>
                  <a:pt x="3185962" y="275349"/>
                </a:cubicBezTo>
                <a:cubicBezTo>
                  <a:pt x="3161967" y="396516"/>
                  <a:pt x="3183919" y="635312"/>
                  <a:pt x="3185962" y="792989"/>
                </a:cubicBezTo>
                <a:cubicBezTo>
                  <a:pt x="3188005" y="950666"/>
                  <a:pt x="3162506" y="1179645"/>
                  <a:pt x="3185962" y="1376710"/>
                </a:cubicBezTo>
                <a:cubicBezTo>
                  <a:pt x="3194730" y="1525471"/>
                  <a:pt x="3048341" y="1666415"/>
                  <a:pt x="2910613" y="1652059"/>
                </a:cubicBezTo>
                <a:cubicBezTo>
                  <a:pt x="2723847" y="1641303"/>
                  <a:pt x="2547044" y="1668033"/>
                  <a:pt x="2278150" y="1652059"/>
                </a:cubicBezTo>
                <a:cubicBezTo>
                  <a:pt x="2009256" y="1636085"/>
                  <a:pt x="1918047" y="1656819"/>
                  <a:pt x="1619334" y="1652059"/>
                </a:cubicBezTo>
                <a:cubicBezTo>
                  <a:pt x="1320621" y="1647299"/>
                  <a:pt x="1158009" y="1627584"/>
                  <a:pt x="960518" y="1652059"/>
                </a:cubicBezTo>
                <a:cubicBezTo>
                  <a:pt x="763027" y="1676534"/>
                  <a:pt x="507658" y="1643504"/>
                  <a:pt x="275349" y="1652059"/>
                </a:cubicBezTo>
                <a:cubicBezTo>
                  <a:pt x="110398" y="1618735"/>
                  <a:pt x="19193" y="1515539"/>
                  <a:pt x="0" y="1376710"/>
                </a:cubicBezTo>
                <a:cubicBezTo>
                  <a:pt x="-1117" y="1129675"/>
                  <a:pt x="-3030" y="959285"/>
                  <a:pt x="0" y="815016"/>
                </a:cubicBezTo>
                <a:cubicBezTo>
                  <a:pt x="3030" y="670747"/>
                  <a:pt x="-20691" y="535660"/>
                  <a:pt x="0" y="275349"/>
                </a:cubicBezTo>
                <a:close/>
              </a:path>
              <a:path w="3185962" h="1652059" stroke="0" extrusionOk="0">
                <a:moveTo>
                  <a:pt x="0" y="275349"/>
                </a:moveTo>
                <a:cubicBezTo>
                  <a:pt x="-9947" y="139701"/>
                  <a:pt x="126860" y="958"/>
                  <a:pt x="275349" y="0"/>
                </a:cubicBezTo>
                <a:cubicBezTo>
                  <a:pt x="491315" y="-9512"/>
                  <a:pt x="619417" y="28723"/>
                  <a:pt x="855107" y="0"/>
                </a:cubicBezTo>
                <a:cubicBezTo>
                  <a:pt x="1090797" y="-28723"/>
                  <a:pt x="1342937" y="-25662"/>
                  <a:pt x="1540276" y="0"/>
                </a:cubicBezTo>
                <a:cubicBezTo>
                  <a:pt x="1737615" y="25662"/>
                  <a:pt x="1979308" y="-6287"/>
                  <a:pt x="2199092" y="0"/>
                </a:cubicBezTo>
                <a:cubicBezTo>
                  <a:pt x="2418876" y="6287"/>
                  <a:pt x="2637664" y="-28500"/>
                  <a:pt x="2910613" y="0"/>
                </a:cubicBezTo>
                <a:cubicBezTo>
                  <a:pt x="3079686" y="-27718"/>
                  <a:pt x="3204155" y="132026"/>
                  <a:pt x="3185962" y="275349"/>
                </a:cubicBezTo>
                <a:cubicBezTo>
                  <a:pt x="3163419" y="488414"/>
                  <a:pt x="3183077" y="646681"/>
                  <a:pt x="3185962" y="848057"/>
                </a:cubicBezTo>
                <a:cubicBezTo>
                  <a:pt x="3188847" y="1049433"/>
                  <a:pt x="3161903" y="1129189"/>
                  <a:pt x="3185962" y="1376710"/>
                </a:cubicBezTo>
                <a:cubicBezTo>
                  <a:pt x="3184016" y="1538150"/>
                  <a:pt x="3088013" y="1658078"/>
                  <a:pt x="2910613" y="1652059"/>
                </a:cubicBezTo>
                <a:cubicBezTo>
                  <a:pt x="2622934" y="1657897"/>
                  <a:pt x="2468340" y="1638543"/>
                  <a:pt x="2199092" y="1652059"/>
                </a:cubicBezTo>
                <a:cubicBezTo>
                  <a:pt x="1929844" y="1665575"/>
                  <a:pt x="1891848" y="1625493"/>
                  <a:pt x="1619334" y="1652059"/>
                </a:cubicBezTo>
                <a:cubicBezTo>
                  <a:pt x="1346820" y="1678625"/>
                  <a:pt x="1165895" y="1655316"/>
                  <a:pt x="1039576" y="1652059"/>
                </a:cubicBezTo>
                <a:cubicBezTo>
                  <a:pt x="913257" y="1648802"/>
                  <a:pt x="518604" y="1689788"/>
                  <a:pt x="275349" y="1652059"/>
                </a:cubicBezTo>
                <a:cubicBezTo>
                  <a:pt x="129309" y="1614580"/>
                  <a:pt x="5972" y="1504322"/>
                  <a:pt x="0" y="1376710"/>
                </a:cubicBezTo>
                <a:cubicBezTo>
                  <a:pt x="7270" y="1235468"/>
                  <a:pt x="-8057" y="1040642"/>
                  <a:pt x="0" y="837043"/>
                </a:cubicBezTo>
                <a:cubicBezTo>
                  <a:pt x="8057" y="633444"/>
                  <a:pt x="17092" y="418887"/>
                  <a:pt x="0" y="275349"/>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da-DK" sz="1400" dirty="0">
                <a:solidFill>
                  <a:srgbClr val="000000"/>
                </a:solidFill>
                <a:ea typeface="Calibri" panose="020F0502020204030204" pitchFamily="34" charset="0"/>
                <a:cs typeface="Times New Roman" panose="02020603050405020304" pitchFamily="18" charset="0"/>
              </a:rPr>
              <a:t>Pap og papir affald til genbrug er kun til rent og tør papir, som ikke har været i kontakt med mad eller andet uhygiejnisk. Der er nok ikke noget fra jeres madpakker som skal til pap og papir genbrug.</a:t>
            </a:r>
            <a:endParaRPr lang="da-DK" sz="1400" dirty="0">
              <a:ea typeface="Calibri" panose="020F0502020204030204" pitchFamily="34" charset="0"/>
              <a:cs typeface="Times New Roman" panose="02020603050405020304" pitchFamily="18" charset="0"/>
            </a:endParaRPr>
          </a:p>
        </p:txBody>
      </p:sp>
      <p:pic>
        <p:nvPicPr>
          <p:cNvPr id="60" name="Billede 59">
            <a:extLst>
              <a:ext uri="{FF2B5EF4-FFF2-40B4-BE49-F238E27FC236}">
                <a16:creationId xmlns:a16="http://schemas.microsoft.com/office/drawing/2014/main" id="{4A8770A5-B009-4C87-8200-0251BF0510E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3312" y="6039638"/>
            <a:ext cx="670055" cy="735344"/>
          </a:xfrm>
          <a:prstGeom prst="rect">
            <a:avLst/>
          </a:prstGeom>
          <a:noFill/>
          <a:ln>
            <a:noFill/>
          </a:ln>
        </p:spPr>
      </p:pic>
      <p:pic>
        <p:nvPicPr>
          <p:cNvPr id="34" name="Billede 2">
            <a:extLst>
              <a:ext uri="{FF2B5EF4-FFF2-40B4-BE49-F238E27FC236}">
                <a16:creationId xmlns:a16="http://schemas.microsoft.com/office/drawing/2014/main" id="{27CF05DB-0BFF-4B86-B3CD-B366E1D5E0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568" t="24463" r="9956" b="17726"/>
          <a:stretch>
            <a:fillRect/>
          </a:stretch>
        </p:blipFill>
        <p:spPr bwMode="auto">
          <a:xfrm>
            <a:off x="8903367" y="4129549"/>
            <a:ext cx="927100" cy="865188"/>
          </a:xfrm>
          <a:prstGeom prst="rect">
            <a:avLst/>
          </a:prstGeom>
          <a:noFill/>
          <a:extLst>
            <a:ext uri="{909E8E84-426E-40DD-AFC4-6F175D3DCCD1}">
              <a14:hiddenFill xmlns:a14="http://schemas.microsoft.com/office/drawing/2010/main">
                <a:solidFill>
                  <a:srgbClr val="FFFFFF"/>
                </a:solidFill>
              </a14:hiddenFill>
            </a:ext>
          </a:extLst>
        </p:spPr>
      </p:pic>
      <p:pic>
        <p:nvPicPr>
          <p:cNvPr id="35" name="Billede 34">
            <a:extLst>
              <a:ext uri="{FF2B5EF4-FFF2-40B4-BE49-F238E27FC236}">
                <a16:creationId xmlns:a16="http://schemas.microsoft.com/office/drawing/2014/main" id="{0729E2D6-C321-4085-9699-E6C0D1670558}"/>
              </a:ext>
            </a:extLst>
          </p:cNvPr>
          <p:cNvPicPr>
            <a:picLocks noChangeAspect="1"/>
          </p:cNvPicPr>
          <p:nvPr/>
        </p:nvPicPr>
        <p:blipFill>
          <a:blip r:embed="rId6"/>
          <a:stretch>
            <a:fillRect/>
          </a:stretch>
        </p:blipFill>
        <p:spPr>
          <a:xfrm>
            <a:off x="10042796" y="108983"/>
            <a:ext cx="2028065" cy="1461414"/>
          </a:xfrm>
          <a:prstGeom prst="rect">
            <a:avLst/>
          </a:prstGeom>
        </p:spPr>
      </p:pic>
      <p:pic>
        <p:nvPicPr>
          <p:cNvPr id="11" name="Billede 10" descr="Et billede, der indeholder vand, kage, bord, sidder&#10;&#10;Automatisk genereret beskrivelse">
            <a:extLst>
              <a:ext uri="{FF2B5EF4-FFF2-40B4-BE49-F238E27FC236}">
                <a16:creationId xmlns:a16="http://schemas.microsoft.com/office/drawing/2014/main" id="{C1D6E4B3-F1E4-4457-9AA7-FA259DD422AC}"/>
              </a:ext>
            </a:extLst>
          </p:cNvPr>
          <p:cNvPicPr>
            <a:picLocks noChangeAspect="1"/>
          </p:cNvPicPr>
          <p:nvPr/>
        </p:nvPicPr>
        <p:blipFill rotWithShape="1">
          <a:blip r:embed="rId7">
            <a:extLst>
              <a:ext uri="{28A0092B-C50C-407E-A947-70E740481C1C}">
                <a14:useLocalDpi xmlns:a14="http://schemas.microsoft.com/office/drawing/2010/main" val="0"/>
              </a:ext>
            </a:extLst>
          </a:blip>
          <a:srcRect l="14275" r="26242" b="3309"/>
          <a:stretch/>
        </p:blipFill>
        <p:spPr>
          <a:xfrm>
            <a:off x="9139383" y="5847606"/>
            <a:ext cx="633470" cy="617836"/>
          </a:xfrm>
          <a:prstGeom prst="rect">
            <a:avLst/>
          </a:prstGeom>
          <a:solidFill>
            <a:schemeClr val="accent1"/>
          </a:solidFill>
          <a:ln w="1016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kstfelt 11">
            <a:extLst>
              <a:ext uri="{FF2B5EF4-FFF2-40B4-BE49-F238E27FC236}">
                <a16:creationId xmlns:a16="http://schemas.microsoft.com/office/drawing/2014/main" id="{DBABDE92-5BB1-4397-9253-BC5CCED57DFF}"/>
              </a:ext>
            </a:extLst>
          </p:cNvPr>
          <p:cNvSpPr txBox="1"/>
          <p:nvPr/>
        </p:nvSpPr>
        <p:spPr>
          <a:xfrm>
            <a:off x="9004791" y="6256936"/>
            <a:ext cx="902653" cy="276999"/>
          </a:xfrm>
          <a:prstGeom prst="rect">
            <a:avLst/>
          </a:prstGeom>
          <a:noFill/>
        </p:spPr>
        <p:txBody>
          <a:bodyPr wrap="square" rtlCol="0">
            <a:spAutoFit/>
          </a:bodyPr>
          <a:lstStyle/>
          <a:p>
            <a:r>
              <a:rPr lang="da-DK" sz="1200" dirty="0">
                <a:solidFill>
                  <a:schemeClr val="bg1"/>
                </a:solidFill>
              </a:rPr>
              <a:t>MADPAPIR</a:t>
            </a:r>
          </a:p>
        </p:txBody>
      </p:sp>
      <p:cxnSp>
        <p:nvCxnSpPr>
          <p:cNvPr id="13" name="Lige forbindelse 12">
            <a:extLst>
              <a:ext uri="{FF2B5EF4-FFF2-40B4-BE49-F238E27FC236}">
                <a16:creationId xmlns:a16="http://schemas.microsoft.com/office/drawing/2014/main" id="{A128640D-9AAB-41F9-A32F-E5D3FF78ED9B}"/>
              </a:ext>
            </a:extLst>
          </p:cNvPr>
          <p:cNvCxnSpPr>
            <a:cxnSpLocks/>
            <a:endCxn id="11" idx="1"/>
          </p:cNvCxnSpPr>
          <p:nvPr/>
        </p:nvCxnSpPr>
        <p:spPr>
          <a:xfrm flipV="1">
            <a:off x="8903367" y="6156524"/>
            <a:ext cx="236016" cy="250786"/>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39448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2">
            <a:extLst>
              <a:ext uri="{FF2B5EF4-FFF2-40B4-BE49-F238E27FC236}">
                <a16:creationId xmlns:a16="http://schemas.microsoft.com/office/drawing/2014/main" id="{FBF5E2F9-4C81-43C0-A420-3F03954EB5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568" t="24463" r="9956" b="17726"/>
          <a:stretch>
            <a:fillRect/>
          </a:stretch>
        </p:blipFill>
        <p:spPr bwMode="auto">
          <a:xfrm>
            <a:off x="1653072" y="1028689"/>
            <a:ext cx="927100" cy="865188"/>
          </a:xfrm>
          <a:prstGeom prst="rect">
            <a:avLst/>
          </a:prstGeom>
          <a:noFill/>
          <a:extLst>
            <a:ext uri="{909E8E84-426E-40DD-AFC4-6F175D3DCCD1}">
              <a14:hiddenFill xmlns:a14="http://schemas.microsoft.com/office/drawing/2010/main">
                <a:solidFill>
                  <a:srgbClr val="FFFFFF"/>
                </a:solidFill>
              </a14:hiddenFill>
            </a:ext>
          </a:extLst>
        </p:spPr>
      </p:pic>
      <p:pic>
        <p:nvPicPr>
          <p:cNvPr id="7" name="Billede 6">
            <a:extLst>
              <a:ext uri="{FF2B5EF4-FFF2-40B4-BE49-F238E27FC236}">
                <a16:creationId xmlns:a16="http://schemas.microsoft.com/office/drawing/2014/main" id="{86326B1F-DDF7-46A2-BA0D-B2F3B17DB04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7519" y="3009798"/>
            <a:ext cx="878205" cy="878205"/>
          </a:xfrm>
          <a:prstGeom prst="rect">
            <a:avLst/>
          </a:prstGeom>
          <a:noFill/>
          <a:ln>
            <a:noFill/>
          </a:ln>
        </p:spPr>
      </p:pic>
      <p:pic>
        <p:nvPicPr>
          <p:cNvPr id="8" name="Billede 7">
            <a:extLst>
              <a:ext uri="{FF2B5EF4-FFF2-40B4-BE49-F238E27FC236}">
                <a16:creationId xmlns:a16="http://schemas.microsoft.com/office/drawing/2014/main" id="{9148235B-3C41-45CF-90AA-C067263F329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7519" y="4013370"/>
            <a:ext cx="857250" cy="857250"/>
          </a:xfrm>
          <a:prstGeom prst="rect">
            <a:avLst/>
          </a:prstGeom>
          <a:noFill/>
          <a:ln>
            <a:noFill/>
          </a:ln>
        </p:spPr>
      </p:pic>
      <p:sp>
        <p:nvSpPr>
          <p:cNvPr id="9" name="Rektangel 8">
            <a:extLst>
              <a:ext uri="{FF2B5EF4-FFF2-40B4-BE49-F238E27FC236}">
                <a16:creationId xmlns:a16="http://schemas.microsoft.com/office/drawing/2014/main" id="{EA6B5FE7-61AE-4AA6-BCB5-7E204CD7E566}"/>
              </a:ext>
            </a:extLst>
          </p:cNvPr>
          <p:cNvSpPr/>
          <p:nvPr/>
        </p:nvSpPr>
        <p:spPr>
          <a:xfrm>
            <a:off x="2580172" y="1276274"/>
            <a:ext cx="3071954" cy="461665"/>
          </a:xfrm>
          <a:prstGeom prst="rect">
            <a:avLst/>
          </a:prstGeom>
        </p:spPr>
        <p:txBody>
          <a:bodyPr wrap="square">
            <a:spAutoFit/>
          </a:bodyPr>
          <a:lstStyle/>
          <a:p>
            <a:r>
              <a:rPr lang="da-DK" sz="2400" dirty="0">
                <a:latin typeface="Calibri" panose="020F0502020204030204" pitchFamily="34" charset="0"/>
                <a:ea typeface="Calibri" panose="020F0502020204030204" pitchFamily="34" charset="0"/>
                <a:cs typeface="Times New Roman" panose="02020603050405020304" pitchFamily="18" charset="0"/>
              </a:rPr>
              <a:t>_____________</a:t>
            </a:r>
            <a:r>
              <a:rPr lang="da-DK" sz="2400" u="sng" dirty="0">
                <a:latin typeface="Calibri" panose="020F0502020204030204" pitchFamily="34" charset="0"/>
                <a:ea typeface="Calibri" panose="020F0502020204030204" pitchFamily="34" charset="0"/>
                <a:cs typeface="Times New Roman" panose="02020603050405020304" pitchFamily="18" charset="0"/>
              </a:rPr>
              <a:t>gram </a:t>
            </a:r>
            <a:endParaRPr lang="da-DK" sz="2400" dirty="0"/>
          </a:p>
        </p:txBody>
      </p:sp>
      <p:sp>
        <p:nvSpPr>
          <p:cNvPr id="10" name="Rektangel 9">
            <a:extLst>
              <a:ext uri="{FF2B5EF4-FFF2-40B4-BE49-F238E27FC236}">
                <a16:creationId xmlns:a16="http://schemas.microsoft.com/office/drawing/2014/main" id="{3AB27F25-105C-4648-BB29-955816789560}"/>
              </a:ext>
            </a:extLst>
          </p:cNvPr>
          <p:cNvSpPr/>
          <p:nvPr/>
        </p:nvSpPr>
        <p:spPr>
          <a:xfrm>
            <a:off x="2555724" y="2306991"/>
            <a:ext cx="2892267" cy="461665"/>
          </a:xfrm>
          <a:prstGeom prst="rect">
            <a:avLst/>
          </a:prstGeom>
        </p:spPr>
        <p:txBody>
          <a:bodyPr wrap="none">
            <a:spAutoFit/>
          </a:bodyPr>
          <a:lstStyle/>
          <a:p>
            <a:r>
              <a:rPr lang="da-DK" sz="2400" dirty="0">
                <a:latin typeface="Calibri" panose="020F0502020204030204" pitchFamily="34" charset="0"/>
                <a:ea typeface="Calibri" panose="020F0502020204030204" pitchFamily="34" charset="0"/>
                <a:cs typeface="Times New Roman" panose="02020603050405020304" pitchFamily="18" charset="0"/>
              </a:rPr>
              <a:t>_____________</a:t>
            </a:r>
            <a:r>
              <a:rPr lang="da-DK" sz="2400" u="sng" dirty="0">
                <a:latin typeface="Calibri" panose="020F0502020204030204" pitchFamily="34" charset="0"/>
                <a:ea typeface="Calibri" panose="020F0502020204030204" pitchFamily="34" charset="0"/>
                <a:cs typeface="Times New Roman" panose="02020603050405020304" pitchFamily="18" charset="0"/>
              </a:rPr>
              <a:t>gram </a:t>
            </a:r>
            <a:endParaRPr lang="da-DK" sz="2400" dirty="0"/>
          </a:p>
        </p:txBody>
      </p:sp>
      <p:sp>
        <p:nvSpPr>
          <p:cNvPr id="11" name="Rektangel 10">
            <a:extLst>
              <a:ext uri="{FF2B5EF4-FFF2-40B4-BE49-F238E27FC236}">
                <a16:creationId xmlns:a16="http://schemas.microsoft.com/office/drawing/2014/main" id="{1DC07E01-8C0A-43A3-9D99-3C829BC6B486}"/>
              </a:ext>
            </a:extLst>
          </p:cNvPr>
          <p:cNvSpPr/>
          <p:nvPr/>
        </p:nvSpPr>
        <p:spPr>
          <a:xfrm>
            <a:off x="2511458" y="3297545"/>
            <a:ext cx="2892267" cy="461665"/>
          </a:xfrm>
          <a:prstGeom prst="rect">
            <a:avLst/>
          </a:prstGeom>
        </p:spPr>
        <p:txBody>
          <a:bodyPr wrap="none">
            <a:spAutoFit/>
          </a:bodyPr>
          <a:lstStyle/>
          <a:p>
            <a:r>
              <a:rPr lang="da-DK" sz="2400" dirty="0">
                <a:latin typeface="Calibri" panose="020F0502020204030204" pitchFamily="34" charset="0"/>
                <a:ea typeface="Calibri" panose="020F0502020204030204" pitchFamily="34" charset="0"/>
                <a:cs typeface="Times New Roman" panose="02020603050405020304" pitchFamily="18" charset="0"/>
              </a:rPr>
              <a:t>_____________</a:t>
            </a:r>
            <a:r>
              <a:rPr lang="da-DK" sz="2400" u="sng" dirty="0">
                <a:latin typeface="Calibri" panose="020F0502020204030204" pitchFamily="34" charset="0"/>
                <a:ea typeface="Calibri" panose="020F0502020204030204" pitchFamily="34" charset="0"/>
                <a:cs typeface="Times New Roman" panose="02020603050405020304" pitchFamily="18" charset="0"/>
              </a:rPr>
              <a:t>gram </a:t>
            </a:r>
            <a:endParaRPr lang="da-DK" sz="2400" dirty="0"/>
          </a:p>
        </p:txBody>
      </p:sp>
      <p:sp>
        <p:nvSpPr>
          <p:cNvPr id="12" name="Rektangel 11">
            <a:extLst>
              <a:ext uri="{FF2B5EF4-FFF2-40B4-BE49-F238E27FC236}">
                <a16:creationId xmlns:a16="http://schemas.microsoft.com/office/drawing/2014/main" id="{2411A936-0CB2-42DF-85AF-2C85686397C5}"/>
              </a:ext>
            </a:extLst>
          </p:cNvPr>
          <p:cNvSpPr/>
          <p:nvPr/>
        </p:nvSpPr>
        <p:spPr>
          <a:xfrm>
            <a:off x="2511458" y="4301117"/>
            <a:ext cx="2892267" cy="461665"/>
          </a:xfrm>
          <a:prstGeom prst="rect">
            <a:avLst/>
          </a:prstGeom>
        </p:spPr>
        <p:txBody>
          <a:bodyPr wrap="none">
            <a:spAutoFit/>
          </a:bodyPr>
          <a:lstStyle/>
          <a:p>
            <a:r>
              <a:rPr lang="da-DK" sz="2400" dirty="0">
                <a:latin typeface="Calibri" panose="020F0502020204030204" pitchFamily="34" charset="0"/>
                <a:ea typeface="Calibri" panose="020F0502020204030204" pitchFamily="34" charset="0"/>
                <a:cs typeface="Times New Roman" panose="02020603050405020304" pitchFamily="18" charset="0"/>
              </a:rPr>
              <a:t>_____________</a:t>
            </a:r>
            <a:r>
              <a:rPr lang="da-DK" sz="2400" u="sng" dirty="0">
                <a:latin typeface="Calibri" panose="020F0502020204030204" pitchFamily="34" charset="0"/>
                <a:ea typeface="Calibri" panose="020F0502020204030204" pitchFamily="34" charset="0"/>
                <a:cs typeface="Times New Roman" panose="02020603050405020304" pitchFamily="18" charset="0"/>
              </a:rPr>
              <a:t>gram </a:t>
            </a:r>
            <a:endParaRPr lang="da-DK" sz="2400" dirty="0"/>
          </a:p>
        </p:txBody>
      </p:sp>
      <p:pic>
        <p:nvPicPr>
          <p:cNvPr id="13" name="Grafik 6" descr="Blyant">
            <a:extLst>
              <a:ext uri="{FF2B5EF4-FFF2-40B4-BE49-F238E27FC236}">
                <a16:creationId xmlns:a16="http://schemas.microsoft.com/office/drawing/2014/main" id="{FE20A572-BC53-4368-9522-B87D07CFBF71}"/>
              </a:ext>
            </a:extLst>
          </p:cNvPr>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47991" y="4319247"/>
            <a:ext cx="296545" cy="296545"/>
          </a:xfrm>
          <a:prstGeom prst="rect">
            <a:avLst/>
          </a:prstGeom>
        </p:spPr>
      </p:pic>
      <p:pic>
        <p:nvPicPr>
          <p:cNvPr id="14" name="Grafik 6" descr="Blyant">
            <a:extLst>
              <a:ext uri="{FF2B5EF4-FFF2-40B4-BE49-F238E27FC236}">
                <a16:creationId xmlns:a16="http://schemas.microsoft.com/office/drawing/2014/main" id="{46E6CAB2-C012-4BB2-910B-6A9BAC622C84}"/>
              </a:ext>
            </a:extLst>
          </p:cNvPr>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47991" y="3324426"/>
            <a:ext cx="296545" cy="296545"/>
          </a:xfrm>
          <a:prstGeom prst="rect">
            <a:avLst/>
          </a:prstGeom>
        </p:spPr>
      </p:pic>
      <p:pic>
        <p:nvPicPr>
          <p:cNvPr id="15" name="Grafik 6" descr="Blyant">
            <a:extLst>
              <a:ext uri="{FF2B5EF4-FFF2-40B4-BE49-F238E27FC236}">
                <a16:creationId xmlns:a16="http://schemas.microsoft.com/office/drawing/2014/main" id="{5478B437-E912-48A1-88AC-9A848CB87B35}"/>
              </a:ext>
            </a:extLst>
          </p:cNvPr>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47991" y="2282513"/>
            <a:ext cx="296545" cy="296545"/>
          </a:xfrm>
          <a:prstGeom prst="rect">
            <a:avLst/>
          </a:prstGeom>
        </p:spPr>
      </p:pic>
      <p:pic>
        <p:nvPicPr>
          <p:cNvPr id="16" name="Grafik 6" descr="Blyant">
            <a:extLst>
              <a:ext uri="{FF2B5EF4-FFF2-40B4-BE49-F238E27FC236}">
                <a16:creationId xmlns:a16="http://schemas.microsoft.com/office/drawing/2014/main" id="{1F431021-11BD-4837-BF38-FB87E0963870}"/>
              </a:ext>
            </a:extLst>
          </p:cNvPr>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47991" y="1285904"/>
            <a:ext cx="296545" cy="296545"/>
          </a:xfrm>
          <a:prstGeom prst="rect">
            <a:avLst/>
          </a:prstGeom>
        </p:spPr>
      </p:pic>
      <p:sp>
        <p:nvSpPr>
          <p:cNvPr id="17" name="Rektangel 16">
            <a:extLst>
              <a:ext uri="{FF2B5EF4-FFF2-40B4-BE49-F238E27FC236}">
                <a16:creationId xmlns:a16="http://schemas.microsoft.com/office/drawing/2014/main" id="{CFD81FC7-172D-4174-8D3A-802C04D90980}"/>
              </a:ext>
            </a:extLst>
          </p:cNvPr>
          <p:cNvSpPr/>
          <p:nvPr/>
        </p:nvSpPr>
        <p:spPr>
          <a:xfrm>
            <a:off x="1565759" y="5400168"/>
            <a:ext cx="6617068" cy="461665"/>
          </a:xfrm>
          <a:prstGeom prst="rect">
            <a:avLst/>
          </a:prstGeom>
        </p:spPr>
        <p:txBody>
          <a:bodyPr wrap="none">
            <a:spAutoFit/>
          </a:bodyPr>
          <a:lstStyle/>
          <a:p>
            <a:r>
              <a:rPr lang="da-DK" sz="2400" dirty="0">
                <a:latin typeface="Calibri" panose="020F0502020204030204" pitchFamily="34" charset="0"/>
                <a:ea typeface="Calibri" panose="020F0502020204030204" pitchFamily="34" charset="0"/>
                <a:cs typeface="Times New Roman" panose="02020603050405020304" pitchFamily="18" charset="0"/>
              </a:rPr>
              <a:t>Hvor mange madpakker er der affald fra? ________</a:t>
            </a:r>
            <a:endParaRPr lang="da-DK" sz="2400" dirty="0"/>
          </a:p>
        </p:txBody>
      </p:sp>
      <p:pic>
        <p:nvPicPr>
          <p:cNvPr id="18" name="Grafik 10" descr="Blyant">
            <a:extLst>
              <a:ext uri="{FF2B5EF4-FFF2-40B4-BE49-F238E27FC236}">
                <a16:creationId xmlns:a16="http://schemas.microsoft.com/office/drawing/2014/main" id="{78303E2A-6D63-4C5A-8AE8-3488A5A428F4}"/>
              </a:ext>
            </a:extLst>
          </p:cNvPr>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39947" y="5400168"/>
            <a:ext cx="296545" cy="296545"/>
          </a:xfrm>
          <a:prstGeom prst="rect">
            <a:avLst/>
          </a:prstGeom>
        </p:spPr>
      </p:pic>
      <p:pic>
        <p:nvPicPr>
          <p:cNvPr id="25" name="Billede 24">
            <a:extLst>
              <a:ext uri="{FF2B5EF4-FFF2-40B4-BE49-F238E27FC236}">
                <a16:creationId xmlns:a16="http://schemas.microsoft.com/office/drawing/2014/main" id="{34F7ADBF-75C3-42D7-BC71-ED3849E11C98}"/>
              </a:ext>
            </a:extLst>
          </p:cNvPr>
          <p:cNvPicPr>
            <a:picLocks noChangeAspect="1"/>
          </p:cNvPicPr>
          <p:nvPr/>
        </p:nvPicPr>
        <p:blipFill>
          <a:blip r:embed="rId7"/>
          <a:stretch>
            <a:fillRect/>
          </a:stretch>
        </p:blipFill>
        <p:spPr>
          <a:xfrm>
            <a:off x="9766300" y="326111"/>
            <a:ext cx="2028065" cy="1461414"/>
          </a:xfrm>
          <a:prstGeom prst="rect">
            <a:avLst/>
          </a:prstGeom>
        </p:spPr>
      </p:pic>
      <p:pic>
        <p:nvPicPr>
          <p:cNvPr id="3" name="Billede 2" descr="Et billede, der indeholder vand, kage, bord, sidder&#10;&#10;Automatisk genereret beskrivelse">
            <a:extLst>
              <a:ext uri="{FF2B5EF4-FFF2-40B4-BE49-F238E27FC236}">
                <a16:creationId xmlns:a16="http://schemas.microsoft.com/office/drawing/2014/main" id="{20E6B056-BC99-4CA1-968D-A224C8CEF405}"/>
              </a:ext>
            </a:extLst>
          </p:cNvPr>
          <p:cNvPicPr>
            <a:picLocks noChangeAspect="1"/>
          </p:cNvPicPr>
          <p:nvPr/>
        </p:nvPicPr>
        <p:blipFill rotWithShape="1">
          <a:blip r:embed="rId8">
            <a:extLst>
              <a:ext uri="{28A0092B-C50C-407E-A947-70E740481C1C}">
                <a14:useLocalDpi xmlns:a14="http://schemas.microsoft.com/office/drawing/2010/main" val="0"/>
              </a:ext>
            </a:extLst>
          </a:blip>
          <a:srcRect l="14275" r="26242" b="3309"/>
          <a:stretch/>
        </p:blipFill>
        <p:spPr>
          <a:xfrm>
            <a:off x="1695213" y="2048899"/>
            <a:ext cx="816245" cy="796100"/>
          </a:xfrm>
          <a:prstGeom prst="rect">
            <a:avLst/>
          </a:prstGeom>
          <a:solidFill>
            <a:schemeClr val="accent1"/>
          </a:solidFill>
          <a:ln w="1016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kstfelt 3">
            <a:extLst>
              <a:ext uri="{FF2B5EF4-FFF2-40B4-BE49-F238E27FC236}">
                <a16:creationId xmlns:a16="http://schemas.microsoft.com/office/drawing/2014/main" id="{599DBFA0-D51B-494E-8451-4D14C7DC094E}"/>
              </a:ext>
            </a:extLst>
          </p:cNvPr>
          <p:cNvSpPr txBox="1"/>
          <p:nvPr/>
        </p:nvSpPr>
        <p:spPr>
          <a:xfrm>
            <a:off x="1677519" y="2579058"/>
            <a:ext cx="902653" cy="276999"/>
          </a:xfrm>
          <a:prstGeom prst="rect">
            <a:avLst/>
          </a:prstGeom>
          <a:noFill/>
        </p:spPr>
        <p:txBody>
          <a:bodyPr wrap="square" rtlCol="0">
            <a:spAutoFit/>
          </a:bodyPr>
          <a:lstStyle/>
          <a:p>
            <a:r>
              <a:rPr lang="da-DK" sz="1200" dirty="0">
                <a:solidFill>
                  <a:schemeClr val="bg1"/>
                </a:solidFill>
              </a:rPr>
              <a:t>MADPAPIR</a:t>
            </a:r>
          </a:p>
        </p:txBody>
      </p:sp>
    </p:spTree>
    <p:extLst>
      <p:ext uri="{BB962C8B-B14F-4D97-AF65-F5344CB8AC3E}">
        <p14:creationId xmlns:p14="http://schemas.microsoft.com/office/powerpoint/2010/main" val="41998542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2">
            <a:extLst>
              <a:ext uri="{FF2B5EF4-FFF2-40B4-BE49-F238E27FC236}">
                <a16:creationId xmlns:a16="http://schemas.microsoft.com/office/drawing/2014/main" id="{FBF5E2F9-4C81-43C0-A420-3F03954EB5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568" t="24463" r="9956" b="17726"/>
          <a:stretch>
            <a:fillRect/>
          </a:stretch>
        </p:blipFill>
        <p:spPr bwMode="auto">
          <a:xfrm>
            <a:off x="2004536" y="1914213"/>
            <a:ext cx="927100" cy="865188"/>
          </a:xfrm>
          <a:prstGeom prst="rect">
            <a:avLst/>
          </a:prstGeom>
          <a:noFill/>
          <a:extLst>
            <a:ext uri="{909E8E84-426E-40DD-AFC4-6F175D3DCCD1}">
              <a14:hiddenFill xmlns:a14="http://schemas.microsoft.com/office/drawing/2010/main">
                <a:solidFill>
                  <a:srgbClr val="FFFFFF"/>
                </a:solidFill>
              </a14:hiddenFill>
            </a:ext>
          </a:extLst>
        </p:spPr>
      </p:pic>
      <p:pic>
        <p:nvPicPr>
          <p:cNvPr id="7" name="Billede 6">
            <a:extLst>
              <a:ext uri="{FF2B5EF4-FFF2-40B4-BE49-F238E27FC236}">
                <a16:creationId xmlns:a16="http://schemas.microsoft.com/office/drawing/2014/main" id="{86326B1F-DDF7-46A2-BA0D-B2F3B17DB04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28983" y="3895322"/>
            <a:ext cx="878205" cy="878205"/>
          </a:xfrm>
          <a:prstGeom prst="rect">
            <a:avLst/>
          </a:prstGeom>
          <a:noFill/>
          <a:ln>
            <a:noFill/>
          </a:ln>
        </p:spPr>
      </p:pic>
      <p:pic>
        <p:nvPicPr>
          <p:cNvPr id="8" name="Billede 7">
            <a:extLst>
              <a:ext uri="{FF2B5EF4-FFF2-40B4-BE49-F238E27FC236}">
                <a16:creationId xmlns:a16="http://schemas.microsoft.com/office/drawing/2014/main" id="{9148235B-3C41-45CF-90AA-C067263F329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28983" y="4898894"/>
            <a:ext cx="857250" cy="857250"/>
          </a:xfrm>
          <a:prstGeom prst="rect">
            <a:avLst/>
          </a:prstGeom>
          <a:noFill/>
          <a:ln>
            <a:noFill/>
          </a:ln>
        </p:spPr>
      </p:pic>
      <p:sp>
        <p:nvSpPr>
          <p:cNvPr id="9" name="Rektangel 8">
            <a:extLst>
              <a:ext uri="{FF2B5EF4-FFF2-40B4-BE49-F238E27FC236}">
                <a16:creationId xmlns:a16="http://schemas.microsoft.com/office/drawing/2014/main" id="{EA6B5FE7-61AE-4AA6-BCB5-7E204CD7E566}"/>
              </a:ext>
            </a:extLst>
          </p:cNvPr>
          <p:cNvSpPr/>
          <p:nvPr/>
        </p:nvSpPr>
        <p:spPr>
          <a:xfrm>
            <a:off x="2931636" y="2161798"/>
            <a:ext cx="3071954" cy="461665"/>
          </a:xfrm>
          <a:prstGeom prst="rect">
            <a:avLst/>
          </a:prstGeom>
        </p:spPr>
        <p:txBody>
          <a:bodyPr wrap="square">
            <a:spAutoFit/>
          </a:bodyPr>
          <a:lstStyle/>
          <a:p>
            <a:r>
              <a:rPr lang="da-DK" sz="2400" dirty="0">
                <a:latin typeface="Calibri" panose="020F0502020204030204" pitchFamily="34" charset="0"/>
                <a:ea typeface="Calibri" panose="020F0502020204030204" pitchFamily="34" charset="0"/>
                <a:cs typeface="Times New Roman" panose="02020603050405020304" pitchFamily="18" charset="0"/>
              </a:rPr>
              <a:t>_____________</a:t>
            </a:r>
            <a:r>
              <a:rPr lang="da-DK" sz="2400" u="sng" dirty="0">
                <a:latin typeface="Calibri" panose="020F0502020204030204" pitchFamily="34" charset="0"/>
                <a:ea typeface="Calibri" panose="020F0502020204030204" pitchFamily="34" charset="0"/>
                <a:cs typeface="Times New Roman" panose="02020603050405020304" pitchFamily="18" charset="0"/>
              </a:rPr>
              <a:t>gram </a:t>
            </a:r>
            <a:endParaRPr lang="da-DK" sz="2400" dirty="0"/>
          </a:p>
        </p:txBody>
      </p:sp>
      <p:sp>
        <p:nvSpPr>
          <p:cNvPr id="10" name="Rektangel 9">
            <a:extLst>
              <a:ext uri="{FF2B5EF4-FFF2-40B4-BE49-F238E27FC236}">
                <a16:creationId xmlns:a16="http://schemas.microsoft.com/office/drawing/2014/main" id="{3AB27F25-105C-4648-BB29-955816789560}"/>
              </a:ext>
            </a:extLst>
          </p:cNvPr>
          <p:cNvSpPr/>
          <p:nvPr/>
        </p:nvSpPr>
        <p:spPr>
          <a:xfrm>
            <a:off x="2907188" y="3192515"/>
            <a:ext cx="2892267" cy="461665"/>
          </a:xfrm>
          <a:prstGeom prst="rect">
            <a:avLst/>
          </a:prstGeom>
        </p:spPr>
        <p:txBody>
          <a:bodyPr wrap="none">
            <a:spAutoFit/>
          </a:bodyPr>
          <a:lstStyle/>
          <a:p>
            <a:r>
              <a:rPr lang="da-DK" sz="2400" dirty="0">
                <a:latin typeface="Calibri" panose="020F0502020204030204" pitchFamily="34" charset="0"/>
                <a:ea typeface="Calibri" panose="020F0502020204030204" pitchFamily="34" charset="0"/>
                <a:cs typeface="Times New Roman" panose="02020603050405020304" pitchFamily="18" charset="0"/>
              </a:rPr>
              <a:t>_____________</a:t>
            </a:r>
            <a:r>
              <a:rPr lang="da-DK" sz="2400" u="sng" dirty="0">
                <a:latin typeface="Calibri" panose="020F0502020204030204" pitchFamily="34" charset="0"/>
                <a:ea typeface="Calibri" panose="020F0502020204030204" pitchFamily="34" charset="0"/>
                <a:cs typeface="Times New Roman" panose="02020603050405020304" pitchFamily="18" charset="0"/>
              </a:rPr>
              <a:t>gram </a:t>
            </a:r>
            <a:endParaRPr lang="da-DK" sz="2400" dirty="0"/>
          </a:p>
        </p:txBody>
      </p:sp>
      <p:sp>
        <p:nvSpPr>
          <p:cNvPr id="11" name="Rektangel 10">
            <a:extLst>
              <a:ext uri="{FF2B5EF4-FFF2-40B4-BE49-F238E27FC236}">
                <a16:creationId xmlns:a16="http://schemas.microsoft.com/office/drawing/2014/main" id="{1DC07E01-8C0A-43A3-9D99-3C829BC6B486}"/>
              </a:ext>
            </a:extLst>
          </p:cNvPr>
          <p:cNvSpPr/>
          <p:nvPr/>
        </p:nvSpPr>
        <p:spPr>
          <a:xfrm>
            <a:off x="2862922" y="4183069"/>
            <a:ext cx="2892267" cy="461665"/>
          </a:xfrm>
          <a:prstGeom prst="rect">
            <a:avLst/>
          </a:prstGeom>
        </p:spPr>
        <p:txBody>
          <a:bodyPr wrap="none">
            <a:spAutoFit/>
          </a:bodyPr>
          <a:lstStyle/>
          <a:p>
            <a:r>
              <a:rPr lang="da-DK" sz="2400" dirty="0">
                <a:latin typeface="Calibri" panose="020F0502020204030204" pitchFamily="34" charset="0"/>
                <a:ea typeface="Calibri" panose="020F0502020204030204" pitchFamily="34" charset="0"/>
                <a:cs typeface="Times New Roman" panose="02020603050405020304" pitchFamily="18" charset="0"/>
              </a:rPr>
              <a:t>_____________</a:t>
            </a:r>
            <a:r>
              <a:rPr lang="da-DK" sz="2400" u="sng" dirty="0">
                <a:latin typeface="Calibri" panose="020F0502020204030204" pitchFamily="34" charset="0"/>
                <a:ea typeface="Calibri" panose="020F0502020204030204" pitchFamily="34" charset="0"/>
                <a:cs typeface="Times New Roman" panose="02020603050405020304" pitchFamily="18" charset="0"/>
              </a:rPr>
              <a:t>gram </a:t>
            </a:r>
            <a:endParaRPr lang="da-DK" sz="2400" dirty="0"/>
          </a:p>
        </p:txBody>
      </p:sp>
      <p:sp>
        <p:nvSpPr>
          <p:cNvPr id="12" name="Rektangel 11">
            <a:extLst>
              <a:ext uri="{FF2B5EF4-FFF2-40B4-BE49-F238E27FC236}">
                <a16:creationId xmlns:a16="http://schemas.microsoft.com/office/drawing/2014/main" id="{2411A936-0CB2-42DF-85AF-2C85686397C5}"/>
              </a:ext>
            </a:extLst>
          </p:cNvPr>
          <p:cNvSpPr/>
          <p:nvPr/>
        </p:nvSpPr>
        <p:spPr>
          <a:xfrm>
            <a:off x="2862922" y="5186641"/>
            <a:ext cx="2892267" cy="461665"/>
          </a:xfrm>
          <a:prstGeom prst="rect">
            <a:avLst/>
          </a:prstGeom>
        </p:spPr>
        <p:txBody>
          <a:bodyPr wrap="none">
            <a:spAutoFit/>
          </a:bodyPr>
          <a:lstStyle/>
          <a:p>
            <a:r>
              <a:rPr lang="da-DK" sz="2400" dirty="0">
                <a:latin typeface="Calibri" panose="020F0502020204030204" pitchFamily="34" charset="0"/>
                <a:ea typeface="Calibri" panose="020F0502020204030204" pitchFamily="34" charset="0"/>
                <a:cs typeface="Times New Roman" panose="02020603050405020304" pitchFamily="18" charset="0"/>
              </a:rPr>
              <a:t>_____________</a:t>
            </a:r>
            <a:r>
              <a:rPr lang="da-DK" sz="2400" u="sng" dirty="0">
                <a:latin typeface="Calibri" panose="020F0502020204030204" pitchFamily="34" charset="0"/>
                <a:ea typeface="Calibri" panose="020F0502020204030204" pitchFamily="34" charset="0"/>
                <a:cs typeface="Times New Roman" panose="02020603050405020304" pitchFamily="18" charset="0"/>
              </a:rPr>
              <a:t>gram </a:t>
            </a:r>
            <a:endParaRPr lang="da-DK" sz="2400" dirty="0"/>
          </a:p>
        </p:txBody>
      </p:sp>
      <p:pic>
        <p:nvPicPr>
          <p:cNvPr id="13" name="Grafik 6" descr="Blyant">
            <a:extLst>
              <a:ext uri="{FF2B5EF4-FFF2-40B4-BE49-F238E27FC236}">
                <a16:creationId xmlns:a16="http://schemas.microsoft.com/office/drawing/2014/main" id="{FE20A572-BC53-4368-9522-B87D07CFBF71}"/>
              </a:ext>
            </a:extLst>
          </p:cNvPr>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99455" y="5204771"/>
            <a:ext cx="296545" cy="296545"/>
          </a:xfrm>
          <a:prstGeom prst="rect">
            <a:avLst/>
          </a:prstGeom>
        </p:spPr>
      </p:pic>
      <p:pic>
        <p:nvPicPr>
          <p:cNvPr id="14" name="Grafik 6" descr="Blyant">
            <a:extLst>
              <a:ext uri="{FF2B5EF4-FFF2-40B4-BE49-F238E27FC236}">
                <a16:creationId xmlns:a16="http://schemas.microsoft.com/office/drawing/2014/main" id="{46E6CAB2-C012-4BB2-910B-6A9BAC622C84}"/>
              </a:ext>
            </a:extLst>
          </p:cNvPr>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99455" y="4209950"/>
            <a:ext cx="296545" cy="296545"/>
          </a:xfrm>
          <a:prstGeom prst="rect">
            <a:avLst/>
          </a:prstGeom>
        </p:spPr>
      </p:pic>
      <p:pic>
        <p:nvPicPr>
          <p:cNvPr id="15" name="Grafik 6" descr="Blyant">
            <a:extLst>
              <a:ext uri="{FF2B5EF4-FFF2-40B4-BE49-F238E27FC236}">
                <a16:creationId xmlns:a16="http://schemas.microsoft.com/office/drawing/2014/main" id="{5478B437-E912-48A1-88AC-9A848CB87B35}"/>
              </a:ext>
            </a:extLst>
          </p:cNvPr>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99455" y="3168037"/>
            <a:ext cx="296545" cy="296545"/>
          </a:xfrm>
          <a:prstGeom prst="rect">
            <a:avLst/>
          </a:prstGeom>
        </p:spPr>
      </p:pic>
      <p:pic>
        <p:nvPicPr>
          <p:cNvPr id="16" name="Grafik 6" descr="Blyant">
            <a:extLst>
              <a:ext uri="{FF2B5EF4-FFF2-40B4-BE49-F238E27FC236}">
                <a16:creationId xmlns:a16="http://schemas.microsoft.com/office/drawing/2014/main" id="{1F431021-11BD-4837-BF38-FB87E0963870}"/>
              </a:ext>
            </a:extLst>
          </p:cNvPr>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99455" y="2171428"/>
            <a:ext cx="296545" cy="296545"/>
          </a:xfrm>
          <a:prstGeom prst="rect">
            <a:avLst/>
          </a:prstGeom>
        </p:spPr>
      </p:pic>
      <p:pic>
        <p:nvPicPr>
          <p:cNvPr id="25" name="Billede 24">
            <a:extLst>
              <a:ext uri="{FF2B5EF4-FFF2-40B4-BE49-F238E27FC236}">
                <a16:creationId xmlns:a16="http://schemas.microsoft.com/office/drawing/2014/main" id="{34F7ADBF-75C3-42D7-BC71-ED3849E11C98}"/>
              </a:ext>
            </a:extLst>
          </p:cNvPr>
          <p:cNvPicPr>
            <a:picLocks noChangeAspect="1"/>
          </p:cNvPicPr>
          <p:nvPr/>
        </p:nvPicPr>
        <p:blipFill>
          <a:blip r:embed="rId7"/>
          <a:stretch>
            <a:fillRect/>
          </a:stretch>
        </p:blipFill>
        <p:spPr>
          <a:xfrm>
            <a:off x="9766300" y="326111"/>
            <a:ext cx="2028065" cy="1461414"/>
          </a:xfrm>
          <a:prstGeom prst="rect">
            <a:avLst/>
          </a:prstGeom>
        </p:spPr>
      </p:pic>
      <p:sp>
        <p:nvSpPr>
          <p:cNvPr id="19" name="Tekstfelt 18">
            <a:extLst>
              <a:ext uri="{FF2B5EF4-FFF2-40B4-BE49-F238E27FC236}">
                <a16:creationId xmlns:a16="http://schemas.microsoft.com/office/drawing/2014/main" id="{B38EE5E7-F9CB-4026-92EF-65696185C82E}"/>
              </a:ext>
            </a:extLst>
          </p:cNvPr>
          <p:cNvSpPr txBox="1"/>
          <p:nvPr/>
        </p:nvSpPr>
        <p:spPr>
          <a:xfrm>
            <a:off x="766862" y="835525"/>
            <a:ext cx="9523105" cy="707886"/>
          </a:xfrm>
          <a:prstGeom prst="rect">
            <a:avLst/>
          </a:prstGeom>
          <a:noFill/>
        </p:spPr>
        <p:txBody>
          <a:bodyPr wrap="square" rtlCol="0">
            <a:spAutoFit/>
          </a:bodyPr>
          <a:lstStyle/>
          <a:p>
            <a:r>
              <a:rPr lang="da-DK" sz="4000" dirty="0">
                <a:solidFill>
                  <a:srgbClr val="E5461B"/>
                </a:solidFill>
              </a:rPr>
              <a:t>Hvad er forskellen på de to vejninger?</a:t>
            </a:r>
          </a:p>
        </p:txBody>
      </p:sp>
      <p:sp>
        <p:nvSpPr>
          <p:cNvPr id="20" name="Rektangel: afrundede hjørner 19">
            <a:extLst>
              <a:ext uri="{FF2B5EF4-FFF2-40B4-BE49-F238E27FC236}">
                <a16:creationId xmlns:a16="http://schemas.microsoft.com/office/drawing/2014/main" id="{774FE20B-5FBA-43C5-885E-B3AAB059D500}"/>
              </a:ext>
            </a:extLst>
          </p:cNvPr>
          <p:cNvSpPr/>
          <p:nvPr/>
        </p:nvSpPr>
        <p:spPr>
          <a:xfrm>
            <a:off x="7243575" y="5585085"/>
            <a:ext cx="3383276" cy="874779"/>
          </a:xfrm>
          <a:custGeom>
            <a:avLst/>
            <a:gdLst>
              <a:gd name="connsiteX0" fmla="*/ 0 w 3383276"/>
              <a:gd name="connsiteY0" fmla="*/ 145799 h 874779"/>
              <a:gd name="connsiteX1" fmla="*/ 145799 w 3383276"/>
              <a:gd name="connsiteY1" fmla="*/ 0 h 874779"/>
              <a:gd name="connsiteX2" fmla="*/ 702301 w 3383276"/>
              <a:gd name="connsiteY2" fmla="*/ 0 h 874779"/>
              <a:gd name="connsiteX3" fmla="*/ 1227886 w 3383276"/>
              <a:gd name="connsiteY3" fmla="*/ 0 h 874779"/>
              <a:gd name="connsiteX4" fmla="*/ 1908055 w 3383276"/>
              <a:gd name="connsiteY4" fmla="*/ 0 h 874779"/>
              <a:gd name="connsiteX5" fmla="*/ 2495474 w 3383276"/>
              <a:gd name="connsiteY5" fmla="*/ 0 h 874779"/>
              <a:gd name="connsiteX6" fmla="*/ 3237477 w 3383276"/>
              <a:gd name="connsiteY6" fmla="*/ 0 h 874779"/>
              <a:gd name="connsiteX7" fmla="*/ 3383276 w 3383276"/>
              <a:gd name="connsiteY7" fmla="*/ 145799 h 874779"/>
              <a:gd name="connsiteX8" fmla="*/ 3383276 w 3383276"/>
              <a:gd name="connsiteY8" fmla="*/ 728980 h 874779"/>
              <a:gd name="connsiteX9" fmla="*/ 3237477 w 3383276"/>
              <a:gd name="connsiteY9" fmla="*/ 874779 h 874779"/>
              <a:gd name="connsiteX10" fmla="*/ 2650058 w 3383276"/>
              <a:gd name="connsiteY10" fmla="*/ 874779 h 874779"/>
              <a:gd name="connsiteX11" fmla="*/ 2031723 w 3383276"/>
              <a:gd name="connsiteY11" fmla="*/ 874779 h 874779"/>
              <a:gd name="connsiteX12" fmla="*/ 1413387 w 3383276"/>
              <a:gd name="connsiteY12" fmla="*/ 874779 h 874779"/>
              <a:gd name="connsiteX13" fmla="*/ 764135 w 3383276"/>
              <a:gd name="connsiteY13" fmla="*/ 874779 h 874779"/>
              <a:gd name="connsiteX14" fmla="*/ 145799 w 3383276"/>
              <a:gd name="connsiteY14" fmla="*/ 874779 h 874779"/>
              <a:gd name="connsiteX15" fmla="*/ 0 w 3383276"/>
              <a:gd name="connsiteY15" fmla="*/ 728980 h 874779"/>
              <a:gd name="connsiteX16" fmla="*/ 0 w 3383276"/>
              <a:gd name="connsiteY16" fmla="*/ 145799 h 874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383276" h="874779" fill="none" extrusionOk="0">
                <a:moveTo>
                  <a:pt x="0" y="145799"/>
                </a:moveTo>
                <a:cubicBezTo>
                  <a:pt x="-18407" y="60593"/>
                  <a:pt x="69790" y="-11450"/>
                  <a:pt x="145799" y="0"/>
                </a:cubicBezTo>
                <a:cubicBezTo>
                  <a:pt x="361065" y="-6197"/>
                  <a:pt x="550526" y="3905"/>
                  <a:pt x="702301" y="0"/>
                </a:cubicBezTo>
                <a:cubicBezTo>
                  <a:pt x="854076" y="-3905"/>
                  <a:pt x="1104224" y="-23826"/>
                  <a:pt x="1227886" y="0"/>
                </a:cubicBezTo>
                <a:cubicBezTo>
                  <a:pt x="1351548" y="23826"/>
                  <a:pt x="1725968" y="16807"/>
                  <a:pt x="1908055" y="0"/>
                </a:cubicBezTo>
                <a:cubicBezTo>
                  <a:pt x="2090142" y="-16807"/>
                  <a:pt x="2350856" y="-3099"/>
                  <a:pt x="2495474" y="0"/>
                </a:cubicBezTo>
                <a:cubicBezTo>
                  <a:pt x="2640092" y="3099"/>
                  <a:pt x="3033454" y="25258"/>
                  <a:pt x="3237477" y="0"/>
                </a:cubicBezTo>
                <a:cubicBezTo>
                  <a:pt x="3319987" y="7148"/>
                  <a:pt x="3391600" y="53986"/>
                  <a:pt x="3383276" y="145799"/>
                </a:cubicBezTo>
                <a:cubicBezTo>
                  <a:pt x="3375370" y="364453"/>
                  <a:pt x="3380515" y="461647"/>
                  <a:pt x="3383276" y="728980"/>
                </a:cubicBezTo>
                <a:cubicBezTo>
                  <a:pt x="3396434" y="804535"/>
                  <a:pt x="3310909" y="881876"/>
                  <a:pt x="3237477" y="874779"/>
                </a:cubicBezTo>
                <a:cubicBezTo>
                  <a:pt x="3078577" y="853626"/>
                  <a:pt x="2797728" y="853025"/>
                  <a:pt x="2650058" y="874779"/>
                </a:cubicBezTo>
                <a:cubicBezTo>
                  <a:pt x="2502388" y="896533"/>
                  <a:pt x="2228355" y="885541"/>
                  <a:pt x="2031723" y="874779"/>
                </a:cubicBezTo>
                <a:cubicBezTo>
                  <a:pt x="1835091" y="864017"/>
                  <a:pt x="1565536" y="845064"/>
                  <a:pt x="1413387" y="874779"/>
                </a:cubicBezTo>
                <a:cubicBezTo>
                  <a:pt x="1261238" y="904494"/>
                  <a:pt x="1084777" y="845968"/>
                  <a:pt x="764135" y="874779"/>
                </a:cubicBezTo>
                <a:cubicBezTo>
                  <a:pt x="443493" y="903590"/>
                  <a:pt x="310971" y="893336"/>
                  <a:pt x="145799" y="874779"/>
                </a:cubicBezTo>
                <a:cubicBezTo>
                  <a:pt x="51378" y="861107"/>
                  <a:pt x="-5048" y="814911"/>
                  <a:pt x="0" y="728980"/>
                </a:cubicBezTo>
                <a:cubicBezTo>
                  <a:pt x="-10408" y="506604"/>
                  <a:pt x="-24584" y="323935"/>
                  <a:pt x="0" y="145799"/>
                </a:cubicBezTo>
                <a:close/>
              </a:path>
              <a:path w="3383276" h="874779" stroke="0" extrusionOk="0">
                <a:moveTo>
                  <a:pt x="0" y="145799"/>
                </a:moveTo>
                <a:cubicBezTo>
                  <a:pt x="-1415" y="67613"/>
                  <a:pt x="78512" y="3539"/>
                  <a:pt x="145799" y="0"/>
                </a:cubicBezTo>
                <a:cubicBezTo>
                  <a:pt x="306026" y="24180"/>
                  <a:pt x="443364" y="-25214"/>
                  <a:pt x="671384" y="0"/>
                </a:cubicBezTo>
                <a:cubicBezTo>
                  <a:pt x="899405" y="25214"/>
                  <a:pt x="1116759" y="-18703"/>
                  <a:pt x="1320637" y="0"/>
                </a:cubicBezTo>
                <a:cubicBezTo>
                  <a:pt x="1524515" y="18703"/>
                  <a:pt x="1656791" y="-5025"/>
                  <a:pt x="1938972" y="0"/>
                </a:cubicBezTo>
                <a:cubicBezTo>
                  <a:pt x="2221154" y="5025"/>
                  <a:pt x="2281293" y="30093"/>
                  <a:pt x="2619141" y="0"/>
                </a:cubicBezTo>
                <a:cubicBezTo>
                  <a:pt x="2956989" y="-30093"/>
                  <a:pt x="2928759" y="-16133"/>
                  <a:pt x="3237477" y="0"/>
                </a:cubicBezTo>
                <a:cubicBezTo>
                  <a:pt x="3309125" y="15399"/>
                  <a:pt x="3396450" y="69990"/>
                  <a:pt x="3383276" y="145799"/>
                </a:cubicBezTo>
                <a:cubicBezTo>
                  <a:pt x="3401818" y="392841"/>
                  <a:pt x="3357273" y="563452"/>
                  <a:pt x="3383276" y="728980"/>
                </a:cubicBezTo>
                <a:cubicBezTo>
                  <a:pt x="3381155" y="819711"/>
                  <a:pt x="3326479" y="876794"/>
                  <a:pt x="3237477" y="874779"/>
                </a:cubicBezTo>
                <a:cubicBezTo>
                  <a:pt x="2944897" y="870428"/>
                  <a:pt x="2862682" y="873403"/>
                  <a:pt x="2557308" y="874779"/>
                </a:cubicBezTo>
                <a:cubicBezTo>
                  <a:pt x="2251934" y="876155"/>
                  <a:pt x="2209000" y="892180"/>
                  <a:pt x="2031723" y="874779"/>
                </a:cubicBezTo>
                <a:cubicBezTo>
                  <a:pt x="1854447" y="857378"/>
                  <a:pt x="1730644" y="887102"/>
                  <a:pt x="1506137" y="874779"/>
                </a:cubicBezTo>
                <a:cubicBezTo>
                  <a:pt x="1281630" y="862456"/>
                  <a:pt x="1156131" y="843532"/>
                  <a:pt x="856885" y="874779"/>
                </a:cubicBezTo>
                <a:cubicBezTo>
                  <a:pt x="557639" y="906026"/>
                  <a:pt x="395369" y="854309"/>
                  <a:pt x="145799" y="874779"/>
                </a:cubicBezTo>
                <a:cubicBezTo>
                  <a:pt x="63621" y="873325"/>
                  <a:pt x="-2277" y="826792"/>
                  <a:pt x="0" y="728980"/>
                </a:cubicBezTo>
                <a:cubicBezTo>
                  <a:pt x="-1023" y="592129"/>
                  <a:pt x="-1425" y="387570"/>
                  <a:pt x="0" y="145799"/>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da-DK" dirty="0">
                <a:solidFill>
                  <a:srgbClr val="000000"/>
                </a:solidFill>
                <a:ea typeface="Calibri" panose="020F0502020204030204" pitchFamily="34" charset="0"/>
                <a:cs typeface="Times New Roman" panose="02020603050405020304" pitchFamily="18" charset="0"/>
              </a:rPr>
              <a:t>Er I overrasket over resultatet?</a:t>
            </a:r>
            <a:endParaRPr lang="da-DK" dirty="0">
              <a:ea typeface="Calibri" panose="020F0502020204030204" pitchFamily="34" charset="0"/>
              <a:cs typeface="Times New Roman" panose="02020603050405020304" pitchFamily="18" charset="0"/>
            </a:endParaRPr>
          </a:p>
        </p:txBody>
      </p:sp>
      <p:pic>
        <p:nvPicPr>
          <p:cNvPr id="17" name="Billede 16" descr="Et billede, der indeholder vand, kage, bord, sidder&#10;&#10;Automatisk genereret beskrivelse">
            <a:extLst>
              <a:ext uri="{FF2B5EF4-FFF2-40B4-BE49-F238E27FC236}">
                <a16:creationId xmlns:a16="http://schemas.microsoft.com/office/drawing/2014/main" id="{90F64348-EF48-4223-8F5E-71C3AA947E67}"/>
              </a:ext>
            </a:extLst>
          </p:cNvPr>
          <p:cNvPicPr>
            <a:picLocks noChangeAspect="1"/>
          </p:cNvPicPr>
          <p:nvPr/>
        </p:nvPicPr>
        <p:blipFill rotWithShape="1">
          <a:blip r:embed="rId8">
            <a:extLst>
              <a:ext uri="{28A0092B-C50C-407E-A947-70E740481C1C}">
                <a14:useLocalDpi xmlns:a14="http://schemas.microsoft.com/office/drawing/2010/main" val="0"/>
              </a:ext>
            </a:extLst>
          </a:blip>
          <a:srcRect l="14275" r="26242" b="3309"/>
          <a:stretch/>
        </p:blipFill>
        <p:spPr>
          <a:xfrm>
            <a:off x="2090943" y="2926236"/>
            <a:ext cx="816245" cy="796100"/>
          </a:xfrm>
          <a:prstGeom prst="rect">
            <a:avLst/>
          </a:prstGeom>
          <a:solidFill>
            <a:schemeClr val="accent1"/>
          </a:solidFill>
          <a:ln w="1016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kstfelt 17">
            <a:extLst>
              <a:ext uri="{FF2B5EF4-FFF2-40B4-BE49-F238E27FC236}">
                <a16:creationId xmlns:a16="http://schemas.microsoft.com/office/drawing/2014/main" id="{F9ECEBD3-8DAB-433A-BD5E-983A508AABEE}"/>
              </a:ext>
            </a:extLst>
          </p:cNvPr>
          <p:cNvSpPr txBox="1"/>
          <p:nvPr/>
        </p:nvSpPr>
        <p:spPr>
          <a:xfrm>
            <a:off x="2064001" y="3488054"/>
            <a:ext cx="902653" cy="276999"/>
          </a:xfrm>
          <a:prstGeom prst="rect">
            <a:avLst/>
          </a:prstGeom>
          <a:noFill/>
        </p:spPr>
        <p:txBody>
          <a:bodyPr wrap="square" rtlCol="0">
            <a:spAutoFit/>
          </a:bodyPr>
          <a:lstStyle/>
          <a:p>
            <a:r>
              <a:rPr lang="da-DK" sz="1200" dirty="0">
                <a:solidFill>
                  <a:schemeClr val="bg1"/>
                </a:solidFill>
              </a:rPr>
              <a:t>MADPAPIR</a:t>
            </a:r>
          </a:p>
        </p:txBody>
      </p:sp>
    </p:spTree>
    <p:extLst>
      <p:ext uri="{BB962C8B-B14F-4D97-AF65-F5344CB8AC3E}">
        <p14:creationId xmlns:p14="http://schemas.microsoft.com/office/powerpoint/2010/main" val="2476931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Billede 9">
            <a:extLst>
              <a:ext uri="{FF2B5EF4-FFF2-40B4-BE49-F238E27FC236}">
                <a16:creationId xmlns:a16="http://schemas.microsoft.com/office/drawing/2014/main" id="{A5D3B3FA-4ACA-4DF0-9A0E-E06D4A48A5B4}"/>
              </a:ext>
            </a:extLst>
          </p:cNvPr>
          <p:cNvPicPr>
            <a:picLocks noChangeAspect="1"/>
          </p:cNvPicPr>
          <p:nvPr/>
        </p:nvPicPr>
        <p:blipFill rotWithShape="1">
          <a:blip r:embed="rId3"/>
          <a:srcRect l="53611" t="18806" r="10000" b="11729"/>
          <a:stretch/>
        </p:blipFill>
        <p:spPr>
          <a:xfrm>
            <a:off x="815063" y="-990"/>
            <a:ext cx="10561874" cy="5695814"/>
          </a:xfrm>
          <a:prstGeom prst="rect">
            <a:avLst/>
          </a:prstGeom>
        </p:spPr>
      </p:pic>
      <p:sp>
        <p:nvSpPr>
          <p:cNvPr id="2" name="Titel 1">
            <a:extLst>
              <a:ext uri="{FF2B5EF4-FFF2-40B4-BE49-F238E27FC236}">
                <a16:creationId xmlns:a16="http://schemas.microsoft.com/office/drawing/2014/main" id="{3798D145-ECAC-41FD-B54C-6A201CF4F42A}"/>
              </a:ext>
            </a:extLst>
          </p:cNvPr>
          <p:cNvSpPr>
            <a:spLocks noGrp="1"/>
          </p:cNvSpPr>
          <p:nvPr>
            <p:ph type="ctrTitle"/>
          </p:nvPr>
        </p:nvSpPr>
        <p:spPr>
          <a:xfrm>
            <a:off x="3571245" y="3968886"/>
            <a:ext cx="5486128" cy="2889114"/>
          </a:xfrm>
        </p:spPr>
        <p:txBody>
          <a:bodyPr anchor="b">
            <a:normAutofit/>
          </a:bodyPr>
          <a:lstStyle/>
          <a:p>
            <a:r>
              <a:rPr lang="da-DK" sz="3600" dirty="0">
                <a:latin typeface="+mn-lt"/>
              </a:rPr>
              <a:t>Tema 1: </a:t>
            </a:r>
            <a:br>
              <a:rPr lang="da-DK" sz="3600" dirty="0">
                <a:latin typeface="+mn-lt"/>
              </a:rPr>
            </a:br>
            <a:r>
              <a:rPr lang="da-DK" sz="3600" dirty="0">
                <a:latin typeface="+mn-lt"/>
              </a:rPr>
              <a:t>Hvad er bæredygtighed?</a:t>
            </a:r>
            <a:br>
              <a:rPr lang="da-DK" sz="3600" dirty="0"/>
            </a:br>
            <a:endParaRPr lang="da-DK" sz="3600" dirty="0"/>
          </a:p>
        </p:txBody>
      </p:sp>
    </p:spTree>
    <p:extLst>
      <p:ext uri="{BB962C8B-B14F-4D97-AF65-F5344CB8AC3E}">
        <p14:creationId xmlns:p14="http://schemas.microsoft.com/office/powerpoint/2010/main" val="149012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CF20BA-F93D-4358-A03A-59B4FA6E3E7B}"/>
              </a:ext>
            </a:extLst>
          </p:cNvPr>
          <p:cNvSpPr>
            <a:spLocks noGrp="1"/>
          </p:cNvSpPr>
          <p:nvPr>
            <p:ph type="title"/>
          </p:nvPr>
        </p:nvSpPr>
        <p:spPr>
          <a:xfrm>
            <a:off x="838200" y="2970367"/>
            <a:ext cx="10515600" cy="2852737"/>
          </a:xfrm>
        </p:spPr>
        <p:txBody>
          <a:bodyPr>
            <a:normAutofit/>
          </a:bodyPr>
          <a:lstStyle/>
          <a:p>
            <a:br>
              <a:rPr lang="da-DK" sz="6700" dirty="0">
                <a:solidFill>
                  <a:schemeClr val="accent6">
                    <a:lumMod val="75000"/>
                  </a:schemeClr>
                </a:solidFill>
              </a:rPr>
            </a:br>
            <a:endParaRPr lang="da-DK" sz="6700" dirty="0"/>
          </a:p>
        </p:txBody>
      </p:sp>
      <p:sp>
        <p:nvSpPr>
          <p:cNvPr id="3" name="Rektangel: afrundede hjørner 2">
            <a:extLst>
              <a:ext uri="{FF2B5EF4-FFF2-40B4-BE49-F238E27FC236}">
                <a16:creationId xmlns:a16="http://schemas.microsoft.com/office/drawing/2014/main" id="{897BEB52-5ED3-4F19-882C-B4DF0648684D}"/>
              </a:ext>
            </a:extLst>
          </p:cNvPr>
          <p:cNvSpPr/>
          <p:nvPr/>
        </p:nvSpPr>
        <p:spPr>
          <a:xfrm>
            <a:off x="1257581" y="1937768"/>
            <a:ext cx="9153626" cy="3801979"/>
          </a:xfrm>
          <a:custGeom>
            <a:avLst/>
            <a:gdLst>
              <a:gd name="connsiteX0" fmla="*/ 0 w 9153626"/>
              <a:gd name="connsiteY0" fmla="*/ 633676 h 3801979"/>
              <a:gd name="connsiteX1" fmla="*/ 633676 w 9153626"/>
              <a:gd name="connsiteY1" fmla="*/ 0 h 3801979"/>
              <a:gd name="connsiteX2" fmla="*/ 1054277 w 9153626"/>
              <a:gd name="connsiteY2" fmla="*/ 0 h 3801979"/>
              <a:gd name="connsiteX3" fmla="*/ 1553741 w 9153626"/>
              <a:gd name="connsiteY3" fmla="*/ 0 h 3801979"/>
              <a:gd name="connsiteX4" fmla="*/ 1974343 w 9153626"/>
              <a:gd name="connsiteY4" fmla="*/ 0 h 3801979"/>
              <a:gd name="connsiteX5" fmla="*/ 2710395 w 9153626"/>
              <a:gd name="connsiteY5" fmla="*/ 0 h 3801979"/>
              <a:gd name="connsiteX6" fmla="*/ 3130996 w 9153626"/>
              <a:gd name="connsiteY6" fmla="*/ 0 h 3801979"/>
              <a:gd name="connsiteX7" fmla="*/ 3709323 w 9153626"/>
              <a:gd name="connsiteY7" fmla="*/ 0 h 3801979"/>
              <a:gd name="connsiteX8" fmla="*/ 4208787 w 9153626"/>
              <a:gd name="connsiteY8" fmla="*/ 0 h 3801979"/>
              <a:gd name="connsiteX9" fmla="*/ 4629388 w 9153626"/>
              <a:gd name="connsiteY9" fmla="*/ 0 h 3801979"/>
              <a:gd name="connsiteX10" fmla="*/ 5128852 w 9153626"/>
              <a:gd name="connsiteY10" fmla="*/ 0 h 3801979"/>
              <a:gd name="connsiteX11" fmla="*/ 5943767 w 9153626"/>
              <a:gd name="connsiteY11" fmla="*/ 0 h 3801979"/>
              <a:gd name="connsiteX12" fmla="*/ 6758682 w 9153626"/>
              <a:gd name="connsiteY12" fmla="*/ 0 h 3801979"/>
              <a:gd name="connsiteX13" fmla="*/ 7573597 w 9153626"/>
              <a:gd name="connsiteY13" fmla="*/ 0 h 3801979"/>
              <a:gd name="connsiteX14" fmla="*/ 8519950 w 9153626"/>
              <a:gd name="connsiteY14" fmla="*/ 0 h 3801979"/>
              <a:gd name="connsiteX15" fmla="*/ 9153626 w 9153626"/>
              <a:gd name="connsiteY15" fmla="*/ 633676 h 3801979"/>
              <a:gd name="connsiteX16" fmla="*/ 9153626 w 9153626"/>
              <a:gd name="connsiteY16" fmla="*/ 1216640 h 3801979"/>
              <a:gd name="connsiteX17" fmla="*/ 9153626 w 9153626"/>
              <a:gd name="connsiteY17" fmla="*/ 1900990 h 3801979"/>
              <a:gd name="connsiteX18" fmla="*/ 9153626 w 9153626"/>
              <a:gd name="connsiteY18" fmla="*/ 2585339 h 3801979"/>
              <a:gd name="connsiteX19" fmla="*/ 9153626 w 9153626"/>
              <a:gd name="connsiteY19" fmla="*/ 3168303 h 3801979"/>
              <a:gd name="connsiteX20" fmla="*/ 8519950 w 9153626"/>
              <a:gd name="connsiteY20" fmla="*/ 3801979 h 3801979"/>
              <a:gd name="connsiteX21" fmla="*/ 8099349 w 9153626"/>
              <a:gd name="connsiteY21" fmla="*/ 3801979 h 3801979"/>
              <a:gd name="connsiteX22" fmla="*/ 7363296 w 9153626"/>
              <a:gd name="connsiteY22" fmla="*/ 3801979 h 3801979"/>
              <a:gd name="connsiteX23" fmla="*/ 6706107 w 9153626"/>
              <a:gd name="connsiteY23" fmla="*/ 3801979 h 3801979"/>
              <a:gd name="connsiteX24" fmla="*/ 6285506 w 9153626"/>
              <a:gd name="connsiteY24" fmla="*/ 3801979 h 3801979"/>
              <a:gd name="connsiteX25" fmla="*/ 5707179 w 9153626"/>
              <a:gd name="connsiteY25" fmla="*/ 3801979 h 3801979"/>
              <a:gd name="connsiteX26" fmla="*/ 5049989 w 9153626"/>
              <a:gd name="connsiteY26" fmla="*/ 3801979 h 3801979"/>
              <a:gd name="connsiteX27" fmla="*/ 4471663 w 9153626"/>
              <a:gd name="connsiteY27" fmla="*/ 3801979 h 3801979"/>
              <a:gd name="connsiteX28" fmla="*/ 3735610 w 9153626"/>
              <a:gd name="connsiteY28" fmla="*/ 3801979 h 3801979"/>
              <a:gd name="connsiteX29" fmla="*/ 3078421 w 9153626"/>
              <a:gd name="connsiteY29" fmla="*/ 3801979 h 3801979"/>
              <a:gd name="connsiteX30" fmla="*/ 2500094 w 9153626"/>
              <a:gd name="connsiteY30" fmla="*/ 3801979 h 3801979"/>
              <a:gd name="connsiteX31" fmla="*/ 2000630 w 9153626"/>
              <a:gd name="connsiteY31" fmla="*/ 3801979 h 3801979"/>
              <a:gd name="connsiteX32" fmla="*/ 1422303 w 9153626"/>
              <a:gd name="connsiteY32" fmla="*/ 3801979 h 3801979"/>
              <a:gd name="connsiteX33" fmla="*/ 633676 w 9153626"/>
              <a:gd name="connsiteY33" fmla="*/ 3801979 h 3801979"/>
              <a:gd name="connsiteX34" fmla="*/ 0 w 9153626"/>
              <a:gd name="connsiteY34" fmla="*/ 3168303 h 3801979"/>
              <a:gd name="connsiteX35" fmla="*/ 0 w 9153626"/>
              <a:gd name="connsiteY35" fmla="*/ 2559993 h 3801979"/>
              <a:gd name="connsiteX36" fmla="*/ 0 w 9153626"/>
              <a:gd name="connsiteY36" fmla="*/ 1951682 h 3801979"/>
              <a:gd name="connsiteX37" fmla="*/ 0 w 9153626"/>
              <a:gd name="connsiteY37" fmla="*/ 1318025 h 3801979"/>
              <a:gd name="connsiteX38" fmla="*/ 0 w 9153626"/>
              <a:gd name="connsiteY38" fmla="*/ 633676 h 3801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153626" h="3801979" fill="none" extrusionOk="0">
                <a:moveTo>
                  <a:pt x="0" y="633676"/>
                </a:moveTo>
                <a:cubicBezTo>
                  <a:pt x="29922" y="265787"/>
                  <a:pt x="292901" y="-22009"/>
                  <a:pt x="633676" y="0"/>
                </a:cubicBezTo>
                <a:cubicBezTo>
                  <a:pt x="764620" y="4310"/>
                  <a:pt x="951491" y="-10299"/>
                  <a:pt x="1054277" y="0"/>
                </a:cubicBezTo>
                <a:cubicBezTo>
                  <a:pt x="1157063" y="10299"/>
                  <a:pt x="1453150" y="-17895"/>
                  <a:pt x="1553741" y="0"/>
                </a:cubicBezTo>
                <a:cubicBezTo>
                  <a:pt x="1654332" y="17895"/>
                  <a:pt x="1847164" y="5011"/>
                  <a:pt x="1974343" y="0"/>
                </a:cubicBezTo>
                <a:cubicBezTo>
                  <a:pt x="2101522" y="-5011"/>
                  <a:pt x="2542978" y="-32703"/>
                  <a:pt x="2710395" y="0"/>
                </a:cubicBezTo>
                <a:cubicBezTo>
                  <a:pt x="2877812" y="32703"/>
                  <a:pt x="2995967" y="10146"/>
                  <a:pt x="3130996" y="0"/>
                </a:cubicBezTo>
                <a:cubicBezTo>
                  <a:pt x="3266025" y="-10146"/>
                  <a:pt x="3439104" y="-10959"/>
                  <a:pt x="3709323" y="0"/>
                </a:cubicBezTo>
                <a:cubicBezTo>
                  <a:pt x="3979542" y="10959"/>
                  <a:pt x="3989317" y="-10535"/>
                  <a:pt x="4208787" y="0"/>
                </a:cubicBezTo>
                <a:cubicBezTo>
                  <a:pt x="4428257" y="10535"/>
                  <a:pt x="4465226" y="-3828"/>
                  <a:pt x="4629388" y="0"/>
                </a:cubicBezTo>
                <a:cubicBezTo>
                  <a:pt x="4793550" y="3828"/>
                  <a:pt x="4912773" y="5690"/>
                  <a:pt x="5128852" y="0"/>
                </a:cubicBezTo>
                <a:cubicBezTo>
                  <a:pt x="5344931" y="-5690"/>
                  <a:pt x="5564124" y="-14019"/>
                  <a:pt x="5943767" y="0"/>
                </a:cubicBezTo>
                <a:cubicBezTo>
                  <a:pt x="6323410" y="14019"/>
                  <a:pt x="6595588" y="-39466"/>
                  <a:pt x="6758682" y="0"/>
                </a:cubicBezTo>
                <a:cubicBezTo>
                  <a:pt x="6921776" y="39466"/>
                  <a:pt x="7404149" y="2861"/>
                  <a:pt x="7573597" y="0"/>
                </a:cubicBezTo>
                <a:cubicBezTo>
                  <a:pt x="7743045" y="-2861"/>
                  <a:pt x="8225650" y="-23950"/>
                  <a:pt x="8519950" y="0"/>
                </a:cubicBezTo>
                <a:cubicBezTo>
                  <a:pt x="8862912" y="15301"/>
                  <a:pt x="9160626" y="274942"/>
                  <a:pt x="9153626" y="633676"/>
                </a:cubicBezTo>
                <a:cubicBezTo>
                  <a:pt x="9128830" y="805931"/>
                  <a:pt x="9148101" y="1048462"/>
                  <a:pt x="9153626" y="1216640"/>
                </a:cubicBezTo>
                <a:cubicBezTo>
                  <a:pt x="9159151" y="1384818"/>
                  <a:pt x="9156946" y="1763625"/>
                  <a:pt x="9153626" y="1900990"/>
                </a:cubicBezTo>
                <a:cubicBezTo>
                  <a:pt x="9150307" y="2038355"/>
                  <a:pt x="9173596" y="2349480"/>
                  <a:pt x="9153626" y="2585339"/>
                </a:cubicBezTo>
                <a:cubicBezTo>
                  <a:pt x="9133656" y="2821198"/>
                  <a:pt x="9168558" y="2924627"/>
                  <a:pt x="9153626" y="3168303"/>
                </a:cubicBezTo>
                <a:cubicBezTo>
                  <a:pt x="9208569" y="3580562"/>
                  <a:pt x="8889097" y="3806393"/>
                  <a:pt x="8519950" y="3801979"/>
                </a:cubicBezTo>
                <a:cubicBezTo>
                  <a:pt x="8337716" y="3815683"/>
                  <a:pt x="8275417" y="3805347"/>
                  <a:pt x="8099349" y="3801979"/>
                </a:cubicBezTo>
                <a:cubicBezTo>
                  <a:pt x="7923281" y="3798611"/>
                  <a:pt x="7568632" y="3766536"/>
                  <a:pt x="7363296" y="3801979"/>
                </a:cubicBezTo>
                <a:cubicBezTo>
                  <a:pt x="7157960" y="3837422"/>
                  <a:pt x="6971229" y="3831301"/>
                  <a:pt x="6706107" y="3801979"/>
                </a:cubicBezTo>
                <a:cubicBezTo>
                  <a:pt x="6440985" y="3772657"/>
                  <a:pt x="6454538" y="3793090"/>
                  <a:pt x="6285506" y="3801979"/>
                </a:cubicBezTo>
                <a:cubicBezTo>
                  <a:pt x="6116474" y="3810868"/>
                  <a:pt x="5837635" y="3784429"/>
                  <a:pt x="5707179" y="3801979"/>
                </a:cubicBezTo>
                <a:cubicBezTo>
                  <a:pt x="5576723" y="3819529"/>
                  <a:pt x="5300004" y="3771062"/>
                  <a:pt x="5049989" y="3801979"/>
                </a:cubicBezTo>
                <a:cubicBezTo>
                  <a:pt x="4799974" y="3832897"/>
                  <a:pt x="4653427" y="3795191"/>
                  <a:pt x="4471663" y="3801979"/>
                </a:cubicBezTo>
                <a:cubicBezTo>
                  <a:pt x="4289899" y="3808767"/>
                  <a:pt x="4092310" y="3823068"/>
                  <a:pt x="3735610" y="3801979"/>
                </a:cubicBezTo>
                <a:cubicBezTo>
                  <a:pt x="3378910" y="3780890"/>
                  <a:pt x="3383638" y="3811846"/>
                  <a:pt x="3078421" y="3801979"/>
                </a:cubicBezTo>
                <a:cubicBezTo>
                  <a:pt x="2773204" y="3792112"/>
                  <a:pt x="2784323" y="3817839"/>
                  <a:pt x="2500094" y="3801979"/>
                </a:cubicBezTo>
                <a:cubicBezTo>
                  <a:pt x="2215865" y="3786119"/>
                  <a:pt x="2241357" y="3806213"/>
                  <a:pt x="2000630" y="3801979"/>
                </a:cubicBezTo>
                <a:cubicBezTo>
                  <a:pt x="1759903" y="3797745"/>
                  <a:pt x="1563750" y="3821817"/>
                  <a:pt x="1422303" y="3801979"/>
                </a:cubicBezTo>
                <a:cubicBezTo>
                  <a:pt x="1280856" y="3782141"/>
                  <a:pt x="883502" y="3783849"/>
                  <a:pt x="633676" y="3801979"/>
                </a:cubicBezTo>
                <a:cubicBezTo>
                  <a:pt x="240180" y="3801344"/>
                  <a:pt x="29888" y="3466495"/>
                  <a:pt x="0" y="3168303"/>
                </a:cubicBezTo>
                <a:cubicBezTo>
                  <a:pt x="18589" y="2992959"/>
                  <a:pt x="-1121" y="2789935"/>
                  <a:pt x="0" y="2559993"/>
                </a:cubicBezTo>
                <a:cubicBezTo>
                  <a:pt x="1121" y="2330051"/>
                  <a:pt x="18614" y="2094496"/>
                  <a:pt x="0" y="1951682"/>
                </a:cubicBezTo>
                <a:cubicBezTo>
                  <a:pt x="-18614" y="1808868"/>
                  <a:pt x="-7384" y="1481623"/>
                  <a:pt x="0" y="1318025"/>
                </a:cubicBezTo>
                <a:cubicBezTo>
                  <a:pt x="7384" y="1154427"/>
                  <a:pt x="20482" y="823028"/>
                  <a:pt x="0" y="633676"/>
                </a:cubicBezTo>
                <a:close/>
              </a:path>
              <a:path w="9153626" h="3801979" stroke="0" extrusionOk="0">
                <a:moveTo>
                  <a:pt x="0" y="633676"/>
                </a:moveTo>
                <a:cubicBezTo>
                  <a:pt x="-25963" y="259264"/>
                  <a:pt x="216033" y="5891"/>
                  <a:pt x="633676" y="0"/>
                </a:cubicBezTo>
                <a:cubicBezTo>
                  <a:pt x="854277" y="-485"/>
                  <a:pt x="1168987" y="7060"/>
                  <a:pt x="1369728" y="0"/>
                </a:cubicBezTo>
                <a:cubicBezTo>
                  <a:pt x="1570469" y="-7060"/>
                  <a:pt x="1684761" y="16248"/>
                  <a:pt x="1869192" y="0"/>
                </a:cubicBezTo>
                <a:cubicBezTo>
                  <a:pt x="2053623" y="-16248"/>
                  <a:pt x="2240124" y="4490"/>
                  <a:pt x="2447519" y="0"/>
                </a:cubicBezTo>
                <a:cubicBezTo>
                  <a:pt x="2654914" y="-4490"/>
                  <a:pt x="2719099" y="-6240"/>
                  <a:pt x="2868120" y="0"/>
                </a:cubicBezTo>
                <a:cubicBezTo>
                  <a:pt x="3017141" y="6240"/>
                  <a:pt x="3442009" y="31758"/>
                  <a:pt x="3604173" y="0"/>
                </a:cubicBezTo>
                <a:cubicBezTo>
                  <a:pt x="3766337" y="-31758"/>
                  <a:pt x="3823689" y="-9727"/>
                  <a:pt x="4024774" y="0"/>
                </a:cubicBezTo>
                <a:cubicBezTo>
                  <a:pt x="4225859" y="9727"/>
                  <a:pt x="4424037" y="9150"/>
                  <a:pt x="4760826" y="0"/>
                </a:cubicBezTo>
                <a:cubicBezTo>
                  <a:pt x="5097615" y="-9150"/>
                  <a:pt x="5143417" y="28739"/>
                  <a:pt x="5418016" y="0"/>
                </a:cubicBezTo>
                <a:cubicBezTo>
                  <a:pt x="5692615" y="-28739"/>
                  <a:pt x="5742002" y="-24642"/>
                  <a:pt x="5996342" y="0"/>
                </a:cubicBezTo>
                <a:cubicBezTo>
                  <a:pt x="6250682" y="24642"/>
                  <a:pt x="6439930" y="8570"/>
                  <a:pt x="6653532" y="0"/>
                </a:cubicBezTo>
                <a:cubicBezTo>
                  <a:pt x="6867134" y="-8570"/>
                  <a:pt x="6918976" y="13930"/>
                  <a:pt x="7074133" y="0"/>
                </a:cubicBezTo>
                <a:cubicBezTo>
                  <a:pt x="7229290" y="-13930"/>
                  <a:pt x="7573547" y="23528"/>
                  <a:pt x="7810185" y="0"/>
                </a:cubicBezTo>
                <a:cubicBezTo>
                  <a:pt x="8046823" y="-23528"/>
                  <a:pt x="8313858" y="28037"/>
                  <a:pt x="8519950" y="0"/>
                </a:cubicBezTo>
                <a:cubicBezTo>
                  <a:pt x="8862263" y="-60909"/>
                  <a:pt x="9096555" y="299896"/>
                  <a:pt x="9153626" y="633676"/>
                </a:cubicBezTo>
                <a:cubicBezTo>
                  <a:pt x="9171879" y="922390"/>
                  <a:pt x="9142379" y="1029871"/>
                  <a:pt x="9153626" y="1318025"/>
                </a:cubicBezTo>
                <a:cubicBezTo>
                  <a:pt x="9164873" y="1606179"/>
                  <a:pt x="9174765" y="1681904"/>
                  <a:pt x="9153626" y="1951682"/>
                </a:cubicBezTo>
                <a:cubicBezTo>
                  <a:pt x="9132487" y="2221460"/>
                  <a:pt x="9142943" y="2379163"/>
                  <a:pt x="9153626" y="2509300"/>
                </a:cubicBezTo>
                <a:cubicBezTo>
                  <a:pt x="9164309" y="2639437"/>
                  <a:pt x="9147168" y="2907955"/>
                  <a:pt x="9153626" y="3168303"/>
                </a:cubicBezTo>
                <a:cubicBezTo>
                  <a:pt x="9122940" y="3568356"/>
                  <a:pt x="8937485" y="3839554"/>
                  <a:pt x="8519950" y="3801979"/>
                </a:cubicBezTo>
                <a:cubicBezTo>
                  <a:pt x="8335367" y="3786580"/>
                  <a:pt x="8132120" y="3778593"/>
                  <a:pt x="7941623" y="3801979"/>
                </a:cubicBezTo>
                <a:cubicBezTo>
                  <a:pt x="7751126" y="3825365"/>
                  <a:pt x="7431246" y="3781081"/>
                  <a:pt x="7284434" y="3801979"/>
                </a:cubicBezTo>
                <a:cubicBezTo>
                  <a:pt x="7137622" y="3822877"/>
                  <a:pt x="6929186" y="3824808"/>
                  <a:pt x="6706107" y="3801979"/>
                </a:cubicBezTo>
                <a:cubicBezTo>
                  <a:pt x="6483028" y="3779150"/>
                  <a:pt x="6421319" y="3795053"/>
                  <a:pt x="6206643" y="3801979"/>
                </a:cubicBezTo>
                <a:cubicBezTo>
                  <a:pt x="5991967" y="3808905"/>
                  <a:pt x="5904449" y="3785900"/>
                  <a:pt x="5628316" y="3801979"/>
                </a:cubicBezTo>
                <a:cubicBezTo>
                  <a:pt x="5352183" y="3818058"/>
                  <a:pt x="5141272" y="3805219"/>
                  <a:pt x="4892264" y="3801979"/>
                </a:cubicBezTo>
                <a:cubicBezTo>
                  <a:pt x="4643256" y="3798739"/>
                  <a:pt x="4653838" y="3792921"/>
                  <a:pt x="4471663" y="3801979"/>
                </a:cubicBezTo>
                <a:cubicBezTo>
                  <a:pt x="4289488" y="3811037"/>
                  <a:pt x="4099503" y="3827333"/>
                  <a:pt x="3814473" y="3801979"/>
                </a:cubicBezTo>
                <a:cubicBezTo>
                  <a:pt x="3529443" y="3776626"/>
                  <a:pt x="3432491" y="3802145"/>
                  <a:pt x="3236146" y="3801979"/>
                </a:cubicBezTo>
                <a:cubicBezTo>
                  <a:pt x="3039801" y="3801813"/>
                  <a:pt x="2873511" y="3824494"/>
                  <a:pt x="2578957" y="3801979"/>
                </a:cubicBezTo>
                <a:cubicBezTo>
                  <a:pt x="2284403" y="3779464"/>
                  <a:pt x="2255229" y="3784700"/>
                  <a:pt x="2000630" y="3801979"/>
                </a:cubicBezTo>
                <a:cubicBezTo>
                  <a:pt x="1746031" y="3819258"/>
                  <a:pt x="1624944" y="3823445"/>
                  <a:pt x="1343441" y="3801979"/>
                </a:cubicBezTo>
                <a:cubicBezTo>
                  <a:pt x="1061938" y="3780513"/>
                  <a:pt x="842386" y="3826208"/>
                  <a:pt x="633676" y="3801979"/>
                </a:cubicBezTo>
                <a:cubicBezTo>
                  <a:pt x="217142" y="3749374"/>
                  <a:pt x="5664" y="3576702"/>
                  <a:pt x="0" y="3168303"/>
                </a:cubicBezTo>
                <a:cubicBezTo>
                  <a:pt x="19147" y="2944190"/>
                  <a:pt x="7732" y="2753335"/>
                  <a:pt x="0" y="2559993"/>
                </a:cubicBezTo>
                <a:cubicBezTo>
                  <a:pt x="-7732" y="2366651"/>
                  <a:pt x="20194" y="2223003"/>
                  <a:pt x="0" y="1951682"/>
                </a:cubicBezTo>
                <a:cubicBezTo>
                  <a:pt x="-20194" y="1680361"/>
                  <a:pt x="10880" y="1534445"/>
                  <a:pt x="0" y="1292679"/>
                </a:cubicBezTo>
                <a:cubicBezTo>
                  <a:pt x="-10880" y="1050913"/>
                  <a:pt x="23534" y="855379"/>
                  <a:pt x="0" y="633676"/>
                </a:cubicBezTo>
                <a:close/>
              </a:path>
            </a:pathLst>
          </a:custGeom>
          <a:solidFill>
            <a:schemeClr val="bg1"/>
          </a:solidFill>
          <a:ln w="19050">
            <a:solidFill>
              <a:srgbClr val="E5461B"/>
            </a:solidFill>
            <a:extLst>
              <a:ext uri="{C807C97D-BFC1-408E-A445-0C87EB9F89A2}">
                <ask:lineSketchStyleProps xmlns:ask="http://schemas.microsoft.com/office/drawing/2018/sketchyshapes" sd="148741343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0"/>
              </a:spcAft>
            </a:pPr>
            <a:r>
              <a:rPr lang="da-DK" sz="3200" dirty="0">
                <a:solidFill>
                  <a:schemeClr val="tx1"/>
                </a:solidFill>
              </a:rPr>
              <a:t>Nu er vi blevet klogere på hvad en bæredygtig madpakker er. Kan vi komme med endnu flere gode ideer til, hvordan vi kan lave vores madpakker </a:t>
            </a:r>
            <a:br>
              <a:rPr lang="da-DK" sz="3200" dirty="0">
                <a:solidFill>
                  <a:schemeClr val="tx1"/>
                </a:solidFill>
              </a:rPr>
            </a:br>
            <a:r>
              <a:rPr lang="da-DK" sz="4800" dirty="0">
                <a:solidFill>
                  <a:schemeClr val="tx1"/>
                </a:solidFill>
              </a:rPr>
              <a:t>lækre, sunde og bæredygtige?</a:t>
            </a:r>
            <a:endParaRPr lang="da-DK" sz="3200" dirty="0">
              <a:solidFill>
                <a:schemeClr val="tx1"/>
              </a:solidFill>
              <a:ea typeface="Calibri" panose="020F0502020204030204" pitchFamily="34" charset="0"/>
              <a:cs typeface="Times New Roman" panose="02020603050405020304" pitchFamily="18" charset="0"/>
            </a:endParaRPr>
          </a:p>
        </p:txBody>
      </p:sp>
      <p:pic>
        <p:nvPicPr>
          <p:cNvPr id="4" name="Billede 3">
            <a:extLst>
              <a:ext uri="{FF2B5EF4-FFF2-40B4-BE49-F238E27FC236}">
                <a16:creationId xmlns:a16="http://schemas.microsoft.com/office/drawing/2014/main" id="{98FE2544-0CC1-4838-87A4-F897B74584CC}"/>
              </a:ext>
            </a:extLst>
          </p:cNvPr>
          <p:cNvPicPr>
            <a:picLocks noChangeAspect="1"/>
          </p:cNvPicPr>
          <p:nvPr/>
        </p:nvPicPr>
        <p:blipFill>
          <a:blip r:embed="rId3"/>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1856788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E34505-DE29-4530-A978-43E82A5AD929}"/>
              </a:ext>
            </a:extLst>
          </p:cNvPr>
          <p:cNvSpPr>
            <a:spLocks noGrp="1"/>
          </p:cNvSpPr>
          <p:nvPr>
            <p:ph type="ctrTitle"/>
          </p:nvPr>
        </p:nvSpPr>
        <p:spPr>
          <a:xfrm>
            <a:off x="758054" y="686689"/>
            <a:ext cx="9144000" cy="984733"/>
          </a:xfrm>
        </p:spPr>
        <p:txBody>
          <a:bodyPr>
            <a:normAutofit/>
          </a:bodyPr>
          <a:lstStyle/>
          <a:p>
            <a:pPr algn="l"/>
            <a:r>
              <a:rPr lang="da-DK" sz="4000" dirty="0">
                <a:solidFill>
                  <a:srgbClr val="E5461B"/>
                </a:solidFill>
                <a:latin typeface="+mn-lt"/>
              </a:rPr>
              <a:t>NÆSTE GANG: Besøg på Natursamarbejdet</a:t>
            </a:r>
          </a:p>
        </p:txBody>
      </p:sp>
      <p:sp>
        <p:nvSpPr>
          <p:cNvPr id="3" name="Undertitel 2">
            <a:extLst>
              <a:ext uri="{FF2B5EF4-FFF2-40B4-BE49-F238E27FC236}">
                <a16:creationId xmlns:a16="http://schemas.microsoft.com/office/drawing/2014/main" id="{326B96EE-DC2E-47F1-8569-77C22AD307F6}"/>
              </a:ext>
            </a:extLst>
          </p:cNvPr>
          <p:cNvSpPr>
            <a:spLocks noGrp="1"/>
          </p:cNvSpPr>
          <p:nvPr>
            <p:ph type="subTitle" idx="1"/>
          </p:nvPr>
        </p:nvSpPr>
        <p:spPr>
          <a:xfrm>
            <a:off x="846667" y="2148102"/>
            <a:ext cx="4064276" cy="3920209"/>
          </a:xfrm>
        </p:spPr>
        <p:txBody>
          <a:bodyPr>
            <a:normAutofit/>
          </a:bodyPr>
          <a:lstStyle/>
          <a:p>
            <a:pPr algn="l"/>
            <a:endParaRPr lang="da-DK" dirty="0"/>
          </a:p>
          <a:p>
            <a:pPr algn="l"/>
            <a:r>
              <a:rPr lang="da-DK" sz="1800" dirty="0"/>
              <a:t>Her skal vi lave </a:t>
            </a:r>
            <a:r>
              <a:rPr lang="da-DK" sz="1800" dirty="0" err="1"/>
              <a:t>bees</a:t>
            </a:r>
            <a:r>
              <a:rPr lang="da-DK" sz="1800" dirty="0"/>
              <a:t> </a:t>
            </a:r>
            <a:r>
              <a:rPr lang="da-DK" sz="1800" dirty="0" err="1"/>
              <a:t>wrap</a:t>
            </a:r>
            <a:r>
              <a:rPr lang="da-DK" sz="1800" dirty="0"/>
              <a:t>, som er ”genbrugs-madpapir” lavet af stof behandlet med bivoks (det skal vaskes i koldt vand).</a:t>
            </a:r>
          </a:p>
          <a:p>
            <a:pPr algn="l"/>
            <a:endParaRPr lang="da-DK" sz="1800" dirty="0"/>
          </a:p>
          <a:p>
            <a:pPr algn="l"/>
            <a:r>
              <a:rPr lang="da-DK" sz="1800" dirty="0"/>
              <a:t>Det kan bruges enten i madpakken eller hjemme til at lægge over en tallerken i stedet for plastikfilm eller stanniol, når man sætter en tallerken eller skål med mad i køleskabet .</a:t>
            </a:r>
          </a:p>
          <a:p>
            <a:pPr algn="l"/>
            <a:endParaRPr lang="da-DK" dirty="0"/>
          </a:p>
        </p:txBody>
      </p:sp>
      <p:pic>
        <p:nvPicPr>
          <p:cNvPr id="1026" name="Picture 2">
            <a:extLst>
              <a:ext uri="{FF2B5EF4-FFF2-40B4-BE49-F238E27FC236}">
                <a16:creationId xmlns:a16="http://schemas.microsoft.com/office/drawing/2014/main" id="{9F1AB2CB-7EC4-4CD9-AE6F-7C5F8F03B5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132"/>
          <a:stretch/>
        </p:blipFill>
        <p:spPr bwMode="auto">
          <a:xfrm>
            <a:off x="5065481" y="2680116"/>
            <a:ext cx="6279852" cy="2540275"/>
          </a:xfrm>
          <a:prstGeom prst="rect">
            <a:avLst/>
          </a:prstGeom>
          <a:noFill/>
          <a:extLst>
            <a:ext uri="{909E8E84-426E-40DD-AFC4-6F175D3DCCD1}">
              <a14:hiddenFill xmlns:a14="http://schemas.microsoft.com/office/drawing/2010/main">
                <a:solidFill>
                  <a:srgbClr val="FFFFFF"/>
                </a:solidFill>
              </a14:hiddenFill>
            </a:ext>
          </a:extLst>
        </p:spPr>
      </p:pic>
      <p:pic>
        <p:nvPicPr>
          <p:cNvPr id="5" name="Billede 4">
            <a:extLst>
              <a:ext uri="{FF2B5EF4-FFF2-40B4-BE49-F238E27FC236}">
                <a16:creationId xmlns:a16="http://schemas.microsoft.com/office/drawing/2014/main" id="{AE241CF6-793D-4F56-89F3-0C05444DCACE}"/>
              </a:ext>
            </a:extLst>
          </p:cNvPr>
          <p:cNvPicPr>
            <a:picLocks noChangeAspect="1"/>
          </p:cNvPicPr>
          <p:nvPr/>
        </p:nvPicPr>
        <p:blipFill>
          <a:blip r:embed="rId4"/>
          <a:stretch>
            <a:fillRect/>
          </a:stretch>
        </p:blipFill>
        <p:spPr>
          <a:xfrm>
            <a:off x="10084052" y="210008"/>
            <a:ext cx="2028065" cy="1461414"/>
          </a:xfrm>
          <a:prstGeom prst="rect">
            <a:avLst/>
          </a:prstGeom>
        </p:spPr>
      </p:pic>
    </p:spTree>
    <p:extLst>
      <p:ext uri="{BB962C8B-B14F-4D97-AF65-F5344CB8AC3E}">
        <p14:creationId xmlns:p14="http://schemas.microsoft.com/office/powerpoint/2010/main" val="695016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70809D-E060-4E5B-B55B-B66DA1480AAE}"/>
              </a:ext>
            </a:extLst>
          </p:cNvPr>
          <p:cNvSpPr>
            <a:spLocks noGrp="1"/>
          </p:cNvSpPr>
          <p:nvPr>
            <p:ph type="title"/>
          </p:nvPr>
        </p:nvSpPr>
        <p:spPr>
          <a:xfrm>
            <a:off x="723362" y="1058810"/>
            <a:ext cx="10515600" cy="243048"/>
          </a:xfrm>
        </p:spPr>
        <p:txBody>
          <a:bodyPr>
            <a:normAutofit fontScale="90000"/>
          </a:bodyPr>
          <a:lstStyle/>
          <a:p>
            <a:r>
              <a:rPr lang="da-DK" dirty="0">
                <a:solidFill>
                  <a:srgbClr val="E5461B"/>
                </a:solidFill>
                <a:latin typeface="+mn-lt"/>
              </a:rPr>
              <a:t>I dag skal vi:</a:t>
            </a:r>
          </a:p>
        </p:txBody>
      </p:sp>
      <p:sp>
        <p:nvSpPr>
          <p:cNvPr id="3" name="Pladsholder til tekst 2">
            <a:extLst>
              <a:ext uri="{FF2B5EF4-FFF2-40B4-BE49-F238E27FC236}">
                <a16:creationId xmlns:a16="http://schemas.microsoft.com/office/drawing/2014/main" id="{C0B73DC1-6A19-4851-93D5-4A438B2E41BD}"/>
              </a:ext>
            </a:extLst>
          </p:cNvPr>
          <p:cNvSpPr>
            <a:spLocks noGrp="1"/>
          </p:cNvSpPr>
          <p:nvPr>
            <p:ph type="body" idx="1"/>
          </p:nvPr>
        </p:nvSpPr>
        <p:spPr>
          <a:xfrm>
            <a:off x="1824871" y="1495633"/>
            <a:ext cx="8542257" cy="4524321"/>
          </a:xfrm>
        </p:spPr>
        <p:txBody>
          <a:bodyPr/>
          <a:lstStyle/>
          <a:p>
            <a:pPr marL="342900" indent="-342900">
              <a:buFont typeface="Arial" panose="020B0604020202020204" pitchFamily="34" charset="0"/>
              <a:buChar char="•"/>
            </a:pPr>
            <a:r>
              <a:rPr lang="da-DK" dirty="0">
                <a:solidFill>
                  <a:schemeClr val="tx1"/>
                </a:solidFill>
              </a:rPr>
              <a:t>Snakke om FN’s Verdensmål</a:t>
            </a:r>
          </a:p>
          <a:p>
            <a:pPr marL="342900" indent="-342900">
              <a:buFont typeface="Arial" panose="020B0604020202020204" pitchFamily="34" charset="0"/>
              <a:buChar char="•"/>
            </a:pPr>
            <a:endParaRPr lang="da-DK" dirty="0">
              <a:solidFill>
                <a:schemeClr val="tx1"/>
              </a:solidFill>
            </a:endParaRPr>
          </a:p>
          <a:p>
            <a:pPr marL="342900" indent="-342900">
              <a:buFont typeface="Arial" panose="020B0604020202020204" pitchFamily="34" charset="0"/>
              <a:buChar char="•"/>
            </a:pPr>
            <a:r>
              <a:rPr lang="da-DK" dirty="0">
                <a:solidFill>
                  <a:schemeClr val="tx1"/>
                </a:solidFill>
              </a:rPr>
              <a:t>Høre en historie om professor Klog, Frida og Oskar</a:t>
            </a:r>
          </a:p>
          <a:p>
            <a:pPr marL="342900" indent="-342900">
              <a:buFont typeface="Arial" panose="020B0604020202020204" pitchFamily="34" charset="0"/>
              <a:buChar char="•"/>
            </a:pPr>
            <a:endParaRPr lang="da-DK" dirty="0">
              <a:solidFill>
                <a:schemeClr val="tx1"/>
              </a:solidFill>
            </a:endParaRPr>
          </a:p>
          <a:p>
            <a:pPr marL="342900" indent="-342900">
              <a:buFont typeface="Arial" panose="020B0604020202020204" pitchFamily="34" charset="0"/>
              <a:buChar char="•"/>
            </a:pPr>
            <a:r>
              <a:rPr lang="da-DK" dirty="0">
                <a:solidFill>
                  <a:schemeClr val="tx1"/>
                </a:solidFill>
              </a:rPr>
              <a:t>Undersøge affaldet fra vores madpakker</a:t>
            </a:r>
          </a:p>
          <a:p>
            <a:pPr marL="342900" indent="-342900">
              <a:buFont typeface="Arial" panose="020B0604020202020204" pitchFamily="34" charset="0"/>
              <a:buChar char="•"/>
            </a:pPr>
            <a:endParaRPr lang="da-DK" dirty="0">
              <a:solidFill>
                <a:schemeClr val="tx1"/>
              </a:solidFill>
            </a:endParaRPr>
          </a:p>
          <a:p>
            <a:pPr marL="342900" indent="-342900">
              <a:buFont typeface="Arial" panose="020B0604020202020204" pitchFamily="34" charset="0"/>
              <a:buChar char="•"/>
            </a:pPr>
            <a:r>
              <a:rPr lang="da-DK" dirty="0">
                <a:solidFill>
                  <a:schemeClr val="tx1"/>
                </a:solidFill>
              </a:rPr>
              <a:t>Lave en affaldskirkegård</a:t>
            </a:r>
          </a:p>
          <a:p>
            <a:pPr marL="342900" indent="-342900">
              <a:buFont typeface="Arial" panose="020B0604020202020204" pitchFamily="34" charset="0"/>
              <a:buChar char="•"/>
            </a:pPr>
            <a:endParaRPr lang="da-DK" dirty="0">
              <a:solidFill>
                <a:schemeClr val="tx1"/>
              </a:solidFill>
            </a:endParaRPr>
          </a:p>
          <a:p>
            <a:pPr marL="342900" indent="-342900">
              <a:buFont typeface="Arial" panose="020B0604020202020204" pitchFamily="34" charset="0"/>
              <a:buChar char="•"/>
            </a:pPr>
            <a:r>
              <a:rPr lang="da-DK" dirty="0">
                <a:solidFill>
                  <a:schemeClr val="tx1"/>
                </a:solidFill>
              </a:rPr>
              <a:t>Have lektier for til næste gang </a:t>
            </a:r>
          </a:p>
          <a:p>
            <a:pPr marL="342900" indent="-342900">
              <a:buFont typeface="Arial" panose="020B0604020202020204" pitchFamily="34" charset="0"/>
              <a:buChar char="•"/>
            </a:pPr>
            <a:endParaRPr lang="da-DK" dirty="0">
              <a:solidFill>
                <a:schemeClr val="tx1"/>
              </a:solidFill>
            </a:endParaRPr>
          </a:p>
        </p:txBody>
      </p:sp>
      <p:pic>
        <p:nvPicPr>
          <p:cNvPr id="4" name="Billede 3" descr="Et billede, der indeholder legetøj, dukke, skjorte&#10;&#10;Automatisk genereret beskrivelse">
            <a:extLst>
              <a:ext uri="{FF2B5EF4-FFF2-40B4-BE49-F238E27FC236}">
                <a16:creationId xmlns:a16="http://schemas.microsoft.com/office/drawing/2014/main" id="{48636081-0706-4184-999C-C1828A381D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85939" y="2020676"/>
            <a:ext cx="1281181" cy="1079531"/>
          </a:xfrm>
          <a:prstGeom prst="rect">
            <a:avLst/>
          </a:prstGeom>
        </p:spPr>
      </p:pic>
      <p:pic>
        <p:nvPicPr>
          <p:cNvPr id="5" name="Billede 4" descr="Et billede, der indeholder beholder, bord, plast, mad&#10;&#10;Automatisk genereret beskrivelse">
            <a:extLst>
              <a:ext uri="{FF2B5EF4-FFF2-40B4-BE49-F238E27FC236}">
                <a16:creationId xmlns:a16="http://schemas.microsoft.com/office/drawing/2014/main" id="{39A195DF-A1DF-4F38-A76A-43F8863E56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5953" y="3209899"/>
            <a:ext cx="1349986" cy="900121"/>
          </a:xfrm>
          <a:prstGeom prst="rect">
            <a:avLst/>
          </a:prstGeom>
        </p:spPr>
      </p:pic>
      <p:pic>
        <p:nvPicPr>
          <p:cNvPr id="6" name="Billede 5" descr="Et billede, der indeholder mad, sidder, bord, lille&#10;&#10;Automatisk genereret beskrivelse">
            <a:extLst>
              <a:ext uri="{FF2B5EF4-FFF2-40B4-BE49-F238E27FC236}">
                <a16:creationId xmlns:a16="http://schemas.microsoft.com/office/drawing/2014/main" id="{CA9F838F-3584-481A-BC5F-73CE1AF2C879}"/>
              </a:ext>
            </a:extLst>
          </p:cNvPr>
          <p:cNvPicPr>
            <a:picLocks noChangeAspect="1"/>
          </p:cNvPicPr>
          <p:nvPr/>
        </p:nvPicPr>
        <p:blipFill rotWithShape="1">
          <a:blip r:embed="rId4">
            <a:extLst>
              <a:ext uri="{28A0092B-C50C-407E-A947-70E740481C1C}">
                <a14:useLocalDpi xmlns:a14="http://schemas.microsoft.com/office/drawing/2010/main" val="0"/>
              </a:ext>
            </a:extLst>
          </a:blip>
          <a:srcRect t="19818"/>
          <a:stretch/>
        </p:blipFill>
        <p:spPr>
          <a:xfrm>
            <a:off x="5694825" y="4122825"/>
            <a:ext cx="1418898" cy="853274"/>
          </a:xfrm>
          <a:prstGeom prst="rect">
            <a:avLst/>
          </a:prstGeom>
        </p:spPr>
      </p:pic>
      <p:pic>
        <p:nvPicPr>
          <p:cNvPr id="1028" name="Picture 4" descr="Billedresultat for fn verdensmål">
            <a:extLst>
              <a:ext uri="{FF2B5EF4-FFF2-40B4-BE49-F238E27FC236}">
                <a16:creationId xmlns:a16="http://schemas.microsoft.com/office/drawing/2014/main" id="{BCB55B87-0202-4618-A8AD-57B3C9C4A0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408" t="19710" r="12666" b="22786"/>
          <a:stretch/>
        </p:blipFill>
        <p:spPr bwMode="auto">
          <a:xfrm>
            <a:off x="6095999" y="1172945"/>
            <a:ext cx="1349986" cy="900122"/>
          </a:xfrm>
          <a:prstGeom prst="rect">
            <a:avLst/>
          </a:prstGeom>
          <a:noFill/>
          <a:extLst>
            <a:ext uri="{909E8E84-426E-40DD-AFC4-6F175D3DCCD1}">
              <a14:hiddenFill xmlns:a14="http://schemas.microsoft.com/office/drawing/2010/main">
                <a:solidFill>
                  <a:srgbClr val="FFFFFF"/>
                </a:solidFill>
              </a14:hiddenFill>
            </a:ext>
          </a:extLst>
        </p:spPr>
      </p:pic>
      <p:pic>
        <p:nvPicPr>
          <p:cNvPr id="9" name="Billede 8">
            <a:extLst>
              <a:ext uri="{FF2B5EF4-FFF2-40B4-BE49-F238E27FC236}">
                <a16:creationId xmlns:a16="http://schemas.microsoft.com/office/drawing/2014/main" id="{BE8382E0-ED6D-4529-8C4F-4BB275F46E64}"/>
              </a:ext>
            </a:extLst>
          </p:cNvPr>
          <p:cNvPicPr>
            <a:picLocks noChangeAspect="1"/>
          </p:cNvPicPr>
          <p:nvPr/>
        </p:nvPicPr>
        <p:blipFill>
          <a:blip r:embed="rId6"/>
          <a:stretch>
            <a:fillRect/>
          </a:stretch>
        </p:blipFill>
        <p:spPr>
          <a:xfrm>
            <a:off x="9766300" y="326111"/>
            <a:ext cx="2028065" cy="1461414"/>
          </a:xfrm>
          <a:prstGeom prst="rect">
            <a:avLst/>
          </a:prstGeom>
        </p:spPr>
      </p:pic>
    </p:spTree>
    <p:extLst>
      <p:ext uri="{BB962C8B-B14F-4D97-AF65-F5344CB8AC3E}">
        <p14:creationId xmlns:p14="http://schemas.microsoft.com/office/powerpoint/2010/main" val="3006149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 name="Billede 17" descr="https://www.verdensmaalene.dk/sites/all/themes/gavias_educar/images/1.gif">
            <a:hlinkClick r:id="rId3"/>
            <a:extLst>
              <a:ext uri="{FF2B5EF4-FFF2-40B4-BE49-F238E27FC236}">
                <a16:creationId xmlns:a16="http://schemas.microsoft.com/office/drawing/2014/main" id="{E4ED5629-4014-4F3D-B223-EAD50CD77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891" y="878999"/>
            <a:ext cx="1762349" cy="1762349"/>
          </a:xfrm>
          <a:prstGeom prst="rect">
            <a:avLst/>
          </a:prstGeom>
          <a:noFill/>
          <a:extLst>
            <a:ext uri="{909E8E84-426E-40DD-AFC4-6F175D3DCCD1}">
              <a14:hiddenFill xmlns:a14="http://schemas.microsoft.com/office/drawing/2010/main">
                <a:solidFill>
                  <a:srgbClr val="FFFFFF"/>
                </a:solidFill>
              </a14:hiddenFill>
            </a:ext>
          </a:extLst>
        </p:spPr>
      </p:pic>
      <p:pic>
        <p:nvPicPr>
          <p:cNvPr id="1040" name="Billede 16" descr="https://www.verdensmaalene.dk/sites/all/themes/gavias_educar/images/2.gif">
            <a:hlinkClick r:id="rId5"/>
            <a:extLst>
              <a:ext uri="{FF2B5EF4-FFF2-40B4-BE49-F238E27FC236}">
                <a16:creationId xmlns:a16="http://schemas.microsoft.com/office/drawing/2014/main" id="{9F6B23DB-B6A3-495A-B9AC-C8E0410609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67033" y="871414"/>
            <a:ext cx="1776408" cy="1776408"/>
          </a:xfrm>
          <a:prstGeom prst="rect">
            <a:avLst/>
          </a:prstGeom>
          <a:noFill/>
          <a:ln w="76200">
            <a:noFill/>
          </a:ln>
          <a:extLst>
            <a:ext uri="{909E8E84-426E-40DD-AFC4-6F175D3DCCD1}">
              <a14:hiddenFill xmlns:a14="http://schemas.microsoft.com/office/drawing/2010/main">
                <a:solidFill>
                  <a:srgbClr val="FFFFFF"/>
                </a:solidFill>
              </a14:hiddenFill>
            </a:ext>
          </a:extLst>
        </p:spPr>
      </p:pic>
      <p:pic>
        <p:nvPicPr>
          <p:cNvPr id="1039" name="Billede 15" descr="https://www.verdensmaalene.dk/sites/all/themes/gavias_educar/images/3.gif">
            <a:hlinkClick r:id="rId7"/>
            <a:extLst>
              <a:ext uri="{FF2B5EF4-FFF2-40B4-BE49-F238E27FC236}">
                <a16:creationId xmlns:a16="http://schemas.microsoft.com/office/drawing/2014/main" id="{A202BB3A-47AF-447C-A79F-47C46C9CB9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0219" y="877329"/>
            <a:ext cx="1776409" cy="1776409"/>
          </a:xfrm>
          <a:prstGeom prst="rect">
            <a:avLst/>
          </a:prstGeom>
          <a:noFill/>
          <a:ln w="57150">
            <a:noFill/>
          </a:ln>
          <a:extLst>
            <a:ext uri="{909E8E84-426E-40DD-AFC4-6F175D3DCCD1}">
              <a14:hiddenFill xmlns:a14="http://schemas.microsoft.com/office/drawing/2010/main">
                <a:solidFill>
                  <a:srgbClr val="FFFFFF"/>
                </a:solidFill>
              </a14:hiddenFill>
            </a:ext>
          </a:extLst>
        </p:spPr>
      </p:pic>
      <p:pic>
        <p:nvPicPr>
          <p:cNvPr id="1038" name="Billede 14" descr="https://www.verdensmaalene.dk/sites/all/themes/gavias_educar/images/4.gif">
            <a:hlinkClick r:id="rId9"/>
            <a:extLst>
              <a:ext uri="{FF2B5EF4-FFF2-40B4-BE49-F238E27FC236}">
                <a16:creationId xmlns:a16="http://schemas.microsoft.com/office/drawing/2014/main" id="{B5402D4F-5762-48A6-B90F-D0E0E8ECACE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155333" y="879000"/>
            <a:ext cx="1783365" cy="1783365"/>
          </a:xfrm>
          <a:prstGeom prst="rect">
            <a:avLst/>
          </a:prstGeom>
          <a:noFill/>
          <a:extLst>
            <a:ext uri="{909E8E84-426E-40DD-AFC4-6F175D3DCCD1}">
              <a14:hiddenFill xmlns:a14="http://schemas.microsoft.com/office/drawing/2010/main">
                <a:solidFill>
                  <a:srgbClr val="FFFFFF"/>
                </a:solidFill>
              </a14:hiddenFill>
            </a:ext>
          </a:extLst>
        </p:spPr>
      </p:pic>
      <p:pic>
        <p:nvPicPr>
          <p:cNvPr id="1037" name="Billede 13" descr="https://www.verdensmaalene.dk/sites/all/themes/gavias_educar/images/5.gif">
            <a:hlinkClick r:id="rId11"/>
            <a:extLst>
              <a:ext uri="{FF2B5EF4-FFF2-40B4-BE49-F238E27FC236}">
                <a16:creationId xmlns:a16="http://schemas.microsoft.com/office/drawing/2014/main" id="{66EF57A1-FDB0-4E57-9327-2B305A348B3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955607" y="879903"/>
            <a:ext cx="1769084" cy="1769084"/>
          </a:xfrm>
          <a:prstGeom prst="rect">
            <a:avLst/>
          </a:prstGeom>
          <a:noFill/>
          <a:extLst>
            <a:ext uri="{909E8E84-426E-40DD-AFC4-6F175D3DCCD1}">
              <a14:hiddenFill xmlns:a14="http://schemas.microsoft.com/office/drawing/2010/main">
                <a:solidFill>
                  <a:srgbClr val="FFFFFF"/>
                </a:solidFill>
              </a14:hiddenFill>
            </a:ext>
          </a:extLst>
        </p:spPr>
      </p:pic>
      <p:pic>
        <p:nvPicPr>
          <p:cNvPr id="1036" name="Billede 12" descr="https://www.verdensmaalene.dk/sites/all/themes/gavias_educar/images/6.gif">
            <a:hlinkClick r:id="rId13"/>
            <a:extLst>
              <a:ext uri="{FF2B5EF4-FFF2-40B4-BE49-F238E27FC236}">
                <a16:creationId xmlns:a16="http://schemas.microsoft.com/office/drawing/2014/main" id="{8CBDC1F7-16D5-4FAC-B31C-DABD1F1B584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740770" y="871415"/>
            <a:ext cx="1783366" cy="1783366"/>
          </a:xfrm>
          <a:prstGeom prst="rect">
            <a:avLst/>
          </a:prstGeom>
          <a:noFill/>
          <a:extLst>
            <a:ext uri="{909E8E84-426E-40DD-AFC4-6F175D3DCCD1}">
              <a14:hiddenFill xmlns:a14="http://schemas.microsoft.com/office/drawing/2010/main">
                <a:solidFill>
                  <a:srgbClr val="FFFFFF"/>
                </a:solidFill>
              </a14:hiddenFill>
            </a:ext>
          </a:extLst>
        </p:spPr>
      </p:pic>
      <p:pic>
        <p:nvPicPr>
          <p:cNvPr id="1035" name="Billede 11" descr="https://www.verdensmaalene.dk/sites/all/themes/gavias_educar/images/7.gif">
            <a:hlinkClick r:id="rId15"/>
            <a:extLst>
              <a:ext uri="{FF2B5EF4-FFF2-40B4-BE49-F238E27FC236}">
                <a16:creationId xmlns:a16="http://schemas.microsoft.com/office/drawing/2014/main" id="{4CC4D1A0-041F-4C39-A518-30B6AFAA263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69846" y="2677640"/>
            <a:ext cx="1776408" cy="1776408"/>
          </a:xfrm>
          <a:prstGeom prst="rect">
            <a:avLst/>
          </a:prstGeom>
          <a:noFill/>
          <a:extLst>
            <a:ext uri="{909E8E84-426E-40DD-AFC4-6F175D3DCCD1}">
              <a14:hiddenFill xmlns:a14="http://schemas.microsoft.com/office/drawing/2010/main">
                <a:solidFill>
                  <a:srgbClr val="FFFFFF"/>
                </a:solidFill>
              </a14:hiddenFill>
            </a:ext>
          </a:extLst>
        </p:spPr>
      </p:pic>
      <p:pic>
        <p:nvPicPr>
          <p:cNvPr id="1034" name="Billede 10" descr="https://www.verdensmaalene.dk/sites/all/themes/gavias_educar/images/8.gif">
            <a:hlinkClick r:id="rId17"/>
            <a:extLst>
              <a:ext uri="{FF2B5EF4-FFF2-40B4-BE49-F238E27FC236}">
                <a16:creationId xmlns:a16="http://schemas.microsoft.com/office/drawing/2014/main" id="{4AF159A1-31D8-4248-85C5-493A62A8533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567033" y="2677640"/>
            <a:ext cx="1776408" cy="17764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Billede 9" descr="https://www.verdensmaalene.dk/sites/all/themes/gavias_educar/images/9.gif">
            <a:hlinkClick r:id="rId19"/>
            <a:extLst>
              <a:ext uri="{FF2B5EF4-FFF2-40B4-BE49-F238E27FC236}">
                <a16:creationId xmlns:a16="http://schemas.microsoft.com/office/drawing/2014/main" id="{2A55543E-01DF-49F8-B295-949449E74101}"/>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361046" y="2677640"/>
            <a:ext cx="1776407" cy="17764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Billede 8" descr="https://www.verdensmaalene.dk/sites/all/themes/gavias_educar/images/10_1.gif">
            <a:hlinkClick r:id="rId21"/>
            <a:extLst>
              <a:ext uri="{FF2B5EF4-FFF2-40B4-BE49-F238E27FC236}">
                <a16:creationId xmlns:a16="http://schemas.microsoft.com/office/drawing/2014/main" id="{C9D35433-FB05-4E3E-909D-EB8F42C7FCF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155058" y="2677640"/>
            <a:ext cx="1767518" cy="1767518"/>
          </a:xfrm>
          <a:prstGeom prst="rect">
            <a:avLst/>
          </a:prstGeom>
          <a:noFill/>
          <a:extLst>
            <a:ext uri="{909E8E84-426E-40DD-AFC4-6F175D3DCCD1}">
              <a14:hiddenFill xmlns:a14="http://schemas.microsoft.com/office/drawing/2010/main">
                <a:solidFill>
                  <a:srgbClr val="FFFFFF"/>
                </a:solidFill>
              </a14:hiddenFill>
            </a:ext>
          </a:extLst>
        </p:spPr>
      </p:pic>
      <p:pic>
        <p:nvPicPr>
          <p:cNvPr id="1031" name="Billede 7" descr="https://www.verdensmaalene.dk/sites/all/themes/gavias_educar/images/11.gif">
            <a:hlinkClick r:id="rId23"/>
            <a:extLst>
              <a:ext uri="{FF2B5EF4-FFF2-40B4-BE49-F238E27FC236}">
                <a16:creationId xmlns:a16="http://schemas.microsoft.com/office/drawing/2014/main" id="{732098C2-2B96-4E1B-B8A1-632BFC8B96AE}"/>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955607" y="2677640"/>
            <a:ext cx="1767515" cy="1767515"/>
          </a:xfrm>
          <a:prstGeom prst="rect">
            <a:avLst/>
          </a:prstGeom>
          <a:noFill/>
          <a:extLst>
            <a:ext uri="{909E8E84-426E-40DD-AFC4-6F175D3DCCD1}">
              <a14:hiddenFill xmlns:a14="http://schemas.microsoft.com/office/drawing/2010/main">
                <a:solidFill>
                  <a:srgbClr val="FFFFFF"/>
                </a:solidFill>
              </a14:hiddenFill>
            </a:ext>
          </a:extLst>
        </p:spPr>
      </p:pic>
      <p:pic>
        <p:nvPicPr>
          <p:cNvPr id="1030" name="Billede 6" descr="https://www.verdensmaalene.dk/sites/all/themes/gavias_educar/images/12.gif">
            <a:hlinkClick r:id="rId25"/>
            <a:extLst>
              <a:ext uri="{FF2B5EF4-FFF2-40B4-BE49-F238E27FC236}">
                <a16:creationId xmlns:a16="http://schemas.microsoft.com/office/drawing/2014/main" id="{C119BBB3-A009-4BF9-9EA5-0580D22BE32C}"/>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740770" y="2672312"/>
            <a:ext cx="1783366" cy="1783366"/>
          </a:xfrm>
          <a:prstGeom prst="rect">
            <a:avLst/>
          </a:prstGeom>
          <a:noFill/>
          <a:extLst>
            <a:ext uri="{909E8E84-426E-40DD-AFC4-6F175D3DCCD1}">
              <a14:hiddenFill xmlns:a14="http://schemas.microsoft.com/office/drawing/2010/main">
                <a:solidFill>
                  <a:srgbClr val="FFFFFF"/>
                </a:solidFill>
              </a14:hiddenFill>
            </a:ext>
          </a:extLst>
        </p:spPr>
      </p:pic>
      <p:pic>
        <p:nvPicPr>
          <p:cNvPr id="1029" name="Billede 5" descr="https://www.verdensmaalene.dk/sites/all/themes/gavias_educar/images/13.gif">
            <a:hlinkClick r:id="rId27"/>
            <a:extLst>
              <a:ext uri="{FF2B5EF4-FFF2-40B4-BE49-F238E27FC236}">
                <a16:creationId xmlns:a16="http://schemas.microsoft.com/office/drawing/2014/main" id="{178F7C8F-16C6-4264-B652-2898F61EA76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74715" y="4477213"/>
            <a:ext cx="1776408" cy="17764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Billede 4" descr="https://www.verdensmaalene.dk/sites/all/themes/gavias_educar/images/14.gif">
            <a:hlinkClick r:id="rId29"/>
            <a:extLst>
              <a:ext uri="{FF2B5EF4-FFF2-40B4-BE49-F238E27FC236}">
                <a16:creationId xmlns:a16="http://schemas.microsoft.com/office/drawing/2014/main" id="{12016FE3-C515-41FA-8C47-85C0D6EB4892}"/>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2567033" y="4483866"/>
            <a:ext cx="1769743" cy="1769743"/>
          </a:xfrm>
          <a:prstGeom prst="rect">
            <a:avLst/>
          </a:prstGeom>
          <a:noFill/>
          <a:extLst>
            <a:ext uri="{909E8E84-426E-40DD-AFC4-6F175D3DCCD1}">
              <a14:hiddenFill xmlns:a14="http://schemas.microsoft.com/office/drawing/2010/main">
                <a:solidFill>
                  <a:srgbClr val="FFFFFF"/>
                </a:solidFill>
              </a14:hiddenFill>
            </a:ext>
          </a:extLst>
        </p:spPr>
      </p:pic>
      <p:pic>
        <p:nvPicPr>
          <p:cNvPr id="1027" name="Billede 3" descr="https://www.verdensmaalene.dk/sites/all/themes/gavias_educar/images/15.gif">
            <a:hlinkClick r:id="rId31"/>
            <a:extLst>
              <a:ext uri="{FF2B5EF4-FFF2-40B4-BE49-F238E27FC236}">
                <a16:creationId xmlns:a16="http://schemas.microsoft.com/office/drawing/2014/main" id="{5E7DC6BB-8EA4-4E5F-A18A-A1ED5A3160C2}"/>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4360220" y="4477212"/>
            <a:ext cx="1776408" cy="1776408"/>
          </a:xfrm>
          <a:prstGeom prst="rect">
            <a:avLst/>
          </a:prstGeom>
          <a:noFill/>
          <a:extLst>
            <a:ext uri="{909E8E84-426E-40DD-AFC4-6F175D3DCCD1}">
              <a14:hiddenFill xmlns:a14="http://schemas.microsoft.com/office/drawing/2010/main">
                <a:solidFill>
                  <a:srgbClr val="FFFFFF"/>
                </a:solidFill>
              </a14:hiddenFill>
            </a:ext>
          </a:extLst>
        </p:spPr>
      </p:pic>
      <p:pic>
        <p:nvPicPr>
          <p:cNvPr id="1026" name="Billede 2" descr="https://www.verdensmaalene.dk/sites/all/themes/gavias_educar/images/16.gif">
            <a:hlinkClick r:id="rId33"/>
            <a:extLst>
              <a:ext uri="{FF2B5EF4-FFF2-40B4-BE49-F238E27FC236}">
                <a16:creationId xmlns:a16="http://schemas.microsoft.com/office/drawing/2014/main" id="{58123162-F113-4BDD-8FA3-73729BF6956D}"/>
              </a:ext>
            </a:extLst>
          </p:cNvPr>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6158891" y="4479939"/>
            <a:ext cx="1787887" cy="1787887"/>
          </a:xfrm>
          <a:prstGeom prst="rect">
            <a:avLst/>
          </a:prstGeom>
          <a:noFill/>
          <a:extLst>
            <a:ext uri="{909E8E84-426E-40DD-AFC4-6F175D3DCCD1}">
              <a14:hiddenFill xmlns:a14="http://schemas.microsoft.com/office/drawing/2010/main">
                <a:solidFill>
                  <a:srgbClr val="FFFFFF"/>
                </a:solidFill>
              </a14:hiddenFill>
            </a:ext>
          </a:extLst>
        </p:spPr>
      </p:pic>
      <p:pic>
        <p:nvPicPr>
          <p:cNvPr id="1025" name="Billede 1" descr="https://www.verdensmaalene.dk/sites/all/themes/gavias_educar/images/17.gif">
            <a:hlinkClick r:id="rId35"/>
            <a:extLst>
              <a:ext uri="{FF2B5EF4-FFF2-40B4-BE49-F238E27FC236}">
                <a16:creationId xmlns:a16="http://schemas.microsoft.com/office/drawing/2014/main" id="{1314A238-125E-46BB-A9EB-9873499F7BC1}"/>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971914" y="4479607"/>
            <a:ext cx="1767141" cy="176714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8">
            <a:extLst>
              <a:ext uri="{FF2B5EF4-FFF2-40B4-BE49-F238E27FC236}">
                <a16:creationId xmlns:a16="http://schemas.microsoft.com/office/drawing/2014/main" id="{54A750F7-A1F8-4566-9E64-A60446CE9D77}"/>
              </a:ext>
            </a:extLst>
          </p:cNvPr>
          <p:cNvSpPr>
            <a:spLocks noChangeArrowheads="1"/>
          </p:cNvSpPr>
          <p:nvPr/>
        </p:nvSpPr>
        <p:spPr bwMode="auto">
          <a:xfrm>
            <a:off x="400508" y="72965"/>
            <a:ext cx="933499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4800" b="1" i="0" u="none" strike="noStrike" cap="none" normalizeH="0" baseline="0" dirty="0">
                <a:ln>
                  <a:noFill/>
                </a:ln>
                <a:solidFill>
                  <a:srgbClr val="E5461B"/>
                </a:solidFill>
                <a:effectLst/>
                <a:ea typeface="Times New Roman" panose="02020603050405020304" pitchFamily="18" charset="0"/>
                <a:cs typeface="Arial" panose="020B0604020202020204" pitchFamily="34" charset="0"/>
              </a:rPr>
              <a:t>  </a:t>
            </a:r>
            <a:r>
              <a:rPr kumimoji="0" lang="da-DK" altLang="da-DK" sz="3200" b="1" i="0" u="none" strike="noStrike" cap="none" normalizeH="0" baseline="0" dirty="0">
                <a:ln>
                  <a:noFill/>
                </a:ln>
                <a:solidFill>
                  <a:srgbClr val="E5461B"/>
                </a:solidFill>
                <a:effectLst/>
                <a:ea typeface="Times New Roman" panose="02020603050405020304" pitchFamily="18" charset="0"/>
                <a:cs typeface="Arial" panose="020B0604020202020204" pitchFamily="34" charset="0"/>
              </a:rPr>
              <a:t>FN'S 17 VERDENSMÅL FOR BÆREDYGTIG UDVIKLING</a:t>
            </a:r>
            <a:endParaRPr kumimoji="0" lang="da-DK" altLang="da-DK" sz="3200" b="0" i="0" u="none" strike="noStrike" cap="none" normalizeH="0" baseline="0" dirty="0">
              <a:ln>
                <a:noFill/>
              </a:ln>
              <a:solidFill>
                <a:srgbClr val="E5461B"/>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3200" b="0" i="0" u="none" strike="noStrike" cap="none" normalizeH="0" baseline="0" dirty="0">
                <a:ln>
                  <a:noFill/>
                </a:ln>
                <a:solidFill>
                  <a:srgbClr val="E5461B"/>
                </a:solidFill>
                <a:effectLst/>
                <a:ea typeface="Times New Roman" panose="02020603050405020304" pitchFamily="18" charset="0"/>
                <a:cs typeface="Arial" panose="020B0604020202020204" pitchFamily="34" charset="0"/>
              </a:rPr>
              <a:t>          </a:t>
            </a:r>
            <a:endParaRPr kumimoji="0" lang="da-DK" altLang="da-DK" sz="3200" b="0" i="0" u="none" strike="noStrike" cap="none" normalizeH="0" baseline="0" dirty="0">
              <a:ln>
                <a:noFill/>
              </a:ln>
              <a:solidFill>
                <a:srgbClr val="E5461B"/>
              </a:solidFill>
              <a:effectLst/>
            </a:endParaRPr>
          </a:p>
        </p:txBody>
      </p:sp>
      <p:sp>
        <p:nvSpPr>
          <p:cNvPr id="3" name="Rectangle 19">
            <a:extLst>
              <a:ext uri="{FF2B5EF4-FFF2-40B4-BE49-F238E27FC236}">
                <a16:creationId xmlns:a16="http://schemas.microsoft.com/office/drawing/2014/main" id="{4B8C2ED8-317C-4C07-A48B-9561D5D0223E}"/>
              </a:ext>
            </a:extLst>
          </p:cNvPr>
          <p:cNvSpPr>
            <a:spLocks noChangeArrowheads="1"/>
          </p:cNvSpPr>
          <p:nvPr/>
        </p:nvSpPr>
        <p:spPr bwMode="auto">
          <a:xfrm>
            <a:off x="0" y="27908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4" name="Rectangle 20">
            <a:extLst>
              <a:ext uri="{FF2B5EF4-FFF2-40B4-BE49-F238E27FC236}">
                <a16:creationId xmlns:a16="http://schemas.microsoft.com/office/drawing/2014/main" id="{C8BC7066-B82F-43BB-AED0-171D1D74F06F}"/>
              </a:ext>
            </a:extLst>
          </p:cNvPr>
          <p:cNvSpPr>
            <a:spLocks noChangeArrowheads="1"/>
          </p:cNvSpPr>
          <p:nvPr/>
        </p:nvSpPr>
        <p:spPr bwMode="auto">
          <a:xfrm>
            <a:off x="0" y="51339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5" name="Rectangle 21">
            <a:extLst>
              <a:ext uri="{FF2B5EF4-FFF2-40B4-BE49-F238E27FC236}">
                <a16:creationId xmlns:a16="http://schemas.microsoft.com/office/drawing/2014/main" id="{87768D55-CDF4-4DC9-AEE7-95DF78C2E415}"/>
              </a:ext>
            </a:extLst>
          </p:cNvPr>
          <p:cNvSpPr>
            <a:spLocks noChangeArrowheads="1"/>
          </p:cNvSpPr>
          <p:nvPr/>
        </p:nvSpPr>
        <p:spPr bwMode="auto">
          <a:xfrm>
            <a:off x="0" y="7467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6" name="Rectangle 22">
            <a:extLst>
              <a:ext uri="{FF2B5EF4-FFF2-40B4-BE49-F238E27FC236}">
                <a16:creationId xmlns:a16="http://schemas.microsoft.com/office/drawing/2014/main" id="{0FCEBE5F-E63C-4AAC-B157-FEB9DF2B8413}"/>
              </a:ext>
            </a:extLst>
          </p:cNvPr>
          <p:cNvSpPr>
            <a:spLocks noChangeArrowheads="1"/>
          </p:cNvSpPr>
          <p:nvPr/>
        </p:nvSpPr>
        <p:spPr bwMode="auto">
          <a:xfrm>
            <a:off x="0" y="98107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7" name="Rectangle 23">
            <a:extLst>
              <a:ext uri="{FF2B5EF4-FFF2-40B4-BE49-F238E27FC236}">
                <a16:creationId xmlns:a16="http://schemas.microsoft.com/office/drawing/2014/main" id="{8C03F7A0-2E8D-4415-8904-4ACB5B7E8288}"/>
              </a:ext>
            </a:extLst>
          </p:cNvPr>
          <p:cNvSpPr>
            <a:spLocks noChangeArrowheads="1"/>
          </p:cNvSpPr>
          <p:nvPr/>
        </p:nvSpPr>
        <p:spPr bwMode="auto">
          <a:xfrm>
            <a:off x="0" y="12153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8" name="Rectangle 24">
            <a:extLst>
              <a:ext uri="{FF2B5EF4-FFF2-40B4-BE49-F238E27FC236}">
                <a16:creationId xmlns:a16="http://schemas.microsoft.com/office/drawing/2014/main" id="{C4FF073A-EFB2-4876-AFE9-F8418142A453}"/>
              </a:ext>
            </a:extLst>
          </p:cNvPr>
          <p:cNvSpPr>
            <a:spLocks noChangeArrowheads="1"/>
          </p:cNvSpPr>
          <p:nvPr/>
        </p:nvSpPr>
        <p:spPr bwMode="auto">
          <a:xfrm>
            <a:off x="0" y="144875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0" u="none" strike="noStrike" cap="none" normalizeH="0" baseline="0">
                <a:ln>
                  <a:noFill/>
                </a:ln>
                <a:solidFill>
                  <a:srgbClr val="909090"/>
                </a:solidFill>
                <a:effectLst/>
                <a:latin typeface="Montserrat"/>
                <a:ea typeface="Times New Roman" panose="02020603050405020304" pitchFamily="18" charset="0"/>
                <a:cs typeface="Arial" panose="020B0604020202020204" pitchFamily="34" charset="0"/>
              </a:rPr>
              <a:t>   </a:t>
            </a:r>
            <a:endParaRPr kumimoji="0" lang="da-DK" altLang="da-DK"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0" u="none" strike="noStrike" cap="none" normalizeH="0" baseline="0">
                <a:ln>
                  <a:noFill/>
                </a:ln>
                <a:solidFill>
                  <a:srgbClr val="909090"/>
                </a:solidFill>
                <a:effectLst/>
                <a:latin typeface="Montserrat"/>
                <a:ea typeface="Times New Roman" panose="02020603050405020304" pitchFamily="18" charset="0"/>
                <a:cs typeface="Arial" panose="020B0604020202020204" pitchFamily="34" charset="0"/>
              </a:rPr>
              <a:t>          </a:t>
            </a:r>
            <a:endParaRPr kumimoji="0" lang="da-DK" altLang="da-DK" sz="1800" b="0" i="0" u="none" strike="noStrike" cap="none" normalizeH="0" baseline="0">
              <a:ln>
                <a:noFill/>
              </a:ln>
              <a:solidFill>
                <a:schemeClr val="tx1"/>
              </a:solidFill>
              <a:effectLst/>
              <a:latin typeface="Arial" panose="020B0604020202020204" pitchFamily="34" charset="0"/>
            </a:endParaRPr>
          </a:p>
        </p:txBody>
      </p:sp>
      <p:sp>
        <p:nvSpPr>
          <p:cNvPr id="9" name="Rectangle 25">
            <a:extLst>
              <a:ext uri="{FF2B5EF4-FFF2-40B4-BE49-F238E27FC236}">
                <a16:creationId xmlns:a16="http://schemas.microsoft.com/office/drawing/2014/main" id="{FF73F80C-D9EA-46E4-9A53-CA29AC92576B}"/>
              </a:ext>
            </a:extLst>
          </p:cNvPr>
          <p:cNvSpPr>
            <a:spLocks noChangeArrowheads="1"/>
          </p:cNvSpPr>
          <p:nvPr/>
        </p:nvSpPr>
        <p:spPr bwMode="auto">
          <a:xfrm>
            <a:off x="0" y="16821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0" name="Rectangle 26">
            <a:extLst>
              <a:ext uri="{FF2B5EF4-FFF2-40B4-BE49-F238E27FC236}">
                <a16:creationId xmlns:a16="http://schemas.microsoft.com/office/drawing/2014/main" id="{25ED5294-28F4-4BA7-A579-0450CD0E6EC7}"/>
              </a:ext>
            </a:extLst>
          </p:cNvPr>
          <p:cNvSpPr>
            <a:spLocks noChangeArrowheads="1"/>
          </p:cNvSpPr>
          <p:nvPr/>
        </p:nvSpPr>
        <p:spPr bwMode="auto">
          <a:xfrm>
            <a:off x="0" y="19164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1" name="Rectangle 27">
            <a:extLst>
              <a:ext uri="{FF2B5EF4-FFF2-40B4-BE49-F238E27FC236}">
                <a16:creationId xmlns:a16="http://schemas.microsoft.com/office/drawing/2014/main" id="{AB7B620A-E6B2-4F24-925D-3B94DB448538}"/>
              </a:ext>
            </a:extLst>
          </p:cNvPr>
          <p:cNvSpPr>
            <a:spLocks noChangeArrowheads="1"/>
          </p:cNvSpPr>
          <p:nvPr/>
        </p:nvSpPr>
        <p:spPr bwMode="auto">
          <a:xfrm>
            <a:off x="0" y="215074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2" name="Rectangle 28">
            <a:extLst>
              <a:ext uri="{FF2B5EF4-FFF2-40B4-BE49-F238E27FC236}">
                <a16:creationId xmlns:a16="http://schemas.microsoft.com/office/drawing/2014/main" id="{91A4AFAF-2392-4F4B-BC82-79EBC7034C37}"/>
              </a:ext>
            </a:extLst>
          </p:cNvPr>
          <p:cNvSpPr>
            <a:spLocks noChangeArrowheads="1"/>
          </p:cNvSpPr>
          <p:nvPr/>
        </p:nvSpPr>
        <p:spPr bwMode="auto">
          <a:xfrm>
            <a:off x="0" y="23850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3" name="Rectangle 29">
            <a:extLst>
              <a:ext uri="{FF2B5EF4-FFF2-40B4-BE49-F238E27FC236}">
                <a16:creationId xmlns:a16="http://schemas.microsoft.com/office/drawing/2014/main" id="{936A4B63-9420-45F6-9710-08BF9BB87FE4}"/>
              </a:ext>
            </a:extLst>
          </p:cNvPr>
          <p:cNvSpPr>
            <a:spLocks noChangeArrowheads="1"/>
          </p:cNvSpPr>
          <p:nvPr/>
        </p:nvSpPr>
        <p:spPr bwMode="auto">
          <a:xfrm>
            <a:off x="0" y="261937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4" name="Rectangle 30">
            <a:extLst>
              <a:ext uri="{FF2B5EF4-FFF2-40B4-BE49-F238E27FC236}">
                <a16:creationId xmlns:a16="http://schemas.microsoft.com/office/drawing/2014/main" id="{9B789A5E-8727-450B-9529-FCA206D7C06D}"/>
              </a:ext>
            </a:extLst>
          </p:cNvPr>
          <p:cNvSpPr>
            <a:spLocks noChangeArrowheads="1"/>
          </p:cNvSpPr>
          <p:nvPr/>
        </p:nvSpPr>
        <p:spPr bwMode="auto">
          <a:xfrm>
            <a:off x="0" y="285273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0" u="none" strike="noStrike" cap="none" normalizeH="0" baseline="0">
                <a:ln>
                  <a:noFill/>
                </a:ln>
                <a:solidFill>
                  <a:srgbClr val="909090"/>
                </a:solidFill>
                <a:effectLst/>
                <a:latin typeface="Montserrat"/>
                <a:ea typeface="Times New Roman" panose="02020603050405020304" pitchFamily="18" charset="0"/>
                <a:cs typeface="Arial" panose="020B0604020202020204" pitchFamily="34" charset="0"/>
              </a:rPr>
              <a:t>          </a:t>
            </a:r>
            <a:endParaRPr kumimoji="0" lang="da-DK" altLang="da-DK" sz="1800" b="0" i="0" u="none" strike="noStrike" cap="none" normalizeH="0" baseline="0">
              <a:ln>
                <a:noFill/>
              </a:ln>
              <a:solidFill>
                <a:schemeClr val="tx1"/>
              </a:solidFill>
              <a:effectLst/>
              <a:latin typeface="Arial" panose="020B0604020202020204" pitchFamily="34" charset="0"/>
            </a:endParaRPr>
          </a:p>
        </p:txBody>
      </p:sp>
      <p:sp>
        <p:nvSpPr>
          <p:cNvPr id="15" name="Rectangle 31">
            <a:extLst>
              <a:ext uri="{FF2B5EF4-FFF2-40B4-BE49-F238E27FC236}">
                <a16:creationId xmlns:a16="http://schemas.microsoft.com/office/drawing/2014/main" id="{5A9EA09F-38EE-4CA5-AD29-C0BEBBA63AEB}"/>
              </a:ext>
            </a:extLst>
          </p:cNvPr>
          <p:cNvSpPr>
            <a:spLocks noChangeArrowheads="1"/>
          </p:cNvSpPr>
          <p:nvPr/>
        </p:nvSpPr>
        <p:spPr bwMode="auto">
          <a:xfrm>
            <a:off x="0" y="30861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6" name="Rectangle 32">
            <a:extLst>
              <a:ext uri="{FF2B5EF4-FFF2-40B4-BE49-F238E27FC236}">
                <a16:creationId xmlns:a16="http://schemas.microsoft.com/office/drawing/2014/main" id="{8A7B8B8B-34B9-48D9-BF39-B718B098B13D}"/>
              </a:ext>
            </a:extLst>
          </p:cNvPr>
          <p:cNvSpPr>
            <a:spLocks noChangeArrowheads="1"/>
          </p:cNvSpPr>
          <p:nvPr/>
        </p:nvSpPr>
        <p:spPr bwMode="auto">
          <a:xfrm>
            <a:off x="0" y="332041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7" name="Rectangle 33">
            <a:extLst>
              <a:ext uri="{FF2B5EF4-FFF2-40B4-BE49-F238E27FC236}">
                <a16:creationId xmlns:a16="http://schemas.microsoft.com/office/drawing/2014/main" id="{70A20531-DAEC-4BFF-A1C1-20ACA64D1F9D}"/>
              </a:ext>
            </a:extLst>
          </p:cNvPr>
          <p:cNvSpPr>
            <a:spLocks noChangeArrowheads="1"/>
          </p:cNvSpPr>
          <p:nvPr/>
        </p:nvSpPr>
        <p:spPr bwMode="auto">
          <a:xfrm>
            <a:off x="0" y="355377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8" name="Rectangle 34">
            <a:extLst>
              <a:ext uri="{FF2B5EF4-FFF2-40B4-BE49-F238E27FC236}">
                <a16:creationId xmlns:a16="http://schemas.microsoft.com/office/drawing/2014/main" id="{F47E05F6-7894-4E11-99E3-40637B35FEA5}"/>
              </a:ext>
            </a:extLst>
          </p:cNvPr>
          <p:cNvSpPr>
            <a:spLocks noChangeArrowheads="1"/>
          </p:cNvSpPr>
          <p:nvPr/>
        </p:nvSpPr>
        <p:spPr bwMode="auto">
          <a:xfrm>
            <a:off x="0" y="378809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a-DK"/>
          </a:p>
        </p:txBody>
      </p:sp>
      <p:sp>
        <p:nvSpPr>
          <p:cNvPr id="19" name="Rectangle 35">
            <a:extLst>
              <a:ext uri="{FF2B5EF4-FFF2-40B4-BE49-F238E27FC236}">
                <a16:creationId xmlns:a16="http://schemas.microsoft.com/office/drawing/2014/main" id="{D8FAB9E9-EA69-4406-8D88-70BB75B64818}"/>
              </a:ext>
            </a:extLst>
          </p:cNvPr>
          <p:cNvSpPr>
            <a:spLocks noChangeArrowheads="1"/>
          </p:cNvSpPr>
          <p:nvPr/>
        </p:nvSpPr>
        <p:spPr bwMode="auto">
          <a:xfrm>
            <a:off x="0" y="402240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da-DK"/>
          </a:p>
        </p:txBody>
      </p:sp>
      <p:pic>
        <p:nvPicPr>
          <p:cNvPr id="40" name="Picture 2" descr="FN's 17 verdensmÃ¥l for bÃ¦redygtig udvikling">
            <a:extLst>
              <a:ext uri="{FF2B5EF4-FFF2-40B4-BE49-F238E27FC236}">
                <a16:creationId xmlns:a16="http://schemas.microsoft.com/office/drawing/2014/main" id="{519B625E-EB06-4EDF-97AE-BF0DD748BF66}"/>
              </a:ext>
            </a:extLst>
          </p:cNvPr>
          <p:cNvPicPr>
            <a:picLocks noChangeAspect="1" noChangeArrowheads="1"/>
          </p:cNvPicPr>
          <p:nvPr/>
        </p:nvPicPr>
        <p:blipFill rotWithShape="1">
          <a:blip r:embed="rId37">
            <a:extLst>
              <a:ext uri="{28A0092B-C50C-407E-A947-70E740481C1C}">
                <a14:useLocalDpi xmlns:a14="http://schemas.microsoft.com/office/drawing/2010/main" val="0"/>
              </a:ext>
            </a:extLst>
          </a:blip>
          <a:srcRect l="83672" t="67748"/>
          <a:stretch/>
        </p:blipFill>
        <p:spPr bwMode="auto">
          <a:xfrm>
            <a:off x="9815963" y="4516976"/>
            <a:ext cx="1694334" cy="1679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9286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dsholder til tekst 2">
            <a:extLst>
              <a:ext uri="{FF2B5EF4-FFF2-40B4-BE49-F238E27FC236}">
                <a16:creationId xmlns:a16="http://schemas.microsoft.com/office/drawing/2014/main" id="{A09F2C0B-C5A3-4EAB-9075-E0A58953E6ED}"/>
              </a:ext>
            </a:extLst>
          </p:cNvPr>
          <p:cNvSpPr txBox="1">
            <a:spLocks/>
          </p:cNvSpPr>
          <p:nvPr/>
        </p:nvSpPr>
        <p:spPr>
          <a:xfrm>
            <a:off x="1804001" y="2122314"/>
            <a:ext cx="10515600" cy="325767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da-DK" sz="2800" dirty="0">
                <a:solidFill>
                  <a:srgbClr val="E5461B"/>
                </a:solidFill>
                <a:latin typeface="+mj-lt"/>
              </a:rPr>
              <a:t>Professor KLOG, Frida og Oskar fortæller om bæredygtighed </a:t>
            </a:r>
          </a:p>
          <a:p>
            <a:endParaRPr lang="da-DK" sz="2000" dirty="0">
              <a:solidFill>
                <a:srgbClr val="E5461B"/>
              </a:solidFill>
            </a:endParaRPr>
          </a:p>
        </p:txBody>
      </p:sp>
      <p:pic>
        <p:nvPicPr>
          <p:cNvPr id="7" name="Billede 6">
            <a:extLst>
              <a:ext uri="{FF2B5EF4-FFF2-40B4-BE49-F238E27FC236}">
                <a16:creationId xmlns:a16="http://schemas.microsoft.com/office/drawing/2014/main" id="{7C64536E-5AF7-4972-AE63-D89D6AADF63C}"/>
              </a:ext>
            </a:extLst>
          </p:cNvPr>
          <p:cNvPicPr>
            <a:picLocks noChangeAspect="1"/>
          </p:cNvPicPr>
          <p:nvPr/>
        </p:nvPicPr>
        <p:blipFill>
          <a:blip r:embed="rId5"/>
          <a:stretch>
            <a:fillRect/>
          </a:stretch>
        </p:blipFill>
        <p:spPr>
          <a:xfrm>
            <a:off x="9766300" y="326111"/>
            <a:ext cx="2028065" cy="1461414"/>
          </a:xfrm>
          <a:prstGeom prst="rect">
            <a:avLst/>
          </a:prstGeom>
        </p:spPr>
      </p:pic>
      <p:sp>
        <p:nvSpPr>
          <p:cNvPr id="8" name="Titel 1">
            <a:extLst>
              <a:ext uri="{FF2B5EF4-FFF2-40B4-BE49-F238E27FC236}">
                <a16:creationId xmlns:a16="http://schemas.microsoft.com/office/drawing/2014/main" id="{B5AFD308-532D-4441-8229-95BFCFA945E2}"/>
              </a:ext>
            </a:extLst>
          </p:cNvPr>
          <p:cNvSpPr txBox="1">
            <a:spLocks/>
          </p:cNvSpPr>
          <p:nvPr/>
        </p:nvSpPr>
        <p:spPr>
          <a:xfrm>
            <a:off x="543092" y="913274"/>
            <a:ext cx="10515600" cy="7683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800" dirty="0">
                <a:solidFill>
                  <a:srgbClr val="E5461B"/>
                </a:solidFill>
                <a:latin typeface="+mn-lt"/>
              </a:rPr>
              <a:t>Hør en dialog om hvad bæredygtighed er?</a:t>
            </a:r>
          </a:p>
        </p:txBody>
      </p:sp>
      <p:pic>
        <p:nvPicPr>
          <p:cNvPr id="10" name="Billede 9" descr="Et billede, der indeholder legetøj, dukke, skjorte&#10;&#10;Automatisk genereret beskrivelse">
            <a:extLst>
              <a:ext uri="{FF2B5EF4-FFF2-40B4-BE49-F238E27FC236}">
                <a16:creationId xmlns:a16="http://schemas.microsoft.com/office/drawing/2014/main" id="{A66C1696-B16A-43D2-988D-BC673C0C3A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8378" y="2129164"/>
            <a:ext cx="5904734" cy="4975365"/>
          </a:xfrm>
          <a:prstGeom prst="rect">
            <a:avLst/>
          </a:prstGeom>
        </p:spPr>
      </p:pic>
      <p:pic>
        <p:nvPicPr>
          <p:cNvPr id="3" name="prof_klog">
            <a:hlinkClick r:id="" action="ppaction://media"/>
            <a:extLst>
              <a:ext uri="{FF2B5EF4-FFF2-40B4-BE49-F238E27FC236}">
                <a16:creationId xmlns:a16="http://schemas.microsoft.com/office/drawing/2014/main" id="{4F6294A8-4BAB-4F85-9268-7495D42CDD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53893" y="2215940"/>
            <a:ext cx="406400" cy="406400"/>
          </a:xfrm>
          <a:prstGeom prst="rect">
            <a:avLst/>
          </a:prstGeom>
        </p:spPr>
      </p:pic>
    </p:spTree>
    <p:extLst>
      <p:ext uri="{BB962C8B-B14F-4D97-AF65-F5344CB8AC3E}">
        <p14:creationId xmlns:p14="http://schemas.microsoft.com/office/powerpoint/2010/main" val="336892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026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31">
            <a:extLst>
              <a:ext uri="{FF2B5EF4-FFF2-40B4-BE49-F238E27FC236}">
                <a16:creationId xmlns:a16="http://schemas.microsoft.com/office/drawing/2014/main" id="{DB84FF76-816B-4CE9-B7CE-2D502B3BB143}"/>
              </a:ext>
            </a:extLst>
          </p:cNvPr>
          <p:cNvSpPr>
            <a:spLocks noChangeArrowheads="1"/>
          </p:cNvSpPr>
          <p:nvPr/>
        </p:nvSpPr>
        <p:spPr bwMode="auto">
          <a:xfrm>
            <a:off x="0" y="70147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a-DK" altLang="da-DK" sz="1000" b="0" i="0" u="none" strike="noStrike" cap="none" normalizeH="0" baseline="0">
                <a:ln>
                  <a:noFill/>
                </a:ln>
                <a:solidFill>
                  <a:srgbClr val="000057"/>
                </a:solidFill>
                <a:effectLst/>
                <a:latin typeface="Calibri" panose="020F0502020204030204" pitchFamily="34" charset="0"/>
                <a:ea typeface="Calibri" panose="020F0502020204030204" pitchFamily="34" charset="0"/>
                <a:cs typeface="ScalaSansOT"/>
              </a:rPr>
              <a:t> </a:t>
            </a:r>
            <a:r>
              <a:rPr kumimoji="0" lang="da-DK" altLang="da-DK" sz="11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da-DK" altLang="da-DK"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altLang="da-DK" sz="1800" b="0" i="0" u="none" strike="noStrike" cap="none" normalizeH="0" baseline="0">
              <a:ln>
                <a:noFill/>
              </a:ln>
              <a:solidFill>
                <a:schemeClr val="tx1"/>
              </a:solidFill>
              <a:effectLst/>
              <a:latin typeface="Arial" panose="020B0604020202020204" pitchFamily="34" charset="0"/>
            </a:endParaRPr>
          </a:p>
        </p:txBody>
      </p:sp>
      <p:sp>
        <p:nvSpPr>
          <p:cNvPr id="30" name="Tekstfelt 29">
            <a:extLst>
              <a:ext uri="{FF2B5EF4-FFF2-40B4-BE49-F238E27FC236}">
                <a16:creationId xmlns:a16="http://schemas.microsoft.com/office/drawing/2014/main" id="{14B0C898-6AF9-4251-A159-0D220FAC80C3}"/>
              </a:ext>
            </a:extLst>
          </p:cNvPr>
          <p:cNvSpPr txBox="1"/>
          <p:nvPr/>
        </p:nvSpPr>
        <p:spPr>
          <a:xfrm>
            <a:off x="766862" y="674201"/>
            <a:ext cx="9523105" cy="1323439"/>
          </a:xfrm>
          <a:prstGeom prst="rect">
            <a:avLst/>
          </a:prstGeom>
          <a:noFill/>
        </p:spPr>
        <p:txBody>
          <a:bodyPr wrap="square" rtlCol="0">
            <a:spAutoFit/>
          </a:bodyPr>
          <a:lstStyle/>
          <a:p>
            <a:r>
              <a:rPr lang="da-DK" sz="4000" dirty="0">
                <a:solidFill>
                  <a:srgbClr val="E5461B"/>
                </a:solidFill>
              </a:rPr>
              <a:t>UNDERSØGELSE: Hvad er der tilbage, når madpakken er spist?         </a:t>
            </a:r>
          </a:p>
        </p:txBody>
      </p:sp>
      <p:sp>
        <p:nvSpPr>
          <p:cNvPr id="31" name="Tekstfelt 30">
            <a:extLst>
              <a:ext uri="{FF2B5EF4-FFF2-40B4-BE49-F238E27FC236}">
                <a16:creationId xmlns:a16="http://schemas.microsoft.com/office/drawing/2014/main" id="{85E74536-B3A3-4371-9ECE-94F3F01046D4}"/>
              </a:ext>
            </a:extLst>
          </p:cNvPr>
          <p:cNvSpPr txBox="1"/>
          <p:nvPr/>
        </p:nvSpPr>
        <p:spPr>
          <a:xfrm>
            <a:off x="757237" y="2087003"/>
            <a:ext cx="10677526" cy="1477328"/>
          </a:xfrm>
          <a:prstGeom prst="rect">
            <a:avLst/>
          </a:prstGeom>
          <a:noFill/>
        </p:spPr>
        <p:txBody>
          <a:bodyPr wrap="square" rtlCol="0">
            <a:spAutoFit/>
          </a:bodyPr>
          <a:lstStyle/>
          <a:p>
            <a:r>
              <a:rPr lang="da-DK" dirty="0"/>
              <a:t>I skal sortere affaldet fra jeres madpakker i 4 bunker - se hvilke på næste slide. </a:t>
            </a:r>
            <a:r>
              <a:rPr lang="da-DK" dirty="0">
                <a:ea typeface="Calibri" panose="020F0502020204030204" pitchFamily="34" charset="0"/>
                <a:cs typeface="Times New Roman" panose="02020603050405020304" pitchFamily="18" charset="0"/>
              </a:rPr>
              <a:t>I skal sortere næsten som I plejer – men vi skal veje madpapir og madaffald inden I smider det til restaffald.</a:t>
            </a:r>
          </a:p>
          <a:p>
            <a:endParaRPr lang="da-DK" dirty="0"/>
          </a:p>
          <a:p>
            <a:endParaRPr lang="da-DK" dirty="0"/>
          </a:p>
          <a:p>
            <a:endParaRPr lang="da-DK" dirty="0"/>
          </a:p>
        </p:txBody>
      </p:sp>
      <p:pic>
        <p:nvPicPr>
          <p:cNvPr id="7" name="Billede 6" descr="Et billede, der indeholder beholder, bord, plast, mad&#10;&#10;Automatisk genereret beskrivelse">
            <a:extLst>
              <a:ext uri="{FF2B5EF4-FFF2-40B4-BE49-F238E27FC236}">
                <a16:creationId xmlns:a16="http://schemas.microsoft.com/office/drawing/2014/main" id="{83F4AB8F-60DD-42E1-98C5-F5F4975A39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272" y="2961459"/>
            <a:ext cx="4977571" cy="3318861"/>
          </a:xfrm>
          <a:prstGeom prst="rect">
            <a:avLst/>
          </a:prstGeom>
        </p:spPr>
      </p:pic>
      <p:sp>
        <p:nvSpPr>
          <p:cNvPr id="8" name="Rektangel: afrundede hjørner 7">
            <a:extLst>
              <a:ext uri="{FF2B5EF4-FFF2-40B4-BE49-F238E27FC236}">
                <a16:creationId xmlns:a16="http://schemas.microsoft.com/office/drawing/2014/main" id="{A299071A-E1F6-4C77-8C08-94DEF85CBDCC}"/>
              </a:ext>
            </a:extLst>
          </p:cNvPr>
          <p:cNvSpPr/>
          <p:nvPr/>
        </p:nvSpPr>
        <p:spPr>
          <a:xfrm>
            <a:off x="6497054" y="3032913"/>
            <a:ext cx="3185962" cy="1477328"/>
          </a:xfrm>
          <a:custGeom>
            <a:avLst/>
            <a:gdLst>
              <a:gd name="connsiteX0" fmla="*/ 0 w 3185962"/>
              <a:gd name="connsiteY0" fmla="*/ 246226 h 1477328"/>
              <a:gd name="connsiteX1" fmla="*/ 246226 w 3185962"/>
              <a:gd name="connsiteY1" fmla="*/ 0 h 1477328"/>
              <a:gd name="connsiteX2" fmla="*/ 838798 w 3185962"/>
              <a:gd name="connsiteY2" fmla="*/ 0 h 1477328"/>
              <a:gd name="connsiteX3" fmla="*/ 1566046 w 3185962"/>
              <a:gd name="connsiteY3" fmla="*/ 0 h 1477328"/>
              <a:gd name="connsiteX4" fmla="*/ 2239423 w 3185962"/>
              <a:gd name="connsiteY4" fmla="*/ 0 h 1477328"/>
              <a:gd name="connsiteX5" fmla="*/ 2939736 w 3185962"/>
              <a:gd name="connsiteY5" fmla="*/ 0 h 1477328"/>
              <a:gd name="connsiteX6" fmla="*/ 3185962 w 3185962"/>
              <a:gd name="connsiteY6" fmla="*/ 246226 h 1477328"/>
              <a:gd name="connsiteX7" fmla="*/ 3185962 w 3185962"/>
              <a:gd name="connsiteY7" fmla="*/ 738664 h 1477328"/>
              <a:gd name="connsiteX8" fmla="*/ 3185962 w 3185962"/>
              <a:gd name="connsiteY8" fmla="*/ 1231102 h 1477328"/>
              <a:gd name="connsiteX9" fmla="*/ 2939736 w 3185962"/>
              <a:gd name="connsiteY9" fmla="*/ 1477328 h 1477328"/>
              <a:gd name="connsiteX10" fmla="*/ 2266359 w 3185962"/>
              <a:gd name="connsiteY10" fmla="*/ 1477328 h 1477328"/>
              <a:gd name="connsiteX11" fmla="*/ 1619916 w 3185962"/>
              <a:gd name="connsiteY11" fmla="*/ 1477328 h 1477328"/>
              <a:gd name="connsiteX12" fmla="*/ 946539 w 3185962"/>
              <a:gd name="connsiteY12" fmla="*/ 1477328 h 1477328"/>
              <a:gd name="connsiteX13" fmla="*/ 246226 w 3185962"/>
              <a:gd name="connsiteY13" fmla="*/ 1477328 h 1477328"/>
              <a:gd name="connsiteX14" fmla="*/ 0 w 3185962"/>
              <a:gd name="connsiteY14" fmla="*/ 1231102 h 1477328"/>
              <a:gd name="connsiteX15" fmla="*/ 0 w 3185962"/>
              <a:gd name="connsiteY15" fmla="*/ 748513 h 1477328"/>
              <a:gd name="connsiteX16" fmla="*/ 0 w 3185962"/>
              <a:gd name="connsiteY16" fmla="*/ 246226 h 147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85962" h="1477328" fill="none" extrusionOk="0">
                <a:moveTo>
                  <a:pt x="0" y="246226"/>
                </a:moveTo>
                <a:cubicBezTo>
                  <a:pt x="-26815" y="93920"/>
                  <a:pt x="90254" y="19057"/>
                  <a:pt x="246226" y="0"/>
                </a:cubicBezTo>
                <a:cubicBezTo>
                  <a:pt x="431448" y="-20145"/>
                  <a:pt x="603478" y="408"/>
                  <a:pt x="838798" y="0"/>
                </a:cubicBezTo>
                <a:cubicBezTo>
                  <a:pt x="1074118" y="-408"/>
                  <a:pt x="1363284" y="5741"/>
                  <a:pt x="1566046" y="0"/>
                </a:cubicBezTo>
                <a:cubicBezTo>
                  <a:pt x="1768808" y="-5741"/>
                  <a:pt x="2085039" y="-11365"/>
                  <a:pt x="2239423" y="0"/>
                </a:cubicBezTo>
                <a:cubicBezTo>
                  <a:pt x="2393807" y="11365"/>
                  <a:pt x="2660188" y="32063"/>
                  <a:pt x="2939736" y="0"/>
                </a:cubicBezTo>
                <a:cubicBezTo>
                  <a:pt x="3097217" y="-10977"/>
                  <a:pt x="3189152" y="116623"/>
                  <a:pt x="3185962" y="246226"/>
                </a:cubicBezTo>
                <a:cubicBezTo>
                  <a:pt x="3162708" y="349870"/>
                  <a:pt x="3164853" y="573986"/>
                  <a:pt x="3185962" y="738664"/>
                </a:cubicBezTo>
                <a:cubicBezTo>
                  <a:pt x="3207071" y="903342"/>
                  <a:pt x="3188384" y="1108452"/>
                  <a:pt x="3185962" y="1231102"/>
                </a:cubicBezTo>
                <a:cubicBezTo>
                  <a:pt x="3198261" y="1358981"/>
                  <a:pt x="3058767" y="1492063"/>
                  <a:pt x="2939736" y="1477328"/>
                </a:cubicBezTo>
                <a:cubicBezTo>
                  <a:pt x="2669381" y="1464479"/>
                  <a:pt x="2548173" y="1500809"/>
                  <a:pt x="2266359" y="1477328"/>
                </a:cubicBezTo>
                <a:cubicBezTo>
                  <a:pt x="1984545" y="1453847"/>
                  <a:pt x="1873627" y="1459157"/>
                  <a:pt x="1619916" y="1477328"/>
                </a:cubicBezTo>
                <a:cubicBezTo>
                  <a:pt x="1366205" y="1495499"/>
                  <a:pt x="1131360" y="1500914"/>
                  <a:pt x="946539" y="1477328"/>
                </a:cubicBezTo>
                <a:cubicBezTo>
                  <a:pt x="761718" y="1453742"/>
                  <a:pt x="556378" y="1474478"/>
                  <a:pt x="246226" y="1477328"/>
                </a:cubicBezTo>
                <a:cubicBezTo>
                  <a:pt x="101177" y="1470167"/>
                  <a:pt x="1266" y="1380151"/>
                  <a:pt x="0" y="1231102"/>
                </a:cubicBezTo>
                <a:cubicBezTo>
                  <a:pt x="-7169" y="1020712"/>
                  <a:pt x="18090" y="869567"/>
                  <a:pt x="0" y="748513"/>
                </a:cubicBezTo>
                <a:cubicBezTo>
                  <a:pt x="-18090" y="627459"/>
                  <a:pt x="-15405" y="381860"/>
                  <a:pt x="0" y="246226"/>
                </a:cubicBezTo>
                <a:close/>
              </a:path>
              <a:path w="3185962" h="1477328" stroke="0" extrusionOk="0">
                <a:moveTo>
                  <a:pt x="0" y="246226"/>
                </a:moveTo>
                <a:cubicBezTo>
                  <a:pt x="-8839" y="101918"/>
                  <a:pt x="93799" y="1431"/>
                  <a:pt x="246226" y="0"/>
                </a:cubicBezTo>
                <a:cubicBezTo>
                  <a:pt x="514969" y="21904"/>
                  <a:pt x="675741" y="309"/>
                  <a:pt x="946539" y="0"/>
                </a:cubicBezTo>
                <a:cubicBezTo>
                  <a:pt x="1217337" y="-309"/>
                  <a:pt x="1277344" y="-3295"/>
                  <a:pt x="1566046" y="0"/>
                </a:cubicBezTo>
                <a:cubicBezTo>
                  <a:pt x="1854748" y="3295"/>
                  <a:pt x="1960794" y="27756"/>
                  <a:pt x="2212488" y="0"/>
                </a:cubicBezTo>
                <a:cubicBezTo>
                  <a:pt x="2464182" y="-27756"/>
                  <a:pt x="2595874" y="35924"/>
                  <a:pt x="2939736" y="0"/>
                </a:cubicBezTo>
                <a:cubicBezTo>
                  <a:pt x="3106341" y="-296"/>
                  <a:pt x="3181048" y="96116"/>
                  <a:pt x="3185962" y="246226"/>
                </a:cubicBezTo>
                <a:cubicBezTo>
                  <a:pt x="3183322" y="437019"/>
                  <a:pt x="3202323" y="627449"/>
                  <a:pt x="3185962" y="758362"/>
                </a:cubicBezTo>
                <a:cubicBezTo>
                  <a:pt x="3169601" y="889275"/>
                  <a:pt x="3191196" y="1064118"/>
                  <a:pt x="3185962" y="1231102"/>
                </a:cubicBezTo>
                <a:cubicBezTo>
                  <a:pt x="3193837" y="1368426"/>
                  <a:pt x="3077744" y="1467264"/>
                  <a:pt x="2939736" y="1477328"/>
                </a:cubicBezTo>
                <a:cubicBezTo>
                  <a:pt x="2763763" y="1499652"/>
                  <a:pt x="2501301" y="1457637"/>
                  <a:pt x="2320229" y="1477328"/>
                </a:cubicBezTo>
                <a:cubicBezTo>
                  <a:pt x="2139157" y="1497019"/>
                  <a:pt x="1900776" y="1501754"/>
                  <a:pt x="1619916" y="1477328"/>
                </a:cubicBezTo>
                <a:cubicBezTo>
                  <a:pt x="1339056" y="1452902"/>
                  <a:pt x="1181742" y="1476932"/>
                  <a:pt x="1027344" y="1477328"/>
                </a:cubicBezTo>
                <a:cubicBezTo>
                  <a:pt x="872946" y="1477724"/>
                  <a:pt x="544742" y="1494612"/>
                  <a:pt x="246226" y="1477328"/>
                </a:cubicBezTo>
                <a:cubicBezTo>
                  <a:pt x="126672" y="1461155"/>
                  <a:pt x="-10697" y="1354203"/>
                  <a:pt x="0" y="1231102"/>
                </a:cubicBezTo>
                <a:cubicBezTo>
                  <a:pt x="-19726" y="1039198"/>
                  <a:pt x="15511" y="921250"/>
                  <a:pt x="0" y="728815"/>
                </a:cubicBezTo>
                <a:cubicBezTo>
                  <a:pt x="-15511" y="536380"/>
                  <a:pt x="19631" y="367982"/>
                  <a:pt x="0" y="246226"/>
                </a:cubicBezTo>
                <a:close/>
              </a:path>
            </a:pathLst>
          </a:custGeom>
          <a:solidFill>
            <a:schemeClr val="bg1"/>
          </a:solidFill>
          <a:ln w="19050">
            <a:solidFill>
              <a:srgbClr val="E5461B"/>
            </a:solidFill>
            <a:extLst>
              <a:ext uri="{C807C97D-BFC1-408E-A445-0C87EB9F89A2}">
                <ask:lineSketchStyleProps xmlns:ask="http://schemas.microsoft.com/office/drawing/2018/sketchyshapes" sd="148741343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da-DK" sz="1400" dirty="0">
                <a:solidFill>
                  <a:schemeClr val="tx1"/>
                </a:solidFill>
                <a:ea typeface="Calibri" panose="020F0502020204030204" pitchFamily="34" charset="0"/>
                <a:cs typeface="Times New Roman" panose="02020603050405020304" pitchFamily="18" charset="0"/>
              </a:rPr>
              <a:t>Glas, Metal, Plast skal som det plejer være så rent som muligt, men behøver ikke vaskes. Og det er kun hård plast, fx IKKE plastposer.</a:t>
            </a:r>
          </a:p>
        </p:txBody>
      </p:sp>
      <p:sp>
        <p:nvSpPr>
          <p:cNvPr id="9" name="Rektangel: afrundede hjørner 8">
            <a:extLst>
              <a:ext uri="{FF2B5EF4-FFF2-40B4-BE49-F238E27FC236}">
                <a16:creationId xmlns:a16="http://schemas.microsoft.com/office/drawing/2014/main" id="{6629997B-B770-48A7-BA26-27D72F2BD804}"/>
              </a:ext>
            </a:extLst>
          </p:cNvPr>
          <p:cNvSpPr/>
          <p:nvPr/>
        </p:nvSpPr>
        <p:spPr>
          <a:xfrm>
            <a:off x="5308336" y="4881876"/>
            <a:ext cx="3185962" cy="1652059"/>
          </a:xfrm>
          <a:custGeom>
            <a:avLst/>
            <a:gdLst>
              <a:gd name="connsiteX0" fmla="*/ 0 w 3185962"/>
              <a:gd name="connsiteY0" fmla="*/ 275349 h 1652059"/>
              <a:gd name="connsiteX1" fmla="*/ 275349 w 3185962"/>
              <a:gd name="connsiteY1" fmla="*/ 0 h 1652059"/>
              <a:gd name="connsiteX2" fmla="*/ 881460 w 3185962"/>
              <a:gd name="connsiteY2" fmla="*/ 0 h 1652059"/>
              <a:gd name="connsiteX3" fmla="*/ 1461218 w 3185962"/>
              <a:gd name="connsiteY3" fmla="*/ 0 h 1652059"/>
              <a:gd name="connsiteX4" fmla="*/ 2172739 w 3185962"/>
              <a:gd name="connsiteY4" fmla="*/ 0 h 1652059"/>
              <a:gd name="connsiteX5" fmla="*/ 2910613 w 3185962"/>
              <a:gd name="connsiteY5" fmla="*/ 0 h 1652059"/>
              <a:gd name="connsiteX6" fmla="*/ 3185962 w 3185962"/>
              <a:gd name="connsiteY6" fmla="*/ 275349 h 1652059"/>
              <a:gd name="connsiteX7" fmla="*/ 3185962 w 3185962"/>
              <a:gd name="connsiteY7" fmla="*/ 792989 h 1652059"/>
              <a:gd name="connsiteX8" fmla="*/ 3185962 w 3185962"/>
              <a:gd name="connsiteY8" fmla="*/ 1376710 h 1652059"/>
              <a:gd name="connsiteX9" fmla="*/ 2910613 w 3185962"/>
              <a:gd name="connsiteY9" fmla="*/ 1652059 h 1652059"/>
              <a:gd name="connsiteX10" fmla="*/ 2278150 w 3185962"/>
              <a:gd name="connsiteY10" fmla="*/ 1652059 h 1652059"/>
              <a:gd name="connsiteX11" fmla="*/ 1619334 w 3185962"/>
              <a:gd name="connsiteY11" fmla="*/ 1652059 h 1652059"/>
              <a:gd name="connsiteX12" fmla="*/ 960518 w 3185962"/>
              <a:gd name="connsiteY12" fmla="*/ 1652059 h 1652059"/>
              <a:gd name="connsiteX13" fmla="*/ 275349 w 3185962"/>
              <a:gd name="connsiteY13" fmla="*/ 1652059 h 1652059"/>
              <a:gd name="connsiteX14" fmla="*/ 0 w 3185962"/>
              <a:gd name="connsiteY14" fmla="*/ 1376710 h 1652059"/>
              <a:gd name="connsiteX15" fmla="*/ 0 w 3185962"/>
              <a:gd name="connsiteY15" fmla="*/ 815016 h 1652059"/>
              <a:gd name="connsiteX16" fmla="*/ 0 w 3185962"/>
              <a:gd name="connsiteY16" fmla="*/ 275349 h 16520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185962" h="1652059" fill="none" extrusionOk="0">
                <a:moveTo>
                  <a:pt x="0" y="275349"/>
                </a:moveTo>
                <a:cubicBezTo>
                  <a:pt x="-24238" y="117112"/>
                  <a:pt x="126624" y="-8487"/>
                  <a:pt x="275349" y="0"/>
                </a:cubicBezTo>
                <a:cubicBezTo>
                  <a:pt x="461384" y="29867"/>
                  <a:pt x="640155" y="26441"/>
                  <a:pt x="881460" y="0"/>
                </a:cubicBezTo>
                <a:cubicBezTo>
                  <a:pt x="1122765" y="-26441"/>
                  <a:pt x="1246098" y="19643"/>
                  <a:pt x="1461218" y="0"/>
                </a:cubicBezTo>
                <a:cubicBezTo>
                  <a:pt x="1676338" y="-19643"/>
                  <a:pt x="1869837" y="-7738"/>
                  <a:pt x="2172739" y="0"/>
                </a:cubicBezTo>
                <a:cubicBezTo>
                  <a:pt x="2475641" y="7738"/>
                  <a:pt x="2731796" y="-6300"/>
                  <a:pt x="2910613" y="0"/>
                </a:cubicBezTo>
                <a:cubicBezTo>
                  <a:pt x="3076035" y="4805"/>
                  <a:pt x="3211808" y="136982"/>
                  <a:pt x="3185962" y="275349"/>
                </a:cubicBezTo>
                <a:cubicBezTo>
                  <a:pt x="3161967" y="396516"/>
                  <a:pt x="3183919" y="635312"/>
                  <a:pt x="3185962" y="792989"/>
                </a:cubicBezTo>
                <a:cubicBezTo>
                  <a:pt x="3188005" y="950666"/>
                  <a:pt x="3162506" y="1179645"/>
                  <a:pt x="3185962" y="1376710"/>
                </a:cubicBezTo>
                <a:cubicBezTo>
                  <a:pt x="3194730" y="1525471"/>
                  <a:pt x="3048341" y="1666415"/>
                  <a:pt x="2910613" y="1652059"/>
                </a:cubicBezTo>
                <a:cubicBezTo>
                  <a:pt x="2723847" y="1641303"/>
                  <a:pt x="2547044" y="1668033"/>
                  <a:pt x="2278150" y="1652059"/>
                </a:cubicBezTo>
                <a:cubicBezTo>
                  <a:pt x="2009256" y="1636085"/>
                  <a:pt x="1918047" y="1656819"/>
                  <a:pt x="1619334" y="1652059"/>
                </a:cubicBezTo>
                <a:cubicBezTo>
                  <a:pt x="1320621" y="1647299"/>
                  <a:pt x="1158009" y="1627584"/>
                  <a:pt x="960518" y="1652059"/>
                </a:cubicBezTo>
                <a:cubicBezTo>
                  <a:pt x="763027" y="1676534"/>
                  <a:pt x="507658" y="1643504"/>
                  <a:pt x="275349" y="1652059"/>
                </a:cubicBezTo>
                <a:cubicBezTo>
                  <a:pt x="110398" y="1618735"/>
                  <a:pt x="19193" y="1515539"/>
                  <a:pt x="0" y="1376710"/>
                </a:cubicBezTo>
                <a:cubicBezTo>
                  <a:pt x="-1117" y="1129675"/>
                  <a:pt x="-3030" y="959285"/>
                  <a:pt x="0" y="815016"/>
                </a:cubicBezTo>
                <a:cubicBezTo>
                  <a:pt x="3030" y="670747"/>
                  <a:pt x="-20691" y="535660"/>
                  <a:pt x="0" y="275349"/>
                </a:cubicBezTo>
                <a:close/>
              </a:path>
              <a:path w="3185962" h="1652059" stroke="0" extrusionOk="0">
                <a:moveTo>
                  <a:pt x="0" y="275349"/>
                </a:moveTo>
                <a:cubicBezTo>
                  <a:pt x="-9947" y="139701"/>
                  <a:pt x="126860" y="958"/>
                  <a:pt x="275349" y="0"/>
                </a:cubicBezTo>
                <a:cubicBezTo>
                  <a:pt x="491315" y="-9512"/>
                  <a:pt x="619417" y="28723"/>
                  <a:pt x="855107" y="0"/>
                </a:cubicBezTo>
                <a:cubicBezTo>
                  <a:pt x="1090797" y="-28723"/>
                  <a:pt x="1342937" y="-25662"/>
                  <a:pt x="1540276" y="0"/>
                </a:cubicBezTo>
                <a:cubicBezTo>
                  <a:pt x="1737615" y="25662"/>
                  <a:pt x="1979308" y="-6287"/>
                  <a:pt x="2199092" y="0"/>
                </a:cubicBezTo>
                <a:cubicBezTo>
                  <a:pt x="2418876" y="6287"/>
                  <a:pt x="2637664" y="-28500"/>
                  <a:pt x="2910613" y="0"/>
                </a:cubicBezTo>
                <a:cubicBezTo>
                  <a:pt x="3079686" y="-27718"/>
                  <a:pt x="3204155" y="132026"/>
                  <a:pt x="3185962" y="275349"/>
                </a:cubicBezTo>
                <a:cubicBezTo>
                  <a:pt x="3163419" y="488414"/>
                  <a:pt x="3183077" y="646681"/>
                  <a:pt x="3185962" y="848057"/>
                </a:cubicBezTo>
                <a:cubicBezTo>
                  <a:pt x="3188847" y="1049433"/>
                  <a:pt x="3161903" y="1129189"/>
                  <a:pt x="3185962" y="1376710"/>
                </a:cubicBezTo>
                <a:cubicBezTo>
                  <a:pt x="3184016" y="1538150"/>
                  <a:pt x="3088013" y="1658078"/>
                  <a:pt x="2910613" y="1652059"/>
                </a:cubicBezTo>
                <a:cubicBezTo>
                  <a:pt x="2622934" y="1657897"/>
                  <a:pt x="2468340" y="1638543"/>
                  <a:pt x="2199092" y="1652059"/>
                </a:cubicBezTo>
                <a:cubicBezTo>
                  <a:pt x="1929844" y="1665575"/>
                  <a:pt x="1891848" y="1625493"/>
                  <a:pt x="1619334" y="1652059"/>
                </a:cubicBezTo>
                <a:cubicBezTo>
                  <a:pt x="1346820" y="1678625"/>
                  <a:pt x="1165895" y="1655316"/>
                  <a:pt x="1039576" y="1652059"/>
                </a:cubicBezTo>
                <a:cubicBezTo>
                  <a:pt x="913257" y="1648802"/>
                  <a:pt x="518604" y="1689788"/>
                  <a:pt x="275349" y="1652059"/>
                </a:cubicBezTo>
                <a:cubicBezTo>
                  <a:pt x="129309" y="1614580"/>
                  <a:pt x="5972" y="1504322"/>
                  <a:pt x="0" y="1376710"/>
                </a:cubicBezTo>
                <a:cubicBezTo>
                  <a:pt x="7270" y="1235468"/>
                  <a:pt x="-8057" y="1040642"/>
                  <a:pt x="0" y="837043"/>
                </a:cubicBezTo>
                <a:cubicBezTo>
                  <a:pt x="8057" y="633444"/>
                  <a:pt x="17092" y="418887"/>
                  <a:pt x="0" y="275349"/>
                </a:cubicBezTo>
                <a:close/>
              </a:path>
            </a:pathLst>
          </a:custGeom>
          <a:solidFill>
            <a:schemeClr val="bg1"/>
          </a:solidFill>
          <a:ln>
            <a:solidFill>
              <a:srgbClr val="0070C0"/>
            </a:solidFill>
            <a:extLst>
              <a:ext uri="{C807C97D-BFC1-408E-A445-0C87EB9F89A2}">
                <ask:lineSketchStyleProps xmlns:ask="http://schemas.microsoft.com/office/drawing/2018/sketchyshapes" sd="34532619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7000"/>
              </a:lnSpc>
              <a:spcAft>
                <a:spcPts val="0"/>
              </a:spcAft>
            </a:pPr>
            <a:r>
              <a:rPr lang="da-DK" sz="1400" dirty="0">
                <a:solidFill>
                  <a:srgbClr val="000000"/>
                </a:solidFill>
                <a:ea typeface="Calibri" panose="020F0502020204030204" pitchFamily="34" charset="0"/>
                <a:cs typeface="Times New Roman" panose="02020603050405020304" pitchFamily="18" charset="0"/>
              </a:rPr>
              <a:t>Pap og papir affald til genbrug er kun til rent og tør papir, som ikke har været i kontakt med mad eller andet uhygiejnisk. Der er nok ikke noget fra jeres madpakker som skal til pap og papir genbrug.</a:t>
            </a:r>
            <a:endParaRPr lang="da-DK" sz="1400" dirty="0">
              <a:ea typeface="Calibri" panose="020F0502020204030204" pitchFamily="34" charset="0"/>
              <a:cs typeface="Times New Roman" panose="02020603050405020304" pitchFamily="18" charset="0"/>
            </a:endParaRPr>
          </a:p>
        </p:txBody>
      </p:sp>
      <p:pic>
        <p:nvPicPr>
          <p:cNvPr id="60" name="Billede 59">
            <a:extLst>
              <a:ext uri="{FF2B5EF4-FFF2-40B4-BE49-F238E27FC236}">
                <a16:creationId xmlns:a16="http://schemas.microsoft.com/office/drawing/2014/main" id="{4A8770A5-B009-4C87-8200-0251BF0510E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33312" y="6039638"/>
            <a:ext cx="670055" cy="735344"/>
          </a:xfrm>
          <a:prstGeom prst="rect">
            <a:avLst/>
          </a:prstGeom>
          <a:noFill/>
          <a:ln>
            <a:noFill/>
          </a:ln>
        </p:spPr>
      </p:pic>
      <p:pic>
        <p:nvPicPr>
          <p:cNvPr id="34" name="Billede 2">
            <a:extLst>
              <a:ext uri="{FF2B5EF4-FFF2-40B4-BE49-F238E27FC236}">
                <a16:creationId xmlns:a16="http://schemas.microsoft.com/office/drawing/2014/main" id="{27CF05DB-0BFF-4B86-B3CD-B366E1D5E0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568" t="24463" r="9956" b="17726"/>
          <a:stretch>
            <a:fillRect/>
          </a:stretch>
        </p:blipFill>
        <p:spPr bwMode="auto">
          <a:xfrm>
            <a:off x="8903367" y="4129549"/>
            <a:ext cx="927100" cy="865188"/>
          </a:xfrm>
          <a:prstGeom prst="rect">
            <a:avLst/>
          </a:prstGeom>
          <a:noFill/>
          <a:extLst>
            <a:ext uri="{909E8E84-426E-40DD-AFC4-6F175D3DCCD1}">
              <a14:hiddenFill xmlns:a14="http://schemas.microsoft.com/office/drawing/2010/main">
                <a:solidFill>
                  <a:srgbClr val="FFFFFF"/>
                </a:solidFill>
              </a14:hiddenFill>
            </a:ext>
          </a:extLst>
        </p:spPr>
      </p:pic>
      <p:pic>
        <p:nvPicPr>
          <p:cNvPr id="35" name="Billede 34">
            <a:extLst>
              <a:ext uri="{FF2B5EF4-FFF2-40B4-BE49-F238E27FC236}">
                <a16:creationId xmlns:a16="http://schemas.microsoft.com/office/drawing/2014/main" id="{0729E2D6-C321-4085-9699-E6C0D1670558}"/>
              </a:ext>
            </a:extLst>
          </p:cNvPr>
          <p:cNvPicPr>
            <a:picLocks noChangeAspect="1"/>
          </p:cNvPicPr>
          <p:nvPr/>
        </p:nvPicPr>
        <p:blipFill>
          <a:blip r:embed="rId6"/>
          <a:stretch>
            <a:fillRect/>
          </a:stretch>
        </p:blipFill>
        <p:spPr>
          <a:xfrm>
            <a:off x="10042796" y="108983"/>
            <a:ext cx="2028065" cy="1461414"/>
          </a:xfrm>
          <a:prstGeom prst="rect">
            <a:avLst/>
          </a:prstGeom>
        </p:spPr>
      </p:pic>
      <p:pic>
        <p:nvPicPr>
          <p:cNvPr id="11" name="Billede 10" descr="Et billede, der indeholder vand, kage, bord, sidder&#10;&#10;Automatisk genereret beskrivelse">
            <a:extLst>
              <a:ext uri="{FF2B5EF4-FFF2-40B4-BE49-F238E27FC236}">
                <a16:creationId xmlns:a16="http://schemas.microsoft.com/office/drawing/2014/main" id="{166FD772-AE96-4875-8A9A-46F8E9B1D4F6}"/>
              </a:ext>
            </a:extLst>
          </p:cNvPr>
          <p:cNvPicPr>
            <a:picLocks noChangeAspect="1"/>
          </p:cNvPicPr>
          <p:nvPr/>
        </p:nvPicPr>
        <p:blipFill rotWithShape="1">
          <a:blip r:embed="rId7">
            <a:extLst>
              <a:ext uri="{28A0092B-C50C-407E-A947-70E740481C1C}">
                <a14:useLocalDpi xmlns:a14="http://schemas.microsoft.com/office/drawing/2010/main" val="0"/>
              </a:ext>
            </a:extLst>
          </a:blip>
          <a:srcRect l="14275" r="26242" b="3309"/>
          <a:stretch/>
        </p:blipFill>
        <p:spPr>
          <a:xfrm>
            <a:off x="9139383" y="5847606"/>
            <a:ext cx="633470" cy="617836"/>
          </a:xfrm>
          <a:prstGeom prst="rect">
            <a:avLst/>
          </a:prstGeom>
          <a:solidFill>
            <a:schemeClr val="accent1"/>
          </a:solidFill>
          <a:ln w="1016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kstfelt 11">
            <a:extLst>
              <a:ext uri="{FF2B5EF4-FFF2-40B4-BE49-F238E27FC236}">
                <a16:creationId xmlns:a16="http://schemas.microsoft.com/office/drawing/2014/main" id="{5D925163-9C94-46CE-9760-AAB6939DF519}"/>
              </a:ext>
            </a:extLst>
          </p:cNvPr>
          <p:cNvSpPr txBox="1"/>
          <p:nvPr/>
        </p:nvSpPr>
        <p:spPr>
          <a:xfrm>
            <a:off x="9004791" y="6256936"/>
            <a:ext cx="902653" cy="276999"/>
          </a:xfrm>
          <a:prstGeom prst="rect">
            <a:avLst/>
          </a:prstGeom>
          <a:noFill/>
        </p:spPr>
        <p:txBody>
          <a:bodyPr wrap="square" rtlCol="0">
            <a:spAutoFit/>
          </a:bodyPr>
          <a:lstStyle/>
          <a:p>
            <a:r>
              <a:rPr lang="da-DK" sz="1200" dirty="0">
                <a:solidFill>
                  <a:schemeClr val="bg1"/>
                </a:solidFill>
              </a:rPr>
              <a:t>MADPAPIR</a:t>
            </a:r>
          </a:p>
        </p:txBody>
      </p:sp>
      <p:cxnSp>
        <p:nvCxnSpPr>
          <p:cNvPr id="3" name="Lige forbindelse 2">
            <a:extLst>
              <a:ext uri="{FF2B5EF4-FFF2-40B4-BE49-F238E27FC236}">
                <a16:creationId xmlns:a16="http://schemas.microsoft.com/office/drawing/2014/main" id="{85B6423D-444F-4204-BB5A-ADAEC3A4304A}"/>
              </a:ext>
            </a:extLst>
          </p:cNvPr>
          <p:cNvCxnSpPr>
            <a:cxnSpLocks/>
            <a:stCxn id="60" idx="3"/>
            <a:endCxn id="11" idx="1"/>
          </p:cNvCxnSpPr>
          <p:nvPr/>
        </p:nvCxnSpPr>
        <p:spPr>
          <a:xfrm flipV="1">
            <a:off x="8903367" y="6156524"/>
            <a:ext cx="236016" cy="250786"/>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567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2">
            <a:extLst>
              <a:ext uri="{FF2B5EF4-FFF2-40B4-BE49-F238E27FC236}">
                <a16:creationId xmlns:a16="http://schemas.microsoft.com/office/drawing/2014/main" id="{FBF5E2F9-4C81-43C0-A420-3F03954EB5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7568" t="24463" r="9956" b="17726"/>
          <a:stretch>
            <a:fillRect/>
          </a:stretch>
        </p:blipFill>
        <p:spPr bwMode="auto">
          <a:xfrm>
            <a:off x="1653072" y="1028689"/>
            <a:ext cx="927100" cy="865188"/>
          </a:xfrm>
          <a:prstGeom prst="rect">
            <a:avLst/>
          </a:prstGeom>
          <a:noFill/>
          <a:extLst>
            <a:ext uri="{909E8E84-426E-40DD-AFC4-6F175D3DCCD1}">
              <a14:hiddenFill xmlns:a14="http://schemas.microsoft.com/office/drawing/2010/main">
                <a:solidFill>
                  <a:srgbClr val="FFFFFF"/>
                </a:solidFill>
              </a14:hiddenFill>
            </a:ext>
          </a:extLst>
        </p:spPr>
      </p:pic>
      <p:pic>
        <p:nvPicPr>
          <p:cNvPr id="7" name="Billede 6">
            <a:extLst>
              <a:ext uri="{FF2B5EF4-FFF2-40B4-BE49-F238E27FC236}">
                <a16:creationId xmlns:a16="http://schemas.microsoft.com/office/drawing/2014/main" id="{86326B1F-DDF7-46A2-BA0D-B2F3B17DB04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7519" y="3009798"/>
            <a:ext cx="878205" cy="878205"/>
          </a:xfrm>
          <a:prstGeom prst="rect">
            <a:avLst/>
          </a:prstGeom>
          <a:noFill/>
          <a:ln>
            <a:noFill/>
          </a:ln>
        </p:spPr>
      </p:pic>
      <p:pic>
        <p:nvPicPr>
          <p:cNvPr id="8" name="Billede 7">
            <a:extLst>
              <a:ext uri="{FF2B5EF4-FFF2-40B4-BE49-F238E27FC236}">
                <a16:creationId xmlns:a16="http://schemas.microsoft.com/office/drawing/2014/main" id="{9148235B-3C41-45CF-90AA-C067263F329D}"/>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77519" y="4013370"/>
            <a:ext cx="857250" cy="857250"/>
          </a:xfrm>
          <a:prstGeom prst="rect">
            <a:avLst/>
          </a:prstGeom>
          <a:noFill/>
          <a:ln>
            <a:noFill/>
          </a:ln>
        </p:spPr>
      </p:pic>
      <p:sp>
        <p:nvSpPr>
          <p:cNvPr id="9" name="Rektangel 8">
            <a:extLst>
              <a:ext uri="{FF2B5EF4-FFF2-40B4-BE49-F238E27FC236}">
                <a16:creationId xmlns:a16="http://schemas.microsoft.com/office/drawing/2014/main" id="{EA6B5FE7-61AE-4AA6-BCB5-7E204CD7E566}"/>
              </a:ext>
            </a:extLst>
          </p:cNvPr>
          <p:cNvSpPr/>
          <p:nvPr/>
        </p:nvSpPr>
        <p:spPr>
          <a:xfrm>
            <a:off x="2580172" y="1276274"/>
            <a:ext cx="3071954" cy="461665"/>
          </a:xfrm>
          <a:prstGeom prst="rect">
            <a:avLst/>
          </a:prstGeom>
        </p:spPr>
        <p:txBody>
          <a:bodyPr wrap="square">
            <a:spAutoFit/>
          </a:bodyPr>
          <a:lstStyle/>
          <a:p>
            <a:r>
              <a:rPr lang="da-DK" sz="2400" dirty="0">
                <a:latin typeface="Calibri" panose="020F0502020204030204" pitchFamily="34" charset="0"/>
                <a:ea typeface="Calibri" panose="020F0502020204030204" pitchFamily="34" charset="0"/>
                <a:cs typeface="Times New Roman" panose="02020603050405020304" pitchFamily="18" charset="0"/>
              </a:rPr>
              <a:t>_____________</a:t>
            </a:r>
            <a:r>
              <a:rPr lang="da-DK" sz="2400" u="sng" dirty="0">
                <a:latin typeface="Calibri" panose="020F0502020204030204" pitchFamily="34" charset="0"/>
                <a:ea typeface="Calibri" panose="020F0502020204030204" pitchFamily="34" charset="0"/>
                <a:cs typeface="Times New Roman" panose="02020603050405020304" pitchFamily="18" charset="0"/>
              </a:rPr>
              <a:t>gram </a:t>
            </a:r>
            <a:endParaRPr lang="da-DK" sz="2400" dirty="0"/>
          </a:p>
        </p:txBody>
      </p:sp>
      <p:sp>
        <p:nvSpPr>
          <p:cNvPr id="10" name="Rektangel 9">
            <a:extLst>
              <a:ext uri="{FF2B5EF4-FFF2-40B4-BE49-F238E27FC236}">
                <a16:creationId xmlns:a16="http://schemas.microsoft.com/office/drawing/2014/main" id="{3AB27F25-105C-4648-BB29-955816789560}"/>
              </a:ext>
            </a:extLst>
          </p:cNvPr>
          <p:cNvSpPr/>
          <p:nvPr/>
        </p:nvSpPr>
        <p:spPr>
          <a:xfrm>
            <a:off x="2555724" y="2306991"/>
            <a:ext cx="2892267" cy="461665"/>
          </a:xfrm>
          <a:prstGeom prst="rect">
            <a:avLst/>
          </a:prstGeom>
        </p:spPr>
        <p:txBody>
          <a:bodyPr wrap="none">
            <a:spAutoFit/>
          </a:bodyPr>
          <a:lstStyle/>
          <a:p>
            <a:r>
              <a:rPr lang="da-DK" sz="2400" dirty="0">
                <a:latin typeface="Calibri" panose="020F0502020204030204" pitchFamily="34" charset="0"/>
                <a:ea typeface="Calibri" panose="020F0502020204030204" pitchFamily="34" charset="0"/>
                <a:cs typeface="Times New Roman" panose="02020603050405020304" pitchFamily="18" charset="0"/>
              </a:rPr>
              <a:t>_____________</a:t>
            </a:r>
            <a:r>
              <a:rPr lang="da-DK" sz="2400" u="sng" dirty="0">
                <a:latin typeface="Calibri" panose="020F0502020204030204" pitchFamily="34" charset="0"/>
                <a:ea typeface="Calibri" panose="020F0502020204030204" pitchFamily="34" charset="0"/>
                <a:cs typeface="Times New Roman" panose="02020603050405020304" pitchFamily="18" charset="0"/>
              </a:rPr>
              <a:t>gram </a:t>
            </a:r>
            <a:endParaRPr lang="da-DK" sz="2400" dirty="0"/>
          </a:p>
        </p:txBody>
      </p:sp>
      <p:sp>
        <p:nvSpPr>
          <p:cNvPr id="11" name="Rektangel 10">
            <a:extLst>
              <a:ext uri="{FF2B5EF4-FFF2-40B4-BE49-F238E27FC236}">
                <a16:creationId xmlns:a16="http://schemas.microsoft.com/office/drawing/2014/main" id="{1DC07E01-8C0A-43A3-9D99-3C829BC6B486}"/>
              </a:ext>
            </a:extLst>
          </p:cNvPr>
          <p:cNvSpPr/>
          <p:nvPr/>
        </p:nvSpPr>
        <p:spPr>
          <a:xfrm>
            <a:off x="2511458" y="3297545"/>
            <a:ext cx="2892267" cy="461665"/>
          </a:xfrm>
          <a:prstGeom prst="rect">
            <a:avLst/>
          </a:prstGeom>
        </p:spPr>
        <p:txBody>
          <a:bodyPr wrap="none">
            <a:spAutoFit/>
          </a:bodyPr>
          <a:lstStyle/>
          <a:p>
            <a:r>
              <a:rPr lang="da-DK" sz="2400" dirty="0">
                <a:latin typeface="Calibri" panose="020F0502020204030204" pitchFamily="34" charset="0"/>
                <a:ea typeface="Calibri" panose="020F0502020204030204" pitchFamily="34" charset="0"/>
                <a:cs typeface="Times New Roman" panose="02020603050405020304" pitchFamily="18" charset="0"/>
              </a:rPr>
              <a:t>_____________</a:t>
            </a:r>
            <a:r>
              <a:rPr lang="da-DK" sz="2400" u="sng" dirty="0">
                <a:latin typeface="Calibri" panose="020F0502020204030204" pitchFamily="34" charset="0"/>
                <a:ea typeface="Calibri" panose="020F0502020204030204" pitchFamily="34" charset="0"/>
                <a:cs typeface="Times New Roman" panose="02020603050405020304" pitchFamily="18" charset="0"/>
              </a:rPr>
              <a:t>gram </a:t>
            </a:r>
            <a:endParaRPr lang="da-DK" sz="2400" dirty="0"/>
          </a:p>
        </p:txBody>
      </p:sp>
      <p:sp>
        <p:nvSpPr>
          <p:cNvPr id="12" name="Rektangel 11">
            <a:extLst>
              <a:ext uri="{FF2B5EF4-FFF2-40B4-BE49-F238E27FC236}">
                <a16:creationId xmlns:a16="http://schemas.microsoft.com/office/drawing/2014/main" id="{2411A936-0CB2-42DF-85AF-2C85686397C5}"/>
              </a:ext>
            </a:extLst>
          </p:cNvPr>
          <p:cNvSpPr/>
          <p:nvPr/>
        </p:nvSpPr>
        <p:spPr>
          <a:xfrm>
            <a:off x="2511458" y="4301117"/>
            <a:ext cx="2892267" cy="461665"/>
          </a:xfrm>
          <a:prstGeom prst="rect">
            <a:avLst/>
          </a:prstGeom>
        </p:spPr>
        <p:txBody>
          <a:bodyPr wrap="none">
            <a:spAutoFit/>
          </a:bodyPr>
          <a:lstStyle/>
          <a:p>
            <a:r>
              <a:rPr lang="da-DK" sz="2400" dirty="0">
                <a:latin typeface="Calibri" panose="020F0502020204030204" pitchFamily="34" charset="0"/>
                <a:ea typeface="Calibri" panose="020F0502020204030204" pitchFamily="34" charset="0"/>
                <a:cs typeface="Times New Roman" panose="02020603050405020304" pitchFamily="18" charset="0"/>
              </a:rPr>
              <a:t>_____________</a:t>
            </a:r>
            <a:r>
              <a:rPr lang="da-DK" sz="2400" u="sng" dirty="0">
                <a:latin typeface="Calibri" panose="020F0502020204030204" pitchFamily="34" charset="0"/>
                <a:ea typeface="Calibri" panose="020F0502020204030204" pitchFamily="34" charset="0"/>
                <a:cs typeface="Times New Roman" panose="02020603050405020304" pitchFamily="18" charset="0"/>
              </a:rPr>
              <a:t>gram </a:t>
            </a:r>
            <a:endParaRPr lang="da-DK" sz="2400" dirty="0"/>
          </a:p>
        </p:txBody>
      </p:sp>
      <p:pic>
        <p:nvPicPr>
          <p:cNvPr id="13" name="Grafik 6" descr="Blyant">
            <a:extLst>
              <a:ext uri="{FF2B5EF4-FFF2-40B4-BE49-F238E27FC236}">
                <a16:creationId xmlns:a16="http://schemas.microsoft.com/office/drawing/2014/main" id="{FE20A572-BC53-4368-9522-B87D07CFBF71}"/>
              </a:ext>
            </a:extLst>
          </p:cNvPr>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47991" y="4319247"/>
            <a:ext cx="296545" cy="296545"/>
          </a:xfrm>
          <a:prstGeom prst="rect">
            <a:avLst/>
          </a:prstGeom>
        </p:spPr>
      </p:pic>
      <p:pic>
        <p:nvPicPr>
          <p:cNvPr id="14" name="Grafik 6" descr="Blyant">
            <a:extLst>
              <a:ext uri="{FF2B5EF4-FFF2-40B4-BE49-F238E27FC236}">
                <a16:creationId xmlns:a16="http://schemas.microsoft.com/office/drawing/2014/main" id="{46E6CAB2-C012-4BB2-910B-6A9BAC622C84}"/>
              </a:ext>
            </a:extLst>
          </p:cNvPr>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47991" y="3324426"/>
            <a:ext cx="296545" cy="296545"/>
          </a:xfrm>
          <a:prstGeom prst="rect">
            <a:avLst/>
          </a:prstGeom>
        </p:spPr>
      </p:pic>
      <p:pic>
        <p:nvPicPr>
          <p:cNvPr id="15" name="Grafik 6" descr="Blyant">
            <a:extLst>
              <a:ext uri="{FF2B5EF4-FFF2-40B4-BE49-F238E27FC236}">
                <a16:creationId xmlns:a16="http://schemas.microsoft.com/office/drawing/2014/main" id="{5478B437-E912-48A1-88AC-9A848CB87B35}"/>
              </a:ext>
            </a:extLst>
          </p:cNvPr>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47991" y="2282513"/>
            <a:ext cx="296545" cy="296545"/>
          </a:xfrm>
          <a:prstGeom prst="rect">
            <a:avLst/>
          </a:prstGeom>
        </p:spPr>
      </p:pic>
      <p:pic>
        <p:nvPicPr>
          <p:cNvPr id="16" name="Grafik 6" descr="Blyant">
            <a:extLst>
              <a:ext uri="{FF2B5EF4-FFF2-40B4-BE49-F238E27FC236}">
                <a16:creationId xmlns:a16="http://schemas.microsoft.com/office/drawing/2014/main" id="{1F431021-11BD-4837-BF38-FB87E0963870}"/>
              </a:ext>
            </a:extLst>
          </p:cNvPr>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47991" y="1285904"/>
            <a:ext cx="296545" cy="296545"/>
          </a:xfrm>
          <a:prstGeom prst="rect">
            <a:avLst/>
          </a:prstGeom>
        </p:spPr>
      </p:pic>
      <p:sp>
        <p:nvSpPr>
          <p:cNvPr id="17" name="Rektangel 16">
            <a:extLst>
              <a:ext uri="{FF2B5EF4-FFF2-40B4-BE49-F238E27FC236}">
                <a16:creationId xmlns:a16="http://schemas.microsoft.com/office/drawing/2014/main" id="{CFD81FC7-172D-4174-8D3A-802C04D90980}"/>
              </a:ext>
            </a:extLst>
          </p:cNvPr>
          <p:cNvSpPr/>
          <p:nvPr/>
        </p:nvSpPr>
        <p:spPr>
          <a:xfrm>
            <a:off x="1565759" y="5400168"/>
            <a:ext cx="6617068" cy="461665"/>
          </a:xfrm>
          <a:prstGeom prst="rect">
            <a:avLst/>
          </a:prstGeom>
        </p:spPr>
        <p:txBody>
          <a:bodyPr wrap="none">
            <a:spAutoFit/>
          </a:bodyPr>
          <a:lstStyle/>
          <a:p>
            <a:r>
              <a:rPr lang="da-DK" sz="2400" dirty="0">
                <a:latin typeface="Calibri" panose="020F0502020204030204" pitchFamily="34" charset="0"/>
                <a:ea typeface="Calibri" panose="020F0502020204030204" pitchFamily="34" charset="0"/>
                <a:cs typeface="Times New Roman" panose="02020603050405020304" pitchFamily="18" charset="0"/>
              </a:rPr>
              <a:t>Hvor mange madpakker er der affald fra? ________</a:t>
            </a:r>
            <a:endParaRPr lang="da-DK" sz="2400" dirty="0"/>
          </a:p>
        </p:txBody>
      </p:sp>
      <p:pic>
        <p:nvPicPr>
          <p:cNvPr id="18" name="Grafik 10" descr="Blyant">
            <a:extLst>
              <a:ext uri="{FF2B5EF4-FFF2-40B4-BE49-F238E27FC236}">
                <a16:creationId xmlns:a16="http://schemas.microsoft.com/office/drawing/2014/main" id="{78303E2A-6D63-4C5A-8AE8-3488A5A428F4}"/>
              </a:ext>
            </a:extLst>
          </p:cNvPr>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39947" y="5400168"/>
            <a:ext cx="296545" cy="296545"/>
          </a:xfrm>
          <a:prstGeom prst="rect">
            <a:avLst/>
          </a:prstGeom>
        </p:spPr>
      </p:pic>
      <p:pic>
        <p:nvPicPr>
          <p:cNvPr id="25" name="Billede 24">
            <a:extLst>
              <a:ext uri="{FF2B5EF4-FFF2-40B4-BE49-F238E27FC236}">
                <a16:creationId xmlns:a16="http://schemas.microsoft.com/office/drawing/2014/main" id="{34F7ADBF-75C3-42D7-BC71-ED3849E11C98}"/>
              </a:ext>
            </a:extLst>
          </p:cNvPr>
          <p:cNvPicPr>
            <a:picLocks noChangeAspect="1"/>
          </p:cNvPicPr>
          <p:nvPr/>
        </p:nvPicPr>
        <p:blipFill>
          <a:blip r:embed="rId7"/>
          <a:stretch>
            <a:fillRect/>
          </a:stretch>
        </p:blipFill>
        <p:spPr>
          <a:xfrm>
            <a:off x="9766300" y="326111"/>
            <a:ext cx="2028065" cy="1461414"/>
          </a:xfrm>
          <a:prstGeom prst="rect">
            <a:avLst/>
          </a:prstGeom>
        </p:spPr>
      </p:pic>
      <p:pic>
        <p:nvPicPr>
          <p:cNvPr id="3" name="Billede 2" descr="Et billede, der indeholder vand, kage, bord, sidder&#10;&#10;Automatisk genereret beskrivelse">
            <a:extLst>
              <a:ext uri="{FF2B5EF4-FFF2-40B4-BE49-F238E27FC236}">
                <a16:creationId xmlns:a16="http://schemas.microsoft.com/office/drawing/2014/main" id="{20E6B056-BC99-4CA1-968D-A224C8CEF405}"/>
              </a:ext>
            </a:extLst>
          </p:cNvPr>
          <p:cNvPicPr>
            <a:picLocks noChangeAspect="1"/>
          </p:cNvPicPr>
          <p:nvPr/>
        </p:nvPicPr>
        <p:blipFill rotWithShape="1">
          <a:blip r:embed="rId8">
            <a:extLst>
              <a:ext uri="{28A0092B-C50C-407E-A947-70E740481C1C}">
                <a14:useLocalDpi xmlns:a14="http://schemas.microsoft.com/office/drawing/2010/main" val="0"/>
              </a:ext>
            </a:extLst>
          </a:blip>
          <a:srcRect l="14275" r="26242" b="3309"/>
          <a:stretch/>
        </p:blipFill>
        <p:spPr>
          <a:xfrm>
            <a:off x="1695213" y="2048899"/>
            <a:ext cx="816245" cy="796100"/>
          </a:xfrm>
          <a:prstGeom prst="rect">
            <a:avLst/>
          </a:prstGeom>
          <a:solidFill>
            <a:schemeClr val="accent1"/>
          </a:solidFill>
          <a:ln w="101600" cap="sq">
            <a:solidFill>
              <a:srgbClr val="0070C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kstfelt 3">
            <a:extLst>
              <a:ext uri="{FF2B5EF4-FFF2-40B4-BE49-F238E27FC236}">
                <a16:creationId xmlns:a16="http://schemas.microsoft.com/office/drawing/2014/main" id="{599DBFA0-D51B-494E-8451-4D14C7DC094E}"/>
              </a:ext>
            </a:extLst>
          </p:cNvPr>
          <p:cNvSpPr txBox="1"/>
          <p:nvPr/>
        </p:nvSpPr>
        <p:spPr>
          <a:xfrm>
            <a:off x="1677519" y="2579058"/>
            <a:ext cx="902653" cy="276999"/>
          </a:xfrm>
          <a:prstGeom prst="rect">
            <a:avLst/>
          </a:prstGeom>
          <a:noFill/>
        </p:spPr>
        <p:txBody>
          <a:bodyPr wrap="square" rtlCol="0">
            <a:spAutoFit/>
          </a:bodyPr>
          <a:lstStyle/>
          <a:p>
            <a:r>
              <a:rPr lang="da-DK" sz="1200" dirty="0">
                <a:solidFill>
                  <a:schemeClr val="bg1"/>
                </a:solidFill>
              </a:rPr>
              <a:t>MADPAPIR</a:t>
            </a:r>
          </a:p>
        </p:txBody>
      </p:sp>
    </p:spTree>
    <p:extLst>
      <p:ext uri="{BB962C8B-B14F-4D97-AF65-F5344CB8AC3E}">
        <p14:creationId xmlns:p14="http://schemas.microsoft.com/office/powerpoint/2010/main" val="27508683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aleboble: rektangel med afrundede hjørner 3">
            <a:extLst>
              <a:ext uri="{FF2B5EF4-FFF2-40B4-BE49-F238E27FC236}">
                <a16:creationId xmlns:a16="http://schemas.microsoft.com/office/drawing/2014/main" id="{41CFAD71-D410-423E-A35C-21F4F73256CE}"/>
              </a:ext>
            </a:extLst>
          </p:cNvPr>
          <p:cNvSpPr/>
          <p:nvPr/>
        </p:nvSpPr>
        <p:spPr>
          <a:xfrm>
            <a:off x="6747311" y="758846"/>
            <a:ext cx="1819174" cy="2302055"/>
          </a:xfrm>
          <a:prstGeom prst="wedgeRoundRectCallout">
            <a:avLst>
              <a:gd name="adj1" fmla="val -2150"/>
              <a:gd name="adj2" fmla="val 73030"/>
              <a:gd name="adj3" fmla="val 16667"/>
            </a:avLst>
          </a:prstGeom>
          <a:solidFill>
            <a:schemeClr val="bg1"/>
          </a:solidFill>
          <a:ln w="28575">
            <a:solidFill>
              <a:srgbClr val="E5461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a-DK" sz="1600" dirty="0">
                <a:solidFill>
                  <a:schemeClr val="tx1"/>
                </a:solidFill>
                <a:effectLst/>
                <a:ea typeface="Calibri" panose="020F0502020204030204" pitchFamily="34" charset="0"/>
                <a:cs typeface="Times New Roman" panose="02020603050405020304" pitchFamily="18" charset="0"/>
              </a:rPr>
              <a:t>Vi kan plante træer, så vi kan lave nyt madpapir, men jorden kan ikke genskabe metal.</a:t>
            </a:r>
          </a:p>
        </p:txBody>
      </p:sp>
      <p:sp>
        <p:nvSpPr>
          <p:cNvPr id="6" name="Taleboble: rektangel med afrundede hjørner 5">
            <a:extLst>
              <a:ext uri="{FF2B5EF4-FFF2-40B4-BE49-F238E27FC236}">
                <a16:creationId xmlns:a16="http://schemas.microsoft.com/office/drawing/2014/main" id="{7F770143-F3B2-40F8-B012-340FB49596D0}"/>
              </a:ext>
            </a:extLst>
          </p:cNvPr>
          <p:cNvSpPr/>
          <p:nvPr/>
        </p:nvSpPr>
        <p:spPr>
          <a:xfrm>
            <a:off x="2324397" y="2816443"/>
            <a:ext cx="3872163" cy="3477493"/>
          </a:xfrm>
          <a:prstGeom prst="wedgeRoundRectCallout">
            <a:avLst>
              <a:gd name="adj1" fmla="val 85244"/>
              <a:gd name="adj2" fmla="val -14251"/>
              <a:gd name="adj3" fmla="val 16667"/>
            </a:avLst>
          </a:prstGeom>
          <a:solidFill>
            <a:schemeClr val="bg1"/>
          </a:solidFill>
          <a:ln w="28575">
            <a:solidFill>
              <a:srgbClr val="E5461B"/>
            </a:solidFill>
            <a:extLst>
              <a:ext uri="{C807C97D-BFC1-408E-A445-0C87EB9F89A2}">
                <ask:lineSketchStyleProps xmlns:ask="http://schemas.microsoft.com/office/drawing/2018/sketchyshapes" sd="450215953">
                  <a:custGeom>
                    <a:avLst/>
                    <a:gdLst>
                      <a:gd name="connsiteX0" fmla="*/ 0 w 3872163"/>
                      <a:gd name="connsiteY0" fmla="*/ 579594 h 3477493"/>
                      <a:gd name="connsiteX1" fmla="*/ 579594 w 3872163"/>
                      <a:gd name="connsiteY1" fmla="*/ 0 h 3477493"/>
                      <a:gd name="connsiteX2" fmla="*/ 2258762 w 3872163"/>
                      <a:gd name="connsiteY2" fmla="*/ 0 h 3477493"/>
                      <a:gd name="connsiteX3" fmla="*/ 2258762 w 3872163"/>
                      <a:gd name="connsiteY3" fmla="*/ 0 h 3477493"/>
                      <a:gd name="connsiteX4" fmla="*/ 3226803 w 3872163"/>
                      <a:gd name="connsiteY4" fmla="*/ 0 h 3477493"/>
                      <a:gd name="connsiteX5" fmla="*/ 3292569 w 3872163"/>
                      <a:gd name="connsiteY5" fmla="*/ 0 h 3477493"/>
                      <a:gd name="connsiteX6" fmla="*/ 3872163 w 3872163"/>
                      <a:gd name="connsiteY6" fmla="*/ 579594 h 3477493"/>
                      <a:gd name="connsiteX7" fmla="*/ 3872163 w 3872163"/>
                      <a:gd name="connsiteY7" fmla="*/ 579582 h 3477493"/>
                      <a:gd name="connsiteX8" fmla="*/ 4274326 w 3872163"/>
                      <a:gd name="connsiteY8" fmla="*/ 1426050 h 3477493"/>
                      <a:gd name="connsiteX9" fmla="*/ 3872163 w 3872163"/>
                      <a:gd name="connsiteY9" fmla="*/ 1448955 h 3477493"/>
                      <a:gd name="connsiteX10" fmla="*/ 3872163 w 3872163"/>
                      <a:gd name="connsiteY10" fmla="*/ 2897899 h 3477493"/>
                      <a:gd name="connsiteX11" fmla="*/ 3292569 w 3872163"/>
                      <a:gd name="connsiteY11" fmla="*/ 3477493 h 3477493"/>
                      <a:gd name="connsiteX12" fmla="*/ 3226803 w 3872163"/>
                      <a:gd name="connsiteY12" fmla="*/ 3477493 h 3477493"/>
                      <a:gd name="connsiteX13" fmla="*/ 2258762 w 3872163"/>
                      <a:gd name="connsiteY13" fmla="*/ 3477493 h 3477493"/>
                      <a:gd name="connsiteX14" fmla="*/ 2258762 w 3872163"/>
                      <a:gd name="connsiteY14" fmla="*/ 3477493 h 3477493"/>
                      <a:gd name="connsiteX15" fmla="*/ 579594 w 3872163"/>
                      <a:gd name="connsiteY15" fmla="*/ 3477493 h 3477493"/>
                      <a:gd name="connsiteX16" fmla="*/ 0 w 3872163"/>
                      <a:gd name="connsiteY16" fmla="*/ 2897899 h 3477493"/>
                      <a:gd name="connsiteX17" fmla="*/ 0 w 3872163"/>
                      <a:gd name="connsiteY17" fmla="*/ 1448955 h 3477493"/>
                      <a:gd name="connsiteX18" fmla="*/ 0 w 3872163"/>
                      <a:gd name="connsiteY18" fmla="*/ 579582 h 3477493"/>
                      <a:gd name="connsiteX19" fmla="*/ 0 w 3872163"/>
                      <a:gd name="connsiteY19" fmla="*/ 579582 h 3477493"/>
                      <a:gd name="connsiteX20" fmla="*/ 0 w 3872163"/>
                      <a:gd name="connsiteY20" fmla="*/ 579594 h 34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72163" h="3477493" fill="none" extrusionOk="0">
                        <a:moveTo>
                          <a:pt x="0" y="579594"/>
                        </a:moveTo>
                        <a:cubicBezTo>
                          <a:pt x="-39423" y="236581"/>
                          <a:pt x="207817" y="30899"/>
                          <a:pt x="579594" y="0"/>
                        </a:cubicBezTo>
                        <a:cubicBezTo>
                          <a:pt x="952613" y="-66139"/>
                          <a:pt x="1547470" y="-48433"/>
                          <a:pt x="2258762" y="0"/>
                        </a:cubicBezTo>
                        <a:lnTo>
                          <a:pt x="2258762" y="0"/>
                        </a:lnTo>
                        <a:cubicBezTo>
                          <a:pt x="2529717" y="-41350"/>
                          <a:pt x="3042471" y="-78948"/>
                          <a:pt x="3226803" y="0"/>
                        </a:cubicBezTo>
                        <a:cubicBezTo>
                          <a:pt x="3242514" y="-4650"/>
                          <a:pt x="3260455" y="1366"/>
                          <a:pt x="3292569" y="0"/>
                        </a:cubicBezTo>
                        <a:cubicBezTo>
                          <a:pt x="3631493" y="-52022"/>
                          <a:pt x="3875270" y="239191"/>
                          <a:pt x="3872163" y="579594"/>
                        </a:cubicBezTo>
                        <a:cubicBezTo>
                          <a:pt x="3872163" y="579590"/>
                          <a:pt x="3872163" y="579587"/>
                          <a:pt x="3872163" y="579582"/>
                        </a:cubicBezTo>
                        <a:cubicBezTo>
                          <a:pt x="4052651" y="910731"/>
                          <a:pt x="4169613" y="1144643"/>
                          <a:pt x="4274326" y="1426050"/>
                        </a:cubicBezTo>
                        <a:cubicBezTo>
                          <a:pt x="4215548" y="1420016"/>
                          <a:pt x="3989897" y="1425837"/>
                          <a:pt x="3872163" y="1448955"/>
                        </a:cubicBezTo>
                        <a:cubicBezTo>
                          <a:pt x="3912953" y="2155716"/>
                          <a:pt x="3984567" y="2669978"/>
                          <a:pt x="3872163" y="2897899"/>
                        </a:cubicBezTo>
                        <a:cubicBezTo>
                          <a:pt x="3867096" y="3214975"/>
                          <a:pt x="3618184" y="3532076"/>
                          <a:pt x="3292569" y="3477493"/>
                        </a:cubicBezTo>
                        <a:cubicBezTo>
                          <a:pt x="3277540" y="3476077"/>
                          <a:pt x="3245244" y="3472459"/>
                          <a:pt x="3226803" y="3477493"/>
                        </a:cubicBezTo>
                        <a:cubicBezTo>
                          <a:pt x="2809309" y="3498414"/>
                          <a:pt x="2496750" y="3453891"/>
                          <a:pt x="2258762" y="3477493"/>
                        </a:cubicBezTo>
                        <a:lnTo>
                          <a:pt x="2258762" y="3477493"/>
                        </a:lnTo>
                        <a:cubicBezTo>
                          <a:pt x="1638368" y="3481720"/>
                          <a:pt x="1103920" y="3359034"/>
                          <a:pt x="579594" y="3477493"/>
                        </a:cubicBezTo>
                        <a:cubicBezTo>
                          <a:pt x="249718" y="3479135"/>
                          <a:pt x="-3145" y="3211008"/>
                          <a:pt x="0" y="2897899"/>
                        </a:cubicBezTo>
                        <a:cubicBezTo>
                          <a:pt x="127516" y="2215880"/>
                          <a:pt x="80777" y="2017024"/>
                          <a:pt x="0" y="1448955"/>
                        </a:cubicBezTo>
                        <a:cubicBezTo>
                          <a:pt x="39854" y="1032794"/>
                          <a:pt x="74310" y="913315"/>
                          <a:pt x="0" y="579582"/>
                        </a:cubicBezTo>
                        <a:lnTo>
                          <a:pt x="0" y="579582"/>
                        </a:lnTo>
                        <a:cubicBezTo>
                          <a:pt x="0" y="579587"/>
                          <a:pt x="-1" y="579588"/>
                          <a:pt x="0" y="579594"/>
                        </a:cubicBezTo>
                        <a:close/>
                      </a:path>
                      <a:path w="3872163" h="3477493" stroke="0" extrusionOk="0">
                        <a:moveTo>
                          <a:pt x="0" y="579594"/>
                        </a:moveTo>
                        <a:cubicBezTo>
                          <a:pt x="-3942" y="250752"/>
                          <a:pt x="278985" y="-50628"/>
                          <a:pt x="579594" y="0"/>
                        </a:cubicBezTo>
                        <a:cubicBezTo>
                          <a:pt x="1359212" y="-10441"/>
                          <a:pt x="1803291" y="18776"/>
                          <a:pt x="2258762" y="0"/>
                        </a:cubicBezTo>
                        <a:lnTo>
                          <a:pt x="2258762" y="0"/>
                        </a:lnTo>
                        <a:cubicBezTo>
                          <a:pt x="2610300" y="54495"/>
                          <a:pt x="2996855" y="-63128"/>
                          <a:pt x="3226803" y="0"/>
                        </a:cubicBezTo>
                        <a:cubicBezTo>
                          <a:pt x="3254756" y="-5724"/>
                          <a:pt x="3261441" y="-4034"/>
                          <a:pt x="3292569" y="0"/>
                        </a:cubicBezTo>
                        <a:cubicBezTo>
                          <a:pt x="3607566" y="41826"/>
                          <a:pt x="3880550" y="228427"/>
                          <a:pt x="3872163" y="579594"/>
                        </a:cubicBezTo>
                        <a:cubicBezTo>
                          <a:pt x="3872164" y="579590"/>
                          <a:pt x="3872164" y="579584"/>
                          <a:pt x="3872163" y="579582"/>
                        </a:cubicBezTo>
                        <a:cubicBezTo>
                          <a:pt x="4009927" y="796156"/>
                          <a:pt x="4195516" y="1074636"/>
                          <a:pt x="4274326" y="1426050"/>
                        </a:cubicBezTo>
                        <a:cubicBezTo>
                          <a:pt x="4160255" y="1422922"/>
                          <a:pt x="3930099" y="1434954"/>
                          <a:pt x="3872163" y="1448955"/>
                        </a:cubicBezTo>
                        <a:cubicBezTo>
                          <a:pt x="3776160" y="2096550"/>
                          <a:pt x="3843632" y="2559699"/>
                          <a:pt x="3872163" y="2897899"/>
                        </a:cubicBezTo>
                        <a:cubicBezTo>
                          <a:pt x="3867867" y="3254970"/>
                          <a:pt x="3653098" y="3469806"/>
                          <a:pt x="3292569" y="3477493"/>
                        </a:cubicBezTo>
                        <a:cubicBezTo>
                          <a:pt x="3264571" y="3477465"/>
                          <a:pt x="3254214" y="3475108"/>
                          <a:pt x="3226803" y="3477493"/>
                        </a:cubicBezTo>
                        <a:cubicBezTo>
                          <a:pt x="2979080" y="3494740"/>
                          <a:pt x="2697765" y="3537053"/>
                          <a:pt x="2258762" y="3477493"/>
                        </a:cubicBezTo>
                        <a:lnTo>
                          <a:pt x="2258762" y="3477493"/>
                        </a:lnTo>
                        <a:cubicBezTo>
                          <a:pt x="1672303" y="3588635"/>
                          <a:pt x="1390391" y="3522286"/>
                          <a:pt x="579594" y="3477493"/>
                        </a:cubicBezTo>
                        <a:cubicBezTo>
                          <a:pt x="254156" y="3475971"/>
                          <a:pt x="8025" y="3218697"/>
                          <a:pt x="0" y="2897899"/>
                        </a:cubicBezTo>
                        <a:cubicBezTo>
                          <a:pt x="-69791" y="2630635"/>
                          <a:pt x="-87374" y="1844012"/>
                          <a:pt x="0" y="1448955"/>
                        </a:cubicBezTo>
                        <a:cubicBezTo>
                          <a:pt x="51906" y="1036275"/>
                          <a:pt x="-7852" y="779200"/>
                          <a:pt x="0" y="579582"/>
                        </a:cubicBezTo>
                        <a:lnTo>
                          <a:pt x="0" y="579582"/>
                        </a:lnTo>
                        <a:cubicBezTo>
                          <a:pt x="-1" y="579589"/>
                          <a:pt x="1" y="579588"/>
                          <a:pt x="0" y="57959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da-DK" sz="1600" b="1" dirty="0">
                <a:solidFill>
                  <a:schemeClr val="tx1"/>
                </a:solidFill>
                <a:effectLst/>
                <a:ea typeface="Calibri" panose="020F0502020204030204" pitchFamily="34" charset="0"/>
                <a:cs typeface="Times New Roman" panose="02020603050405020304" pitchFamily="18" charset="0"/>
              </a:rPr>
              <a:t>Indpakning og bæredygtighed: </a:t>
            </a:r>
          </a:p>
          <a:p>
            <a:pPr marL="171450" indent="-171450">
              <a:lnSpc>
                <a:spcPct val="107000"/>
              </a:lnSpc>
              <a:spcAft>
                <a:spcPts val="800"/>
              </a:spcAft>
              <a:buFont typeface="Arial" panose="020B0604020202020204" pitchFamily="34" charset="0"/>
              <a:buChar char="•"/>
            </a:pPr>
            <a:r>
              <a:rPr lang="da-DK" sz="1600" dirty="0">
                <a:solidFill>
                  <a:schemeClr val="tx1"/>
                </a:solidFill>
                <a:ea typeface="Calibri" panose="020F0502020204030204" pitchFamily="34" charset="0"/>
                <a:cs typeface="Times New Roman" panose="02020603050405020304" pitchFamily="18" charset="0"/>
              </a:rPr>
              <a:t>Det er vigtigt at madpakken er pakket ind, så den er lækker, når du skal spise den.</a:t>
            </a:r>
          </a:p>
          <a:p>
            <a:pPr marL="171450" indent="-171450">
              <a:lnSpc>
                <a:spcPct val="107000"/>
              </a:lnSpc>
              <a:spcAft>
                <a:spcPts val="800"/>
              </a:spcAft>
              <a:buFont typeface="Arial" panose="020B0604020202020204" pitchFamily="34" charset="0"/>
              <a:buChar char="•"/>
            </a:pPr>
            <a:r>
              <a:rPr lang="da-DK" sz="1600" dirty="0">
                <a:solidFill>
                  <a:schemeClr val="tx1"/>
                </a:solidFill>
                <a:effectLst/>
                <a:ea typeface="Calibri" panose="020F0502020204030204" pitchFamily="34" charset="0"/>
                <a:cs typeface="Times New Roman" panose="02020603050405020304" pitchFamily="18" charset="0"/>
              </a:rPr>
              <a:t>Jo mindre affald jo bedre. </a:t>
            </a:r>
          </a:p>
          <a:p>
            <a:pPr marL="171450" indent="-171450">
              <a:lnSpc>
                <a:spcPct val="107000"/>
              </a:lnSpc>
              <a:spcAft>
                <a:spcPts val="800"/>
              </a:spcAft>
              <a:buFont typeface="Arial" panose="020B0604020202020204" pitchFamily="34" charset="0"/>
              <a:buChar char="•"/>
            </a:pPr>
            <a:r>
              <a:rPr lang="da-DK" sz="1600" dirty="0">
                <a:solidFill>
                  <a:schemeClr val="tx1"/>
                </a:solidFill>
                <a:effectLst/>
                <a:ea typeface="Calibri" panose="020F0502020204030204" pitchFamily="34" charset="0"/>
                <a:cs typeface="Times New Roman" panose="02020603050405020304" pitchFamily="18" charset="0"/>
              </a:rPr>
              <a:t>Indpakning der kan genbruges er bedst.</a:t>
            </a:r>
          </a:p>
          <a:p>
            <a:pPr marL="171450" indent="-171450">
              <a:lnSpc>
                <a:spcPct val="107000"/>
              </a:lnSpc>
              <a:spcAft>
                <a:spcPts val="800"/>
              </a:spcAft>
              <a:buFont typeface="Arial" panose="020B0604020202020204" pitchFamily="34" charset="0"/>
              <a:buChar char="•"/>
            </a:pPr>
            <a:r>
              <a:rPr lang="da-DK" sz="1600" dirty="0">
                <a:solidFill>
                  <a:schemeClr val="tx1"/>
                </a:solidFill>
                <a:ea typeface="Calibri" panose="020F0502020204030204" pitchFamily="34" charset="0"/>
                <a:cs typeface="Times New Roman" panose="02020603050405020304" pitchFamily="18" charset="0"/>
              </a:rPr>
              <a:t>Papir er at foretrække frem for plast og sølvpapir</a:t>
            </a:r>
            <a:r>
              <a:rPr lang="da-DK" sz="1600" dirty="0">
                <a:solidFill>
                  <a:schemeClr val="tx1"/>
                </a:solidFill>
                <a:effectLst/>
                <a:ea typeface="Calibri" panose="020F0502020204030204" pitchFamily="34" charset="0"/>
                <a:cs typeface="Times New Roman" panose="02020603050405020304" pitchFamily="18" charset="0"/>
              </a:rPr>
              <a:t>.</a:t>
            </a:r>
          </a:p>
        </p:txBody>
      </p:sp>
      <p:pic>
        <p:nvPicPr>
          <p:cNvPr id="7" name="Grafik 6" descr="Løvtræ">
            <a:extLst>
              <a:ext uri="{FF2B5EF4-FFF2-40B4-BE49-F238E27FC236}">
                <a16:creationId xmlns:a16="http://schemas.microsoft.com/office/drawing/2014/main" id="{0C8BC747-F2CC-4AED-A864-DACE78DA3F9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96369" y="997269"/>
            <a:ext cx="1819174" cy="1819174"/>
          </a:xfrm>
          <a:prstGeom prst="rect">
            <a:avLst/>
          </a:prstGeom>
        </p:spPr>
      </p:pic>
      <p:pic>
        <p:nvPicPr>
          <p:cNvPr id="9" name="Billede 8">
            <a:extLst>
              <a:ext uri="{FF2B5EF4-FFF2-40B4-BE49-F238E27FC236}">
                <a16:creationId xmlns:a16="http://schemas.microsoft.com/office/drawing/2014/main" id="{0C17173F-BE1C-44F8-B5EC-958C952F7A32}"/>
              </a:ext>
            </a:extLst>
          </p:cNvPr>
          <p:cNvPicPr>
            <a:picLocks noChangeAspect="1"/>
          </p:cNvPicPr>
          <p:nvPr/>
        </p:nvPicPr>
        <p:blipFill>
          <a:blip r:embed="rId4"/>
          <a:stretch>
            <a:fillRect/>
          </a:stretch>
        </p:blipFill>
        <p:spPr>
          <a:xfrm>
            <a:off x="9766300" y="326111"/>
            <a:ext cx="2028065" cy="1461414"/>
          </a:xfrm>
          <a:prstGeom prst="rect">
            <a:avLst/>
          </a:prstGeom>
        </p:spPr>
      </p:pic>
      <p:sp>
        <p:nvSpPr>
          <p:cNvPr id="10" name="Titel 1">
            <a:extLst>
              <a:ext uri="{FF2B5EF4-FFF2-40B4-BE49-F238E27FC236}">
                <a16:creationId xmlns:a16="http://schemas.microsoft.com/office/drawing/2014/main" id="{5CEEFEAF-83B2-437F-8528-BAF4889B844C}"/>
              </a:ext>
            </a:extLst>
          </p:cNvPr>
          <p:cNvSpPr txBox="1">
            <a:spLocks/>
          </p:cNvSpPr>
          <p:nvPr/>
        </p:nvSpPr>
        <p:spPr>
          <a:xfrm>
            <a:off x="397635" y="458830"/>
            <a:ext cx="10515600" cy="76835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a-DK" sz="3800" dirty="0">
                <a:solidFill>
                  <a:srgbClr val="E5461B"/>
                </a:solidFill>
                <a:latin typeface="+mn-lt"/>
              </a:rPr>
              <a:t>Professor </a:t>
            </a:r>
            <a:r>
              <a:rPr lang="da-DK" sz="3800" dirty="0" err="1">
                <a:solidFill>
                  <a:srgbClr val="E5461B"/>
                </a:solidFill>
                <a:latin typeface="+mn-lt"/>
              </a:rPr>
              <a:t>Klogs</a:t>
            </a:r>
            <a:r>
              <a:rPr lang="da-DK" sz="3800" dirty="0">
                <a:solidFill>
                  <a:srgbClr val="E5461B"/>
                </a:solidFill>
                <a:latin typeface="+mn-lt"/>
              </a:rPr>
              <a:t> tips</a:t>
            </a:r>
          </a:p>
        </p:txBody>
      </p:sp>
      <p:pic>
        <p:nvPicPr>
          <p:cNvPr id="11" name="Billede 10">
            <a:extLst>
              <a:ext uri="{FF2B5EF4-FFF2-40B4-BE49-F238E27FC236}">
                <a16:creationId xmlns:a16="http://schemas.microsoft.com/office/drawing/2014/main" id="{28148D6C-F312-4E69-B783-E10FEC6743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53700" y="3060901"/>
            <a:ext cx="2663727" cy="4177043"/>
          </a:xfrm>
          <a:prstGeom prst="rect">
            <a:avLst/>
          </a:prstGeom>
        </p:spPr>
      </p:pic>
    </p:spTree>
    <p:extLst>
      <p:ext uri="{BB962C8B-B14F-4D97-AF65-F5344CB8AC3E}">
        <p14:creationId xmlns:p14="http://schemas.microsoft.com/office/powerpoint/2010/main" val="247811213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4b72cc11-34f9-4b75-aad3-33a115555e68">
      <Terms xmlns="http://schemas.microsoft.com/office/infopath/2007/PartnerControls"/>
    </lcf76f155ced4ddcb4097134ff3c332f>
    <TaxCatchAll xmlns="307a924d-191f-48b7-a13e-4c9da253945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39A98C163A5FD447A0BF07823A51085B" ma:contentTypeVersion="17" ma:contentTypeDescription="Opret et nyt dokument." ma:contentTypeScope="" ma:versionID="59c2b152f9188bdba50eaa928b600c14">
  <xsd:schema xmlns:xsd="http://www.w3.org/2001/XMLSchema" xmlns:xs="http://www.w3.org/2001/XMLSchema" xmlns:p="http://schemas.microsoft.com/office/2006/metadata/properties" xmlns:ns2="4b72cc11-34f9-4b75-aad3-33a115555e68" xmlns:ns3="307a924d-191f-48b7-a13e-4c9da253945c" targetNamespace="http://schemas.microsoft.com/office/2006/metadata/properties" ma:root="true" ma:fieldsID="8896447662cbc40bcf8ce46d1153dd6f" ns2:_="" ns3:_="">
    <xsd:import namespace="4b72cc11-34f9-4b75-aad3-33a115555e68"/>
    <xsd:import namespace="307a924d-191f-48b7-a13e-4c9da253945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3:SharedWithUsers" minOccurs="0"/>
                <xsd:element ref="ns3:SharedWithDetail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72cc11-34f9-4b75-aad3-33a115555e6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illedmærker" ma:readOnly="false" ma:fieldId="{5cf76f15-5ced-4ddc-b409-7134ff3c332f}" ma:taxonomyMulti="true" ma:sspId="3fe80aff-8094-4148-a725-0517f31fcd50"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7a924d-191f-48b7-a13e-4c9da253945c" elementFormDefault="qualified">
    <xsd:import namespace="http://schemas.microsoft.com/office/2006/documentManagement/types"/>
    <xsd:import namespace="http://schemas.microsoft.com/office/infopath/2007/PartnerControls"/>
    <xsd:element name="SharedWithUsers" ma:index="13"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Delt med detaljer" ma:internalName="SharedWithDetails" ma:readOnly="true">
      <xsd:simpleType>
        <xsd:restriction base="dms:Note">
          <xsd:maxLength value="255"/>
        </xsd:restriction>
      </xsd:simpleType>
    </xsd:element>
    <xsd:element name="TaxCatchAll" ma:index="22" nillable="true" ma:displayName="Taxonomy Catch All Column" ma:hidden="true" ma:list="{319adfbc-88b9-4796-af6c-93962bb7b11a}" ma:internalName="TaxCatchAll" ma:showField="CatchAllData" ma:web="307a924d-191f-48b7-a13e-4c9da25394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9448039-D411-4240-933C-48BA8EBD059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3A7B34D2-C73E-44FC-ABA4-4882C09E675A}">
  <ds:schemaRefs>
    <ds:schemaRef ds:uri="http://schemas.microsoft.com/sharepoint/v3/contenttype/forms"/>
  </ds:schemaRefs>
</ds:datastoreItem>
</file>

<file path=customXml/itemProps3.xml><?xml version="1.0" encoding="utf-8"?>
<ds:datastoreItem xmlns:ds="http://schemas.openxmlformats.org/officeDocument/2006/customXml" ds:itemID="{6474980F-393B-441E-9F85-8F5AD6B5902D}"/>
</file>

<file path=docProps/app.xml><?xml version="1.0" encoding="utf-8"?>
<Properties xmlns="http://schemas.openxmlformats.org/officeDocument/2006/extended-properties" xmlns:vt="http://schemas.openxmlformats.org/officeDocument/2006/docPropsVTypes">
  <Template/>
  <TotalTime>458</TotalTime>
  <Words>2496</Words>
  <Application>Microsoft Office PowerPoint</Application>
  <PresentationFormat>Widescreen</PresentationFormat>
  <Paragraphs>267</Paragraphs>
  <Slides>31</Slides>
  <Notes>25</Notes>
  <HiddenSlides>0</HiddenSlides>
  <MMClips>1</MMClips>
  <ScaleCrop>false</ScaleCrop>
  <HeadingPairs>
    <vt:vector size="6" baseType="variant">
      <vt:variant>
        <vt:lpstr>Benyttede skrifttyper</vt:lpstr>
      </vt:variant>
      <vt:variant>
        <vt:i4>5</vt:i4>
      </vt:variant>
      <vt:variant>
        <vt:lpstr>Tema</vt:lpstr>
      </vt:variant>
      <vt:variant>
        <vt:i4>1</vt:i4>
      </vt:variant>
      <vt:variant>
        <vt:lpstr>Slidetitler</vt:lpstr>
      </vt:variant>
      <vt:variant>
        <vt:i4>31</vt:i4>
      </vt:variant>
    </vt:vector>
  </HeadingPairs>
  <TitlesOfParts>
    <vt:vector size="37" baseType="lpstr">
      <vt:lpstr>Arial</vt:lpstr>
      <vt:lpstr>Calibri</vt:lpstr>
      <vt:lpstr>Calibri Light</vt:lpstr>
      <vt:lpstr>Montserrat</vt:lpstr>
      <vt:lpstr>Times New Roman</vt:lpstr>
      <vt:lpstr>Office-tema</vt:lpstr>
      <vt:lpstr>PowerPoint-præsentation</vt:lpstr>
      <vt:lpstr>Bæredygtig madpakke i _____klasse</vt:lpstr>
      <vt:lpstr>Tema 1:  Hvad er bæredygtighed? </vt:lpstr>
      <vt:lpstr>I dag skal vi:</vt:lpstr>
      <vt:lpstr>PowerPoint-præsentation</vt:lpstr>
      <vt:lpstr>PowerPoint-præsentation</vt:lpstr>
      <vt:lpstr>PowerPoint-præsentation</vt:lpstr>
      <vt:lpstr>PowerPoint-præsentation</vt:lpstr>
      <vt:lpstr>PowerPoint-præsentation</vt:lpstr>
      <vt:lpstr> </vt:lpstr>
      <vt:lpstr>PowerPoint-præsentation</vt:lpstr>
      <vt:lpstr>PowerPoint-præsentation</vt:lpstr>
      <vt:lpstr>I dag skal vi snakke om:</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Hvor stor eller lille skal din madpakke være, for at du bliver mæt?                </vt:lpstr>
      <vt:lpstr>PowerPoint-præsentation</vt:lpstr>
      <vt:lpstr>PowerPoint-præsentation</vt:lpstr>
      <vt:lpstr>I dag skal vi:</vt:lpstr>
      <vt:lpstr> </vt:lpstr>
      <vt:lpstr>PowerPoint-præsentation</vt:lpstr>
      <vt:lpstr>PowerPoint-præsentation</vt:lpstr>
      <vt:lpstr>PowerPoint-præsentation</vt:lpstr>
      <vt:lpstr>PowerPoint-præsentation</vt:lpstr>
      <vt:lpstr> </vt:lpstr>
      <vt:lpstr>NÆSTE GANG: Besøg på Natursamarbejdet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Laura Høy Riddersholm</dc:creator>
  <cp:lastModifiedBy>Mia Lundby Kragelund</cp:lastModifiedBy>
  <cp:revision>33</cp:revision>
  <dcterms:created xsi:type="dcterms:W3CDTF">2020-03-05T13:42:15Z</dcterms:created>
  <dcterms:modified xsi:type="dcterms:W3CDTF">2025-02-20T13:01:47Z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0x01010039A98C163A5FD447A0BF07823A51085B</vt:lpwstr>
  </property>
</Properties>
</file>