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0"/>
  </p:notesMasterIdLst>
  <p:sldIdLst>
    <p:sldId id="256" r:id="rId5"/>
    <p:sldId id="257" r:id="rId6"/>
    <p:sldId id="258" r:id="rId7"/>
    <p:sldId id="259" r:id="rId8"/>
    <p:sldId id="260" r:id="rId9"/>
    <p:sldId id="261" r:id="rId10"/>
    <p:sldId id="262" r:id="rId11"/>
    <p:sldId id="263" r:id="rId12"/>
    <p:sldId id="303" r:id="rId13"/>
    <p:sldId id="302" r:id="rId14"/>
    <p:sldId id="265" r:id="rId15"/>
    <p:sldId id="30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01" r:id="rId43"/>
    <p:sldId id="294" r:id="rId44"/>
    <p:sldId id="295" r:id="rId45"/>
    <p:sldId id="296" r:id="rId46"/>
    <p:sldId id="297" r:id="rId47"/>
    <p:sldId id="298" r:id="rId48"/>
    <p:sldId id="300"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6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Lundby Kragelund" initials="MLK" lastIdx="5" clrIdx="0">
    <p:extLst>
      <p:ext uri="{19B8F6BF-5375-455C-9EA6-DF929625EA0E}">
        <p15:presenceInfo xmlns:p15="http://schemas.microsoft.com/office/powerpoint/2012/main" userId="S::milk@aarhus.dk::0b7677e2-60d7-4237-a594-f220b47a716f" providerId="AD"/>
      </p:ext>
    </p:extLst>
  </p:cmAuthor>
  <p:cmAuthor id="2" name="Karin Smedegaard (FVST)" initials="KS(" lastIdx="14" clrIdx="1">
    <p:extLst>
      <p:ext uri="{19B8F6BF-5375-455C-9EA6-DF929625EA0E}">
        <p15:presenceInfo xmlns:p15="http://schemas.microsoft.com/office/powerpoint/2012/main" userId="S-1-5-21-2100284113-1573851820-878952375-155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539"/>
    <a:srgbClr val="444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67941-92F2-4EC0-A13F-CDC0F6757190}" v="63" dt="2020-03-30T19:29:21.667"/>
  </p1510:revLst>
</p1510:revInfo>
</file>

<file path=ppt/tableStyles.xml><?xml version="1.0" encoding="utf-8"?>
<a:tblStyleLst xmlns:a="http://schemas.openxmlformats.org/drawingml/2006/main" def="{7079B7BA-2347-4D3A-B4E3-00EB4BDBD105}">
  <a:tblStyle styleId="{7079B7BA-2347-4D3A-B4E3-00EB4BDBD1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37" autoAdjust="0"/>
  </p:normalViewPr>
  <p:slideViewPr>
    <p:cSldViewPr snapToGrid="0">
      <p:cViewPr varScale="1">
        <p:scale>
          <a:sx n="118" d="100"/>
          <a:sy n="118" d="100"/>
        </p:scale>
        <p:origin x="276" y="108"/>
      </p:cViewPr>
      <p:guideLst>
        <p:guide orient="horz" pos="2160"/>
        <p:guide pos="6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didansk.d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denskab.dk/kultur-samfund/videnskabdk-udgiver-manife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grenaa-akupunktur.dk/profil/" TargetMode="External"/><Relationship Id="rId3" Type="http://schemas.openxmlformats.org/officeDocument/2006/relationships/hyperlink" Target="https://www.ncbi.nlm.nih.gov/pubmed/23981368?dopt=Abstract" TargetMode="External"/><Relationship Id="rId7" Type="http://schemas.openxmlformats.org/officeDocument/2006/relationships/hyperlink" Target="http://komaelk.dk/"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undhedsvaesnet.dk/" TargetMode="External"/><Relationship Id="rId5" Type="http://schemas.openxmlformats.org/officeDocument/2006/relationships/hyperlink" Target="http://forskning.dk/" TargetMode="External"/><Relationship Id="rId4" Type="http://schemas.openxmlformats.org/officeDocument/2006/relationships/hyperlink" Target="http://www.borneastma.dk/"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ltomkost.dk/fakta/mad-og-drikke/foedevarer/maelk-og-mejeriprodukter/hvis-du-ikke-drikker-maelk-eller-spiser-mejeriprodukte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altomkost.dk/nyheder/nyhed/nyhed/er-koed-kraeftfremkaldende/"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altomkost.dk/raad-og-anbefalinger/saerlige-grupper/vegetarer-og-veganere/"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ltomkost.dk/fakta/gluten/#c6553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ltomkost.dk/raad-og-anbefalinger/de-officielle-kostra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nstoredanske.dk/Erhverv,_karriere_og_ledelse/P%C3%A6dagogik_og_uddannelse/Forskning/forskn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5b879b062_1_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75b879b062_1_0:notes"/>
          <p:cNvSpPr txBox="1">
            <a:spLocks noGrp="1"/>
          </p:cNvSpPr>
          <p:nvPr>
            <p:ph type="body" idx="1"/>
          </p:nvPr>
        </p:nvSpPr>
        <p:spPr>
          <a:xfrm>
            <a:off x="680562" y="4785598"/>
            <a:ext cx="5444490" cy="3915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da-DK" dirty="0"/>
              <a:t>Fødevarestyrelsen, Rådet for sund mad, Hjerteforeningen samt Kost- og Ernæringsforbundet har lavet </a:t>
            </a:r>
            <a:r>
              <a:rPr lang="da-DK" b="1" dirty="0"/>
              <a:t>fem fakta ark</a:t>
            </a:r>
            <a:r>
              <a:rPr lang="da-DK" dirty="0"/>
              <a:t> om madmyter. Fakta arkene er fremstillet ud fra den nyeste viden og forskning.</a:t>
            </a:r>
          </a:p>
          <a:p>
            <a:pPr marL="0" lvl="0" indent="0" algn="l" rtl="0">
              <a:lnSpc>
                <a:spcPct val="90000"/>
              </a:lnSpc>
              <a:spcBef>
                <a:spcPts val="0"/>
              </a:spcBef>
              <a:spcAft>
                <a:spcPts val="0"/>
              </a:spcAft>
              <a:buClr>
                <a:schemeClr val="dk1"/>
              </a:buClr>
              <a:buSzPts val="2800"/>
              <a:buFont typeface="Calibri"/>
              <a:buNone/>
            </a:pPr>
            <a:r>
              <a:rPr lang="da-DK" dirty="0"/>
              <a:t>Eleverne skal bruge deres viden fra videoen om </a:t>
            </a:r>
            <a:r>
              <a:rPr lang="da-DK" i="1" dirty="0"/>
              <a:t>Hvordan laver vi kostrådene?</a:t>
            </a:r>
          </a:p>
          <a:p>
            <a:pPr marL="0" lvl="0" indent="0" algn="l" rtl="0">
              <a:spcBef>
                <a:spcPts val="0"/>
              </a:spcBef>
              <a:spcAft>
                <a:spcPts val="0"/>
              </a:spcAft>
              <a:buNone/>
            </a:pPr>
            <a:endParaRPr dirty="0"/>
          </a:p>
        </p:txBody>
      </p:sp>
      <p:sp>
        <p:nvSpPr>
          <p:cNvPr id="154" name="Google Shape;154;g75b879b062_1_0:notes"/>
          <p:cNvSpPr txBox="1">
            <a:spLocks noGrp="1"/>
          </p:cNvSpPr>
          <p:nvPr>
            <p:ph type="sldNum" idx="12"/>
          </p:nvPr>
        </p:nvSpPr>
        <p:spPr>
          <a:xfrm>
            <a:off x="3854939" y="9445169"/>
            <a:ext cx="2949099" cy="4988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12</a:t>
            </a:fld>
            <a:endParaRPr/>
          </a:p>
        </p:txBody>
      </p:sp>
    </p:spTree>
    <p:extLst>
      <p:ext uri="{BB962C8B-B14F-4D97-AF65-F5344CB8AC3E}">
        <p14:creationId xmlns:p14="http://schemas.microsoft.com/office/powerpoint/2010/main" val="105574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c7fd5f34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c7fd5f34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Kopiark til eleverne til noter under filmen</a:t>
            </a:r>
            <a:endParaRPr dirty="0"/>
          </a:p>
          <a:p>
            <a:pPr marL="0" lvl="0" indent="0" algn="l" rtl="0">
              <a:spcBef>
                <a:spcPts val="0"/>
              </a:spcBef>
              <a:spcAft>
                <a:spcPts val="0"/>
              </a:spcAft>
              <a:buNone/>
            </a:pPr>
            <a:r>
              <a:rPr lang="da-DK" dirty="0"/>
              <a:t>Kilde:  </a:t>
            </a:r>
            <a:r>
              <a:rPr lang="da-DK" u="sng" dirty="0">
                <a:solidFill>
                  <a:schemeClr val="hlink"/>
                </a:solidFill>
                <a:hlinkClick r:id="rId3"/>
              </a:rPr>
              <a:t>https://indidansk.dk/</a:t>
            </a:r>
            <a:endParaRPr dirty="0"/>
          </a:p>
        </p:txBody>
      </p:sp>
      <p:sp>
        <p:nvSpPr>
          <p:cNvPr id="174" name="Google Shape;174;g6c7fd5f34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5b879b062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5b879b062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a-DK" b="1" dirty="0"/>
              <a:t>Afsender: </a:t>
            </a:r>
            <a:r>
              <a:rPr lang="da-DK" dirty="0"/>
              <a:t>Fødevarestyrelsen, Morten </a:t>
            </a:r>
            <a:r>
              <a:rPr lang="da-DK" dirty="0" err="1"/>
              <a:t>Elsøe</a:t>
            </a:r>
            <a:r>
              <a:rPr lang="da-DK" dirty="0"/>
              <a:t> er kandidat i molekylær ernæring og fødevareteknologi, Morten Svane er kandidat i IT, digital design og kommunikation</a:t>
            </a:r>
          </a:p>
          <a:p>
            <a:pPr marL="0" lvl="0" indent="0" algn="l" rtl="0">
              <a:spcBef>
                <a:spcPts val="0"/>
              </a:spcBef>
              <a:spcAft>
                <a:spcPts val="0"/>
              </a:spcAft>
              <a:buClr>
                <a:schemeClr val="dk1"/>
              </a:buClr>
              <a:buFont typeface="Arial"/>
              <a:buNone/>
            </a:pPr>
            <a:r>
              <a:rPr lang="da-DK" b="1" dirty="0"/>
              <a:t>Personlig historie:</a:t>
            </a:r>
            <a:r>
              <a:rPr lang="da-DK" dirty="0"/>
              <a:t> Det er ikke en personlig historie, men information fra offentlig myndighed og videnskabelig information</a:t>
            </a:r>
          </a:p>
          <a:p>
            <a:pPr marL="0" lvl="0" indent="0" algn="l" rtl="0">
              <a:spcBef>
                <a:spcPts val="0"/>
              </a:spcBef>
              <a:spcAft>
                <a:spcPts val="0"/>
              </a:spcAft>
              <a:buClr>
                <a:schemeClr val="dk1"/>
              </a:buClr>
              <a:buFont typeface="Arial"/>
              <a:buNone/>
            </a:pPr>
            <a:r>
              <a:rPr lang="da-DK" b="1" dirty="0"/>
              <a:t>Relevans og væsentlighed:</a:t>
            </a:r>
            <a:r>
              <a:rPr lang="da-DK" dirty="0"/>
              <a:t> Der er meget sundhedsforvirring og denne video forsøger at rydde op i nogle af myterne</a:t>
            </a:r>
          </a:p>
          <a:p>
            <a:pPr marL="0" lvl="0" indent="0" algn="l" rtl="0">
              <a:spcBef>
                <a:spcPts val="0"/>
              </a:spcBef>
              <a:spcAft>
                <a:spcPts val="0"/>
              </a:spcAft>
              <a:buClr>
                <a:schemeClr val="dk1"/>
              </a:buClr>
              <a:buFont typeface="Arial"/>
              <a:buNone/>
            </a:pPr>
            <a:r>
              <a:rPr lang="da-DK" b="1" dirty="0"/>
              <a:t>Billeder og sprog:</a:t>
            </a:r>
            <a:r>
              <a:rPr lang="da-DK" dirty="0"/>
              <a:t> Hurtige skift, hurtigt sprog,…</a:t>
            </a:r>
          </a:p>
          <a:p>
            <a:pPr marL="0" lvl="0" indent="0" algn="l" rtl="0">
              <a:spcBef>
                <a:spcPts val="0"/>
              </a:spcBef>
              <a:spcAft>
                <a:spcPts val="0"/>
              </a:spcAft>
              <a:buClr>
                <a:schemeClr val="dk1"/>
              </a:buClr>
              <a:buFont typeface="Arial"/>
              <a:buNone/>
            </a:pPr>
            <a:r>
              <a:rPr lang="da-DK" b="1" dirty="0"/>
              <a:t>Kilder:</a:t>
            </a:r>
            <a:r>
              <a:rPr lang="da-DK" dirty="0"/>
              <a:t> Der henvises til videnskabelige undersøgelser</a:t>
            </a:r>
          </a:p>
          <a:p>
            <a:pPr marL="0" lvl="0" indent="0" algn="l" rtl="0">
              <a:spcBef>
                <a:spcPts val="0"/>
              </a:spcBef>
              <a:spcAft>
                <a:spcPts val="0"/>
              </a:spcAft>
              <a:buClr>
                <a:schemeClr val="dk1"/>
              </a:buClr>
              <a:buFont typeface="Arial"/>
              <a:buNone/>
            </a:pPr>
            <a:endParaRPr dirty="0"/>
          </a:p>
        </p:txBody>
      </p:sp>
      <p:sp>
        <p:nvSpPr>
          <p:cNvPr id="180" name="Google Shape;180;g75b879b062_1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Se videolink i klassen </a:t>
            </a:r>
          </a:p>
          <a:p>
            <a:pPr marL="0" lvl="0" indent="0" algn="l" rtl="0">
              <a:spcBef>
                <a:spcPts val="0"/>
              </a:spcBef>
              <a:spcAft>
                <a:spcPts val="0"/>
              </a:spcAft>
              <a:buNone/>
            </a:pPr>
            <a:r>
              <a:rPr lang="da-DK" dirty="0"/>
              <a:t>Gennemgang af hver link:</a:t>
            </a:r>
          </a:p>
          <a:p>
            <a:pPr marL="0" lvl="0" indent="0" algn="l" rtl="0">
              <a:spcBef>
                <a:spcPts val="0"/>
              </a:spcBef>
              <a:spcAft>
                <a:spcPts val="0"/>
              </a:spcAft>
              <a:buNone/>
            </a:pPr>
            <a:r>
              <a:rPr lang="da-DK" b="1" dirty="0"/>
              <a:t>Vurder om forskningen er solid:</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Du skal tjekke hvem der står bag undersøgelsen, hvor er de ansat og hvad er deres titel: </a:t>
            </a:r>
            <a:r>
              <a:rPr lang="da-DK" sz="1200" b="0" i="0" dirty="0">
                <a:solidFill>
                  <a:schemeClr val="dk1"/>
                </a:solidFill>
                <a:latin typeface="Calibri"/>
                <a:ea typeface="Calibri"/>
                <a:cs typeface="Calibri"/>
                <a:sym typeface="Calibri"/>
              </a:rPr>
              <a:t>Forskere eller videnskabsmænd, der laver forskning, der udgiver videnskabelige artikler, er oftest ansat ved forskningsinstitutioner som for eksempel et universitet. De kan også arbejde for firmaer og så skal du være mere skeptisk. Forskere eller videnskabsmænd bærer titler som professor, lektor, adjunkt, postdoc eller ph.d.-studerende.</a:t>
            </a:r>
            <a:endParaRPr lang="da-DK" dirty="0"/>
          </a:p>
          <a:p>
            <a:pPr marL="0" marR="0" lvl="0" indent="0" algn="l" rtl="0">
              <a:lnSpc>
                <a:spcPct val="100000"/>
              </a:lnSpc>
              <a:spcBef>
                <a:spcPts val="0"/>
              </a:spcBef>
              <a:spcAft>
                <a:spcPts val="0"/>
              </a:spcAft>
              <a:buClr>
                <a:schemeClr val="dk1"/>
              </a:buClr>
              <a:buSzPts val="1200"/>
              <a:buFont typeface="Calibri"/>
              <a:buNone/>
            </a:pPr>
            <a:endParaRPr lang="da-DK"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0" i="0" dirty="0">
                <a:solidFill>
                  <a:schemeClr val="dk1"/>
                </a:solidFill>
                <a:latin typeface="Calibri"/>
                <a:ea typeface="Calibri"/>
                <a:cs typeface="Calibri"/>
                <a:sym typeface="Calibri"/>
              </a:rPr>
              <a:t>Hvis en undersøgelse, der er lagt op på en persons egen hjemmeside, udelukkende beskrives i almindelige medier eller er udgivet af en organisation med en særlig dagsorden, er det som udgangspunkt mindre troværdigt. Den bedste viden får vi generelt fra forskningsresultater, der først og fremmest offentliggøres i videnskabelige tidsskrifter. For at få sit studie optaget i sådan et tidsskrift, skal forskerne meget nøje skrive om deres studie i en såkaldt videnskabelig artikel. Artiklen bliver gennemlæst af andre, uvildige forskere, og først når de siger god for, at studiet er grundigt nok, bliver artiklen trykt i tidsskriftet. Denne proces med at andre uvildige forskere læser en artikel igennem kaldes peer </a:t>
            </a:r>
            <a:r>
              <a:rPr lang="da-DK" sz="1200" b="0" i="0" dirty="0" err="1">
                <a:solidFill>
                  <a:schemeClr val="dk1"/>
                </a:solidFill>
                <a:latin typeface="Calibri"/>
                <a:ea typeface="Calibri"/>
                <a:cs typeface="Calibri"/>
                <a:sym typeface="Calibri"/>
              </a:rPr>
              <a:t>review</a:t>
            </a:r>
            <a:r>
              <a:rPr lang="da-DK" sz="1200" b="0" i="0" dirty="0">
                <a:solidFill>
                  <a:schemeClr val="dk1"/>
                </a:solidFill>
                <a:latin typeface="Calibri"/>
                <a:ea typeface="Calibri"/>
                <a:cs typeface="Calibri"/>
                <a:sym typeface="Calibri"/>
              </a:rPr>
              <a:t>. Der er dog forskel på tidsskrifter. Forskere prøver ofte først at få deres artikel publiceret i et prestigefyldt tidsskrift, for der vil forskningsresultatet blive opdaget af mange. Hvis det mislykkes, forsøger de i mindre tidsskrifter, hvor optagelseskravene er mindre strenge.</a:t>
            </a:r>
            <a:endParaRPr lang="da-DK" dirty="0"/>
          </a:p>
          <a:p>
            <a:pPr marL="0" marR="0" lvl="0" indent="0" algn="l" rtl="0">
              <a:lnSpc>
                <a:spcPct val="100000"/>
              </a:lnSpc>
              <a:spcBef>
                <a:spcPts val="0"/>
              </a:spcBef>
              <a:spcAft>
                <a:spcPts val="0"/>
              </a:spcAft>
              <a:buClr>
                <a:schemeClr val="dk1"/>
              </a:buClr>
              <a:buSzPts val="1200"/>
              <a:buFont typeface="Calibri"/>
              <a:buNone/>
            </a:pPr>
            <a:endParaRPr lang="da-DK"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a-DK" dirty="0"/>
              <a:t>Vær opmærksom på hvilken metode undersøgelsen anvender. Hvis der er lavet laboratorieforsøg på dyr eller celler, så kan man ikke lave så stærk en konklusion. Der skal menneskeforsøg til for at kunne lave konklusioner på mennesker – og gerne med mange forsøgspersoner.</a:t>
            </a:r>
          </a:p>
          <a:p>
            <a:pPr marL="0" marR="0" lvl="0" indent="0" algn="l" rtl="0">
              <a:lnSpc>
                <a:spcPct val="100000"/>
              </a:lnSpc>
              <a:spcBef>
                <a:spcPts val="0"/>
              </a:spcBef>
              <a:spcAft>
                <a:spcPts val="0"/>
              </a:spcAft>
              <a:buClr>
                <a:schemeClr val="dk1"/>
              </a:buClr>
              <a:buSzPts val="1200"/>
              <a:buFont typeface="Calibri"/>
              <a:buNone/>
            </a:pPr>
            <a:endParaRPr lang="da-DK" dirty="0"/>
          </a:p>
          <a:p>
            <a:pPr marL="0" lvl="0" indent="0" algn="l" rtl="0">
              <a:spcBef>
                <a:spcPts val="0"/>
              </a:spcBef>
              <a:spcAft>
                <a:spcPts val="0"/>
              </a:spcAft>
              <a:buNone/>
            </a:pPr>
            <a:r>
              <a:rPr lang="da-DK" b="1" dirty="0"/>
              <a:t>Find medier, du kan stole på</a:t>
            </a:r>
            <a:endParaRPr lang="da-DK" dirty="0"/>
          </a:p>
          <a:p>
            <a:pPr marL="0" marR="0" lvl="0" indent="0" algn="l" rtl="0">
              <a:lnSpc>
                <a:spcPct val="100000"/>
              </a:lnSpc>
              <a:spcBef>
                <a:spcPts val="0"/>
              </a:spcBef>
              <a:spcAft>
                <a:spcPts val="0"/>
              </a:spcAft>
              <a:buClr>
                <a:schemeClr val="dk1"/>
              </a:buClr>
              <a:buSzPts val="1200"/>
              <a:buFont typeface="Calibri"/>
              <a:buNone/>
            </a:pPr>
            <a:r>
              <a:rPr lang="da-DK" sz="1200" b="0" i="0" dirty="0">
                <a:solidFill>
                  <a:schemeClr val="dk1"/>
                </a:solidFill>
                <a:latin typeface="Calibri"/>
                <a:ea typeface="Calibri"/>
                <a:cs typeface="Calibri"/>
                <a:sym typeface="Calibri"/>
              </a:rPr>
              <a:t>Kommer historien fra et medie eller en anden type kilde, du i forvejen kender og har tiltro til? </a:t>
            </a:r>
            <a:r>
              <a:rPr lang="da-DK" dirty="0"/>
              <a:t>Prøv at google mediets/websitets navn og se, hvad der dukker op. Måske andre har skrevet noget om det, der kan hjælpe dig i din vurdering. På seriøse hjemmesider kan man se, hvem der står bag. Det står som regel under fanebladet ‘Om’, ‘Bag om’, ‘Hvem er vi’ eller lignende. På nogle hjemmesider skal man helt ned til bundteksten for at finde ud af, hvem der står bag siden. </a:t>
            </a:r>
          </a:p>
          <a:p>
            <a:pPr marL="0" lvl="0" indent="0" algn="l" rtl="0">
              <a:spcBef>
                <a:spcPts val="0"/>
              </a:spcBef>
              <a:spcAft>
                <a:spcPts val="0"/>
              </a:spcAft>
              <a:buNone/>
            </a:pPr>
            <a:r>
              <a:rPr lang="da-DK" sz="1200" b="0" i="0" dirty="0">
                <a:solidFill>
                  <a:schemeClr val="dk1"/>
                </a:solidFill>
                <a:latin typeface="Calibri"/>
                <a:ea typeface="Calibri"/>
                <a:cs typeface="Calibri"/>
                <a:sym typeface="Calibri"/>
              </a:rPr>
              <a:t>Hvad er årsagen til at afsenderen lægger informationerne ud på nettet? Tjek url’en på hjemmesiden, det er din første indikation af, hvem din afsender er. Er det en offentlig myndighed eller lignende - for eksempel et ministerium, en styrelse eller et universitet? Er det en privat virksomhed, en interesseorganisation eller måske en privatperson?</a:t>
            </a:r>
            <a:endParaRPr lang="da-DK" dirty="0"/>
          </a:p>
          <a:p>
            <a:pPr marL="0" marR="0" lvl="0" indent="0" algn="l" rtl="0">
              <a:lnSpc>
                <a:spcPct val="100000"/>
              </a:lnSpc>
              <a:spcBef>
                <a:spcPts val="0"/>
              </a:spcBef>
              <a:spcAft>
                <a:spcPts val="0"/>
              </a:spcAft>
              <a:buClr>
                <a:schemeClr val="dk1"/>
              </a:buClr>
              <a:buSzPts val="1200"/>
              <a:buFont typeface="Calibri"/>
              <a:buNone/>
            </a:pPr>
            <a:r>
              <a:rPr lang="da-DK" sz="1200" b="0" i="0" dirty="0">
                <a:solidFill>
                  <a:schemeClr val="dk1"/>
                </a:solidFill>
                <a:latin typeface="Calibri"/>
                <a:ea typeface="Calibri"/>
                <a:cs typeface="Calibri"/>
                <a:sym typeface="Calibri"/>
              </a:rPr>
              <a:t>Hvordan har mediet arbejdet med historien? Historien er mest troværdig, hvis mediet selv har talt med forskeren og konsulteret den oprindelige kilde, for eksempel den videnskabelige artikel, hvis artiklen alene </a:t>
            </a:r>
            <a:r>
              <a:rPr lang="da-DK" dirty="0"/>
              <a:t>refererer andre medier, så skal du blive mistænksom.</a:t>
            </a:r>
          </a:p>
          <a:p>
            <a:pPr marL="0" marR="0" lvl="0" indent="0" algn="l" rtl="0">
              <a:lnSpc>
                <a:spcPct val="100000"/>
              </a:lnSpc>
              <a:spcBef>
                <a:spcPts val="0"/>
              </a:spcBef>
              <a:spcAft>
                <a:spcPts val="0"/>
              </a:spcAft>
              <a:buClr>
                <a:schemeClr val="dk1"/>
              </a:buClr>
              <a:buSzPts val="1200"/>
              <a:buFont typeface="Calibri"/>
              <a:buNone/>
            </a:pPr>
            <a:r>
              <a:rPr lang="da-DK" sz="1200" b="0" i="0" dirty="0">
                <a:solidFill>
                  <a:schemeClr val="dk1"/>
                </a:solidFill>
                <a:latin typeface="Calibri"/>
                <a:ea typeface="Calibri"/>
                <a:cs typeface="Calibri"/>
                <a:sym typeface="Calibri"/>
              </a:rPr>
              <a:t>Læg især mærke til, hvor mediet har sine informationer fra, og om de for eksempel bygger mest på personlige erfaringer, eller om de faktisk tager udgangspunkt i forskning, og om denne i så fald er solid. Denne screening kan dog også være lidt af en jungle, men det er her at du vurderer om forskningen er solid. </a:t>
            </a:r>
            <a:r>
              <a:rPr lang="da-DK" dirty="0"/>
              <a:t>Er der balance i kildevalget, og hvilken sandhedsværdi tillægges forskellige kilder? Er det en ekspert (forsker), part (har de interesse i at budskabet kommer ud) eller erfaringsperson (en der selv har oplevet det), der udtaler sig</a:t>
            </a:r>
          </a:p>
          <a:p>
            <a:pPr marL="0" lvl="0" indent="0" algn="l" rtl="0">
              <a:spcBef>
                <a:spcPts val="0"/>
              </a:spcBef>
              <a:spcAft>
                <a:spcPts val="0"/>
              </a:spcAft>
              <a:buNone/>
            </a:pPr>
            <a:r>
              <a:rPr lang="da-DK" sz="1200" b="0" i="0" dirty="0">
                <a:solidFill>
                  <a:schemeClr val="dk1"/>
                </a:solidFill>
                <a:latin typeface="Calibri"/>
                <a:ea typeface="Calibri"/>
                <a:cs typeface="Calibri"/>
                <a:sym typeface="Calibri"/>
              </a:rPr>
              <a:t>Du skal tjekke om afsenderen har sin egen dagsorden eller forholder sig neutralt, og om der bliver taget afsæt i forskning eller i personlige erfaringer. </a:t>
            </a:r>
            <a:r>
              <a:rPr lang="da-DK" dirty="0"/>
              <a:t>Er det en artikel, kronik, holdningsstof eller reklame?</a:t>
            </a:r>
          </a:p>
          <a:p>
            <a:pPr marL="0" lvl="0" indent="0" algn="l" rtl="0">
              <a:spcBef>
                <a:spcPts val="0"/>
              </a:spcBef>
              <a:spcAft>
                <a:spcPts val="0"/>
              </a:spcAft>
              <a:buNone/>
            </a:pPr>
            <a:r>
              <a:rPr lang="da-DK" dirty="0"/>
              <a:t>Tjek også lige datoen på mediet, er det forældet eller opdateret?</a:t>
            </a:r>
          </a:p>
          <a:p>
            <a:pPr marL="0" lvl="0" indent="0" algn="l" rtl="0">
              <a:spcBef>
                <a:spcPts val="0"/>
              </a:spcBef>
              <a:spcAft>
                <a:spcPts val="0"/>
              </a:spcAft>
              <a:buNone/>
            </a:pPr>
            <a:endParaRPr lang="da-DK" dirty="0"/>
          </a:p>
          <a:p>
            <a:pPr marL="0" lvl="0" indent="0" algn="l" rtl="0">
              <a:spcBef>
                <a:spcPts val="0"/>
              </a:spcBef>
              <a:spcAft>
                <a:spcPts val="0"/>
              </a:spcAft>
              <a:buNone/>
            </a:pPr>
            <a:r>
              <a:rPr lang="da-DK" b="1" dirty="0"/>
              <a:t>Få styr på tal og statistik</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Statistiske sammenhænge betyder ikke altid, at der er en årsagssammenhæng. En statistisk sammenhæng betyder at to størrelser følges ad over tid. For at forskningen kan påvise at der en årsagssammenhæng, skal der være flere undersøgelser fra forskellige forskere og lande og med en forskellige befolkning, der viser den samme statistiske sammenhæng. Derudover skal der være en logisk forklaring og forskerne skal have taget højde for eventuelle fejlkilder.</a:t>
            </a:r>
          </a:p>
          <a:p>
            <a:pPr marL="0" marR="0" lvl="0" indent="0" algn="l" rtl="0">
              <a:lnSpc>
                <a:spcPct val="100000"/>
              </a:lnSpc>
              <a:spcBef>
                <a:spcPts val="0"/>
              </a:spcBef>
              <a:spcAft>
                <a:spcPts val="0"/>
              </a:spcAft>
              <a:buClr>
                <a:schemeClr val="dk1"/>
              </a:buClr>
              <a:buSzPts val="1200"/>
              <a:buFont typeface="Calibri"/>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b="1" dirty="0"/>
              <a:t>Tjek altid, hvad den øvrige forskning viser</a:t>
            </a:r>
            <a:endParaRPr lang="da-DK" dirty="0"/>
          </a:p>
          <a:p>
            <a:pPr marL="0" lvl="0" indent="0" algn="l" rtl="0">
              <a:spcBef>
                <a:spcPts val="0"/>
              </a:spcBef>
              <a:spcAft>
                <a:spcPts val="0"/>
              </a:spcAft>
              <a:buNone/>
            </a:pPr>
            <a:r>
              <a:rPr lang="da-DK" dirty="0"/>
              <a:t>Ny forskning er ikke altid det bedste. </a:t>
            </a:r>
            <a:r>
              <a:rPr lang="da-DK" sz="1200" b="0" i="0" dirty="0">
                <a:solidFill>
                  <a:schemeClr val="dk1"/>
                </a:solidFill>
                <a:latin typeface="Calibri"/>
                <a:ea typeface="Calibri"/>
                <a:cs typeface="Calibri"/>
                <a:sym typeface="Calibri"/>
              </a:rPr>
              <a:t>Gammel forskning kan sagtens være langt bedre og mere retvisende end et spritnyt studie. Så når du hører noget nyt, så tjek den eksisterende forskning.</a:t>
            </a:r>
            <a:endParaRPr lang="da-DK" dirty="0"/>
          </a:p>
          <a:p>
            <a:pPr marL="0" lvl="0" indent="0" algn="l" rtl="0">
              <a:spcBef>
                <a:spcPts val="0"/>
              </a:spcBef>
              <a:spcAft>
                <a:spcPts val="0"/>
              </a:spcAft>
              <a:buNone/>
            </a:pPr>
            <a:r>
              <a:rPr lang="da-DK" sz="1200" b="0" i="0" dirty="0">
                <a:solidFill>
                  <a:schemeClr val="dk1"/>
                </a:solidFill>
                <a:latin typeface="Calibri"/>
                <a:ea typeface="Calibri"/>
                <a:cs typeface="Calibri"/>
                <a:sym typeface="Calibri"/>
              </a:rPr>
              <a:t>Du kan også tjekke, om myndigheder som Fødevarestyrelsen, Sundhedsstyrelsen, Lægemiddelstyrelsen eller Verdenssundhedsorganisationen, WHO, har anbefalinger på området. Myndighedernes anbefalinger bygger på en samlet vurdering af den tilgængelige forskning på et område. </a:t>
            </a:r>
            <a:endParaRPr lang="da-DK" dirty="0"/>
          </a:p>
          <a:p>
            <a:pPr marL="0" marR="0" lvl="0" indent="0" algn="l" rtl="0">
              <a:lnSpc>
                <a:spcPct val="100000"/>
              </a:lnSpc>
              <a:spcBef>
                <a:spcPts val="0"/>
              </a:spcBef>
              <a:spcAft>
                <a:spcPts val="0"/>
              </a:spcAft>
              <a:buClr>
                <a:schemeClr val="dk1"/>
              </a:buClr>
              <a:buSzPts val="1200"/>
              <a:buFont typeface="Calibri"/>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b="1" dirty="0"/>
              <a:t>Læg mærke til hvor pengene kommer fra</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Videnskabelige undersøgelser koster mange penge. Derfor kan undersøgelsen og forskerne være betalt af parter, der har en interesse i bestemte resultater af undersøgelsen. Det kan også være at forskerne, universitetet eller andre i projektet har interesser i bestemte resultater. Så vær kritisk og forbeholden.</a:t>
            </a:r>
          </a:p>
          <a:p>
            <a:pPr marL="0" marR="0" lvl="0" indent="0" algn="l" rtl="0">
              <a:lnSpc>
                <a:spcPct val="100000"/>
              </a:lnSpc>
              <a:spcBef>
                <a:spcPts val="0"/>
              </a:spcBef>
              <a:spcAft>
                <a:spcPts val="0"/>
              </a:spcAft>
              <a:buClr>
                <a:schemeClr val="dk1"/>
              </a:buClr>
              <a:buSzPts val="1200"/>
              <a:buFont typeface="Calibri"/>
              <a:buNone/>
            </a:pPr>
            <a:endParaRPr lang="da-DK" dirty="0"/>
          </a:p>
          <a:p>
            <a:pPr marL="0" lvl="0" indent="0" algn="l" rtl="0">
              <a:spcBef>
                <a:spcPts val="0"/>
              </a:spcBef>
              <a:spcAft>
                <a:spcPts val="0"/>
              </a:spcAft>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dirty="0"/>
              <a:t>Kilde: Videnskab.dk - </a:t>
            </a:r>
            <a:r>
              <a:rPr lang="da-DK" sz="1200" b="0" i="0" u="sng" strike="noStrike" cap="none" dirty="0">
                <a:solidFill>
                  <a:schemeClr val="dk1"/>
                </a:solidFill>
                <a:latin typeface="Calibri"/>
                <a:ea typeface="Calibri"/>
                <a:cs typeface="Calibri"/>
                <a:sym typeface="Calibri"/>
                <a:hlinkClick r:id="rId3"/>
              </a:rPr>
              <a:t>- https://videnskab.dk/kultur-samfund/videnskabdk-udgiver-manifest</a:t>
            </a:r>
            <a:endParaRPr lang="da-DK" dirty="0"/>
          </a:p>
          <a:p>
            <a:pPr marL="0" lvl="0" indent="0" algn="l" rtl="0">
              <a:spcBef>
                <a:spcPts val="0"/>
              </a:spcBef>
              <a:spcAft>
                <a:spcPts val="0"/>
              </a:spcAft>
              <a:buNone/>
            </a:pPr>
            <a:endParaRPr dirty="0"/>
          </a:p>
        </p:txBody>
      </p:sp>
      <p:sp>
        <p:nvSpPr>
          <p:cNvPr id="187" name="Google Shape;18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Slide 17-30 er blogindlægget fra Tina Lykkegaard sat op. Dette er gjort for at bevare indlægget i fald de fjernes fra internettet.</a:t>
            </a:r>
          </a:p>
          <a:p>
            <a:pPr marL="0" lvl="0" indent="0" algn="l" rtl="0">
              <a:spcBef>
                <a:spcPts val="0"/>
              </a:spcBef>
              <a:spcAft>
                <a:spcPts val="0"/>
              </a:spcAft>
              <a:buNone/>
            </a:pPr>
            <a:r>
              <a:rPr lang="da-DK" dirty="0"/>
              <a:t>Slide 31-37 er bloggen fra Gert Karlson.</a:t>
            </a:r>
          </a:p>
          <a:p>
            <a:pPr marL="0" lvl="0" indent="0" algn="l" rtl="0">
              <a:spcBef>
                <a:spcPts val="0"/>
              </a:spcBef>
              <a:spcAft>
                <a:spcPts val="0"/>
              </a:spcAft>
              <a:buNone/>
            </a:pPr>
            <a:r>
              <a:rPr lang="da-DK" dirty="0"/>
              <a:t>Disse behøves ikke gennemgået på denne måde, men brug bare link, så kan eleverne følge med på skærm.</a:t>
            </a:r>
          </a:p>
          <a:p>
            <a:pPr marL="0" lvl="0" indent="0" algn="l" rtl="0">
              <a:spcBef>
                <a:spcPts val="0"/>
              </a:spcBef>
              <a:spcAft>
                <a:spcPts val="0"/>
              </a:spcAft>
              <a:buNone/>
            </a:pPr>
            <a:endParaRPr lang="da-DK" dirty="0"/>
          </a:p>
          <a:p>
            <a:pPr marL="0" lvl="0" indent="0" algn="l" rtl="0">
              <a:spcBef>
                <a:spcPts val="0"/>
              </a:spcBef>
              <a:spcAft>
                <a:spcPts val="0"/>
              </a:spcAft>
              <a:buNone/>
            </a:pPr>
            <a:r>
              <a:rPr lang="da-DK" dirty="0"/>
              <a:t>Ophavsret: Med tilladelse fra Tina Lykkegaard</a:t>
            </a:r>
            <a:endParaRPr dirty="0"/>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dirty="0"/>
              <a:t>Ophavsret: Med tilladelse fra Tina Lykkegaard.</a:t>
            </a:r>
          </a:p>
          <a:p>
            <a:pPr marL="0" lvl="0" indent="0" algn="l" rtl="0">
              <a:spcBef>
                <a:spcPts val="0"/>
              </a:spcBef>
              <a:spcAft>
                <a:spcPts val="0"/>
              </a:spcAft>
              <a:buNone/>
            </a:pPr>
            <a:endParaRPr dirty="0"/>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dirty="0"/>
              <a:t>Ophavsret: Med tilladelse fra Tina Lykkegaard.</a:t>
            </a:r>
          </a:p>
          <a:p>
            <a:pPr marL="0" lvl="0" indent="0" algn="l" rtl="0">
              <a:spcBef>
                <a:spcPts val="0"/>
              </a:spcBef>
              <a:spcAft>
                <a:spcPts val="0"/>
              </a:spcAft>
              <a:buNone/>
            </a:pPr>
            <a:endParaRPr dirty="0"/>
          </a:p>
        </p:txBody>
      </p:sp>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b65f799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b65f799f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800"/>
              </a:spcAft>
              <a:buNone/>
            </a:pPr>
            <a:endParaRPr sz="1100" dirty="0"/>
          </a:p>
        </p:txBody>
      </p:sp>
      <p:sp>
        <p:nvSpPr>
          <p:cNvPr id="93" name="Google Shape;93;g6b65f799f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75" name="Google Shape;2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0585c3a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0585c3a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dirty="0"/>
              <a:t>Mytevæg evt. på plancher som hænger i klassen eller på en fælles Padlet i skoletube</a:t>
            </a:r>
          </a:p>
          <a:p>
            <a:pPr marL="0" lvl="0" indent="0" algn="l" rtl="0">
              <a:spcBef>
                <a:spcPts val="0"/>
              </a:spcBef>
              <a:spcAft>
                <a:spcPts val="0"/>
              </a:spcAft>
              <a:buNone/>
            </a:pPr>
            <a:endParaRPr dirty="0"/>
          </a:p>
        </p:txBody>
      </p:sp>
      <p:sp>
        <p:nvSpPr>
          <p:cNvPr id="100" name="Google Shape;100;g70585c3a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Tina Lykkegaard.</a:t>
            </a:r>
            <a:endParaRPr dirty="0"/>
          </a:p>
        </p:txBody>
      </p:sp>
      <p:sp>
        <p:nvSpPr>
          <p:cNvPr id="281" name="Google Shape;2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c7fd5f34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c7fd5f34d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http://komaelk.dk/maelk-forbundet-med-oeget-doedelighed/</a:t>
            </a:r>
          </a:p>
          <a:p>
            <a:pPr marL="0" lvl="0" indent="0" algn="l" rtl="0">
              <a:spcBef>
                <a:spcPts val="0"/>
              </a:spcBef>
              <a:spcAft>
                <a:spcPts val="0"/>
              </a:spcAft>
              <a:buNone/>
            </a:pPr>
            <a:r>
              <a:rPr lang="da-DK" dirty="0"/>
              <a:t>Ophavsret: Med tilladelse fra Gert Karlson</a:t>
            </a:r>
          </a:p>
          <a:p>
            <a:pPr marL="0" lvl="0" indent="0" algn="l" rtl="0">
              <a:spcBef>
                <a:spcPts val="0"/>
              </a:spcBef>
              <a:spcAft>
                <a:spcPts val="0"/>
              </a:spcAft>
              <a:buNone/>
            </a:pPr>
            <a:endParaRPr dirty="0"/>
          </a:p>
        </p:txBody>
      </p:sp>
      <p:sp>
        <p:nvSpPr>
          <p:cNvPr id="287" name="Google Shape;287;g6c7fd5f34d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c7fd5f34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c7fd5f34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http://komaelk.dk/maelk-forbundet-med-oeget-doedelighed/</a:t>
            </a:r>
          </a:p>
          <a:p>
            <a:pPr marL="0" lvl="0" indent="0" algn="l" rtl="0">
              <a:spcBef>
                <a:spcPts val="0"/>
              </a:spcBef>
              <a:spcAft>
                <a:spcPts val="0"/>
              </a:spcAft>
              <a:buNone/>
            </a:pPr>
            <a:r>
              <a:rPr lang="da-DK" dirty="0"/>
              <a:t>Ophavsret: Med tilladelse fra Gert Karlson</a:t>
            </a:r>
          </a:p>
          <a:p>
            <a:pPr marL="0" lvl="0" indent="0" algn="l" rtl="0">
              <a:spcBef>
                <a:spcPts val="0"/>
              </a:spcBef>
              <a:spcAft>
                <a:spcPts val="0"/>
              </a:spcAft>
              <a:buNone/>
            </a:pPr>
            <a:endParaRPr dirty="0"/>
          </a:p>
        </p:txBody>
      </p:sp>
      <p:sp>
        <p:nvSpPr>
          <p:cNvPr id="295" name="Google Shape;295;g6c7fd5f34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c7fd5f34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c7fd5f34d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Gert Karlson</a:t>
            </a:r>
            <a:endParaRPr dirty="0"/>
          </a:p>
        </p:txBody>
      </p:sp>
      <p:sp>
        <p:nvSpPr>
          <p:cNvPr id="301" name="Google Shape;301;g6c7fd5f34d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c7fd5f34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c7fd5f34d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Gert Karlson</a:t>
            </a:r>
            <a:endParaRPr dirty="0"/>
          </a:p>
        </p:txBody>
      </p:sp>
      <p:sp>
        <p:nvSpPr>
          <p:cNvPr id="310" name="Google Shape;310;g6c7fd5f34d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c7fd5f34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c7fd5f34d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Gert Karlson</a:t>
            </a:r>
            <a:endParaRPr dirty="0"/>
          </a:p>
        </p:txBody>
      </p:sp>
      <p:sp>
        <p:nvSpPr>
          <p:cNvPr id="319" name="Google Shape;319;g6c7fd5f34d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c7fd5f34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c7fd5f34d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Gert Karlson</a:t>
            </a:r>
            <a:endParaRPr dirty="0"/>
          </a:p>
        </p:txBody>
      </p:sp>
      <p:sp>
        <p:nvSpPr>
          <p:cNvPr id="329" name="Google Shape;329;g6c7fd5f34d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c7fd5f34d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c7fd5f34d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a:t>Ophavsret: Med tilladelse fra Gert Karlson</a:t>
            </a:r>
            <a:endParaRPr dirty="0"/>
          </a:p>
        </p:txBody>
      </p:sp>
      <p:sp>
        <p:nvSpPr>
          <p:cNvPr id="338" name="Google Shape;338;g6c7fd5f34d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100" dirty="0">
                <a:solidFill>
                  <a:srgbClr val="000000"/>
                </a:solidFill>
              </a:rPr>
              <a:t>Info om bloggerne:</a:t>
            </a:r>
          </a:p>
          <a:p>
            <a:pPr marL="0" lvl="0" indent="0" algn="l" rtl="0">
              <a:spcBef>
                <a:spcPts val="0"/>
              </a:spcBef>
              <a:spcAft>
                <a:spcPts val="0"/>
              </a:spcAft>
              <a:buNone/>
            </a:pPr>
            <a:r>
              <a:rPr lang="da-DK" sz="1100" b="1" dirty="0">
                <a:solidFill>
                  <a:srgbClr val="000000"/>
                </a:solidFill>
              </a:rPr>
              <a:t>Tina Lykkegaard:</a:t>
            </a:r>
          </a:p>
          <a:p>
            <a:pPr marL="0" lvl="0" indent="0" algn="l" rtl="0">
              <a:spcBef>
                <a:spcPts val="0"/>
              </a:spcBef>
              <a:spcAft>
                <a:spcPts val="0"/>
              </a:spcAft>
              <a:buNone/>
            </a:pPr>
            <a:r>
              <a:rPr lang="da-DK" sz="1100" b="1" dirty="0">
                <a:solidFill>
                  <a:srgbClr val="000000"/>
                </a:solidFill>
              </a:rPr>
              <a:t>Afsender:</a:t>
            </a:r>
            <a:r>
              <a:rPr lang="da-DK" sz="1100" dirty="0">
                <a:solidFill>
                  <a:srgbClr val="000000"/>
                </a:solidFill>
              </a:rPr>
              <a:t> Tina Lykkegaard, hun er holistisk hudterapeut og uddannet materialist</a:t>
            </a:r>
          </a:p>
          <a:p>
            <a:pPr marL="0" lvl="0" indent="0" algn="l" rtl="0">
              <a:spcBef>
                <a:spcPts val="0"/>
              </a:spcBef>
              <a:spcAft>
                <a:spcPts val="0"/>
              </a:spcAft>
              <a:buNone/>
            </a:pPr>
            <a:r>
              <a:rPr lang="da-DK" sz="1100" b="1" dirty="0">
                <a:solidFill>
                  <a:srgbClr val="000000"/>
                </a:solidFill>
              </a:rPr>
              <a:t>Personlig historie</a:t>
            </a:r>
            <a:r>
              <a:rPr lang="da-DK" sz="1100" dirty="0">
                <a:solidFill>
                  <a:srgbClr val="000000"/>
                </a:solidFill>
              </a:rPr>
              <a:t>: Hun pointerer, at det er hendes mening, men det er hendes personlige og professionelle erfaring.</a:t>
            </a:r>
          </a:p>
          <a:p>
            <a:pPr marL="0" lvl="0" indent="0" algn="l" rtl="0">
              <a:spcBef>
                <a:spcPts val="0"/>
              </a:spcBef>
              <a:spcAft>
                <a:spcPts val="0"/>
              </a:spcAft>
              <a:buNone/>
            </a:pPr>
            <a:r>
              <a:rPr lang="da-DK" sz="1100" b="1" dirty="0">
                <a:solidFill>
                  <a:srgbClr val="000000"/>
                </a:solidFill>
              </a:rPr>
              <a:t>Relevans og væsentlighed: </a:t>
            </a:r>
            <a:r>
              <a:rPr lang="da-DK" sz="1100" dirty="0">
                <a:solidFill>
                  <a:srgbClr val="000000"/>
                </a:solidFill>
              </a:rPr>
              <a:t>hvis man oplever hudproblemer eller er interesseret i mælk, så kunne det have relevans</a:t>
            </a:r>
          </a:p>
          <a:p>
            <a:pPr marL="0" lvl="0" indent="0" algn="l" rtl="0">
              <a:spcBef>
                <a:spcPts val="0"/>
              </a:spcBef>
              <a:spcAft>
                <a:spcPts val="0"/>
              </a:spcAft>
              <a:buNone/>
            </a:pPr>
            <a:r>
              <a:rPr lang="da-DK" sz="1100" b="1" dirty="0">
                <a:solidFill>
                  <a:srgbClr val="000000"/>
                </a:solidFill>
              </a:rPr>
              <a:t>Billeder og sprog</a:t>
            </a:r>
            <a:r>
              <a:rPr lang="da-DK" sz="1100" dirty="0">
                <a:solidFill>
                  <a:srgbClr val="000000"/>
                </a:solidFill>
              </a:rPr>
              <a:t>: der er nogle stavefejl, men </a:t>
            </a:r>
            <a:r>
              <a:rPr lang="da-DK" sz="1100" dirty="0" err="1">
                <a:solidFill>
                  <a:srgbClr val="000000"/>
                </a:solidFill>
              </a:rPr>
              <a:t>dagligssprog</a:t>
            </a:r>
            <a:r>
              <a:rPr lang="da-DK" sz="1100" dirty="0">
                <a:solidFill>
                  <a:srgbClr val="000000"/>
                </a:solidFill>
              </a:rPr>
              <a:t>, rolige billeder, bløde farver</a:t>
            </a:r>
          </a:p>
          <a:p>
            <a:pPr marL="0" lvl="0" indent="0" algn="l" rtl="0">
              <a:spcBef>
                <a:spcPts val="0"/>
              </a:spcBef>
              <a:spcAft>
                <a:spcPts val="0"/>
              </a:spcAft>
              <a:buNone/>
            </a:pPr>
            <a:r>
              <a:rPr lang="da-DK" sz="1100" b="1" dirty="0">
                <a:solidFill>
                  <a:srgbClr val="000000"/>
                </a:solidFill>
              </a:rPr>
              <a:t>Kilder: </a:t>
            </a:r>
            <a:r>
              <a:rPr lang="da-DK" sz="1100" dirty="0">
                <a:solidFill>
                  <a:srgbClr val="000000"/>
                </a:solidFill>
              </a:rPr>
              <a:t>ingen videnskabelige undersøgelser, kun hendes egne og andres erfaringer</a:t>
            </a:r>
          </a:p>
          <a:p>
            <a:pPr marL="0" lvl="0" indent="0" algn="l" rtl="0">
              <a:spcBef>
                <a:spcPts val="0"/>
              </a:spcBef>
              <a:spcAft>
                <a:spcPts val="0"/>
              </a:spcAft>
              <a:buNone/>
            </a:pPr>
            <a:endParaRPr lang="da-DK" sz="1100" dirty="0">
              <a:solidFill>
                <a:srgbClr val="000000"/>
              </a:solidFill>
            </a:endParaRPr>
          </a:p>
          <a:p>
            <a:pPr marL="0" lvl="0" indent="0" algn="l" rtl="0">
              <a:spcBef>
                <a:spcPts val="0"/>
              </a:spcBef>
              <a:spcAft>
                <a:spcPts val="0"/>
              </a:spcAft>
              <a:buNone/>
            </a:pPr>
            <a:r>
              <a:rPr lang="da-DK" sz="1100" b="1" dirty="0">
                <a:solidFill>
                  <a:srgbClr val="000000"/>
                </a:solidFill>
              </a:rPr>
              <a:t>Gert Karlson:</a:t>
            </a:r>
          </a:p>
          <a:p>
            <a:pPr marL="0" lvl="0" indent="0" algn="l" rtl="0">
              <a:spcBef>
                <a:spcPts val="0"/>
              </a:spcBef>
              <a:spcAft>
                <a:spcPts val="0"/>
              </a:spcAft>
              <a:buNone/>
            </a:pPr>
            <a:r>
              <a:rPr lang="da-DK" sz="1100" b="1" dirty="0">
                <a:solidFill>
                  <a:srgbClr val="000000"/>
                </a:solidFill>
              </a:rPr>
              <a:t>Afsender:</a:t>
            </a:r>
            <a:r>
              <a:rPr lang="da-DK" sz="1100" dirty="0">
                <a:solidFill>
                  <a:srgbClr val="000000"/>
                </a:solidFill>
              </a:rPr>
              <a:t> Gert Karlson. </a:t>
            </a:r>
            <a:r>
              <a:rPr lang="da-DK" sz="1100" dirty="0">
                <a:solidFill>
                  <a:srgbClr val="000000"/>
                </a:solidFill>
                <a:highlight>
                  <a:srgbClr val="FFFFFF"/>
                </a:highlight>
              </a:rPr>
              <a:t>Siden januar 1996 har jeg drevet akupunkturklinik i Grenaa. Jeg har forsket i akupunkturs virkning på børn med astma. Undersøgelsen startede i 2001, som et forsøg på at skaffe videnskabelig dokumentation for virkningen af akupunktur på små børn med astma. 122 børn i alderen 6 mdr. – 6 år, har deltaget i undersøgelsen. Resultatet blev i 2013 bragt i det videnskabelige tidsskrift Alternative </a:t>
            </a:r>
            <a:r>
              <a:rPr lang="da-DK" sz="1100" dirty="0" err="1">
                <a:solidFill>
                  <a:srgbClr val="000000"/>
                </a:solidFill>
                <a:highlight>
                  <a:srgbClr val="FFFFFF"/>
                </a:highlight>
              </a:rPr>
              <a:t>Therapies</a:t>
            </a:r>
            <a:r>
              <a:rPr lang="da-DK" sz="1100" dirty="0">
                <a:solidFill>
                  <a:srgbClr val="000000"/>
                </a:solidFill>
                <a:highlight>
                  <a:srgbClr val="FFFFFF"/>
                </a:highlight>
              </a:rPr>
              <a:t>. Resuméet af originalartiklen er offentliggjort i den anerkendte database PubMed: “</a:t>
            </a:r>
            <a:r>
              <a:rPr lang="da-DK" sz="1100" b="1" dirty="0" err="1">
                <a:solidFill>
                  <a:srgbClr val="000000"/>
                </a:solidFill>
                <a:highlight>
                  <a:srgbClr val="FFFFFF"/>
                </a:highlight>
                <a:uFill>
                  <a:noFill/>
                </a:uFill>
                <a:hlinkClick r:id="rId3"/>
              </a:rPr>
              <a:t>Acupuncture</a:t>
            </a:r>
            <a:r>
              <a:rPr lang="da-DK" sz="1100" b="1" dirty="0">
                <a:solidFill>
                  <a:srgbClr val="000000"/>
                </a:solidFill>
                <a:highlight>
                  <a:srgbClr val="FFFFFF"/>
                </a:highlight>
                <a:uFill>
                  <a:noFill/>
                </a:uFill>
                <a:hlinkClick r:id="rId3"/>
              </a:rPr>
              <a:t> in </a:t>
            </a:r>
            <a:r>
              <a:rPr lang="da-DK" sz="1100" b="1" dirty="0" err="1">
                <a:solidFill>
                  <a:srgbClr val="000000"/>
                </a:solidFill>
                <a:highlight>
                  <a:srgbClr val="FFFFFF"/>
                </a:highlight>
                <a:uFill>
                  <a:noFill/>
                </a:uFill>
                <a:hlinkClick r:id="rId3"/>
              </a:rPr>
              <a:t>asthmatic</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children</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Prospective</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randomised</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controlled</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clinical</a:t>
            </a:r>
            <a:r>
              <a:rPr lang="da-DK" sz="1100" b="1" dirty="0">
                <a:solidFill>
                  <a:srgbClr val="000000"/>
                </a:solidFill>
                <a:highlight>
                  <a:srgbClr val="FFFFFF"/>
                </a:highlight>
                <a:uFill>
                  <a:noFill/>
                </a:uFill>
                <a:hlinkClick r:id="rId3"/>
              </a:rPr>
              <a:t> </a:t>
            </a:r>
            <a:r>
              <a:rPr lang="da-DK" sz="1100" b="1" dirty="0" err="1">
                <a:solidFill>
                  <a:srgbClr val="000000"/>
                </a:solidFill>
                <a:highlight>
                  <a:srgbClr val="FFFFFF"/>
                </a:highlight>
                <a:uFill>
                  <a:noFill/>
                </a:uFill>
                <a:hlinkClick r:id="rId3"/>
              </a:rPr>
              <a:t>trial</a:t>
            </a:r>
            <a:r>
              <a:rPr lang="da-DK" sz="1100" b="1" dirty="0">
                <a:solidFill>
                  <a:srgbClr val="000000"/>
                </a:solidFill>
                <a:highlight>
                  <a:srgbClr val="FFFFFF"/>
                </a:highlight>
                <a:uFill>
                  <a:noFill/>
                </a:uFill>
                <a:hlinkClick r:id="rId3"/>
              </a:rPr>
              <a:t> of </a:t>
            </a:r>
            <a:r>
              <a:rPr lang="da-DK" sz="1100" b="1" dirty="0" err="1">
                <a:solidFill>
                  <a:srgbClr val="000000"/>
                </a:solidFill>
                <a:highlight>
                  <a:srgbClr val="FFFFFF"/>
                </a:highlight>
                <a:uFill>
                  <a:noFill/>
                </a:uFill>
                <a:hlinkClick r:id="rId3"/>
              </a:rPr>
              <a:t>efficacy</a:t>
            </a:r>
            <a:r>
              <a:rPr lang="da-DK" sz="1100" dirty="0">
                <a:solidFill>
                  <a:srgbClr val="000000"/>
                </a:solidFill>
                <a:highlight>
                  <a:srgbClr val="FFFFFF"/>
                </a:highlight>
              </a:rPr>
              <a:t>”. Se også projektets egen hjemmeside </a:t>
            </a:r>
            <a:r>
              <a:rPr lang="da-DK" sz="1100" b="1" dirty="0">
                <a:solidFill>
                  <a:srgbClr val="000000"/>
                </a:solidFill>
                <a:highlight>
                  <a:srgbClr val="FFFFFF"/>
                </a:highlight>
                <a:uFill>
                  <a:noFill/>
                </a:uFill>
                <a:hlinkClick r:id="rId4"/>
              </a:rPr>
              <a:t>børneastma.dk</a:t>
            </a:r>
            <a:endParaRPr lang="da-DK" sz="1100" dirty="0">
              <a:solidFill>
                <a:srgbClr val="000000"/>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da-DK" sz="1100" dirty="0">
                <a:solidFill>
                  <a:srgbClr val="000000"/>
                </a:solidFill>
                <a:highlight>
                  <a:srgbClr val="FFFFFF"/>
                </a:highlight>
              </a:rPr>
              <a:t>En stor del af min fritid går med at udvikle og opdatere nogle mine mange hjemmesider. Jeg er eksempelvis indehaver af blandt andet hjemmesiden </a:t>
            </a:r>
            <a:r>
              <a:rPr lang="da-DK" sz="1100" b="1" dirty="0">
                <a:solidFill>
                  <a:srgbClr val="000000"/>
                </a:solidFill>
                <a:highlight>
                  <a:srgbClr val="FFFFFF"/>
                </a:highlight>
                <a:uFill>
                  <a:noFill/>
                </a:uFill>
                <a:hlinkClick r:id="rId5"/>
              </a:rPr>
              <a:t>forskning.dk</a:t>
            </a:r>
            <a:r>
              <a:rPr lang="da-DK" sz="1100" dirty="0">
                <a:solidFill>
                  <a:srgbClr val="000000"/>
                </a:solidFill>
                <a:highlight>
                  <a:srgbClr val="FFFFFF"/>
                </a:highlight>
              </a:rPr>
              <a:t> og </a:t>
            </a:r>
            <a:r>
              <a:rPr lang="da-DK" sz="1100" b="1" dirty="0">
                <a:solidFill>
                  <a:srgbClr val="000000"/>
                </a:solidFill>
                <a:highlight>
                  <a:srgbClr val="FFFFFF"/>
                </a:highlight>
                <a:uFill>
                  <a:noFill/>
                </a:uFill>
                <a:hlinkClick r:id="rId6"/>
              </a:rPr>
              <a:t>sundhedsvæsnet.dk</a:t>
            </a:r>
            <a:endParaRPr lang="da-DK" sz="1100" b="1" dirty="0">
              <a:solidFill>
                <a:srgbClr val="000000"/>
              </a:solidFill>
              <a:highlight>
                <a:srgbClr val="FFFFFF"/>
              </a:highlight>
            </a:endParaRPr>
          </a:p>
          <a:p>
            <a:pPr marL="0" lvl="0" indent="0" algn="l" rtl="0">
              <a:lnSpc>
                <a:spcPct val="115000"/>
              </a:lnSpc>
              <a:spcBef>
                <a:spcPts val="1500"/>
              </a:spcBef>
              <a:spcAft>
                <a:spcPts val="0"/>
              </a:spcAft>
              <a:buSzPts val="1100"/>
              <a:buNone/>
            </a:pPr>
            <a:r>
              <a:rPr lang="da-DK" sz="1100" dirty="0">
                <a:solidFill>
                  <a:srgbClr val="000000"/>
                </a:solidFill>
                <a:highlight>
                  <a:srgbClr val="FFFFFF"/>
                </a:highlight>
              </a:rPr>
              <a:t>Jeg har også en mælke-hjemmeside. Der findes meget forskning, der dokumenterer at mælk kan være skadeligt for helbredet. Måske er mejeriprodukter den allerstørste udfordring for vores helbred. Se mere på min hjemmeside </a:t>
            </a:r>
            <a:r>
              <a:rPr lang="da-DK" sz="1100" b="1" dirty="0">
                <a:solidFill>
                  <a:srgbClr val="000000"/>
                </a:solidFill>
                <a:highlight>
                  <a:srgbClr val="FFFFFF"/>
                </a:highlight>
                <a:uFill>
                  <a:noFill/>
                </a:uFill>
                <a:hlinkClick r:id="rId7"/>
              </a:rPr>
              <a:t>komælk.dk</a:t>
            </a:r>
            <a:endParaRPr lang="da-DK" sz="1100" b="1" dirty="0">
              <a:solidFill>
                <a:srgbClr val="000000"/>
              </a:solidFill>
              <a:highlight>
                <a:srgbClr val="FFFFFF"/>
              </a:highlight>
            </a:endParaRPr>
          </a:p>
          <a:p>
            <a:pPr marL="0" lvl="0" indent="0" algn="l" rtl="0">
              <a:lnSpc>
                <a:spcPct val="115000"/>
              </a:lnSpc>
              <a:spcBef>
                <a:spcPts val="1500"/>
              </a:spcBef>
              <a:spcAft>
                <a:spcPts val="0"/>
              </a:spcAft>
              <a:buSzPts val="1100"/>
              <a:buNone/>
            </a:pPr>
            <a:r>
              <a:rPr lang="da-DK" sz="1100" b="1" dirty="0">
                <a:solidFill>
                  <a:srgbClr val="000000"/>
                </a:solidFill>
                <a:highlight>
                  <a:srgbClr val="FFFFFF"/>
                </a:highlight>
              </a:rPr>
              <a:t>kilde: </a:t>
            </a:r>
            <a:r>
              <a:rPr lang="da-DK" sz="1100" u="sng" dirty="0">
                <a:solidFill>
                  <a:srgbClr val="000000"/>
                </a:solidFill>
                <a:hlinkClick r:id="rId8"/>
              </a:rPr>
              <a:t>http://grenaa-akupunktur.dk/profil/</a:t>
            </a:r>
            <a:endParaRPr lang="da-DK" sz="1100" b="1" dirty="0">
              <a:solidFill>
                <a:srgbClr val="000000"/>
              </a:solidFill>
              <a:highlight>
                <a:srgbClr val="FFFFFF"/>
              </a:highlight>
            </a:endParaRPr>
          </a:p>
          <a:p>
            <a:pPr marL="0" lvl="0" indent="0" algn="l" rtl="0">
              <a:lnSpc>
                <a:spcPct val="115000"/>
              </a:lnSpc>
              <a:spcBef>
                <a:spcPts val="1500"/>
              </a:spcBef>
              <a:spcAft>
                <a:spcPts val="0"/>
              </a:spcAft>
              <a:buSzPts val="1100"/>
              <a:buNone/>
            </a:pPr>
            <a:r>
              <a:rPr lang="da-DK" sz="1100" b="1" dirty="0">
                <a:solidFill>
                  <a:srgbClr val="000000"/>
                </a:solidFill>
                <a:highlight>
                  <a:srgbClr val="FFFFFF"/>
                </a:highlight>
              </a:rPr>
              <a:t>Personlig historie: </a:t>
            </a:r>
            <a:r>
              <a:rPr lang="da-DK" sz="1100" dirty="0">
                <a:solidFill>
                  <a:srgbClr val="000000"/>
                </a:solidFill>
                <a:highlight>
                  <a:srgbClr val="FFFFFF"/>
                </a:highlight>
              </a:rPr>
              <a:t>Som barn elskede jeg den rå mælk direkte fra nabogården. Jeg fik omkring en liter fed mælk om dagen. Det var dog også en tid med utallige halsbetændelser, øreproblemer, betændelse i bihulerne, som blev efterfulgt af penicillinkure. Det endte med, at jeg fik fjernet mandlerne som 16-årig. Mine egne tre børn, hvoraf den ældste er født i 1991, har kun fået mejeriprodukter i et meget begrænset omfang. De har til gengæld heller aldrig haft infektioner, der har krævet medicinsk behandling.</a:t>
            </a:r>
          </a:p>
          <a:p>
            <a:pPr marL="0" lvl="0" indent="0" algn="l" rtl="0">
              <a:lnSpc>
                <a:spcPct val="136363"/>
              </a:lnSpc>
              <a:spcBef>
                <a:spcPts val="1500"/>
              </a:spcBef>
              <a:spcAft>
                <a:spcPts val="0"/>
              </a:spcAft>
              <a:buSzPts val="1100"/>
              <a:buNone/>
            </a:pPr>
            <a:r>
              <a:rPr lang="da-DK" sz="1100" dirty="0">
                <a:solidFill>
                  <a:srgbClr val="000000"/>
                </a:solidFill>
                <a:highlight>
                  <a:srgbClr val="FFFFFF"/>
                </a:highlight>
              </a:rPr>
              <a:t>Da jeg startede akupunkturklinik i 1996, tillagde jeg ikke kosten den store betydning for helbredet. Denne opfattelse måtte jeg dog hurtigt revidere, da jeg blandt andet fandt ud af, at astmapatienter havde problemer med mejeriprodukterne. Mængden af mejeriprodukter hang tydeligt sammen med antallet af astmaanfald, samt infektioner og slim i luftvejene. Stort set alle voksne astmapatienter har en forkærlighed for ost (eller store mængder af andre mejeriprodukter), og det er en af hovedårsagerne til deres astma!</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Mælk spiller en stor rolle i forhold til alle slags allergi. Det er som om, at al allergi kan blive tændt af mejeriprodukter, også selv om det er noget helt andet man er allergisk overfor. Jo mere mælk, jo mere allergi. Den tekniske forklaring er, at mælk indeholder “substans P”, som er en neurotransmitter, der forøger blodkarrenes gennemtrængelighed og stimulerer histaminsekretionen, hvorved der sker allergiske reaktioner. I mange tilfælde forsvinder allergien helt, når mælken fjernes fra kosten.</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Når små børn får kolik, er det som regel pga. indtagelse af mejeriprodukter – enten hos moderen eller barnet.</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Mange børn døjer meget med eksem og kløe forårsaget af mælk. Herunder nattekløe ved endetarmsåbningen.</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Sammenhængen mellem vægt og mejeriprodukter er også tydelig. De meget overvægtige vil tabe sig mindst et kilo om måneden, blot ved at undgå mejeriprodukter. Fedtfattige mælkeprodukter kan også være et problem for vægten, da der jo er væksthormoner i al mælk.</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Mange af mine patienter kommer med fordøjelsesproblemer. Jeg har erfaret, at alle mejeriprodukter kan give forstoppelse og luft i maven, men især osten er slem. Omvendt kan mælkeprodukter også være årsag til diarré.</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Indtager man mejeriprodukter, bliver man ofte B-menneske – tung, træt og uoplagt om morgenen. Mange af de B-mennesker, som er kommet i min klinik, er blevet A-mennesker blot ved at droppe mælken.</a:t>
            </a:r>
          </a:p>
          <a:p>
            <a:pPr marL="0" lvl="0" indent="0" algn="l" rtl="0">
              <a:lnSpc>
                <a:spcPct val="136363"/>
              </a:lnSpc>
              <a:spcBef>
                <a:spcPts val="0"/>
              </a:spcBef>
              <a:spcAft>
                <a:spcPts val="0"/>
              </a:spcAft>
              <a:buSzPts val="1100"/>
              <a:buNone/>
            </a:pPr>
            <a:r>
              <a:rPr lang="da-DK" sz="1100" dirty="0">
                <a:solidFill>
                  <a:srgbClr val="000000"/>
                </a:solidFill>
                <a:highlight>
                  <a:srgbClr val="FFFFFF"/>
                </a:highlight>
              </a:rPr>
              <a:t>Jeg håber, at denne hjemmeside kan være med til at fremme danskernes sundhed. </a:t>
            </a:r>
            <a:r>
              <a:rPr lang="da-DK" sz="1100" b="1" dirty="0">
                <a:highlight>
                  <a:srgbClr val="FFFFFF"/>
                </a:highlight>
              </a:rPr>
              <a:t>kilde: </a:t>
            </a:r>
            <a:r>
              <a:rPr lang="da-DK" sz="1100" u="sng" dirty="0">
                <a:hlinkClick r:id="rId8"/>
              </a:rPr>
              <a:t>http://grenaa-akupunktur.dk/profil/</a:t>
            </a:r>
            <a:endParaRPr lang="da-DK" sz="1100" dirty="0">
              <a:solidFill>
                <a:srgbClr val="000000"/>
              </a:solidFill>
              <a:highlight>
                <a:srgbClr val="FFFFFF"/>
              </a:highlight>
            </a:endParaRPr>
          </a:p>
          <a:p>
            <a:pPr marL="0" lvl="0" indent="0" algn="l" rtl="0">
              <a:lnSpc>
                <a:spcPct val="136363"/>
              </a:lnSpc>
              <a:spcBef>
                <a:spcPts val="0"/>
              </a:spcBef>
              <a:spcAft>
                <a:spcPts val="0"/>
              </a:spcAft>
              <a:buSzPts val="1100"/>
              <a:buNone/>
            </a:pPr>
            <a:r>
              <a:rPr lang="da-DK" sz="1100" b="1" dirty="0">
                <a:solidFill>
                  <a:srgbClr val="000000"/>
                </a:solidFill>
                <a:highlight>
                  <a:srgbClr val="FFFFFF"/>
                </a:highlight>
              </a:rPr>
              <a:t>Relevans og væsentlighed: </a:t>
            </a:r>
            <a:r>
              <a:rPr lang="da-DK" sz="1100" dirty="0"/>
              <a:t>hvis man oplever de omtalte problematikker eller er interesseret i mælk, så kunne det have relevans</a:t>
            </a:r>
          </a:p>
          <a:p>
            <a:pPr marL="0" lvl="0" indent="0" algn="l" rtl="0">
              <a:lnSpc>
                <a:spcPct val="136363"/>
              </a:lnSpc>
              <a:spcBef>
                <a:spcPts val="0"/>
              </a:spcBef>
              <a:spcAft>
                <a:spcPts val="0"/>
              </a:spcAft>
              <a:buSzPts val="1100"/>
              <a:buNone/>
            </a:pPr>
            <a:r>
              <a:rPr lang="da-DK" sz="1100" b="1" dirty="0"/>
              <a:t>Layout:</a:t>
            </a:r>
            <a:r>
              <a:rPr lang="da-DK" sz="1100" dirty="0"/>
              <a:t> Fremstår forskningsmæssigt med høj validitet</a:t>
            </a:r>
          </a:p>
          <a:p>
            <a:pPr marL="0" lvl="0" indent="0" algn="l" rtl="0">
              <a:lnSpc>
                <a:spcPct val="136363"/>
              </a:lnSpc>
              <a:spcBef>
                <a:spcPts val="0"/>
              </a:spcBef>
              <a:spcAft>
                <a:spcPts val="0"/>
              </a:spcAft>
              <a:buSzPts val="1100"/>
              <a:buNone/>
            </a:pPr>
            <a:r>
              <a:rPr lang="da-DK" sz="1100" b="1" dirty="0"/>
              <a:t>Virkemidler: </a:t>
            </a:r>
            <a:r>
              <a:rPr lang="da-DK" sz="1100" dirty="0"/>
              <a:t>videnskabelige artikler og henvisninger </a:t>
            </a:r>
          </a:p>
          <a:p>
            <a:pPr marL="0" lvl="0" indent="0" algn="l" rtl="0">
              <a:lnSpc>
                <a:spcPct val="115000"/>
              </a:lnSpc>
              <a:spcBef>
                <a:spcPts val="0"/>
              </a:spcBef>
              <a:spcAft>
                <a:spcPts val="0"/>
              </a:spcAft>
              <a:buClr>
                <a:schemeClr val="dk1"/>
              </a:buClr>
              <a:buSzPts val="1100"/>
              <a:buFont typeface="Arial"/>
              <a:buNone/>
            </a:pPr>
            <a:endParaRPr lang="da-DK" sz="1100" b="1" dirty="0">
              <a:solidFill>
                <a:srgbClr val="000000"/>
              </a:solidFill>
              <a:highlight>
                <a:srgbClr val="FFFFFF"/>
              </a:highlight>
            </a:endParaRPr>
          </a:p>
          <a:p>
            <a:pPr marL="0" lvl="0" indent="0" algn="l" rtl="0">
              <a:spcBef>
                <a:spcPts val="1500"/>
              </a:spcBef>
              <a:spcAft>
                <a:spcPts val="0"/>
              </a:spcAft>
              <a:buNone/>
            </a:pPr>
            <a:endParaRPr lang="da-DK" sz="1100" dirty="0">
              <a:solidFill>
                <a:srgbClr val="000000"/>
              </a:solidFill>
            </a:endParaRPr>
          </a:p>
          <a:p>
            <a:pPr marL="0" lvl="0" indent="0" algn="l" rtl="0">
              <a:spcBef>
                <a:spcPts val="0"/>
              </a:spcBef>
              <a:spcAft>
                <a:spcPts val="0"/>
              </a:spcAft>
              <a:buNone/>
            </a:pPr>
            <a:endParaRPr sz="1100" dirty="0">
              <a:solidFill>
                <a:srgbClr val="000000"/>
              </a:solidFill>
            </a:endParaRPr>
          </a:p>
        </p:txBody>
      </p:sp>
      <p:sp>
        <p:nvSpPr>
          <p:cNvPr id="352" name="Google Shape;3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cap="none" dirty="0">
                <a:solidFill>
                  <a:schemeClr val="tx1"/>
                </a:solidFill>
                <a:effectLst/>
                <a:latin typeface="Calibri"/>
                <a:ea typeface="Calibri"/>
                <a:cs typeface="Calibri"/>
                <a:sym typeface="Calibri"/>
              </a:rPr>
              <a:t>1. + 2. Ja, komælk er selvfølgelig til kalve, men mennesket kan også sagtens fordøje komælk. Nogle har dog laktoseintolerance, hvor de ikke kan nedbryde laktose (kulhydrat i mælk) og det kan givemavesmerter, oppustethed og diarre efter de har drukket mælk. Du kan blive testet ved lægen, om du lider af laktoseintolerance. Andre kan ikke tåle proteinet i mælken, dette kaldes mælkeproteinallergi (i daglig tale kaldet mælkeallergi), symptomerne her er også diarre, men ikke direkte efter du har drukket mælk. Ofte vil barnet med mælkeproteinallergi mistrives. Hvis du har fået konstateret mælkeproteinallergi, kan du slet ikke tåle nogen mejeriprodukter og bør tage et calciumtilskud. Læs mere om laktoseintolerance, mælkeallergi og kilder til calcium i kosten på Fødevarestyrelsens hjemmeside: https://altomkost.dk/fakta/mad-og-drikke/foedevarer/maelk-og-mejeriprodukter/hvis-du-ikke-drikker-maelk-eller-spiser-mejeriprodukter/</a:t>
            </a:r>
          </a:p>
          <a:p>
            <a:endParaRPr lang="da-DK" sz="1200" b="0" i="0" u="none" strike="noStrike" kern="1200" cap="none" dirty="0">
              <a:solidFill>
                <a:schemeClr val="tx1"/>
              </a:solidFill>
              <a:effectLst/>
              <a:latin typeface="Calibri"/>
              <a:ea typeface="Calibri"/>
              <a:cs typeface="Calibri"/>
              <a:sym typeface="Calibri"/>
            </a:endParaRPr>
          </a:p>
          <a:p>
            <a:r>
              <a:rPr lang="da-DK" sz="1200" b="0" i="0" u="none" strike="noStrike" kern="1200" cap="none" dirty="0">
                <a:solidFill>
                  <a:schemeClr val="tx1"/>
                </a:solidFill>
                <a:effectLst/>
                <a:latin typeface="Calibri"/>
                <a:ea typeface="Calibri"/>
                <a:cs typeface="Calibri"/>
                <a:sym typeface="Calibri"/>
              </a:rPr>
              <a:t>3. Der er ikke belæg i de videnskabelige undersøgelser for at mælk giver uren hud. Der er dog nogle undersøgelser der peger på en sammenhæng mellem det at drikke mager mælk og akne. Men det er stadig usikkert om det holder vand*.</a:t>
            </a:r>
          </a:p>
          <a:p>
            <a:endParaRPr lang="da-DK" sz="1200" b="0" i="0" u="none" strike="noStrike" kern="1200" cap="none" dirty="0">
              <a:solidFill>
                <a:schemeClr val="tx1"/>
              </a:solidFill>
              <a:effectLst/>
              <a:latin typeface="Calibri"/>
              <a:ea typeface="Calibri"/>
              <a:cs typeface="Calibri"/>
              <a:sym typeface="Calibri"/>
            </a:endParaRPr>
          </a:p>
          <a:p>
            <a:r>
              <a:rPr lang="da-DK" sz="1200" b="0" i="0" u="none" strike="noStrike" kern="1200" cap="none" dirty="0">
                <a:solidFill>
                  <a:schemeClr val="tx1"/>
                </a:solidFill>
                <a:effectLst/>
                <a:latin typeface="Calibri"/>
                <a:ea typeface="Calibri"/>
                <a:cs typeface="Calibri"/>
                <a:sym typeface="Calibri"/>
              </a:rPr>
              <a:t>4. Fødevarestyrelsen skriver: ”Du kan godt sammensætte en sund kost med et calciumindhold, der svarer til anbefalingerne, uden mælkeprodukter. Men hvis du udelukker fødevaregrupper helt eller delvist fra kosten, er det vigtigt at være opmærksom på hvad du erstatter den med. Det kan fx være vanskeligt at få dækket dit calcium- eller vitamin B12-behov og det kan være nødvendigt at tage et kosttilskud, hvis mælk og mejeriprodukter udelukkes helt.</a:t>
            </a:r>
          </a:p>
          <a:p>
            <a:r>
              <a:rPr lang="da-DK" sz="1200" b="0" i="0" u="none" strike="noStrike" kern="1200" cap="none" dirty="0">
                <a:solidFill>
                  <a:schemeClr val="tx1"/>
                </a:solidFill>
                <a:effectLst/>
                <a:latin typeface="Calibri"/>
                <a:ea typeface="Calibri"/>
                <a:cs typeface="Calibri"/>
                <a:sym typeface="Calibri"/>
              </a:rPr>
              <a:t>Generelt udgør mælk og mejeriprodukter en god kilde til calcium – både fordi det har et højt indhold af calcium, men også fordi vi spiser meget mejeriprodukter og fordi calcium fra mejeriprodukter har en høj biotilgængelighed, det vil sige det optages nemmere i kroppen.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b="0" i="0" u="none" strike="noStrike" cap="none" dirty="0">
                <a:solidFill>
                  <a:schemeClr val="dk1"/>
                </a:solidFill>
                <a:effectLst/>
                <a:latin typeface="Calibri"/>
                <a:ea typeface="Calibri"/>
                <a:cs typeface="Calibri"/>
                <a:sym typeface="Calibri"/>
              </a:rPr>
              <a:t>Vi danskere får over halvdelen af vores daglige calciumbehov fra mælk og mejeriprodukter. Det resterende får vi bl.a. fra andre drikkevarer (te og kaffe), brød, korn, frugt og grøntsager.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a-DK" sz="1200" b="0" i="0" u="none" strike="noStrike" kern="1200" cap="none"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cap="none" dirty="0">
                <a:solidFill>
                  <a:schemeClr val="tx1"/>
                </a:solidFill>
                <a:effectLst/>
                <a:latin typeface="Calibri"/>
                <a:ea typeface="Calibri"/>
                <a:cs typeface="Calibri"/>
                <a:sym typeface="Calibri"/>
              </a:rPr>
              <a:t>Du finder også et højt indhold af calcium i andre fødevarer som fx grønne bladgrøntsager, nødder, sardiner og fuldkornsprodukter. Hvorvidt en fødevare er en </a:t>
            </a:r>
            <a:r>
              <a:rPr lang="da-DK" sz="1200" b="0" i="1" u="none" strike="noStrike" kern="1200" cap="none" dirty="0">
                <a:solidFill>
                  <a:schemeClr val="tx1"/>
                </a:solidFill>
                <a:effectLst/>
                <a:latin typeface="Calibri"/>
                <a:ea typeface="Calibri"/>
                <a:cs typeface="Calibri"/>
                <a:sym typeface="Calibri"/>
              </a:rPr>
              <a:t>god </a:t>
            </a:r>
            <a:r>
              <a:rPr lang="da-DK" sz="1200" b="0" i="0" u="none" strike="noStrike" kern="1200" cap="none" dirty="0">
                <a:solidFill>
                  <a:schemeClr val="tx1"/>
                </a:solidFill>
                <a:effectLst/>
                <a:latin typeface="Calibri"/>
                <a:ea typeface="Calibri"/>
                <a:cs typeface="Calibri"/>
                <a:sym typeface="Calibri"/>
              </a:rPr>
              <a:t>calciumkilde afhænger af flere faktorer; dels calciumindholdet i fødevaren, dels hvor meget der spises (mængde og hyppighed) men også biotilgængeligheden, det vil sige den mængde calcium der reelt optages i kroppen, har stort betydning for om en fødevare er en god kilde til calcium. Læs mere om h</a:t>
            </a:r>
            <a:r>
              <a:rPr lang="da-DK" b="0" dirty="0">
                <a:solidFill>
                  <a:schemeClr val="tx1"/>
                </a:solidFill>
                <a:effectLst/>
              </a:rPr>
              <a:t>vis du ikke drikker mælk eller spiser mejeriprodukter </a:t>
            </a:r>
            <a:r>
              <a:rPr lang="da-DK" sz="1200" b="0" i="0" u="none" strike="noStrike" kern="1200" cap="none" dirty="0">
                <a:solidFill>
                  <a:schemeClr val="tx1"/>
                </a:solidFill>
                <a:effectLst/>
                <a:latin typeface="Calibri"/>
                <a:ea typeface="Calibri"/>
                <a:cs typeface="Calibri"/>
                <a:sym typeface="Calibri"/>
              </a:rPr>
              <a:t>på Fødevarestyrelsens hjemmeside: </a:t>
            </a:r>
            <a:r>
              <a:rPr lang="da-DK" sz="1200" b="0" i="0" u="sng" strike="noStrike" kern="1200" cap="none" dirty="0">
                <a:solidFill>
                  <a:schemeClr val="tx1"/>
                </a:solidFill>
                <a:effectLst/>
                <a:latin typeface="Calibri"/>
                <a:ea typeface="Calibri"/>
                <a:cs typeface="Calibri"/>
                <a:sym typeface="Calibri"/>
                <a:hlinkClick r:id="rId3"/>
              </a:rPr>
              <a:t>https://altomkost.dk/fakta/mad-og-drikke/foedevarer/maelk-og-mejeriprodukter/hvis-du-ikke-drikker-maelk-eller-spiser-mejeriprodukter/</a:t>
            </a:r>
            <a:r>
              <a:rPr lang="da-DK" sz="1200" b="0" i="0" u="none" strike="noStrike" kern="1200" cap="none" dirty="0">
                <a:solidFill>
                  <a:schemeClr val="tx1"/>
                </a:solidFill>
                <a:effectLst/>
                <a:latin typeface="Calibri"/>
                <a:ea typeface="Calibri"/>
                <a:cs typeface="Calibri"/>
                <a:sym typeface="Calibri"/>
              </a:rPr>
              <a:t> </a:t>
            </a:r>
          </a:p>
          <a:p>
            <a:r>
              <a:rPr lang="da-DK" sz="1200" b="0" i="0" u="none" strike="noStrike" kern="1200" cap="none" dirty="0">
                <a:solidFill>
                  <a:schemeClr val="tx1"/>
                </a:solidFill>
                <a:effectLst/>
                <a:latin typeface="Calibri"/>
                <a:ea typeface="Calibri"/>
                <a:cs typeface="Calibri"/>
                <a:sym typeface="Calibri"/>
              </a:rPr>
              <a:t>Spiser du ikke mejeriprodukter eller andre fødevarer med højt calciumindhold, må du vurdere, eventuelt i samråd med en diætist, om du bør tage et kosttilskud.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b="0" i="0" u="none" strike="noStrike" cap="none" dirty="0">
                <a:solidFill>
                  <a:schemeClr val="dk1"/>
                </a:solidFill>
                <a:effectLst/>
                <a:latin typeface="Calibri"/>
                <a:ea typeface="Calibri"/>
                <a:cs typeface="Calibri"/>
                <a:sym typeface="Calibri"/>
              </a:rPr>
              <a:t>Gravide, der ikke drikker mælk eller spiser mælkeprodukter, bør dagligt tage tilskud af 500 mg calcium gennem hele graviditeten. Gravide bør desuden dagligt tage tilskud af 10 µg D-vitamin gennem hele graviditeten og 40-50 mg jern fra 10. graviditetsuge”. Læs mere om kosttilskud under graviditeten på Fødevarestyrelsens hjemmeside: https://altomkost.dk/raad-og-anbefalinger/saerlige-grupper/gravide/</a:t>
            </a:r>
          </a:p>
          <a:p>
            <a:endParaRPr lang="da-DK" sz="1200" b="0" i="0" u="none" strike="noStrike" kern="1200" cap="none" dirty="0">
              <a:solidFill>
                <a:schemeClr val="tx1"/>
              </a:solidFill>
              <a:effectLst/>
              <a:latin typeface="Calibri"/>
              <a:ea typeface="Calibri"/>
              <a:cs typeface="Calibri"/>
              <a:sym typeface="Calibri"/>
            </a:endParaRPr>
          </a:p>
          <a:p>
            <a:r>
              <a:rPr lang="da-DK" sz="1200" b="0" i="0" u="none" strike="noStrike" kern="1200" cap="none" dirty="0">
                <a:solidFill>
                  <a:schemeClr val="tx1"/>
                </a:solidFill>
                <a:effectLst/>
                <a:latin typeface="Calibri"/>
                <a:ea typeface="Calibri"/>
                <a:cs typeface="Calibri"/>
                <a:sym typeface="Calibri"/>
              </a:rPr>
              <a:t>* Fødevarestyrelsen har ikke vurderet evidensen bag denne myte.</a:t>
            </a: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8161E5EF-087A-42C9-B281-365BC195C598}" type="slidenum">
              <a:rPr lang="da-DK" smtClean="0"/>
              <a:t>39</a:t>
            </a:fld>
            <a:endParaRPr lang="da-DK"/>
          </a:p>
        </p:txBody>
      </p:sp>
    </p:spTree>
    <p:extLst>
      <p:ext uri="{BB962C8B-B14F-4D97-AF65-F5344CB8AC3E}">
        <p14:creationId xmlns:p14="http://schemas.microsoft.com/office/powerpoint/2010/main" val="5082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a-DK" sz="1200" dirty="0"/>
              <a:t>Lærervejledning: Med sidemakker diskuter jeres valg</a:t>
            </a:r>
          </a:p>
          <a:p>
            <a:pPr marL="0" lvl="0" indent="0" algn="l" rtl="0">
              <a:spcBef>
                <a:spcPts val="0"/>
              </a:spcBef>
              <a:spcAft>
                <a:spcPts val="0"/>
              </a:spcAft>
              <a:buClr>
                <a:schemeClr val="dk1"/>
              </a:buClr>
              <a:buSzPts val="1100"/>
              <a:buFont typeface="Arial"/>
              <a:buNone/>
            </a:pPr>
            <a:r>
              <a:rPr lang="da-DK" sz="1200" dirty="0"/>
              <a:t>Fælles i klassen: Hvad ligger til grund for deres valg, hvor deres viden kommer fra og hvad bygger de deres viden på?</a:t>
            </a:r>
          </a:p>
          <a:p>
            <a:pPr marL="0" lvl="0" indent="0" algn="l" rtl="0">
              <a:spcBef>
                <a:spcPts val="0"/>
              </a:spcBef>
              <a:spcAft>
                <a:spcPts val="0"/>
              </a:spcAft>
              <a:buClr>
                <a:schemeClr val="dk1"/>
              </a:buClr>
              <a:buSzPts val="1100"/>
              <a:buFont typeface="Arial"/>
              <a:buNone/>
            </a:pPr>
            <a:r>
              <a:rPr lang="da-DK" sz="1200" dirty="0"/>
              <a:t>Hvilke myter fremkommer i denne diskussion? Sæt disse op på tavlen med myter (evt. i en Padlet på Skoletube). </a:t>
            </a:r>
            <a:endParaRPr lang="da-DK" dirty="0"/>
          </a:p>
          <a:p>
            <a:pPr marL="0" lvl="0" indent="0" algn="l" rtl="0">
              <a:spcBef>
                <a:spcPts val="0"/>
              </a:spcBef>
              <a:spcAft>
                <a:spcPts val="0"/>
              </a:spcAft>
              <a:buClr>
                <a:schemeClr val="dk1"/>
              </a:buClr>
              <a:buSzPts val="1100"/>
              <a:buFont typeface="Arial"/>
              <a:buNone/>
            </a:pPr>
            <a:endParaRPr dirty="0"/>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c7fd5f34d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c7fd5f34d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6c7fd5f34d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4" name="Google Shape;3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82" name="Google Shape;38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1" dirty="0">
                <a:solidFill>
                  <a:schemeClr val="dk1"/>
                </a:solidFill>
                <a:latin typeface="Calibri"/>
                <a:ea typeface="Calibri"/>
                <a:cs typeface="Calibri"/>
                <a:sym typeface="Calibri"/>
              </a:rPr>
              <a:t>Afsender: </a:t>
            </a:r>
            <a:r>
              <a:rPr lang="da-DK" sz="1200" dirty="0">
                <a:solidFill>
                  <a:schemeClr val="dk1"/>
                </a:solidFill>
                <a:latin typeface="Calibri"/>
                <a:ea typeface="Calibri"/>
                <a:cs typeface="Calibri"/>
                <a:sym typeface="Calibri"/>
              </a:rPr>
              <a:t>Simple </a:t>
            </a:r>
            <a:r>
              <a:rPr lang="da-DK" sz="1200" dirty="0" err="1">
                <a:solidFill>
                  <a:schemeClr val="dk1"/>
                </a:solidFill>
                <a:latin typeface="Calibri"/>
                <a:ea typeface="Calibri"/>
                <a:cs typeface="Calibri"/>
                <a:sym typeface="Calibri"/>
              </a:rPr>
              <a:t>Feast</a:t>
            </a:r>
            <a:r>
              <a:rPr lang="da-DK" sz="1200" dirty="0">
                <a:solidFill>
                  <a:schemeClr val="dk1"/>
                </a:solidFill>
                <a:latin typeface="Calibri"/>
                <a:ea typeface="Calibri"/>
                <a:cs typeface="Calibri"/>
                <a:sym typeface="Calibri"/>
              </a:rPr>
              <a:t> står bag filmen, der faktisk er en reklame. Simple </a:t>
            </a:r>
            <a:r>
              <a:rPr lang="da-DK" sz="1200" dirty="0" err="1">
                <a:solidFill>
                  <a:schemeClr val="dk1"/>
                </a:solidFill>
                <a:latin typeface="Calibri"/>
                <a:ea typeface="Calibri"/>
                <a:cs typeface="Calibri"/>
                <a:sym typeface="Calibri"/>
              </a:rPr>
              <a:t>Feast</a:t>
            </a:r>
            <a:r>
              <a:rPr lang="da-DK" sz="1200" dirty="0">
                <a:solidFill>
                  <a:schemeClr val="dk1"/>
                </a:solidFill>
                <a:latin typeface="Calibri"/>
                <a:ea typeface="Calibri"/>
                <a:cs typeface="Calibri"/>
                <a:sym typeface="Calibri"/>
              </a:rPr>
              <a:t> sælger plantebaserede måltidsløsninger. Rasmus Kliim, Rasmus Grube, Anders </a:t>
            </a:r>
            <a:r>
              <a:rPr lang="da-DK" sz="1200" dirty="0" err="1">
                <a:solidFill>
                  <a:schemeClr val="dk1"/>
                </a:solidFill>
                <a:latin typeface="Calibri"/>
                <a:ea typeface="Calibri"/>
                <a:cs typeface="Calibri"/>
                <a:sym typeface="Calibri"/>
              </a:rPr>
              <a:t>Vald</a:t>
            </a:r>
            <a:r>
              <a:rPr lang="da-DK" sz="1200" dirty="0">
                <a:solidFill>
                  <a:schemeClr val="dk1"/>
                </a:solidFill>
                <a:latin typeface="Calibri"/>
                <a:ea typeface="Calibri"/>
                <a:cs typeface="Calibri"/>
                <a:sym typeface="Calibri"/>
              </a:rPr>
              <a:t> og Thomas Parry står bag konceptet, men det er på Simple </a:t>
            </a:r>
            <a:r>
              <a:rPr lang="da-DK" sz="1200" dirty="0" err="1">
                <a:solidFill>
                  <a:schemeClr val="dk1"/>
                </a:solidFill>
                <a:latin typeface="Calibri"/>
                <a:ea typeface="Calibri"/>
                <a:cs typeface="Calibri"/>
                <a:sym typeface="Calibri"/>
              </a:rPr>
              <a:t>Feasts</a:t>
            </a:r>
            <a:r>
              <a:rPr lang="da-DK" sz="1200" dirty="0">
                <a:solidFill>
                  <a:schemeClr val="dk1"/>
                </a:solidFill>
                <a:latin typeface="Calibri"/>
                <a:ea typeface="Calibri"/>
                <a:cs typeface="Calibri"/>
                <a:sym typeface="Calibri"/>
              </a:rPr>
              <a:t> hjemmeside ikke til at se hvem der egentlig er ansat i firmaet eller deres baggrund. </a:t>
            </a:r>
            <a:endParaRPr lang="da-DK" dirty="0"/>
          </a:p>
          <a:p>
            <a:pPr marL="0" lvl="0" indent="0" algn="l" rtl="0">
              <a:spcBef>
                <a:spcPts val="0"/>
              </a:spcBef>
              <a:spcAft>
                <a:spcPts val="0"/>
              </a:spcAft>
              <a:buNone/>
            </a:pPr>
            <a:r>
              <a:rPr lang="da-DK" sz="1200" b="1" dirty="0">
                <a:solidFill>
                  <a:schemeClr val="dk1"/>
                </a:solidFill>
                <a:latin typeface="Calibri"/>
                <a:ea typeface="Calibri"/>
                <a:cs typeface="Calibri"/>
                <a:sym typeface="Calibri"/>
              </a:rPr>
              <a:t>Personlig historie</a:t>
            </a:r>
            <a:r>
              <a:rPr lang="da-DK" sz="1200" dirty="0">
                <a:solidFill>
                  <a:schemeClr val="dk1"/>
                </a:solidFill>
                <a:latin typeface="Calibri"/>
                <a:ea typeface="Calibri"/>
                <a:cs typeface="Calibri"/>
                <a:sym typeface="Calibri"/>
              </a:rPr>
              <a:t>: Det er ikke en personlig historie, men fra en virksomhed</a:t>
            </a:r>
            <a:endParaRPr lang="da-DK" dirty="0"/>
          </a:p>
          <a:p>
            <a:pPr marL="0" lvl="0" indent="0" algn="l" rtl="0">
              <a:spcBef>
                <a:spcPts val="0"/>
              </a:spcBef>
              <a:spcAft>
                <a:spcPts val="0"/>
              </a:spcAft>
              <a:buNone/>
            </a:pPr>
            <a:r>
              <a:rPr lang="da-DK" sz="1200" b="1" dirty="0">
                <a:solidFill>
                  <a:schemeClr val="dk1"/>
                </a:solidFill>
                <a:latin typeface="Calibri"/>
                <a:ea typeface="Calibri"/>
                <a:cs typeface="Calibri"/>
                <a:sym typeface="Calibri"/>
              </a:rPr>
              <a:t>Relevans og væsentlighed:</a:t>
            </a:r>
            <a:r>
              <a:rPr lang="da-DK" sz="1200" dirty="0">
                <a:solidFill>
                  <a:schemeClr val="dk1"/>
                </a:solidFill>
                <a:latin typeface="Calibri"/>
                <a:ea typeface="Calibri"/>
                <a:cs typeface="Calibri"/>
                <a:sym typeface="Calibri"/>
              </a:rPr>
              <a:t> Der er meget sundhedsforvirring og meninger om plantebaseret i forhold til klimaet, denne video forsøger at drage sundhed ind som argument for at fravælge kød</a:t>
            </a:r>
            <a:endParaRPr lang="da-DK" dirty="0"/>
          </a:p>
          <a:p>
            <a:pPr marL="0" lvl="0" indent="0" algn="l" rtl="0">
              <a:spcBef>
                <a:spcPts val="0"/>
              </a:spcBef>
              <a:spcAft>
                <a:spcPts val="0"/>
              </a:spcAft>
              <a:buNone/>
            </a:pPr>
            <a:r>
              <a:rPr lang="da-DK" sz="1200" b="1" dirty="0">
                <a:solidFill>
                  <a:schemeClr val="dk1"/>
                </a:solidFill>
                <a:latin typeface="Calibri"/>
                <a:ea typeface="Calibri"/>
                <a:cs typeface="Calibri"/>
                <a:sym typeface="Calibri"/>
              </a:rPr>
              <a:t>Billeder og sprog:</a:t>
            </a:r>
            <a:r>
              <a:rPr lang="da-DK" sz="1200" dirty="0">
                <a:solidFill>
                  <a:schemeClr val="dk1"/>
                </a:solidFill>
                <a:latin typeface="Calibri"/>
                <a:ea typeface="Calibri"/>
                <a:cs typeface="Calibri"/>
                <a:sym typeface="Calibri"/>
              </a:rPr>
              <a:t> Gamle billeder og musik, intet sprog, kun en direkte tekst til sidst</a:t>
            </a:r>
            <a:endParaRPr lang="da-DK" dirty="0"/>
          </a:p>
          <a:p>
            <a:pPr marL="0" lvl="0" indent="0" algn="l" rtl="0">
              <a:spcBef>
                <a:spcPts val="0"/>
              </a:spcBef>
              <a:spcAft>
                <a:spcPts val="0"/>
              </a:spcAft>
              <a:buNone/>
            </a:pPr>
            <a:r>
              <a:rPr lang="da-DK" sz="1200" b="1" dirty="0">
                <a:solidFill>
                  <a:schemeClr val="dk1"/>
                </a:solidFill>
                <a:latin typeface="Calibri"/>
                <a:ea typeface="Calibri"/>
                <a:cs typeface="Calibri"/>
                <a:sym typeface="Calibri"/>
              </a:rPr>
              <a:t>Kilder:</a:t>
            </a:r>
            <a:r>
              <a:rPr lang="da-DK" sz="1200" dirty="0">
                <a:solidFill>
                  <a:schemeClr val="dk1"/>
                </a:solidFill>
                <a:latin typeface="Calibri"/>
                <a:ea typeface="Calibri"/>
                <a:cs typeface="Calibri"/>
                <a:sym typeface="Calibri"/>
              </a:rPr>
              <a:t> Der henvises ikke til nogle undersøgelser, men appelleres til følelser for eksempel med et barn, der vifter røg væk, mens en kvinden ”ryger” pølse</a:t>
            </a:r>
            <a:endParaRPr lang="da-DK" dirty="0"/>
          </a:p>
          <a:p>
            <a:pPr marL="0" lvl="0" indent="0" algn="l" rtl="0">
              <a:spcBef>
                <a:spcPts val="0"/>
              </a:spcBef>
              <a:spcAft>
                <a:spcPts val="0"/>
              </a:spcAft>
              <a:buNone/>
            </a:pPr>
            <a:endParaRPr lang="da-DK" sz="1200" b="1"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Vurder om forskningen er solid:</a:t>
            </a: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Der henvises ikke til videnskabelige undersøgelser, så der er ingen metoder</a:t>
            </a:r>
            <a:endParaRPr lang="da-DK" dirty="0"/>
          </a:p>
          <a:p>
            <a:pPr marL="0" lvl="0" indent="0" algn="l" rtl="0">
              <a:spcBef>
                <a:spcPts val="0"/>
              </a:spcBef>
              <a:spcAft>
                <a:spcPts val="0"/>
              </a:spcAft>
              <a:buNone/>
            </a:pPr>
            <a:endParaRPr lang="da-DK" sz="1200" b="1"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Find medier, du kan stole på</a:t>
            </a: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Simple </a:t>
            </a:r>
            <a:r>
              <a:rPr lang="da-DK" sz="1200" dirty="0" err="1">
                <a:solidFill>
                  <a:schemeClr val="dk1"/>
                </a:solidFill>
                <a:latin typeface="Calibri"/>
                <a:ea typeface="Calibri"/>
                <a:cs typeface="Calibri"/>
                <a:sym typeface="Calibri"/>
              </a:rPr>
              <a:t>Feast</a:t>
            </a:r>
            <a:r>
              <a:rPr lang="da-DK" sz="1200" dirty="0">
                <a:solidFill>
                  <a:schemeClr val="dk1"/>
                </a:solidFill>
                <a:latin typeface="Calibri"/>
                <a:ea typeface="Calibri"/>
                <a:cs typeface="Calibri"/>
                <a:sym typeface="Calibri"/>
              </a:rPr>
              <a:t> er en virksomhed der gerne vil sælge plantebaserede måltidsløsninger og er derfor interesseret i at folk fravælger kødet.</a:t>
            </a:r>
            <a:endParaRPr lang="da-DK" dirty="0"/>
          </a:p>
          <a:p>
            <a:pPr marL="0" lvl="0" indent="0" algn="l" rtl="0">
              <a:spcBef>
                <a:spcPts val="0"/>
              </a:spcBef>
              <a:spcAft>
                <a:spcPts val="0"/>
              </a:spcAft>
              <a:buNone/>
            </a:pPr>
            <a:endParaRPr lang="da-DK" sz="1200" b="1"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Få styr på tal og statistik</a:t>
            </a:r>
            <a:br>
              <a:rPr lang="da-DK" sz="1200" dirty="0">
                <a:solidFill>
                  <a:schemeClr val="dk1"/>
                </a:solidFill>
                <a:latin typeface="Calibri"/>
                <a:ea typeface="Calibri"/>
                <a:cs typeface="Calibri"/>
                <a:sym typeface="Calibri"/>
              </a:rPr>
            </a:br>
            <a:r>
              <a:rPr lang="da-DK" sz="1200" dirty="0">
                <a:solidFill>
                  <a:schemeClr val="dk1"/>
                </a:solidFill>
                <a:latin typeface="Calibri"/>
                <a:ea typeface="Calibri"/>
                <a:cs typeface="Calibri"/>
                <a:sym typeface="Calibri"/>
              </a:rPr>
              <a:t>Der henvises ikke til statistikker og tal, men der sker en visuel sammenligning af rygning og kødspisning. Begge dele er komplekse størrelser at måle og ikke mindst sammenligne.  </a:t>
            </a:r>
            <a:endParaRPr lang="da-DK" dirty="0"/>
          </a:p>
          <a:p>
            <a:pPr marL="0" lvl="0" indent="0" algn="l" rtl="0">
              <a:spcBef>
                <a:spcPts val="0"/>
              </a:spcBef>
              <a:spcAft>
                <a:spcPts val="0"/>
              </a:spcAft>
              <a:buNone/>
            </a:pPr>
            <a:r>
              <a:rPr lang="da-DK" sz="1200" dirty="0">
                <a:solidFill>
                  <a:schemeClr val="dk1"/>
                </a:solidFill>
                <a:latin typeface="Calibri"/>
                <a:ea typeface="Calibri"/>
                <a:cs typeface="Calibri"/>
                <a:sym typeface="Calibri"/>
              </a:rPr>
              <a:t>Forskning viser, at der er en øget risiko for udvikling af tyk- og endetarmskræft, når man spiser meget rødt kød (okse, kalv, lam og svin) og især forarbejdet kød (fx pålæg, pølser mv). Risikoen for at udvikle tyk- og endetarmskræft stiger med 16 %, for hver gang man spiser 50 g forarbejdet kød mere om dagen. Risikoen for at udvikle tyk- og endetarmskræft er på ca. 5 %. Til sammenligning stiger risikoen for at udvikle lungekræft et sted mellem 1500% til 3000%, hvis man ryger, i modsætning til hvis man ikke ryger.</a:t>
            </a:r>
            <a:endParaRPr lang="da-DK" dirty="0"/>
          </a:p>
          <a:p>
            <a:pPr marL="0" lvl="0" indent="0" algn="l" rtl="0">
              <a:spcBef>
                <a:spcPts val="0"/>
              </a:spcBef>
              <a:spcAft>
                <a:spcPts val="0"/>
              </a:spcAft>
              <a:buNone/>
            </a:pPr>
            <a:r>
              <a:rPr lang="da-DK" sz="1200" dirty="0">
                <a:solidFill>
                  <a:schemeClr val="dk1"/>
                </a:solidFill>
                <a:latin typeface="Calibri"/>
                <a:ea typeface="Calibri"/>
                <a:cs typeface="Calibri"/>
                <a:sym typeface="Calibri"/>
              </a:rPr>
              <a:t>Men kød indeholder også proteiner, mineraler og jern, som kroppen har brug for. Derfor kan man sagtens spise kød, som en del af en sund og varieret kost. Det anbefales at spise efter kostrådene, og man bør derfor undgå at spise for meget kød fra de firbenede dyr og forarbejdet kød. </a:t>
            </a:r>
            <a:r>
              <a:rPr lang="da-DK" sz="1200" u="sng" dirty="0">
                <a:solidFill>
                  <a:schemeClr val="dk1"/>
                </a:solidFill>
                <a:latin typeface="Calibri"/>
                <a:ea typeface="Calibri"/>
                <a:cs typeface="Calibri"/>
                <a:sym typeface="Calibri"/>
                <a:hlinkClick r:id="rId3"/>
              </a:rPr>
              <a:t>https://altomkost.dk/nyheder/nyhed/nyhed/er-koed-kraeftfremkaldende/</a:t>
            </a:r>
            <a:r>
              <a:rPr lang="da-DK" sz="1200" dirty="0">
                <a:solidFill>
                  <a:schemeClr val="dk1"/>
                </a:solidFill>
                <a:latin typeface="Calibri"/>
                <a:ea typeface="Calibri"/>
                <a:cs typeface="Calibri"/>
                <a:sym typeface="Calibri"/>
              </a:rPr>
              <a:t>. </a:t>
            </a:r>
            <a:endParaRPr lang="da-DK" dirty="0"/>
          </a:p>
          <a:p>
            <a:pPr marL="0" lvl="0" indent="0" algn="l" rtl="0">
              <a:spcBef>
                <a:spcPts val="0"/>
              </a:spcBef>
              <a:spcAft>
                <a:spcPts val="0"/>
              </a:spcAft>
              <a:buNone/>
            </a:pPr>
            <a:r>
              <a:rPr lang="da-DK" sz="1200" dirty="0">
                <a:solidFill>
                  <a:schemeClr val="dk1"/>
                </a:solidFill>
                <a:latin typeface="Calibri"/>
                <a:ea typeface="Calibri"/>
                <a:cs typeface="Calibri"/>
                <a:sym typeface="Calibri"/>
              </a:rPr>
              <a:t> </a:t>
            </a:r>
            <a:endParaRPr lang="da-DK" dirty="0"/>
          </a:p>
          <a:p>
            <a:pPr marL="0" lvl="0" indent="0" algn="l" rtl="0">
              <a:spcBef>
                <a:spcPts val="0"/>
              </a:spcBef>
              <a:spcAft>
                <a:spcPts val="0"/>
              </a:spcAft>
              <a:buNone/>
            </a:pPr>
            <a:r>
              <a:rPr lang="da-DK" sz="1200" b="1" dirty="0">
                <a:solidFill>
                  <a:schemeClr val="dk1"/>
                </a:solidFill>
                <a:latin typeface="Calibri"/>
                <a:ea typeface="Calibri"/>
                <a:cs typeface="Calibri"/>
                <a:sym typeface="Calibri"/>
              </a:rPr>
              <a:t>Tjek altid, hvad den øvrige forskning viser</a:t>
            </a: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Fødevarestyrelsen skriver: ”Hvis du er vegetar, og du spiser æg, mælkeprodukter og en varieret kost, får du som regel nok næringsstoffer, og du har generelt ikke behov for at tage kosttilskud. Hvis du derimod er veganer eller hvis du som vegetar kun spiser lidt æg og mælkeprodukter, er det vigtigt, at du spiser, så du får nok næringsstoffer og tager de nødvendige kosttilskud. Det er vigtigt at spise varieret, fordi ingen madvare i sig selv indeholder alle de næringsstoffer, som kroppen har brug for. Dette gælder også, hvis du er vegetar eller veganer. </a:t>
            </a:r>
            <a:endParaRPr lang="da-DK" dirty="0"/>
          </a:p>
          <a:p>
            <a:pPr marL="0" lvl="0" indent="0" algn="l" rtl="0">
              <a:spcBef>
                <a:spcPts val="0"/>
              </a:spcBef>
              <a:spcAft>
                <a:spcPts val="0"/>
              </a:spcAft>
              <a:buNone/>
            </a:pPr>
            <a:r>
              <a:rPr lang="da-DK" sz="1200" dirty="0">
                <a:solidFill>
                  <a:schemeClr val="dk1"/>
                </a:solidFill>
                <a:latin typeface="Calibri"/>
                <a:ea typeface="Calibri"/>
                <a:cs typeface="Calibri"/>
                <a:sym typeface="Calibri"/>
              </a:rPr>
              <a:t>Som vegetar eller veganer får du en varieret kost ved at spise mad fra alle de fødevaregrupper, der er nævnt nedenfor, og ved at spise forskellige madvarer inden for hver gruppe. Veganere vil dog udelukke enkelte grupper:</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Kartofler, brød og kornprodukter. Vælg gerne fuldkornsprodukter. </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Frugt og grøntsager</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Bælgfrugter og sojaprodukter</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Æg</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Mælkeprodukter og ost. Vælg gerne magre mejeriprodukter.</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Drikkevarer, fx vand, skummet-, mini- eller kærnemælk og calciumberigede plantebaserede drikke, fx calciumberiget sojadrik.</a:t>
            </a:r>
            <a:endParaRPr lang="da-DK" dirty="0"/>
          </a:p>
          <a:p>
            <a:pPr marL="171450" lvl="0" indent="-171450" algn="l" rtl="0">
              <a:spcBef>
                <a:spcPts val="0"/>
              </a:spcBef>
              <a:spcAft>
                <a:spcPts val="0"/>
              </a:spcAft>
              <a:buClr>
                <a:schemeClr val="dk1"/>
              </a:buClr>
              <a:buSzPts val="1200"/>
              <a:buFont typeface="Arial"/>
              <a:buChar char="•"/>
            </a:pPr>
            <a:r>
              <a:rPr lang="da-DK" sz="1200" dirty="0">
                <a:solidFill>
                  <a:schemeClr val="dk1"/>
                </a:solidFill>
                <a:latin typeface="Calibri"/>
                <a:ea typeface="Calibri"/>
                <a:cs typeface="Calibri"/>
                <a:sym typeface="Calibri"/>
              </a:rPr>
              <a:t>Planteolie, fx rapsolie og olivenolie, flydende margarine, blød margarine, mayonnaise, fedtholdige kerner, frø og nødder. Rapsolie og andre olier, der indeholder n-3 fedtsyrer - også kaldet omega-3 fedtsyrer - bør udgøre en væsentlig del af de olier, du bruger i din mad. Valnødder, hørfrø og chiafrø kan også bidrage med disse fedtsyrer. </a:t>
            </a:r>
            <a:endParaRPr lang="da-DK" dirty="0"/>
          </a:p>
          <a:p>
            <a:pPr marL="0" lvl="0" indent="0" algn="l" rtl="0">
              <a:spcBef>
                <a:spcPts val="0"/>
              </a:spcBef>
              <a:spcAft>
                <a:spcPts val="0"/>
              </a:spcAft>
              <a:buNone/>
            </a:pPr>
            <a:endParaRPr lang="da-DK" sz="1200" dirty="0">
              <a:solidFill>
                <a:schemeClr val="dk1"/>
              </a:solidFill>
              <a:latin typeface="Calibri"/>
              <a:ea typeface="Calibri"/>
              <a:cs typeface="Calibri"/>
              <a:sym typeface="Calibri"/>
            </a:endParaRPr>
          </a:p>
          <a:p>
            <a:r>
              <a:rPr lang="da-DK" dirty="0">
                <a:effectLst/>
              </a:rPr>
              <a:t>Fødevarestyrelsen anbefaler, at veganere tager følgende tilskud:</a:t>
            </a:r>
          </a:p>
          <a:p>
            <a:r>
              <a:rPr lang="da-DK" dirty="0">
                <a:effectLst/>
              </a:rPr>
              <a:t>10 µg vitamin D pr. dag om vinteren (fra oktober til april) </a:t>
            </a:r>
          </a:p>
          <a:p>
            <a:r>
              <a:rPr lang="da-DK" dirty="0">
                <a:effectLst/>
              </a:rPr>
              <a:t>2 µg vitamin B12 pr. dag.</a:t>
            </a:r>
          </a:p>
          <a:p>
            <a:pPr marL="0" lvl="0" indent="0" algn="l" rtl="0">
              <a:spcBef>
                <a:spcPts val="0"/>
              </a:spcBef>
              <a:spcAft>
                <a:spcPts val="0"/>
              </a:spcAft>
              <a:buNone/>
            </a:pP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Udelukkende vegansk ernæring til spædbørn og småbørn (under to år) kan ikke anbefales, idet det kan være meget vanskeligt at opfylde barnets ernæringsbehov de første leveår med denne kostform”. </a:t>
            </a:r>
            <a:r>
              <a:rPr lang="da-DK" dirty="0">
                <a:effectLst/>
              </a:rPr>
              <a:t>Fødevarestyrelsen kan ikke anbefale, at børn spiser vegansk. Det skyldes, at der er en risiko for, at børn, der spiser vegansk, ikke får nok næringsstoffer, bl.a. vitaminer og mineraler.</a:t>
            </a:r>
            <a:endParaRPr lang="da-DK" dirty="0"/>
          </a:p>
          <a:p>
            <a:pPr marL="0" lvl="0" indent="0" algn="l" rtl="0">
              <a:spcBef>
                <a:spcPts val="0"/>
              </a:spcBef>
              <a:spcAft>
                <a:spcPts val="0"/>
              </a:spcAft>
              <a:buNone/>
            </a:pPr>
            <a:r>
              <a:rPr lang="da-DK" sz="1200" u="sng" dirty="0">
                <a:solidFill>
                  <a:schemeClr val="dk1"/>
                </a:solidFill>
                <a:latin typeface="Calibri"/>
                <a:ea typeface="Calibri"/>
                <a:cs typeface="Calibri"/>
                <a:sym typeface="Calibri"/>
                <a:hlinkClick r:id="rId4"/>
              </a:rPr>
              <a:t>https://altomkost.dk/raad-og-anbefalinger/saerlige-grupper/vegetarer-og-veganere/</a:t>
            </a:r>
            <a:r>
              <a:rPr lang="da-DK" sz="1200" dirty="0">
                <a:solidFill>
                  <a:schemeClr val="dk1"/>
                </a:solidFill>
                <a:latin typeface="Calibri"/>
                <a:ea typeface="Calibri"/>
                <a:cs typeface="Calibri"/>
                <a:sym typeface="Calibri"/>
              </a:rPr>
              <a:t> </a:t>
            </a:r>
            <a:endParaRPr lang="da-DK" dirty="0"/>
          </a:p>
          <a:p>
            <a:pPr marL="0" lvl="0" indent="0" algn="l" rtl="0">
              <a:spcBef>
                <a:spcPts val="0"/>
              </a:spcBef>
              <a:spcAft>
                <a:spcPts val="0"/>
              </a:spcAft>
              <a:buNone/>
            </a:pPr>
            <a:endParaRPr lang="da-DK" sz="1200" b="1"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Læg mærke til hvor pengene kommer fra</a:t>
            </a: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Der er en interessekonflikt i denne video, da den er lavet af et firma, der sælger plantebaserede måltidsløsninger. Det er dog ikke særlig tydeligt i videoen at det er en reklame.</a:t>
            </a:r>
            <a:endParaRPr lang="da-DK" dirty="0"/>
          </a:p>
          <a:p>
            <a:pPr marL="0" lvl="0" indent="0" algn="l" rtl="0">
              <a:spcBef>
                <a:spcPts val="0"/>
              </a:spcBef>
              <a:spcAft>
                <a:spcPts val="0"/>
              </a:spcAft>
              <a:buNone/>
            </a:pPr>
            <a:endParaRPr lang="da-DK" sz="1200" b="1"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Kritisk vurdering:</a:t>
            </a: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I videoen er det tydeligt at firmaets mening om at kød er farligt skinner igennem. Videoen sammenligner kød med rygning og der bruges en visuel argumentation og der tales til ens følelser, når der især vises et barn, der vifter røgen af en pølse væk. Der er ikke tilstrækkeligt belæg for at kød er farligt.</a:t>
            </a:r>
            <a:endParaRPr lang="da-DK" dirty="0"/>
          </a:p>
          <a:p>
            <a:pPr marL="0" lvl="0" indent="0" algn="l" rtl="0">
              <a:spcBef>
                <a:spcPts val="0"/>
              </a:spcBef>
              <a:spcAft>
                <a:spcPts val="0"/>
              </a:spcAft>
              <a:buNone/>
            </a:pPr>
            <a:endParaRPr lang="da-DK"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dirty="0">
                <a:solidFill>
                  <a:schemeClr val="dk1"/>
                </a:solidFill>
                <a:latin typeface="Calibri"/>
                <a:ea typeface="Calibri"/>
                <a:cs typeface="Calibri"/>
                <a:sym typeface="Calibri"/>
              </a:rPr>
              <a:t>Diskuter med eleverne om de synes informationen er troværdig, og hvilke tanker og følelser videoen vækker i dem?</a:t>
            </a:r>
            <a:endParaRPr lang="da-DK" dirty="0"/>
          </a:p>
          <a:p>
            <a:pPr marL="0" lvl="0" indent="0" algn="l" rtl="0">
              <a:spcBef>
                <a:spcPts val="0"/>
              </a:spcBef>
              <a:spcAft>
                <a:spcPts val="0"/>
              </a:spcAft>
              <a:buNone/>
            </a:pPr>
            <a:r>
              <a:rPr lang="da-DK" sz="1200" dirty="0">
                <a:solidFill>
                  <a:schemeClr val="dk1"/>
                </a:solidFill>
                <a:latin typeface="Calibri"/>
                <a:ea typeface="Calibri"/>
                <a:cs typeface="Calibri"/>
                <a:sym typeface="Calibri"/>
              </a:rPr>
              <a:t>Vil de kunne like denne information og dele den med andre? Til hvem og hvorfor?</a:t>
            </a:r>
            <a:endParaRPr lang="da-DK" dirty="0"/>
          </a:p>
          <a:p>
            <a:pPr marL="0" lvl="0" indent="0" algn="l" rtl="0">
              <a:spcBef>
                <a:spcPts val="0"/>
              </a:spcBef>
              <a:spcAft>
                <a:spcPts val="0"/>
              </a:spcAft>
              <a:buNone/>
            </a:pPr>
            <a:endParaRPr lang="da-DK" dirty="0"/>
          </a:p>
          <a:p>
            <a:pPr marL="0" lvl="0" indent="0" algn="l" rtl="0">
              <a:spcBef>
                <a:spcPts val="0"/>
              </a:spcBef>
              <a:spcAft>
                <a:spcPts val="0"/>
              </a:spcAft>
              <a:buNone/>
            </a:pPr>
            <a:r>
              <a:rPr lang="da-DK" dirty="0"/>
              <a:t>Ophavsret: Med tilladelse fra Simpel </a:t>
            </a:r>
            <a:r>
              <a:rPr lang="da-DK" dirty="0" err="1"/>
              <a:t>Feast</a:t>
            </a:r>
            <a:endParaRPr dirty="0"/>
          </a:p>
        </p:txBody>
      </p:sp>
      <p:sp>
        <p:nvSpPr>
          <p:cNvPr id="390" name="Google Shape;39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a-DK" b="1" dirty="0"/>
              <a:t>Afsender: </a:t>
            </a:r>
            <a:r>
              <a:rPr lang="da-DK" dirty="0"/>
              <a:t>Kropsinstituttet står bag bloggen. Det er en virksomhedsblog. </a:t>
            </a:r>
            <a:r>
              <a:rPr lang="da-DK" b="0" dirty="0"/>
              <a:t>Kropsinstituttet: et sted der tilbyder uddannelse, rejser (</a:t>
            </a:r>
            <a:r>
              <a:rPr lang="da-DK" b="0" dirty="0" err="1"/>
              <a:t>retreats</a:t>
            </a:r>
            <a:r>
              <a:rPr lang="da-DK" b="0" dirty="0"/>
              <a:t>) og behandlinger.</a:t>
            </a:r>
            <a:endParaRPr lang="da-DK" dirty="0"/>
          </a:p>
          <a:p>
            <a:pPr marL="0" lvl="0" indent="0" algn="l" rtl="0">
              <a:spcBef>
                <a:spcPts val="0"/>
              </a:spcBef>
              <a:spcAft>
                <a:spcPts val="0"/>
              </a:spcAft>
              <a:buNone/>
            </a:pPr>
            <a:r>
              <a:rPr lang="da-DK" b="1" dirty="0"/>
              <a:t>Personlig historie:</a:t>
            </a:r>
            <a:r>
              <a:rPr lang="da-DK" dirty="0"/>
              <a:t> Det er ikke en personlig historie, men fra en virksomhed</a:t>
            </a:r>
          </a:p>
          <a:p>
            <a:pPr marL="0" lvl="0" indent="0" algn="l" rtl="0">
              <a:spcBef>
                <a:spcPts val="0"/>
              </a:spcBef>
              <a:spcAft>
                <a:spcPts val="0"/>
              </a:spcAft>
              <a:buNone/>
            </a:pPr>
            <a:r>
              <a:rPr lang="da-DK" b="1" dirty="0"/>
              <a:t>Relevans og væsentlighed:</a:t>
            </a:r>
            <a:r>
              <a:rPr lang="da-DK" dirty="0"/>
              <a:t> Der er meget sundhedsforvirring og meninger om gluten</a:t>
            </a:r>
          </a:p>
          <a:p>
            <a:pPr marL="0" lvl="0" indent="0" algn="l" rtl="0">
              <a:spcBef>
                <a:spcPts val="0"/>
              </a:spcBef>
              <a:spcAft>
                <a:spcPts val="0"/>
              </a:spcAft>
              <a:buNone/>
            </a:pPr>
            <a:r>
              <a:rPr lang="da-DK" b="1" dirty="0"/>
              <a:t>Billeder og sprog:</a:t>
            </a:r>
            <a:r>
              <a:rPr lang="da-DK" dirty="0"/>
              <a:t> Fagsprog, fine billeder, virker faktuelt, punktopstilling, hvor enhver kan identificere sig med symptomerne</a:t>
            </a:r>
          </a:p>
          <a:p>
            <a:pPr marL="0" lvl="0" indent="0" algn="l" rtl="0">
              <a:spcBef>
                <a:spcPts val="0"/>
              </a:spcBef>
              <a:spcAft>
                <a:spcPts val="0"/>
              </a:spcAft>
              <a:buNone/>
            </a:pPr>
            <a:r>
              <a:rPr lang="da-DK" b="1" dirty="0"/>
              <a:t>Kilder:</a:t>
            </a:r>
            <a:r>
              <a:rPr lang="da-DK" dirty="0"/>
              <a:t> Der henvises til to andre kilder, den ene (madforlivet.com) har taget kurser i Danmark og USA. Hun er dog ikke tilknyttet et dansk forskningsinstitut, men henviser til kurser ved </a:t>
            </a:r>
            <a:r>
              <a:rPr lang="da-DK" dirty="0" err="1"/>
              <a:t>institute</a:t>
            </a:r>
            <a:r>
              <a:rPr lang="da-DK" dirty="0"/>
              <a:t> of </a:t>
            </a:r>
            <a:r>
              <a:rPr lang="da-DK" dirty="0" err="1"/>
              <a:t>functionel</a:t>
            </a:r>
            <a:r>
              <a:rPr lang="da-DK" dirty="0"/>
              <a:t> </a:t>
            </a:r>
            <a:r>
              <a:rPr lang="da-DK" dirty="0" err="1"/>
              <a:t>medicine</a:t>
            </a:r>
            <a:r>
              <a:rPr lang="da-DK" dirty="0"/>
              <a:t>, dette er heller ikke tilknyttet et universitet eller forskningsinstitut, den anden kilde (sundhedsbevidsthed.dk) er uddannet ernæringsterapeut, hvilket er en dansk alternativ uddannelse.</a:t>
            </a:r>
          </a:p>
          <a:p>
            <a:pPr marL="0" lvl="0" indent="0" algn="l" rtl="0">
              <a:spcBef>
                <a:spcPts val="0"/>
              </a:spcBef>
              <a:spcAft>
                <a:spcPts val="0"/>
              </a:spcAft>
              <a:buNone/>
            </a:pPr>
            <a:endParaRPr lang="da-DK" b="1" dirty="0"/>
          </a:p>
          <a:p>
            <a:pPr marL="0" lvl="0" indent="0" algn="l" rtl="0">
              <a:spcBef>
                <a:spcPts val="0"/>
              </a:spcBef>
              <a:spcAft>
                <a:spcPts val="0"/>
              </a:spcAft>
              <a:buNone/>
            </a:pPr>
            <a:r>
              <a:rPr lang="da-DK" b="1" dirty="0"/>
              <a:t>Vurder om forskningen er solid:</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Der er ingen kilder andet end et citat fra en anden hjemmeside og en henvisning til en anden hjemmeside.</a:t>
            </a:r>
            <a:endParaRPr lang="da-DK"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da-DK"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da-DK" b="1" dirty="0"/>
              <a:t>Find medier, du kan stole på</a:t>
            </a:r>
            <a:endParaRPr lang="da-DK" dirty="0"/>
          </a:p>
          <a:p>
            <a:pPr marL="0" marR="0" lvl="0" indent="0" algn="l" rtl="0">
              <a:lnSpc>
                <a:spcPct val="100000"/>
              </a:lnSpc>
              <a:spcBef>
                <a:spcPts val="0"/>
              </a:spcBef>
              <a:spcAft>
                <a:spcPts val="0"/>
              </a:spcAft>
              <a:buClr>
                <a:schemeClr val="dk1"/>
              </a:buClr>
              <a:buSzPts val="1200"/>
              <a:buFont typeface="Calibri"/>
              <a:buNone/>
            </a:pPr>
            <a:r>
              <a:rPr lang="da-DK" sz="1200" b="0" i="0" dirty="0">
                <a:solidFill>
                  <a:schemeClr val="dk1"/>
                </a:solidFill>
                <a:latin typeface="Calibri"/>
                <a:ea typeface="Calibri"/>
                <a:cs typeface="Calibri"/>
                <a:sym typeface="Calibri"/>
              </a:rPr>
              <a:t>Mediet er en hjemmeside, hvor det er svært at se hvem der egentlig står bag. Efter en del klik kommer man frem til en side med billeder og titler på personer, men ingen henviser til deres uddannelsesmæssige baggrund. </a:t>
            </a:r>
            <a:endParaRPr lang="da-DK" dirty="0"/>
          </a:p>
          <a:p>
            <a:pPr marL="0" marR="0" lvl="0" indent="0" algn="l" rtl="0">
              <a:lnSpc>
                <a:spcPct val="100000"/>
              </a:lnSpc>
              <a:spcBef>
                <a:spcPts val="0"/>
              </a:spcBef>
              <a:spcAft>
                <a:spcPts val="0"/>
              </a:spcAft>
              <a:buClr>
                <a:schemeClr val="dk1"/>
              </a:buClr>
              <a:buSzPts val="1200"/>
              <a:buFont typeface="Calibri"/>
              <a:buNone/>
            </a:pPr>
            <a:r>
              <a:rPr lang="da-DK" sz="1200" b="0" i="0" dirty="0">
                <a:solidFill>
                  <a:schemeClr val="dk1"/>
                </a:solidFill>
                <a:latin typeface="Calibri"/>
                <a:ea typeface="Calibri"/>
                <a:cs typeface="Calibri"/>
                <a:sym typeface="Calibri"/>
              </a:rPr>
              <a:t>De har selv en part i at folk skal føle de ikke kan tåle gluten, da de sælger glutenfri produkter. Teksten på hjemmesiden lyder som udtalelser fra en ekspert. Men det er de ikke.</a:t>
            </a:r>
            <a:endParaRPr lang="da-DK" dirty="0"/>
          </a:p>
          <a:p>
            <a:pPr marL="0" lvl="0" indent="0" algn="l" rtl="0">
              <a:spcBef>
                <a:spcPts val="0"/>
              </a:spcBef>
              <a:spcAft>
                <a:spcPts val="0"/>
              </a:spcAft>
              <a:buNone/>
            </a:pPr>
            <a:endParaRPr lang="da-DK" dirty="0"/>
          </a:p>
          <a:p>
            <a:pPr marL="0" lvl="0" indent="0" algn="l" rtl="0">
              <a:spcBef>
                <a:spcPts val="0"/>
              </a:spcBef>
              <a:spcAft>
                <a:spcPts val="0"/>
              </a:spcAft>
              <a:buNone/>
            </a:pPr>
            <a:r>
              <a:rPr lang="da-DK" b="1" dirty="0"/>
              <a:t>Få styr på tal og statistik</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Der henvises ikke direkte til tal</a:t>
            </a:r>
          </a:p>
          <a:p>
            <a:pPr marL="0" marR="0" lvl="0" indent="0" algn="l" rtl="0">
              <a:lnSpc>
                <a:spcPct val="100000"/>
              </a:lnSpc>
              <a:spcBef>
                <a:spcPts val="0"/>
              </a:spcBef>
              <a:spcAft>
                <a:spcPts val="0"/>
              </a:spcAft>
              <a:buClr>
                <a:schemeClr val="dk1"/>
              </a:buClr>
              <a:buSzPts val="1200"/>
              <a:buFont typeface="Calibri"/>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b="1" dirty="0"/>
              <a:t>Tjek altid, hvad den øvrige forskning viser</a:t>
            </a:r>
            <a:endParaRPr lang="da-DK" dirty="0"/>
          </a:p>
          <a:p>
            <a:pPr marL="0" lvl="0" indent="0" algn="l" rtl="0">
              <a:spcBef>
                <a:spcPts val="0"/>
              </a:spcBef>
              <a:spcAft>
                <a:spcPts val="0"/>
              </a:spcAft>
              <a:buNone/>
            </a:pPr>
            <a:r>
              <a:rPr lang="da-DK" dirty="0"/>
              <a:t>Fødevarestyrelsen skriver: ”</a:t>
            </a:r>
            <a:r>
              <a:rPr lang="da-DK" sz="1200" b="0" i="0" dirty="0">
                <a:solidFill>
                  <a:schemeClr val="dk1"/>
                </a:solidFill>
                <a:latin typeface="Calibri"/>
                <a:ea typeface="Calibri"/>
                <a:cs typeface="Calibri"/>
                <a:sym typeface="Calibri"/>
              </a:rPr>
              <a:t>Hvis du ikke har fået konstateret cøliaki, er der som udgangspunkt ingen grund til at undgå gluten, da gluten i så fald ikke er med til at skade tarmvæggen eller give langvarige problemer i mave-tarm-systemet. Der er således ingen grund til at undgå gluten, da mange fødevarer, som indeholder gluten, også indeholder mange vigtige næringsstoffer, som er gavnlige for kroppen, eksempelvis fuldkornsprodukter. Et af De officielle Kostråd er netop at spise fuldkorn hver dag.” </a:t>
            </a:r>
            <a:r>
              <a:rPr lang="da-DK" u="sng" dirty="0">
                <a:solidFill>
                  <a:schemeClr val="hlink"/>
                </a:solidFill>
                <a:hlinkClick r:id="rId3"/>
              </a:rPr>
              <a:t>https://altomkost.dk/fakta/gluten/#c65531</a:t>
            </a:r>
            <a:endParaRPr lang="da-DK"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b="1" dirty="0"/>
              <a:t>Læg mærke til hvor pengene kommer fra</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Denne hjemmeside tjener penge på at sælge produkter, både kosttilskud, fødevarer, uddannelser, behandlinger. Så hvis folk bliver overbevist om at de ikke kan tåle gluten, så har de måske behov for hjælp til en omstilling uden gluten.</a:t>
            </a:r>
          </a:p>
          <a:p>
            <a:pPr marL="0" marR="0" lvl="0" indent="0" algn="l" rtl="0">
              <a:lnSpc>
                <a:spcPct val="100000"/>
              </a:lnSpc>
              <a:spcBef>
                <a:spcPts val="0"/>
              </a:spcBef>
              <a:spcAft>
                <a:spcPts val="0"/>
              </a:spcAft>
              <a:buClr>
                <a:schemeClr val="dk1"/>
              </a:buClr>
              <a:buSzPts val="1200"/>
              <a:buFont typeface="Calibri"/>
              <a:buNone/>
            </a:pPr>
            <a:endParaRPr lang="da-DK" dirty="0"/>
          </a:p>
          <a:p>
            <a:pPr marL="0" marR="0" lvl="0" indent="0" algn="l" rtl="0">
              <a:lnSpc>
                <a:spcPct val="100000"/>
              </a:lnSpc>
              <a:spcBef>
                <a:spcPts val="0"/>
              </a:spcBef>
              <a:spcAft>
                <a:spcPts val="0"/>
              </a:spcAft>
              <a:buClr>
                <a:schemeClr val="dk1"/>
              </a:buClr>
              <a:buSzPts val="1200"/>
              <a:buFont typeface="Calibri"/>
              <a:buNone/>
            </a:pPr>
            <a:r>
              <a:rPr lang="da-DK" b="1" dirty="0"/>
              <a:t>Kritisk vurdering:</a:t>
            </a:r>
            <a:endParaRPr lang="da-DK" dirty="0"/>
          </a:p>
          <a:p>
            <a:pPr marL="0" marR="0" lvl="0" indent="0" algn="l" rtl="0">
              <a:lnSpc>
                <a:spcPct val="100000"/>
              </a:lnSpc>
              <a:spcBef>
                <a:spcPts val="0"/>
              </a:spcBef>
              <a:spcAft>
                <a:spcPts val="0"/>
              </a:spcAft>
              <a:buClr>
                <a:schemeClr val="dk1"/>
              </a:buClr>
              <a:buSzPts val="1200"/>
              <a:buFont typeface="Calibri"/>
              <a:buNone/>
            </a:pPr>
            <a:r>
              <a:rPr lang="da-DK" dirty="0"/>
              <a:t>På bloggen er det ikke så tydeligt at det ikke er eksperter der udtaler sig. Der tales til ens fornuft med fagsprog og til at man kan identificere sig ud fra symptomerne. Noget af det skrevne er korrekt – for eksempel videoen, men historien om glutens fordøjelse er ukorrekt. Gluten bliver fordøjet som alle andre proteiner i tarmen og der er ikke videnskabeligt belæg for at ufordøjet gluten påvirker tarmslimhinden negativt. Det er også ukorrekt at opstille symptomerne på glutenreaktioner, de er så generelle, at alle kan identificere sig med dem og kan ikke bruges til noget.</a:t>
            </a:r>
          </a:p>
          <a:p>
            <a:pPr marL="0" marR="0" lvl="0" indent="0" algn="l" rtl="0">
              <a:lnSpc>
                <a:spcPct val="100000"/>
              </a:lnSpc>
              <a:spcBef>
                <a:spcPts val="0"/>
              </a:spcBef>
              <a:spcAft>
                <a:spcPts val="0"/>
              </a:spcAft>
              <a:buClr>
                <a:schemeClr val="dk1"/>
              </a:buClr>
              <a:buSzPts val="1200"/>
              <a:buFont typeface="Calibri"/>
              <a:buNone/>
            </a:pPr>
            <a:endParaRPr lang="da-DK"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a-DK" sz="1200" b="0" i="0" u="none" strike="noStrike" dirty="0">
                <a:solidFill>
                  <a:schemeClr val="dk1"/>
                </a:solidFill>
                <a:latin typeface="Calibri"/>
                <a:ea typeface="Calibri"/>
                <a:cs typeface="Calibri"/>
                <a:sym typeface="Calibri"/>
              </a:rPr>
              <a:t>Diskuter med eleverne om de synes informationen er troværdig, og hvilke tanker og følelser videoen/bloggen vækker i dem?</a:t>
            </a:r>
            <a:endParaRPr lang="da-DK" dirty="0"/>
          </a:p>
          <a:p>
            <a:pPr marL="0" lvl="0" indent="0" algn="l" rtl="0">
              <a:spcBef>
                <a:spcPts val="0"/>
              </a:spcBef>
              <a:spcAft>
                <a:spcPts val="0"/>
              </a:spcAft>
              <a:buNone/>
            </a:pPr>
            <a:endParaRPr lang="da-DK"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0" i="0" u="none" strike="noStrike" dirty="0">
                <a:solidFill>
                  <a:schemeClr val="dk1"/>
                </a:solidFill>
                <a:latin typeface="Calibri"/>
                <a:ea typeface="Calibri"/>
                <a:cs typeface="Calibri"/>
                <a:sym typeface="Calibri"/>
              </a:rPr>
              <a:t>Vil de kunne ”like” denne information og dele den med andre? Til hvem og hvorfor?</a:t>
            </a:r>
            <a:endParaRPr lang="da-DK" dirty="0"/>
          </a:p>
          <a:p>
            <a:pPr marL="0" marR="0" lvl="0" indent="0" algn="l" rtl="0">
              <a:lnSpc>
                <a:spcPct val="100000"/>
              </a:lnSpc>
              <a:spcBef>
                <a:spcPts val="0"/>
              </a:spcBef>
              <a:spcAft>
                <a:spcPts val="0"/>
              </a:spcAft>
              <a:buClr>
                <a:schemeClr val="dk1"/>
              </a:buClr>
              <a:buSzPts val="1200"/>
              <a:buFont typeface="Calibri"/>
              <a:buNone/>
            </a:pPr>
            <a:endParaRPr lang="da-DK" dirty="0"/>
          </a:p>
          <a:p>
            <a:pPr marL="0" lvl="0" indent="0" algn="l" rtl="0">
              <a:spcBef>
                <a:spcPts val="0"/>
              </a:spcBef>
              <a:spcAft>
                <a:spcPts val="0"/>
              </a:spcAft>
              <a:buNone/>
            </a:pPr>
            <a:r>
              <a:rPr lang="da-DK" b="0" dirty="0"/>
              <a:t>Ophavsret: Med tilladelse fra Kropsinstituttet</a:t>
            </a:r>
            <a:endParaRPr b="0" dirty="0"/>
          </a:p>
        </p:txBody>
      </p:sp>
      <p:sp>
        <p:nvSpPr>
          <p:cNvPr id="397" name="Google Shape;39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6054f803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76054f803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76054f803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da-DK" sz="1200" b="0" i="0" u="none" strike="noStrike" cap="none" dirty="0">
                <a:solidFill>
                  <a:schemeClr val="dk1"/>
                </a:solidFill>
                <a:effectLst/>
                <a:latin typeface="Calibri"/>
                <a:ea typeface="Calibri"/>
                <a:cs typeface="Calibri"/>
                <a:sym typeface="Calibri"/>
              </a:rPr>
              <a:t>Filmen forklarer, hvordan Fødevarestyrelsen arbejder med viden om mad og hvordan kostrådene er blevet til.</a:t>
            </a:r>
          </a:p>
          <a:p>
            <a:r>
              <a:rPr lang="da-DK" sz="1200" b="0" i="0" u="none" strike="noStrike" cap="none" dirty="0">
                <a:solidFill>
                  <a:schemeClr val="dk1"/>
                </a:solidFill>
                <a:effectLst/>
                <a:latin typeface="Calibri"/>
                <a:ea typeface="Calibri"/>
                <a:cs typeface="Calibri"/>
                <a:sym typeface="Calibri"/>
              </a:rPr>
              <a:t>Det er et stort arbejde at lave kostråd til danskerne. Det kræver gennemgang af mange studier og et kig på, hvor befolkningen bør justere sin kost. Se filmen om hvordan Fødevarestyrelsen laver Kostråd.</a:t>
            </a:r>
          </a:p>
          <a:p>
            <a:r>
              <a:rPr lang="da-DK" sz="1200" b="0" i="0" u="none" strike="noStrike" cap="none" dirty="0">
                <a:solidFill>
                  <a:schemeClr val="dk1"/>
                </a:solidFill>
                <a:effectLst/>
                <a:latin typeface="Calibri"/>
                <a:ea typeface="Calibri"/>
                <a:cs typeface="Calibri"/>
                <a:sym typeface="Calibri"/>
              </a:rPr>
              <a:t>De officielle Kostråd kan evt. præsenteres inden filmen med den vedlagte PP fra Fødevarestyrelsen.</a:t>
            </a:r>
          </a:p>
          <a:p>
            <a:r>
              <a:rPr lang="da-DK" sz="1200" b="0" i="0" u="none" strike="noStrike" cap="none" dirty="0">
                <a:solidFill>
                  <a:schemeClr val="dk1"/>
                </a:solidFill>
                <a:effectLst/>
                <a:latin typeface="Calibri"/>
                <a:ea typeface="Calibri"/>
                <a:cs typeface="Calibri"/>
                <a:sym typeface="Calibri"/>
              </a:rPr>
              <a:t>Se filmen </a:t>
            </a:r>
            <a:r>
              <a:rPr lang="da-DK" sz="1200" b="0" i="1" u="none" strike="noStrike" cap="none" dirty="0">
                <a:solidFill>
                  <a:schemeClr val="dk1"/>
                </a:solidFill>
                <a:effectLst/>
                <a:latin typeface="Calibri"/>
                <a:ea typeface="Calibri"/>
                <a:cs typeface="Calibri"/>
                <a:sym typeface="Calibri"/>
              </a:rPr>
              <a:t>Hvordan laver vi kostrådene? på: </a:t>
            </a:r>
            <a:r>
              <a:rPr lang="da-DK" sz="1200" b="0" i="1" u="sng" strike="noStrike" cap="none" dirty="0">
                <a:solidFill>
                  <a:schemeClr val="dk1"/>
                </a:solidFill>
                <a:effectLst/>
                <a:latin typeface="Calibri"/>
                <a:ea typeface="Calibri"/>
                <a:cs typeface="Calibri"/>
                <a:sym typeface="Calibri"/>
                <a:hlinkClick r:id="rId3"/>
              </a:rPr>
              <a:t>https://altomkost.dk/raad-og-anbefalinger/de-officielle-kostraad/</a:t>
            </a:r>
            <a:endParaRPr lang="da-DK" sz="1200" b="0" i="0" u="none" strike="noStrike" cap="none" dirty="0">
              <a:solidFill>
                <a:schemeClr val="dk1"/>
              </a:solidFill>
              <a:effectLst/>
              <a:latin typeface="Calibri"/>
              <a:ea typeface="Calibri"/>
              <a:cs typeface="Calibri"/>
              <a:sym typeface="Calibri"/>
            </a:endParaRPr>
          </a:p>
          <a:p>
            <a:r>
              <a:rPr lang="en-US" sz="1200" b="0" i="0" u="none" strike="noStrike" cap="none" dirty="0" err="1">
                <a:solidFill>
                  <a:schemeClr val="dk1"/>
                </a:solidFill>
                <a:effectLst/>
                <a:latin typeface="Calibri"/>
                <a:ea typeface="Calibri"/>
                <a:cs typeface="Calibri"/>
                <a:sym typeface="Calibri"/>
              </a:rPr>
              <a:t>Youtube</a:t>
            </a:r>
            <a:r>
              <a:rPr lang="en-US" sz="1200" b="0" i="0" u="none" strike="noStrike" cap="none" dirty="0">
                <a:solidFill>
                  <a:schemeClr val="dk1"/>
                </a:solidFill>
                <a:effectLst/>
                <a:latin typeface="Calibri"/>
                <a:ea typeface="Calibri"/>
                <a:cs typeface="Calibri"/>
                <a:sym typeface="Calibri"/>
              </a:rPr>
              <a:t>: https://www.youtube.com/watch?v=ZpGtyq-d6Qo</a:t>
            </a:r>
            <a:endParaRPr lang="da-DK"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da-DK" sz="1100" dirty="0"/>
          </a:p>
          <a:p>
            <a:pPr marL="0" lvl="0" indent="0" algn="l" rtl="0">
              <a:spcBef>
                <a:spcPts val="0"/>
              </a:spcBef>
              <a:spcAft>
                <a:spcPts val="0"/>
              </a:spcAft>
              <a:buNone/>
            </a:pPr>
            <a:endParaRPr sz="1100" dirty="0"/>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Diskutér med eleverne:</a:t>
            </a:r>
          </a:p>
          <a:p>
            <a:pPr marL="0" lvl="0" indent="0" algn="l" rtl="0">
              <a:spcBef>
                <a:spcPts val="0"/>
              </a:spcBef>
              <a:spcAft>
                <a:spcPts val="0"/>
              </a:spcAft>
              <a:buNone/>
            </a:pPr>
            <a:r>
              <a:rPr lang="da-DK" dirty="0"/>
              <a:t>Note til lærer:</a:t>
            </a:r>
          </a:p>
          <a:p>
            <a:pPr marL="0" lvl="0" indent="0" algn="l" rtl="0">
              <a:spcBef>
                <a:spcPts val="0"/>
              </a:spcBef>
              <a:spcAft>
                <a:spcPts val="0"/>
              </a:spcAft>
              <a:buNone/>
            </a:pPr>
            <a:r>
              <a:rPr lang="da-DK" dirty="0"/>
              <a:t>Forskning er systematisk videnskabelig undersøgelse af et emne, og formålet med forskning er at opbygge den bedst mulige viden om alle tilværelsens aspekter.</a:t>
            </a:r>
          </a:p>
          <a:p>
            <a:pPr marL="0" lvl="0" indent="0" algn="l" rtl="0">
              <a:spcBef>
                <a:spcPts val="0"/>
              </a:spcBef>
              <a:spcAft>
                <a:spcPts val="0"/>
              </a:spcAft>
              <a:buNone/>
            </a:pPr>
            <a:r>
              <a:rPr lang="da-DK" dirty="0"/>
              <a:t>I forskningsprocessen anvendes meget stringente metoder til at </a:t>
            </a:r>
            <a:r>
              <a:rPr lang="da-DK" dirty="0" err="1"/>
              <a:t>be</a:t>
            </a:r>
            <a:r>
              <a:rPr lang="da-DK" dirty="0"/>
              <a:t>- eller afkræfte idéer, som forskerne opstiller på forhånd, og der lægges stor vægt på, at resultaterne kan begrundes eller bevises, og forsøg kan efterprøves.</a:t>
            </a:r>
          </a:p>
          <a:p>
            <a:pPr marL="0" lvl="0" indent="0" algn="l" rtl="0">
              <a:spcBef>
                <a:spcPts val="0"/>
              </a:spcBef>
              <a:spcAft>
                <a:spcPts val="0"/>
              </a:spcAft>
              <a:buNone/>
            </a:pPr>
            <a:r>
              <a:rPr lang="da-DK" dirty="0"/>
              <a:t>Forskningens resultater offentliggøres først og fremmest i videnskabelige publikationer, hvor andre, uafhængige forskere har godkendt kvaliteten af studierne.</a:t>
            </a:r>
          </a:p>
          <a:p>
            <a:pPr marL="0" lvl="0" indent="0" algn="l" rtl="0">
              <a:spcBef>
                <a:spcPts val="0"/>
              </a:spcBef>
              <a:spcAft>
                <a:spcPts val="0"/>
              </a:spcAft>
              <a:buNone/>
            </a:pPr>
            <a:r>
              <a:rPr lang="da-DK" i="1" dirty="0"/>
              <a:t>Kilde: </a:t>
            </a:r>
            <a:r>
              <a:rPr lang="da-DK" i="1" u="sng" dirty="0">
                <a:solidFill>
                  <a:schemeClr val="hlink"/>
                </a:solidFill>
                <a:hlinkClick r:id="rId3"/>
              </a:rPr>
              <a:t>Den store danske</a:t>
            </a:r>
            <a:endParaRPr lang="da-DK" dirty="0"/>
          </a:p>
          <a:p>
            <a:pPr marL="0" lvl="0" indent="0" algn="l" rtl="0">
              <a:spcBef>
                <a:spcPts val="0"/>
              </a:spcBef>
              <a:spcAft>
                <a:spcPts val="0"/>
              </a:spcAft>
              <a:buNone/>
            </a:pPr>
            <a:endParaRPr dirty="0"/>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Fødevarestyrelsen har følgende mærker, hvor de anvender deres forskning og samler det i et logo:</a:t>
            </a:r>
          </a:p>
          <a:p>
            <a:pPr marL="171450" lvl="0" indent="-171450" algn="l" rtl="0">
              <a:spcBef>
                <a:spcPts val="0"/>
              </a:spcBef>
              <a:spcAft>
                <a:spcPts val="0"/>
              </a:spcAft>
              <a:buClr>
                <a:schemeClr val="dk1"/>
              </a:buClr>
              <a:buSzPts val="1200"/>
              <a:buFont typeface="Arial"/>
              <a:buChar char="•"/>
            </a:pPr>
            <a:r>
              <a:rPr lang="da-DK" dirty="0"/>
              <a:t>Måltidsmærket</a:t>
            </a:r>
          </a:p>
          <a:p>
            <a:pPr marL="171450" lvl="0" indent="-171450" algn="l" rtl="0">
              <a:spcBef>
                <a:spcPts val="0"/>
              </a:spcBef>
              <a:spcAft>
                <a:spcPts val="0"/>
              </a:spcAft>
              <a:buClr>
                <a:schemeClr val="dk1"/>
              </a:buClr>
              <a:buSzPts val="1200"/>
              <a:buFont typeface="Arial"/>
              <a:buChar char="•"/>
            </a:pPr>
            <a:r>
              <a:rPr lang="da-DK" dirty="0"/>
              <a:t>Nøglehulsmærket</a:t>
            </a:r>
          </a:p>
          <a:p>
            <a:pPr marL="171450" lvl="0" indent="-171450" algn="l" rtl="0">
              <a:spcBef>
                <a:spcPts val="0"/>
              </a:spcBef>
              <a:spcAft>
                <a:spcPts val="0"/>
              </a:spcAft>
              <a:buClr>
                <a:schemeClr val="dk1"/>
              </a:buClr>
              <a:buSzPts val="1200"/>
              <a:buFont typeface="Arial"/>
              <a:buChar char="•"/>
            </a:pPr>
            <a:r>
              <a:rPr lang="da-DK" dirty="0"/>
              <a:t>Fuldkornslogoet</a:t>
            </a:r>
          </a:p>
          <a:p>
            <a:pPr marL="171450" lvl="0" indent="-171450" algn="l" rtl="0">
              <a:spcBef>
                <a:spcPts val="0"/>
              </a:spcBef>
              <a:spcAft>
                <a:spcPts val="0"/>
              </a:spcAft>
              <a:buClr>
                <a:schemeClr val="dk1"/>
              </a:buClr>
              <a:buSzPts val="1200"/>
              <a:buFont typeface="Arial"/>
              <a:buChar char="•"/>
            </a:pPr>
            <a:r>
              <a:rPr lang="da-DK" dirty="0"/>
              <a:t>Det Økologiske Spisemærke i bronze, sølv og guld</a:t>
            </a:r>
          </a:p>
          <a:p>
            <a:pPr marL="171450" lvl="0" indent="-171450" algn="l" rtl="0">
              <a:spcBef>
                <a:spcPts val="0"/>
              </a:spcBef>
              <a:spcAft>
                <a:spcPts val="0"/>
              </a:spcAft>
              <a:buClr>
                <a:schemeClr val="dk1"/>
              </a:buClr>
              <a:buSzPts val="1200"/>
              <a:buFont typeface="Arial"/>
              <a:buChar char="•"/>
            </a:pPr>
            <a:r>
              <a:rPr lang="da-DK" dirty="0"/>
              <a:t>Det røde Ø-mærke</a:t>
            </a:r>
          </a:p>
          <a:p>
            <a:pPr marL="171450" lvl="0" indent="-171450" algn="l" rtl="0">
              <a:spcBef>
                <a:spcPts val="0"/>
              </a:spcBef>
              <a:spcAft>
                <a:spcPts val="0"/>
              </a:spcAft>
              <a:buClr>
                <a:schemeClr val="dk1"/>
              </a:buClr>
              <a:buSzPts val="1200"/>
              <a:buFont typeface="Arial"/>
              <a:buChar char="•"/>
            </a:pPr>
            <a:r>
              <a:rPr lang="da-DK" dirty="0"/>
              <a:t>Dyrevelfærdsmærket</a:t>
            </a:r>
          </a:p>
          <a:p>
            <a:pPr marL="0" lvl="0" indent="0" algn="l" rtl="0">
              <a:spcBef>
                <a:spcPts val="0"/>
              </a:spcBef>
              <a:spcAft>
                <a:spcPts val="0"/>
              </a:spcAft>
              <a:buNone/>
            </a:pPr>
            <a:r>
              <a:rPr lang="da-DK" dirty="0"/>
              <a:t>Disse mærker kan guide eleverne til at træffe valg.</a:t>
            </a:r>
          </a:p>
          <a:p>
            <a:pPr marL="0" lvl="0" indent="0" algn="l" rtl="0">
              <a:spcBef>
                <a:spcPts val="0"/>
              </a:spcBef>
              <a:spcAft>
                <a:spcPts val="0"/>
              </a:spcAft>
              <a:buNone/>
            </a:pPr>
            <a:r>
              <a:rPr lang="da-DK" dirty="0"/>
              <a:t>Hvis eleverne vil lære mærkerne bedre at kende, kan de præsenteres med power pointen fra Fødevarestyrelsen.</a:t>
            </a:r>
          </a:p>
          <a:p>
            <a:pPr marL="0" lvl="0" indent="0" algn="l" rtl="0">
              <a:spcBef>
                <a:spcPts val="0"/>
              </a:spcBef>
              <a:spcAft>
                <a:spcPts val="0"/>
              </a:spcAft>
              <a:buNone/>
            </a:pPr>
            <a:r>
              <a:rPr lang="da-DK" dirty="0"/>
              <a:t>Læs også mere om Fødevarestyrelsens mærker på www.altomkost.dk</a:t>
            </a:r>
          </a:p>
          <a:p>
            <a:pPr marL="0" lvl="0" indent="0" algn="l" rtl="0">
              <a:spcBef>
                <a:spcPts val="0"/>
              </a:spcBef>
              <a:spcAft>
                <a:spcPts val="0"/>
              </a:spcAft>
              <a:buNone/>
            </a:pPr>
            <a:endParaRPr dirty="0"/>
          </a:p>
        </p:txBody>
      </p:sp>
      <p:sp>
        <p:nvSpPr>
          <p:cNvPr id="129" name="Google Shape;129;p4: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Filmen ‘</a:t>
            </a:r>
            <a:r>
              <a:rPr lang="da-DK" b="1" dirty="0"/>
              <a:t>Hvad er sundt og hvad er usundt</a:t>
            </a:r>
            <a:r>
              <a:rPr lang="da-DK" dirty="0"/>
              <a:t>?’</a:t>
            </a:r>
          </a:p>
          <a:p>
            <a:pPr marL="0" lvl="0" indent="0" algn="l" rtl="0">
              <a:spcBef>
                <a:spcPts val="0"/>
              </a:spcBef>
              <a:spcAft>
                <a:spcPts val="0"/>
              </a:spcAft>
              <a:buNone/>
            </a:pPr>
            <a:endParaRPr lang="da-DK" dirty="0"/>
          </a:p>
          <a:p>
            <a:pPr marL="0" lvl="0" indent="0" algn="l" rtl="0">
              <a:spcBef>
                <a:spcPts val="0"/>
              </a:spcBef>
              <a:spcAft>
                <a:spcPts val="0"/>
              </a:spcAft>
              <a:buNone/>
            </a:pPr>
            <a:r>
              <a:rPr lang="da-DK" dirty="0"/>
              <a:t>Læs mere og find også filmen på: https://altomkost.dk/fakta/sundtogusundt/</a:t>
            </a:r>
          </a:p>
          <a:p>
            <a:pPr marL="0" lvl="0" indent="0" algn="l" rtl="0">
              <a:spcBef>
                <a:spcPts val="0"/>
              </a:spcBef>
              <a:spcAft>
                <a:spcPts val="0"/>
              </a:spcAft>
              <a:buNone/>
            </a:pPr>
            <a:r>
              <a:rPr lang="da-DK" dirty="0" err="1"/>
              <a:t>Youtube</a:t>
            </a:r>
            <a:r>
              <a:rPr lang="da-DK" dirty="0"/>
              <a:t>: https://www.youtube.com/watch?v=yNJSxZMWAUw</a:t>
            </a:r>
          </a:p>
          <a:p>
            <a:pPr marL="0" lvl="0" indent="0" algn="l" rtl="0">
              <a:spcBef>
                <a:spcPts val="0"/>
              </a:spcBef>
              <a:spcAft>
                <a:spcPts val="0"/>
              </a:spcAft>
              <a:buNone/>
            </a:pPr>
            <a:endParaRPr lang="da-DK" dirty="0"/>
          </a:p>
          <a:p>
            <a:pPr marL="0" lvl="0" indent="0" algn="l" rtl="0">
              <a:spcBef>
                <a:spcPts val="0"/>
              </a:spcBef>
              <a:spcAft>
                <a:spcPts val="0"/>
              </a:spcAft>
              <a:buNone/>
            </a:pPr>
            <a:endParaRPr lang="da-DK" dirty="0"/>
          </a:p>
          <a:p>
            <a:pPr marL="0" lvl="0" indent="0" algn="l" rtl="0">
              <a:spcBef>
                <a:spcPts val="0"/>
              </a:spcBef>
              <a:spcAft>
                <a:spcPts val="0"/>
              </a:spcAft>
              <a:buNone/>
            </a:pPr>
            <a:r>
              <a:rPr lang="da-DK" b="1" dirty="0"/>
              <a:t>Findes der sunde og usunde fødevarer?</a:t>
            </a:r>
            <a:endParaRPr lang="da-DK" dirty="0"/>
          </a:p>
          <a:p>
            <a:pPr marL="0" lvl="0" indent="0" algn="l" rtl="0">
              <a:spcBef>
                <a:spcPts val="0"/>
              </a:spcBef>
              <a:spcAft>
                <a:spcPts val="0"/>
              </a:spcAft>
              <a:buNone/>
            </a:pPr>
            <a:r>
              <a:rPr lang="da-DK" dirty="0"/>
              <a:t>Fødevarer er </a:t>
            </a:r>
            <a:r>
              <a:rPr lang="da-DK" b="1" dirty="0"/>
              <a:t>ikke i sig selv sunde eller usunde</a:t>
            </a:r>
            <a:r>
              <a:rPr lang="da-DK" dirty="0"/>
              <a:t>, gode eller dårlige, slankende eller fedende. ”Naturlige” fødevarer er derfor ikke automatisk sunde, og ”unaturlige” fødevarer er derfor heller ikke automatisk ”usunde”. At stemple fødevarer som enten sunde eller usunde, er en sort/hvid-tænkning, der kan forherlige nogle fødevarer og dæmonisere andre, uden at der er belæg for det</a:t>
            </a:r>
          </a:p>
          <a:p>
            <a:pPr marL="0" lvl="0" indent="0" algn="l" rtl="0">
              <a:spcBef>
                <a:spcPts val="0"/>
              </a:spcBef>
              <a:spcAft>
                <a:spcPts val="0"/>
              </a:spcAft>
              <a:buNone/>
            </a:pPr>
            <a:r>
              <a:rPr lang="da-DK" dirty="0"/>
              <a:t>Hvis du kategoriserer nogle fødevarer som usunde, og måske derfor skærer dem ud af kosten, kan du ende med en ensidig kost, og dermed komme til at mangle vigtige næringsstoffer. En tommelfingerregel er, at jo flere madvarer du udelukker fra din kost, desto større er risikoen for, at du ikke får dækket dit behov for vigtige næringsstoffer. Et eksempel på det kan være, hvis du fx undgår kulhydrater, og dermed ikke spiser frugt og fuldkorn.</a:t>
            </a:r>
          </a:p>
          <a:p>
            <a:pPr marL="0" lvl="0" indent="0" algn="l" rtl="0">
              <a:spcBef>
                <a:spcPts val="0"/>
              </a:spcBef>
              <a:spcAft>
                <a:spcPts val="0"/>
              </a:spcAft>
              <a:buNone/>
            </a:pPr>
            <a:r>
              <a:rPr lang="da-DK" dirty="0"/>
              <a:t>Omvendt findes der fødevarer, der indeholder meget sukker, mættet fedt og salt, som ikke bidrager med gode næringsstoffer, som fx slik, kage, sodavand og chips. Får du dem ofte, bliver din daglige kost let usund.</a:t>
            </a:r>
          </a:p>
          <a:p>
            <a:pPr marL="0" lvl="0" indent="0" algn="l" rtl="0">
              <a:spcBef>
                <a:spcPts val="0"/>
              </a:spcBef>
              <a:spcAft>
                <a:spcPts val="0"/>
              </a:spcAft>
              <a:buNone/>
            </a:pPr>
            <a:endParaRPr lang="da-DK" b="1" dirty="0"/>
          </a:p>
          <a:p>
            <a:pPr marL="0" lvl="0" indent="0" algn="l" rtl="0">
              <a:spcBef>
                <a:spcPts val="0"/>
              </a:spcBef>
              <a:spcAft>
                <a:spcPts val="0"/>
              </a:spcAft>
              <a:buNone/>
            </a:pPr>
            <a:r>
              <a:rPr lang="da-DK" b="1" dirty="0"/>
              <a:t>Hvornår er noget sundt eller usundt?</a:t>
            </a:r>
            <a:endParaRPr lang="da-DK" dirty="0"/>
          </a:p>
          <a:p>
            <a:pPr marL="0" lvl="0" indent="0" algn="l" rtl="0">
              <a:spcBef>
                <a:spcPts val="0"/>
              </a:spcBef>
              <a:spcAft>
                <a:spcPts val="0"/>
              </a:spcAft>
              <a:buNone/>
            </a:pPr>
            <a:r>
              <a:rPr lang="da-DK" dirty="0"/>
              <a:t>Din mad er altså ikke i sig selv sund eller usund. Men du kan have sunde eller usunde kostvaner, hvilket afhænger af </a:t>
            </a:r>
            <a:r>
              <a:rPr lang="da-DK" b="1" dirty="0"/>
              <a:t>mængde </a:t>
            </a:r>
            <a:r>
              <a:rPr lang="da-DK" dirty="0"/>
              <a:t>(hvor meget du spiser af det) og </a:t>
            </a:r>
            <a:r>
              <a:rPr lang="da-DK" b="1" dirty="0"/>
              <a:t>sammenhæng </a:t>
            </a:r>
            <a:r>
              <a:rPr lang="da-DK" dirty="0"/>
              <a:t>(hvad du ellers spiser). Du kan altid få for meget af én madvare, men der er forskel på, hvor meget der skal til, før du f.eks. får for mange gulerødder eller for meget chokolade.</a:t>
            </a:r>
          </a:p>
          <a:p>
            <a:pPr marL="0" lvl="0" indent="0" algn="l" rtl="0">
              <a:spcBef>
                <a:spcPts val="0"/>
              </a:spcBef>
              <a:spcAft>
                <a:spcPts val="0"/>
              </a:spcAft>
              <a:buNone/>
            </a:pPr>
            <a:r>
              <a:rPr lang="da-DK" dirty="0"/>
              <a:t>Der er ikke nogle fødevarer, der er så usunde, at vi aldrig kan spise dem.</a:t>
            </a:r>
          </a:p>
          <a:p>
            <a:pPr marL="0" lvl="0" indent="0" algn="l" rtl="0">
              <a:spcBef>
                <a:spcPts val="0"/>
              </a:spcBef>
              <a:spcAft>
                <a:spcPts val="0"/>
              </a:spcAft>
              <a:buNone/>
            </a:pPr>
            <a:endParaRPr dirty="0"/>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9</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647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raadetforsundmad.dk/wp-content/uploads/2020/05/Maettet_fedt-opdateret-27.maj-2020.pdf" TargetMode="External"/><Relationship Id="rId7" Type="http://schemas.openxmlformats.org/officeDocument/2006/relationships/hyperlink" Target="https://raadetforsundmad.dk/wp-content/uploads/2020/02/Plantebasere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raadetforsundmad.dk/wp-content/uploads/2020/01/Kulhydrater.pdf" TargetMode="External"/><Relationship Id="rId5" Type="http://schemas.openxmlformats.org/officeDocument/2006/relationships/hyperlink" Target="https://altomkost.dk/fileadmin/user_upload/altomkost.dk/Publikationsdatabase/Faktaark/Kulhydrater.pdf" TargetMode="External"/><Relationship Id="rId4" Type="http://schemas.openxmlformats.org/officeDocument/2006/relationships/hyperlink" Target="https://raadetforsundmad.dk/wp-content/uploads/2020/01/Glutenfri_kos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2.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https://www.youtube.com/embed/pfeZBaE4_6U?feature=oembed" TargetMode="External"/><Relationship Id="rId6" Type="http://schemas.openxmlformats.org/officeDocument/2006/relationships/hyperlink" Target="https://indidansk.dk/" TargetMode="External"/><Relationship Id="rId5" Type="http://schemas.openxmlformats.org/officeDocument/2006/relationships/hyperlink" Target="https://indidansk.dk/?id=1376021" TargetMode="External"/><Relationship Id="rId4" Type="http://schemas.openxmlformats.org/officeDocument/2006/relationships/hyperlink" Target="https://www.facebook.com/mortensvane.side/videos/myterne-om-m%C3%A6lk-der-ikke-ville-d%C3%B8/35092630896508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didansk.dk/?id=137602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ndidansk.dk/mediemodell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indidansk.d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videnskab.dk/kultur-samfund/videnskabdk-udgiver-manifest" TargetMode="External"/><Relationship Id="rId3" Type="http://schemas.openxmlformats.org/officeDocument/2006/relationships/hyperlink" Target="https://videnskab.dk/kultur-samfund/manifest-vurder-om-forskningen-er-solid" TargetMode="External"/><Relationship Id="rId7" Type="http://schemas.openxmlformats.org/officeDocument/2006/relationships/hyperlink" Target="https://videnskab.dk/kultur-samfund/manifest-laeg-maerke-til-hvor-pengene-kommer-fr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videnskab.dk/kultur-samfund/manifest-tjek-altid-hvad-den-oevrige-forskning-viser" TargetMode="External"/><Relationship Id="rId5" Type="http://schemas.openxmlformats.org/officeDocument/2006/relationships/hyperlink" Target="https://videnskab.dk/kultur-samfund/manifest-faa-styr-paa-tal-og-statistik" TargetMode="External"/><Relationship Id="rId4" Type="http://schemas.openxmlformats.org/officeDocument/2006/relationships/hyperlink" Target="https://videnskab.dk/kultur-samfund/manifest-find-medier-du-kan-stole-paa" TargetMode="External"/><Relationship Id="rId9"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tinalykkegaard.dk/2017/06/08/drikker-du-maelk-jeg-goer-ikk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komaelk.dk/maelk-forbundet-med-oeget-doedeligh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bmj.com/content/349/bmj.g601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bmj.com/content/349/bmj.g6015"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svt.se/nyheter/vetenskap/uppsala-forskare-mjolkdrickande-kopplat-till-okad-dodlighet" TargetMode="External"/><Relationship Id="rId4" Type="http://schemas.openxmlformats.org/officeDocument/2006/relationships/hyperlink" Target="http://www.mx.dk/viden/videnskab/story/16340132?utm_source=news.dk&amp;utm_campaign=jubii&amp;utm_medium=link"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komaelk.dk/maelk-forbundet-med-oeget-doedelighed/?replytocom=2862#respond" TargetMode="External"/><Relationship Id="rId3" Type="http://schemas.openxmlformats.org/officeDocument/2006/relationships/image" Target="../media/image23.png"/><Relationship Id="rId7" Type="http://schemas.openxmlformats.org/officeDocument/2006/relationships/hyperlink" Target="http://komaelk.dk/maelk-forbundet-med-oeget-doedelighed/#comment-286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komaelk.dk/maelk-forbundet-med-oeget-doedelighed/?replytocom=405#respond" TargetMode="External"/><Relationship Id="rId5" Type="http://schemas.openxmlformats.org/officeDocument/2006/relationships/hyperlink" Target="http://komaelk.dk/maelk-forbundet-med-oeget-doedelighed/#comment-405" TargetMode="External"/><Relationship Id="rId4" Type="http://schemas.openxmlformats.org/officeDocument/2006/relationships/hyperlink" Target="http://www.madogsport.dk/maelk/" TargetMode="External"/><Relationship Id="rId9" Type="http://schemas.openxmlformats.org/officeDocument/2006/relationships/hyperlink" Target="http://komaelk.dk/maelk-forbundet-med-oeget-doedelighed/#comment-2864"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komaelk.dk/maelk-forbundet-med-oeget-doedelighed/?replytocom=3827#respond" TargetMode="External"/><Relationship Id="rId3" Type="http://schemas.openxmlformats.org/officeDocument/2006/relationships/image" Target="../media/image23.png"/><Relationship Id="rId7" Type="http://schemas.openxmlformats.org/officeDocument/2006/relationships/hyperlink" Target="http://komaelk.dk/maelk-forbundet-med-oeget-doedelighed/#comment-3827"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xn--komlk-ura.dk/" TargetMode="External"/><Relationship Id="rId5" Type="http://schemas.openxmlformats.org/officeDocument/2006/relationships/hyperlink" Target="http://komaelk.dk/maelk-forbundet-med-oeget-doedelighed/?replytocom=3825#respond" TargetMode="External"/><Relationship Id="rId4" Type="http://schemas.openxmlformats.org/officeDocument/2006/relationships/hyperlink" Target="http://komaelk.dk/maelk-forbundet-med-oeget-doedelighed/#comment-3825" TargetMode="External"/><Relationship Id="rId9" Type="http://schemas.openxmlformats.org/officeDocument/2006/relationships/hyperlink" Target="http://komaelk.dk/maelk-forbundet-med-oeget-doedelighed/#comment-9694"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komaelk.dk/maelk-forbundet-med-oeget-doedelighed/#comment-5805" TargetMode="External"/><Relationship Id="rId3" Type="http://schemas.openxmlformats.org/officeDocument/2006/relationships/image" Target="../media/image23.png"/><Relationship Id="rId7" Type="http://schemas.openxmlformats.org/officeDocument/2006/relationships/hyperlink" Target="http://komaelk.dk/maelk-forbundet-med-oeget-doedelighed/?replytocom=5790#respond"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komaelk.dk/maelk-forbundet-med-oeget-doedelighed/#comment-5790" TargetMode="External"/><Relationship Id="rId5" Type="http://schemas.openxmlformats.org/officeDocument/2006/relationships/hyperlink" Target="http://komaelk.dk/maelk-forbundet-med-oeget-doedelighed/?replytocom=5789#respond" TargetMode="External"/><Relationship Id="rId10" Type="http://schemas.openxmlformats.org/officeDocument/2006/relationships/hyperlink" Target="http://komaelk.dk/maelk-forbundet-med-oeget-doedelighed/#comment-5978" TargetMode="External"/><Relationship Id="rId4" Type="http://schemas.openxmlformats.org/officeDocument/2006/relationships/hyperlink" Target="http://komaelk.dk/maelk-forbundet-med-oeget-doedelighed/#comment-5789" TargetMode="External"/><Relationship Id="rId9" Type="http://schemas.openxmlformats.org/officeDocument/2006/relationships/hyperlink" Target="http://komaelk.dk/maelk-forbundet-med-oeget-doedelighed/?replytocom=5805#respond"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komaelk.dk/maelk-forbundet-med-oeget-doedelighed/#comment-22249" TargetMode="External"/><Relationship Id="rId3" Type="http://schemas.openxmlformats.org/officeDocument/2006/relationships/image" Target="../media/image23.png"/><Relationship Id="rId7" Type="http://schemas.openxmlformats.org/officeDocument/2006/relationships/hyperlink" Target="http://komaelk.dk/maelk-forbundet-med-oeget-doedelighed/?replytocom=7684#respond"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komaelk.dk/maelk-forbundet-med-oeget-doedelighed/#comment-7684" TargetMode="External"/><Relationship Id="rId5" Type="http://schemas.openxmlformats.org/officeDocument/2006/relationships/hyperlink" Target="http://komaelk.dk/maelk-forbundet-med-oeget-doedelighed/?replytocom=6625#respond" TargetMode="External"/><Relationship Id="rId4" Type="http://schemas.openxmlformats.org/officeDocument/2006/relationships/hyperlink" Target="http://komaelk.dk/maelk-forbundet-med-oeget-doedelighed/#comment-6625"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komaelk.dk/maelk-forbundet-med-oeget-doedelighed/#comment-17806" TargetMode="External"/><Relationship Id="rId13" Type="http://schemas.openxmlformats.org/officeDocument/2006/relationships/hyperlink" Target="http://komaelk.dk/maelk-forbundet-med-oeget-doedelighed/?replytocom=31555#respond" TargetMode="External"/><Relationship Id="rId18" Type="http://schemas.openxmlformats.org/officeDocument/2006/relationships/hyperlink" Target="http://komaelk.dk/maelk-forbundet-med-oeget-doedelighed/?replytocom=31556#respond" TargetMode="External"/><Relationship Id="rId3" Type="http://schemas.openxmlformats.org/officeDocument/2006/relationships/image" Target="../media/image24.png"/><Relationship Id="rId7" Type="http://schemas.openxmlformats.org/officeDocument/2006/relationships/hyperlink" Target="http://komaelk.dk/maelk-forbundet-med-oeget-doedelighed/?replytocom=10935#respond" TargetMode="External"/><Relationship Id="rId12" Type="http://schemas.openxmlformats.org/officeDocument/2006/relationships/hyperlink" Target="http://komaelk.dk/maelk-forbundet-med-oeget-doedelighed/#comment-31555" TargetMode="External"/><Relationship Id="rId17" Type="http://schemas.openxmlformats.org/officeDocument/2006/relationships/hyperlink" Target="http://komaelk.dk/maelk-forbundet-med-oeget-doedelighed/#comment-31556" TargetMode="External"/><Relationship Id="rId2" Type="http://schemas.openxmlformats.org/officeDocument/2006/relationships/notesSlide" Target="../notesSlides/notesSlide37.xml"/><Relationship Id="rId16" Type="http://schemas.openxmlformats.org/officeDocument/2006/relationships/hyperlink" Target="http://uyg/" TargetMode="External"/><Relationship Id="rId1" Type="http://schemas.openxmlformats.org/officeDocument/2006/relationships/slideLayout" Target="../slideLayouts/slideLayout7.xml"/><Relationship Id="rId6" Type="http://schemas.openxmlformats.org/officeDocument/2006/relationships/hyperlink" Target="http://komaelk.dk/maelk-forbundet-med-oeget-doedelighed/#comment-10935" TargetMode="External"/><Relationship Id="rId11" Type="http://schemas.openxmlformats.org/officeDocument/2006/relationships/hyperlink" Target="http://komaelk.dk/maelk-forbundet-med-oeget-doedelighed/?replytocom=31553#respond" TargetMode="External"/><Relationship Id="rId5" Type="http://schemas.openxmlformats.org/officeDocument/2006/relationships/hyperlink" Target="http://komaelk.dk/maelk-forbundet-med-oeget-doedelighed/?replytocom=8979#respond" TargetMode="External"/><Relationship Id="rId15" Type="http://schemas.openxmlformats.org/officeDocument/2006/relationships/hyperlink" Target="http://komaelk.dk/maelk-forbundet-med-oeget-doedelighed/?replytocom=31554#respond" TargetMode="External"/><Relationship Id="rId10" Type="http://schemas.openxmlformats.org/officeDocument/2006/relationships/hyperlink" Target="http://komaelk.dk/maelk-forbundet-med-oeget-doedelighed/#comment-31553" TargetMode="External"/><Relationship Id="rId19" Type="http://schemas.openxmlformats.org/officeDocument/2006/relationships/hyperlink" Target="http://komaelk.dk/maelk-forbundet-med-oeget-doedelighed/#comment-31557" TargetMode="External"/><Relationship Id="rId4" Type="http://schemas.openxmlformats.org/officeDocument/2006/relationships/image" Target="../media/image23.png"/><Relationship Id="rId9" Type="http://schemas.openxmlformats.org/officeDocument/2006/relationships/hyperlink" Target="http://komaelk.dk/maelk-forbundet-med-oeget-doedelighed/?replytocom=17806#respond" TargetMode="External"/><Relationship Id="rId14" Type="http://schemas.openxmlformats.org/officeDocument/2006/relationships/hyperlink" Target="http://komaelk.dk/maelk-forbundet-med-oeget-doedelighed/#comment-3155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Go8qL6XA_6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hyperlink" Target="https://blog.kropsinstituttet.dk/blog/2016/2/24/glutenfri-livsstil-modefnmomen-sundhedsvanvid-eller-ren-logi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hyperlink" Target="https://indidansk.dk/blog-genretrae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pGtyq-d6Qo?feature=oembed" TargetMode="External"/><Relationship Id="rId6" Type="http://schemas.openxmlformats.org/officeDocument/2006/relationships/image" Target="../media/image3.jpeg"/><Relationship Id="rId5" Type="http://schemas.openxmlformats.org/officeDocument/2006/relationships/hyperlink" Target="https://www.youtube.com/watch?v=ZpGtyq-d6Qo" TargetMode="External"/><Relationship Id="rId4" Type="http://schemas.openxmlformats.org/officeDocument/2006/relationships/hyperlink" Target="https://altomkost.dk/raad-og-anbefalinger/de-officielle-kostra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yNJSxZMWAUw?feature=oembed" TargetMode="External"/><Relationship Id="rId5" Type="http://schemas.openxmlformats.org/officeDocument/2006/relationships/image" Target="../media/image5.jpeg"/><Relationship Id="rId4" Type="http://schemas.openxmlformats.org/officeDocument/2006/relationships/hyperlink" Target="https://youtu.be/yNJSxZMWAU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7" name="Billede 6">
            <a:extLst>
              <a:ext uri="{FF2B5EF4-FFF2-40B4-BE49-F238E27FC236}">
                <a16:creationId xmlns:a16="http://schemas.microsoft.com/office/drawing/2014/main" id="{D7A7EB1F-6F3C-4029-B248-C5BE5CA220A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2800"/>
              <a:buFont typeface="Arial"/>
              <a:buNone/>
            </a:pPr>
            <a:r>
              <a:rPr lang="da-DK" sz="3600" b="1" dirty="0">
                <a:solidFill>
                  <a:srgbClr val="EA5539"/>
                </a:solidFill>
              </a:rPr>
              <a:t>Fire fakta ark om mad myter</a:t>
            </a:r>
            <a:endParaRPr sz="3600" b="1" dirty="0">
              <a:solidFill>
                <a:srgbClr val="EA5539"/>
              </a:solidFill>
            </a:endParaRPr>
          </a:p>
        </p:txBody>
      </p:sp>
      <p:sp>
        <p:nvSpPr>
          <p:cNvPr id="157" name="Google Shape;157;p21"/>
          <p:cNvSpPr txBox="1">
            <a:spLocks noGrp="1"/>
          </p:cNvSpPr>
          <p:nvPr>
            <p:ph type="body" idx="1"/>
          </p:nvPr>
        </p:nvSpPr>
        <p:spPr>
          <a:xfrm>
            <a:off x="1278897" y="2577889"/>
            <a:ext cx="3581400" cy="3131619"/>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0"/>
              </a:spcBef>
              <a:spcAft>
                <a:spcPts val="600"/>
              </a:spcAft>
              <a:buClr>
                <a:srgbClr val="EA5539"/>
              </a:buClr>
              <a:buSzPts val="2400"/>
              <a:buNone/>
            </a:pPr>
            <a:r>
              <a:rPr lang="da-DK" sz="2200" u="sng" dirty="0">
                <a:solidFill>
                  <a:srgbClr val="EA5539"/>
                </a:solidFill>
                <a:hlinkClick r:id="rId3">
                  <a:extLst>
                    <a:ext uri="{A12FA001-AC4F-418D-AE19-62706E023703}">
                      <ahyp:hlinkClr xmlns:ahyp="http://schemas.microsoft.com/office/drawing/2018/hyperlinkcolor" val="tx"/>
                    </a:ext>
                  </a:extLst>
                </a:hlinkClick>
              </a:rPr>
              <a:t>Mættet fedt</a:t>
            </a:r>
            <a:endParaRPr lang="da-DK" sz="2200" u="sng" dirty="0">
              <a:solidFill>
                <a:srgbClr val="EA5539"/>
              </a:solidFill>
            </a:endParaRPr>
          </a:p>
          <a:p>
            <a:pPr marL="25400" lvl="0" indent="0" algn="l" rtl="0">
              <a:lnSpc>
                <a:spcPct val="100000"/>
              </a:lnSpc>
              <a:spcBef>
                <a:spcPts val="0"/>
              </a:spcBef>
              <a:spcAft>
                <a:spcPts val="600"/>
              </a:spcAft>
              <a:buClr>
                <a:srgbClr val="EA5539"/>
              </a:buClr>
              <a:buSzPts val="2400"/>
              <a:buNone/>
            </a:pPr>
            <a:endParaRPr sz="2200" dirty="0">
              <a:solidFill>
                <a:srgbClr val="EA5539"/>
              </a:solidFill>
            </a:endParaRPr>
          </a:p>
          <a:p>
            <a:pPr marL="25400" lvl="0" indent="0" algn="l" rtl="0">
              <a:lnSpc>
                <a:spcPct val="100000"/>
              </a:lnSpc>
              <a:spcBef>
                <a:spcPts val="0"/>
              </a:spcBef>
              <a:spcAft>
                <a:spcPts val="600"/>
              </a:spcAft>
              <a:buClr>
                <a:srgbClr val="EA5539"/>
              </a:buClr>
              <a:buSzPts val="2400"/>
              <a:buNone/>
            </a:pPr>
            <a:r>
              <a:rPr lang="da-DK" sz="2200" u="sng" dirty="0">
                <a:solidFill>
                  <a:srgbClr val="EA5539"/>
                </a:solidFill>
                <a:hlinkClick r:id="rId4">
                  <a:extLst>
                    <a:ext uri="{A12FA001-AC4F-418D-AE19-62706E023703}">
                      <ahyp:hlinkClr xmlns:ahyp="http://schemas.microsoft.com/office/drawing/2018/hyperlinkcolor" val="tx"/>
                    </a:ext>
                  </a:extLst>
                </a:hlinkClick>
              </a:rPr>
              <a:t>Glutenfri kost</a:t>
            </a:r>
            <a:endParaRPr sz="2200" dirty="0">
              <a:solidFill>
                <a:srgbClr val="EA5539"/>
              </a:solidFill>
            </a:endParaRPr>
          </a:p>
          <a:p>
            <a:pPr marL="25400" lvl="0" indent="0" rtl="0">
              <a:lnSpc>
                <a:spcPct val="100000"/>
              </a:lnSpc>
              <a:spcBef>
                <a:spcPts val="0"/>
              </a:spcBef>
              <a:spcAft>
                <a:spcPts val="600"/>
              </a:spcAft>
              <a:buClr>
                <a:srgbClr val="EA5539"/>
              </a:buClr>
              <a:buSzPts val="2400"/>
              <a:buNone/>
            </a:pPr>
            <a:endParaRPr lang="da-DK" sz="2200" dirty="0">
              <a:solidFill>
                <a:srgbClr val="EA5539"/>
              </a:solidFill>
              <a:hlinkClick r:id="rId5">
                <a:extLst>
                  <a:ext uri="{A12FA001-AC4F-418D-AE19-62706E023703}">
                    <ahyp:hlinkClr xmlns:ahyp="http://schemas.microsoft.com/office/drawing/2018/hyperlinkcolor" val="tx"/>
                  </a:ext>
                </a:extLst>
              </a:hlinkClick>
            </a:endParaRPr>
          </a:p>
          <a:p>
            <a:pPr marL="25400" lvl="0" indent="0" rtl="0">
              <a:lnSpc>
                <a:spcPct val="100000"/>
              </a:lnSpc>
              <a:spcBef>
                <a:spcPts val="0"/>
              </a:spcBef>
              <a:spcAft>
                <a:spcPts val="600"/>
              </a:spcAft>
              <a:buClr>
                <a:srgbClr val="EA5539"/>
              </a:buClr>
              <a:buSzPts val="2400"/>
              <a:buNone/>
            </a:pPr>
            <a:r>
              <a:rPr lang="da-DK" sz="2200" dirty="0">
                <a:solidFill>
                  <a:srgbClr val="EA5539"/>
                </a:solidFill>
                <a:hlinkClick r:id="rId6">
                  <a:extLst>
                    <a:ext uri="{A12FA001-AC4F-418D-AE19-62706E023703}">
                      <ahyp:hlinkClr xmlns:ahyp="http://schemas.microsoft.com/office/drawing/2018/hyperlinkcolor" val="tx"/>
                    </a:ext>
                  </a:extLst>
                </a:hlinkClick>
              </a:rPr>
              <a:t>Kulhydrater</a:t>
            </a:r>
            <a:endParaRPr sz="2200" dirty="0">
              <a:solidFill>
                <a:srgbClr val="EA5539"/>
              </a:solidFill>
            </a:endParaRPr>
          </a:p>
          <a:p>
            <a:pPr marL="25400" lvl="0" indent="0" algn="l" rtl="0">
              <a:lnSpc>
                <a:spcPct val="100000"/>
              </a:lnSpc>
              <a:spcBef>
                <a:spcPts val="0"/>
              </a:spcBef>
              <a:spcAft>
                <a:spcPts val="600"/>
              </a:spcAft>
              <a:buClr>
                <a:srgbClr val="EA5539"/>
              </a:buClr>
              <a:buSzPts val="2400"/>
              <a:buNone/>
            </a:pPr>
            <a:endParaRPr lang="da-DK" sz="2200" u="sng" dirty="0">
              <a:solidFill>
                <a:srgbClr val="EA5539"/>
              </a:solidFill>
            </a:endParaRPr>
          </a:p>
          <a:p>
            <a:pPr marL="25400" lvl="0" indent="0" algn="l" rtl="0">
              <a:lnSpc>
                <a:spcPct val="100000"/>
              </a:lnSpc>
              <a:spcBef>
                <a:spcPts val="0"/>
              </a:spcBef>
              <a:spcAft>
                <a:spcPts val="600"/>
              </a:spcAft>
              <a:buClr>
                <a:srgbClr val="EA5539"/>
              </a:buClr>
              <a:buSzPts val="2400"/>
              <a:buNone/>
            </a:pPr>
            <a:r>
              <a:rPr lang="da-DK" sz="2200" dirty="0">
                <a:solidFill>
                  <a:srgbClr val="EA5539"/>
                </a:solidFill>
                <a:hlinkClick r:id="rId7">
                  <a:extLst>
                    <a:ext uri="{A12FA001-AC4F-418D-AE19-62706E023703}">
                      <ahyp:hlinkClr xmlns:ahyp="http://schemas.microsoft.com/office/drawing/2018/hyperlinkcolor" val="tx"/>
                    </a:ext>
                  </a:extLst>
                </a:hlinkClick>
              </a:rPr>
              <a:t>Plantebaseret kost</a:t>
            </a:r>
            <a:endParaRPr sz="2200" dirty="0">
              <a:solidFill>
                <a:srgbClr val="EA5539"/>
              </a:solidFill>
            </a:endParaRPr>
          </a:p>
          <a:p>
            <a:pPr marL="228600" lvl="0" indent="-50800" algn="l" rtl="0">
              <a:lnSpc>
                <a:spcPct val="90000"/>
              </a:lnSpc>
              <a:spcBef>
                <a:spcPts val="0"/>
              </a:spcBef>
              <a:spcAft>
                <a:spcPts val="0"/>
              </a:spcAft>
              <a:buClr>
                <a:schemeClr val="dk1"/>
              </a:buClr>
              <a:buSzPts val="2800"/>
              <a:buNone/>
            </a:pPr>
            <a:endParaRPr sz="2400" dirty="0">
              <a:solidFill>
                <a:srgbClr val="EA5539"/>
              </a:solidFill>
            </a:endParaRPr>
          </a:p>
        </p:txBody>
      </p:sp>
      <p:sp>
        <p:nvSpPr>
          <p:cNvPr id="158" name="Google Shape;158;p21"/>
          <p:cNvSpPr txBox="1"/>
          <p:nvPr/>
        </p:nvSpPr>
        <p:spPr>
          <a:xfrm>
            <a:off x="4855632" y="1956575"/>
            <a:ext cx="5924700" cy="42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200" dirty="0">
                <a:solidFill>
                  <a:srgbClr val="EA5539"/>
                </a:solidFill>
                <a:latin typeface="Calibri"/>
                <a:ea typeface="Calibri"/>
                <a:cs typeface="Calibri"/>
                <a:sym typeface="Calibri"/>
              </a:rPr>
              <a:t>Klassen inddeles i fire grupper, hvor hver gruppe får et </a:t>
            </a:r>
            <a:r>
              <a:rPr lang="da-DK" sz="2200" i="1" dirty="0" err="1">
                <a:solidFill>
                  <a:srgbClr val="EA5539"/>
                </a:solidFill>
                <a:latin typeface="Calibri"/>
                <a:ea typeface="Calibri"/>
                <a:cs typeface="Calibri"/>
                <a:sym typeface="Calibri"/>
              </a:rPr>
              <a:t>faktaark</a:t>
            </a:r>
            <a:r>
              <a:rPr lang="da-DK" sz="2200" i="1" dirty="0">
                <a:solidFill>
                  <a:srgbClr val="EA5539"/>
                </a:solidFill>
                <a:latin typeface="Calibri"/>
                <a:ea typeface="Calibri"/>
                <a:cs typeface="Calibri"/>
                <a:sym typeface="Calibri"/>
              </a:rPr>
              <a:t>.</a:t>
            </a:r>
            <a:endParaRPr sz="2200" i="1" dirty="0">
              <a:solidFill>
                <a:srgbClr val="EA5539"/>
              </a:solidFill>
              <a:latin typeface="Calibri"/>
              <a:ea typeface="Calibri"/>
              <a:cs typeface="Calibri"/>
              <a:sym typeface="Calibri"/>
            </a:endParaRPr>
          </a:p>
          <a:p>
            <a:pPr marL="0" lvl="0" indent="0" algn="l" rtl="0">
              <a:spcBef>
                <a:spcPts val="0"/>
              </a:spcBef>
              <a:spcAft>
                <a:spcPts val="0"/>
              </a:spcAft>
              <a:buNone/>
            </a:pPr>
            <a:endParaRPr sz="2200" dirty="0">
              <a:solidFill>
                <a:srgbClr val="EA5539"/>
              </a:solidFill>
              <a:latin typeface="Calibri"/>
              <a:ea typeface="Calibri"/>
              <a:cs typeface="Calibri"/>
              <a:sym typeface="Calibri"/>
            </a:endParaRPr>
          </a:p>
          <a:p>
            <a:pPr marL="0" lvl="0" indent="0" algn="l" rtl="0">
              <a:spcBef>
                <a:spcPts val="0"/>
              </a:spcBef>
              <a:spcAft>
                <a:spcPts val="0"/>
              </a:spcAft>
              <a:buNone/>
            </a:pPr>
            <a:r>
              <a:rPr lang="da-DK" sz="2200" dirty="0">
                <a:solidFill>
                  <a:srgbClr val="EA5539"/>
                </a:solidFill>
                <a:latin typeface="Calibri"/>
                <a:ea typeface="Calibri"/>
                <a:cs typeface="Calibri"/>
                <a:sym typeface="Calibri"/>
              </a:rPr>
              <a:t>Gruppen skal fremlægge for klassen eller for hinanden i mindre grupper:</a:t>
            </a:r>
          </a:p>
          <a:p>
            <a:pPr marL="0" lvl="0" indent="0" algn="l" rtl="0">
              <a:spcBef>
                <a:spcPts val="0"/>
              </a:spcBef>
              <a:spcAft>
                <a:spcPts val="0"/>
              </a:spcAft>
              <a:buNone/>
            </a:pPr>
            <a:endParaRPr sz="2200" dirty="0">
              <a:solidFill>
                <a:srgbClr val="EA5539"/>
              </a:solidFill>
              <a:latin typeface="Calibri"/>
              <a:ea typeface="Calibri"/>
              <a:cs typeface="Calibri"/>
              <a:sym typeface="Calibri"/>
            </a:endParaRPr>
          </a:p>
          <a:p>
            <a:pPr marL="457200" lvl="0" indent="-381000" algn="l" rtl="0">
              <a:spcBef>
                <a:spcPts val="0"/>
              </a:spcBef>
              <a:spcAft>
                <a:spcPts val="0"/>
              </a:spcAft>
              <a:buClr>
                <a:srgbClr val="EA5539"/>
              </a:buClr>
              <a:buSzPts val="2400"/>
              <a:buFont typeface="Arial" panose="020B0604020202020204" pitchFamily="34" charset="0"/>
              <a:buChar char="•"/>
            </a:pPr>
            <a:r>
              <a:rPr lang="da-DK" sz="2200" dirty="0">
                <a:solidFill>
                  <a:srgbClr val="EA5539"/>
                </a:solidFill>
                <a:latin typeface="Calibri"/>
                <a:ea typeface="Calibri"/>
                <a:cs typeface="Calibri"/>
                <a:sym typeface="Calibri"/>
              </a:rPr>
              <a:t>fortælle hvem afsender er</a:t>
            </a:r>
            <a:endParaRPr sz="2200" dirty="0">
              <a:solidFill>
                <a:srgbClr val="EA5539"/>
              </a:solidFill>
              <a:latin typeface="Calibri"/>
              <a:ea typeface="Calibri"/>
              <a:cs typeface="Calibri"/>
              <a:sym typeface="Calibri"/>
            </a:endParaRPr>
          </a:p>
          <a:p>
            <a:pPr marL="457200" lvl="0" indent="-381000" algn="l" rtl="0">
              <a:spcBef>
                <a:spcPts val="0"/>
              </a:spcBef>
              <a:spcAft>
                <a:spcPts val="0"/>
              </a:spcAft>
              <a:buClr>
                <a:srgbClr val="EA5539"/>
              </a:buClr>
              <a:buSzPts val="2400"/>
              <a:buFont typeface="Arial" panose="020B0604020202020204" pitchFamily="34" charset="0"/>
              <a:buChar char="•"/>
            </a:pPr>
            <a:r>
              <a:rPr lang="da-DK" sz="2200" dirty="0">
                <a:solidFill>
                  <a:srgbClr val="EA5539"/>
                </a:solidFill>
                <a:latin typeface="Calibri"/>
                <a:ea typeface="Calibri"/>
                <a:cs typeface="Calibri"/>
                <a:sym typeface="Calibri"/>
              </a:rPr>
              <a:t>fortælle hvilken forskning der er brugt. </a:t>
            </a:r>
            <a:endParaRPr sz="2200" dirty="0">
              <a:solidFill>
                <a:srgbClr val="EA5539"/>
              </a:solidFill>
              <a:latin typeface="Calibri"/>
              <a:ea typeface="Calibri"/>
              <a:cs typeface="Calibri"/>
              <a:sym typeface="Calibri"/>
            </a:endParaRPr>
          </a:p>
          <a:p>
            <a:pPr marL="457200" lvl="0" indent="-381000" algn="l" rtl="0">
              <a:spcBef>
                <a:spcPts val="0"/>
              </a:spcBef>
              <a:spcAft>
                <a:spcPts val="0"/>
              </a:spcAft>
              <a:buClr>
                <a:srgbClr val="EA5539"/>
              </a:buClr>
              <a:buSzPts val="2400"/>
              <a:buFont typeface="Arial" panose="020B0604020202020204" pitchFamily="34" charset="0"/>
              <a:buChar char="•"/>
            </a:pPr>
            <a:r>
              <a:rPr lang="da-DK" sz="2200" dirty="0">
                <a:solidFill>
                  <a:srgbClr val="EA5539"/>
                </a:solidFill>
                <a:latin typeface="Calibri"/>
                <a:ea typeface="Calibri"/>
                <a:cs typeface="Calibri"/>
                <a:sym typeface="Calibri"/>
              </a:rPr>
              <a:t>kort fremlægge jeres viden om emnet</a:t>
            </a:r>
            <a:endParaRPr sz="2200" dirty="0">
              <a:solidFill>
                <a:srgbClr val="EA5539"/>
              </a:solidFill>
              <a:latin typeface="Calibri"/>
              <a:ea typeface="Calibri"/>
              <a:cs typeface="Calibri"/>
              <a:sym typeface="Calibri"/>
            </a:endParaRPr>
          </a:p>
          <a:p>
            <a:pPr marL="457200" lvl="0" indent="-381000" algn="l" rtl="0">
              <a:spcBef>
                <a:spcPts val="0"/>
              </a:spcBef>
              <a:spcAft>
                <a:spcPts val="0"/>
              </a:spcAft>
              <a:buClr>
                <a:srgbClr val="EA5539"/>
              </a:buClr>
              <a:buSzPts val="2400"/>
              <a:buFont typeface="Arial" panose="020B0604020202020204" pitchFamily="34" charset="0"/>
              <a:buChar char="•"/>
            </a:pPr>
            <a:r>
              <a:rPr lang="da-DK" sz="2200" dirty="0">
                <a:solidFill>
                  <a:srgbClr val="EA5539"/>
                </a:solidFill>
                <a:latin typeface="Calibri"/>
                <a:ea typeface="Calibri"/>
                <a:cs typeface="Calibri"/>
                <a:sym typeface="Calibri"/>
              </a:rPr>
              <a:t>fortælle om eventuelle mad myter</a:t>
            </a:r>
            <a:endParaRPr sz="2200" dirty="0">
              <a:solidFill>
                <a:srgbClr val="EA5539"/>
              </a:solidFill>
              <a:latin typeface="Calibri"/>
              <a:ea typeface="Calibri"/>
              <a:cs typeface="Calibri"/>
              <a:sym typeface="Calibri"/>
            </a:endParaRPr>
          </a:p>
          <a:p>
            <a:pPr marL="457200" lvl="0" indent="-381000" algn="l" rtl="0">
              <a:spcBef>
                <a:spcPts val="0"/>
              </a:spcBef>
              <a:spcAft>
                <a:spcPts val="0"/>
              </a:spcAft>
              <a:buClr>
                <a:srgbClr val="EA5539"/>
              </a:buClr>
              <a:buSzPts val="2400"/>
              <a:buFont typeface="Arial" panose="020B0604020202020204" pitchFamily="34" charset="0"/>
              <a:buChar char="•"/>
            </a:pPr>
            <a:r>
              <a:rPr lang="da-DK" sz="2200" dirty="0">
                <a:solidFill>
                  <a:srgbClr val="EA5539"/>
                </a:solidFill>
                <a:latin typeface="Calibri"/>
                <a:ea typeface="Calibri"/>
                <a:cs typeface="Calibri"/>
                <a:sym typeface="Calibri"/>
              </a:rPr>
              <a:t>fortælle om hvad der er sandt/falskt</a:t>
            </a:r>
            <a:endParaRPr sz="2200" dirty="0">
              <a:solidFill>
                <a:srgbClr val="EA5539"/>
              </a:solidFill>
              <a:latin typeface="Calibri"/>
              <a:ea typeface="Calibri"/>
              <a:cs typeface="Calibri"/>
              <a:sym typeface="Calibri"/>
            </a:endParaRPr>
          </a:p>
        </p:txBody>
      </p:sp>
      <p:pic>
        <p:nvPicPr>
          <p:cNvPr id="5" name="Billede 4">
            <a:extLst>
              <a:ext uri="{FF2B5EF4-FFF2-40B4-BE49-F238E27FC236}">
                <a16:creationId xmlns:a16="http://schemas.microsoft.com/office/drawing/2014/main" id="{209FF32F-BC56-4737-ACE1-EAB4E570CFF1}"/>
              </a:ext>
            </a:extLst>
          </p:cNvPr>
          <p:cNvPicPr>
            <a:picLocks noChangeAspect="1"/>
          </p:cNvPicPr>
          <p:nvPr/>
        </p:nvPicPr>
        <p:blipFill>
          <a:blip r:embed="rId8"/>
          <a:stretch>
            <a:fillRect/>
          </a:stretch>
        </p:blipFill>
        <p:spPr>
          <a:xfrm>
            <a:off x="9766300" y="326111"/>
            <a:ext cx="2028065" cy="1461414"/>
          </a:xfrm>
          <a:prstGeom prst="rect">
            <a:avLst/>
          </a:prstGeom>
        </p:spPr>
      </p:pic>
      <p:grpSp>
        <p:nvGrpSpPr>
          <p:cNvPr id="2" name="Gruppe 1">
            <a:extLst>
              <a:ext uri="{FF2B5EF4-FFF2-40B4-BE49-F238E27FC236}">
                <a16:creationId xmlns:a16="http://schemas.microsoft.com/office/drawing/2014/main" id="{B98A90E8-1F3E-48E5-AFC1-0D64D7052D7C}"/>
              </a:ext>
            </a:extLst>
          </p:cNvPr>
          <p:cNvGrpSpPr/>
          <p:nvPr/>
        </p:nvGrpSpPr>
        <p:grpSpPr>
          <a:xfrm>
            <a:off x="962814" y="2641811"/>
            <a:ext cx="451770" cy="338554"/>
            <a:chOff x="962814" y="1997041"/>
            <a:chExt cx="451770" cy="338554"/>
          </a:xfrm>
        </p:grpSpPr>
        <p:sp>
          <p:nvSpPr>
            <p:cNvPr id="6" name="Ellipse 5">
              <a:extLst>
                <a:ext uri="{FF2B5EF4-FFF2-40B4-BE49-F238E27FC236}">
                  <a16:creationId xmlns:a16="http://schemas.microsoft.com/office/drawing/2014/main" id="{A436DBD0-BFB4-4004-AAD2-B19ADA990BDB}"/>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7" name="Tekstfelt 6">
              <a:extLst>
                <a:ext uri="{FF2B5EF4-FFF2-40B4-BE49-F238E27FC236}">
                  <a16:creationId xmlns:a16="http://schemas.microsoft.com/office/drawing/2014/main" id="{D174484A-B10C-44F2-982C-82F462A7CFE4}"/>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1</a:t>
              </a:r>
            </a:p>
          </p:txBody>
        </p:sp>
      </p:grpSp>
      <p:grpSp>
        <p:nvGrpSpPr>
          <p:cNvPr id="17" name="Gruppe 16">
            <a:extLst>
              <a:ext uri="{FF2B5EF4-FFF2-40B4-BE49-F238E27FC236}">
                <a16:creationId xmlns:a16="http://schemas.microsoft.com/office/drawing/2014/main" id="{B5B54A64-8FD4-4ED5-BF71-0CA3E064D9A4}"/>
              </a:ext>
            </a:extLst>
          </p:cNvPr>
          <p:cNvGrpSpPr/>
          <p:nvPr/>
        </p:nvGrpSpPr>
        <p:grpSpPr>
          <a:xfrm>
            <a:off x="959898" y="3460961"/>
            <a:ext cx="451770" cy="338554"/>
            <a:chOff x="962814" y="1997041"/>
            <a:chExt cx="451770" cy="338554"/>
          </a:xfrm>
        </p:grpSpPr>
        <p:sp>
          <p:nvSpPr>
            <p:cNvPr id="18" name="Ellipse 17">
              <a:extLst>
                <a:ext uri="{FF2B5EF4-FFF2-40B4-BE49-F238E27FC236}">
                  <a16:creationId xmlns:a16="http://schemas.microsoft.com/office/drawing/2014/main" id="{4DF96AF5-506A-4C13-B74F-A96BB0C20D20}"/>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9" name="Tekstfelt 18">
              <a:extLst>
                <a:ext uri="{FF2B5EF4-FFF2-40B4-BE49-F238E27FC236}">
                  <a16:creationId xmlns:a16="http://schemas.microsoft.com/office/drawing/2014/main" id="{03F64CA1-FA35-4EB3-B173-C34A2F7EEED5}"/>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2</a:t>
              </a:r>
            </a:p>
          </p:txBody>
        </p:sp>
      </p:grpSp>
      <p:grpSp>
        <p:nvGrpSpPr>
          <p:cNvPr id="20" name="Gruppe 19">
            <a:extLst>
              <a:ext uri="{FF2B5EF4-FFF2-40B4-BE49-F238E27FC236}">
                <a16:creationId xmlns:a16="http://schemas.microsoft.com/office/drawing/2014/main" id="{5A9794CA-357F-4A38-8378-D00F1F589F0D}"/>
              </a:ext>
            </a:extLst>
          </p:cNvPr>
          <p:cNvGrpSpPr/>
          <p:nvPr/>
        </p:nvGrpSpPr>
        <p:grpSpPr>
          <a:xfrm>
            <a:off x="959898" y="4280111"/>
            <a:ext cx="451770" cy="338554"/>
            <a:chOff x="962814" y="1997041"/>
            <a:chExt cx="451770" cy="338554"/>
          </a:xfrm>
        </p:grpSpPr>
        <p:sp>
          <p:nvSpPr>
            <p:cNvPr id="21" name="Ellipse 20">
              <a:extLst>
                <a:ext uri="{FF2B5EF4-FFF2-40B4-BE49-F238E27FC236}">
                  <a16:creationId xmlns:a16="http://schemas.microsoft.com/office/drawing/2014/main" id="{A1D54B72-FDC4-4BD7-9EAD-8E99DF1E4C32}"/>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2" name="Tekstfelt 21">
              <a:extLst>
                <a:ext uri="{FF2B5EF4-FFF2-40B4-BE49-F238E27FC236}">
                  <a16:creationId xmlns:a16="http://schemas.microsoft.com/office/drawing/2014/main" id="{2D413009-89E9-429A-A725-DCC9E730705D}"/>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3</a:t>
              </a:r>
            </a:p>
          </p:txBody>
        </p:sp>
      </p:grpSp>
      <p:grpSp>
        <p:nvGrpSpPr>
          <p:cNvPr id="23" name="Gruppe 22">
            <a:extLst>
              <a:ext uri="{FF2B5EF4-FFF2-40B4-BE49-F238E27FC236}">
                <a16:creationId xmlns:a16="http://schemas.microsoft.com/office/drawing/2014/main" id="{837E837F-ACAC-45AE-8896-60FCB45A63DF}"/>
              </a:ext>
            </a:extLst>
          </p:cNvPr>
          <p:cNvGrpSpPr/>
          <p:nvPr/>
        </p:nvGrpSpPr>
        <p:grpSpPr>
          <a:xfrm>
            <a:off x="959898" y="5108786"/>
            <a:ext cx="451770" cy="338554"/>
            <a:chOff x="962814" y="1997041"/>
            <a:chExt cx="451770" cy="338554"/>
          </a:xfrm>
        </p:grpSpPr>
        <p:sp>
          <p:nvSpPr>
            <p:cNvPr id="24" name="Ellipse 23">
              <a:extLst>
                <a:ext uri="{FF2B5EF4-FFF2-40B4-BE49-F238E27FC236}">
                  <a16:creationId xmlns:a16="http://schemas.microsoft.com/office/drawing/2014/main" id="{5060A25A-C020-469B-AD40-97B68635836F}"/>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5" name="Tekstfelt 24">
              <a:extLst>
                <a:ext uri="{FF2B5EF4-FFF2-40B4-BE49-F238E27FC236}">
                  <a16:creationId xmlns:a16="http://schemas.microsoft.com/office/drawing/2014/main" id="{3D89CF1E-1AD8-45B8-AD60-1358C1335304}"/>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4</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2"/>
          <p:cNvSpPr txBox="1">
            <a:spLocks noGrp="1"/>
          </p:cNvSpPr>
          <p:nvPr>
            <p:ph type="body" idx="1"/>
          </p:nvPr>
        </p:nvSpPr>
        <p:spPr>
          <a:xfrm>
            <a:off x="435970" y="2180389"/>
            <a:ext cx="9101430" cy="4351500"/>
          </a:xfrm>
          <a:prstGeom prst="rect">
            <a:avLst/>
          </a:prstGeom>
          <a:noFill/>
          <a:ln>
            <a:noFill/>
          </a:ln>
        </p:spPr>
        <p:txBody>
          <a:bodyPr spcFirstLastPara="1" wrap="square" lIns="91425" tIns="45700" rIns="91425" bIns="45700" anchor="t" anchorCtr="0">
            <a:noAutofit/>
          </a:bodyPr>
          <a:lstStyle/>
          <a:p>
            <a:pPr marL="228600" indent="228600">
              <a:lnSpc>
                <a:spcPct val="107916"/>
              </a:lnSpc>
              <a:spcBef>
                <a:spcPts val="0"/>
              </a:spcBef>
              <a:buNone/>
            </a:pPr>
            <a:r>
              <a:rPr lang="da-DK" sz="2400" b="1" dirty="0">
                <a:solidFill>
                  <a:srgbClr val="EA5539"/>
                </a:solidFill>
              </a:rPr>
              <a:t>Inden filmen:</a:t>
            </a:r>
            <a:endParaRPr sz="2400" b="1" dirty="0">
              <a:solidFill>
                <a:srgbClr val="EA5539"/>
              </a:solidFill>
            </a:endParaRPr>
          </a:p>
          <a:p>
            <a:pPr lvl="1" indent="-381000">
              <a:lnSpc>
                <a:spcPct val="107916"/>
              </a:lnSpc>
              <a:spcBef>
                <a:spcPts val="0"/>
              </a:spcBef>
              <a:buClr>
                <a:srgbClr val="EA5539"/>
              </a:buClr>
              <a:buSzPts val="2400"/>
            </a:pPr>
            <a:r>
              <a:rPr lang="da-DK" sz="2200" dirty="0">
                <a:solidFill>
                  <a:srgbClr val="EA5539"/>
                </a:solidFill>
              </a:rPr>
              <a:t>Tal i klassen om hvad I ved om mælk og sundhed. Hvilke myter kender I og hvilken forhåndsviden har I om mælk?</a:t>
            </a:r>
            <a:endParaRPr sz="2200" dirty="0">
              <a:solidFill>
                <a:srgbClr val="EA5539"/>
              </a:solidFill>
            </a:endParaRPr>
          </a:p>
          <a:p>
            <a:pPr marL="457200" lvl="0" indent="0" algn="l" rtl="0">
              <a:lnSpc>
                <a:spcPct val="107916"/>
              </a:lnSpc>
              <a:spcBef>
                <a:spcPts val="0"/>
              </a:spcBef>
              <a:spcAft>
                <a:spcPts val="0"/>
              </a:spcAft>
              <a:buNone/>
            </a:pPr>
            <a:endParaRPr sz="2400" dirty="0">
              <a:solidFill>
                <a:srgbClr val="EA5539"/>
              </a:solidFill>
            </a:endParaRPr>
          </a:p>
          <a:p>
            <a:pPr marL="0" lvl="0" indent="457200" algn="l" rtl="0">
              <a:lnSpc>
                <a:spcPct val="107916"/>
              </a:lnSpc>
              <a:spcBef>
                <a:spcPts val="0"/>
              </a:spcBef>
              <a:spcAft>
                <a:spcPts val="0"/>
              </a:spcAft>
              <a:buNone/>
            </a:pPr>
            <a:r>
              <a:rPr lang="da-DK" sz="2400" b="1" dirty="0">
                <a:solidFill>
                  <a:srgbClr val="EA5539"/>
                </a:solidFill>
              </a:rPr>
              <a:t>Ordkendskab inden filmen:</a:t>
            </a:r>
            <a:endParaRPr sz="2400" b="1" dirty="0">
              <a:solidFill>
                <a:srgbClr val="EA5539"/>
              </a:solidFill>
            </a:endParaRPr>
          </a:p>
          <a:p>
            <a:pPr lvl="1" indent="-381000">
              <a:lnSpc>
                <a:spcPct val="107916"/>
              </a:lnSpc>
              <a:spcBef>
                <a:spcPts val="0"/>
              </a:spcBef>
              <a:buClr>
                <a:srgbClr val="EA5539"/>
              </a:buClr>
              <a:buSzPts val="2400"/>
            </a:pPr>
            <a:r>
              <a:rPr lang="da-DK" sz="2200" dirty="0">
                <a:solidFill>
                  <a:srgbClr val="EA5539"/>
                </a:solidFill>
              </a:rPr>
              <a:t>Hvad er livsstilssygdomme?</a:t>
            </a:r>
            <a:endParaRPr sz="2200" dirty="0">
              <a:solidFill>
                <a:srgbClr val="EA5539"/>
              </a:solidFill>
            </a:endParaRPr>
          </a:p>
          <a:p>
            <a:pPr lvl="1" indent="-381000">
              <a:lnSpc>
                <a:spcPct val="107916"/>
              </a:lnSpc>
              <a:spcBef>
                <a:spcPts val="0"/>
              </a:spcBef>
              <a:buClr>
                <a:srgbClr val="EA5539"/>
              </a:buClr>
              <a:buSzPts val="2400"/>
            </a:pPr>
            <a:r>
              <a:rPr lang="da-DK" sz="2200" i="1" dirty="0">
                <a:solidFill>
                  <a:srgbClr val="EA5539"/>
                </a:solidFill>
              </a:rPr>
              <a:t>Fermenterede mælkeprodukter </a:t>
            </a:r>
            <a:r>
              <a:rPr lang="da-DK" sz="2200" dirty="0">
                <a:solidFill>
                  <a:srgbClr val="EA5539"/>
                </a:solidFill>
              </a:rPr>
              <a:t>Hvad er det?</a:t>
            </a:r>
            <a:endParaRPr sz="2200" dirty="0">
              <a:solidFill>
                <a:srgbClr val="EA5539"/>
              </a:solidFill>
            </a:endParaRPr>
          </a:p>
          <a:p>
            <a:pPr lvl="1" indent="-381000">
              <a:lnSpc>
                <a:spcPct val="107916"/>
              </a:lnSpc>
              <a:spcBef>
                <a:spcPts val="0"/>
              </a:spcBef>
              <a:buClr>
                <a:srgbClr val="EA5539"/>
              </a:buClr>
              <a:buSzPts val="2400"/>
            </a:pPr>
            <a:r>
              <a:rPr lang="da-DK" sz="2200" dirty="0">
                <a:solidFill>
                  <a:srgbClr val="EA5539"/>
                </a:solidFill>
              </a:rPr>
              <a:t>Hvad betyder </a:t>
            </a:r>
            <a:r>
              <a:rPr lang="da-DK" sz="2200" i="1" dirty="0">
                <a:solidFill>
                  <a:srgbClr val="EA5539"/>
                </a:solidFill>
              </a:rPr>
              <a:t>evidens for...</a:t>
            </a:r>
            <a:r>
              <a:rPr lang="da-DK" sz="2200" dirty="0">
                <a:solidFill>
                  <a:srgbClr val="EA5539"/>
                </a:solidFill>
              </a:rPr>
              <a:t>?</a:t>
            </a:r>
            <a:endParaRPr sz="2200" dirty="0">
              <a:solidFill>
                <a:srgbClr val="EA5539"/>
              </a:solidFill>
            </a:endParaRPr>
          </a:p>
          <a:p>
            <a:pPr marL="457200" lvl="0" indent="0" algn="l" rtl="0">
              <a:lnSpc>
                <a:spcPct val="107916"/>
              </a:lnSpc>
              <a:spcBef>
                <a:spcPts val="0"/>
              </a:spcBef>
              <a:spcAft>
                <a:spcPts val="0"/>
              </a:spcAft>
              <a:buNone/>
            </a:pPr>
            <a:endParaRPr sz="2400" dirty="0"/>
          </a:p>
          <a:p>
            <a:pPr marL="228600" lvl="0" indent="-50800" algn="l" rtl="0">
              <a:lnSpc>
                <a:spcPct val="90000"/>
              </a:lnSpc>
              <a:spcBef>
                <a:spcPts val="800"/>
              </a:spcBef>
              <a:spcAft>
                <a:spcPts val="0"/>
              </a:spcAft>
              <a:buClr>
                <a:schemeClr val="dk1"/>
              </a:buClr>
              <a:buSzPts val="2800"/>
              <a:buNone/>
            </a:pPr>
            <a:endParaRPr sz="2400" dirty="0"/>
          </a:p>
        </p:txBody>
      </p:sp>
      <p:pic>
        <p:nvPicPr>
          <p:cNvPr id="4" name="Billede 3">
            <a:extLst>
              <a:ext uri="{FF2B5EF4-FFF2-40B4-BE49-F238E27FC236}">
                <a16:creationId xmlns:a16="http://schemas.microsoft.com/office/drawing/2014/main" id="{008EDC3A-9003-4629-AF8E-59F7E54967D9}"/>
              </a:ext>
            </a:extLst>
          </p:cNvPr>
          <p:cNvPicPr>
            <a:picLocks noChangeAspect="1"/>
          </p:cNvPicPr>
          <p:nvPr/>
        </p:nvPicPr>
        <p:blipFill>
          <a:blip r:embed="rId3"/>
          <a:stretch>
            <a:fillRect/>
          </a:stretch>
        </p:blipFill>
        <p:spPr>
          <a:xfrm>
            <a:off x="9766300" y="326111"/>
            <a:ext cx="2028065" cy="1461414"/>
          </a:xfrm>
          <a:prstGeom prst="rect">
            <a:avLst/>
          </a:prstGeom>
        </p:spPr>
      </p:pic>
      <p:grpSp>
        <p:nvGrpSpPr>
          <p:cNvPr id="5" name="Gruppe 4">
            <a:extLst>
              <a:ext uri="{FF2B5EF4-FFF2-40B4-BE49-F238E27FC236}">
                <a16:creationId xmlns:a16="http://schemas.microsoft.com/office/drawing/2014/main" id="{10C0146C-E85E-41A2-8F7B-E02B66F002E7}"/>
              </a:ext>
            </a:extLst>
          </p:cNvPr>
          <p:cNvGrpSpPr/>
          <p:nvPr/>
        </p:nvGrpSpPr>
        <p:grpSpPr>
          <a:xfrm>
            <a:off x="-597920" y="867094"/>
            <a:ext cx="10806252" cy="820366"/>
            <a:chOff x="2730072" y="141647"/>
            <a:chExt cx="10806252" cy="820366"/>
          </a:xfrm>
        </p:grpSpPr>
        <p:sp>
          <p:nvSpPr>
            <p:cNvPr id="6" name="Google Shape;118;p17">
              <a:extLst>
                <a:ext uri="{FF2B5EF4-FFF2-40B4-BE49-F238E27FC236}">
                  <a16:creationId xmlns:a16="http://schemas.microsoft.com/office/drawing/2014/main" id="{81688DEA-A849-4F2A-9D8C-73C2498C926F}"/>
                </a:ext>
              </a:extLst>
            </p:cNvPr>
            <p:cNvSpPr txBox="1"/>
            <p:nvPr/>
          </p:nvSpPr>
          <p:spPr>
            <a:xfrm>
              <a:off x="2730072" y="141647"/>
              <a:ext cx="10806252" cy="82036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latin typeface="Calibri"/>
                  <a:ea typeface="Calibri"/>
                  <a:cs typeface="Calibri"/>
                  <a:sym typeface="Calibri"/>
                </a:rPr>
                <a:t>Tema       Zoom ind på mælk og sundhed</a:t>
              </a:r>
              <a:endParaRPr sz="3600" b="1" dirty="0">
                <a:solidFill>
                  <a:srgbClr val="EA5539"/>
                </a:solidFill>
                <a:latin typeface="Calibri"/>
                <a:ea typeface="Calibri"/>
                <a:cs typeface="Calibri"/>
                <a:sym typeface="Calibri"/>
              </a:endParaRPr>
            </a:p>
          </p:txBody>
        </p:sp>
        <p:sp>
          <p:nvSpPr>
            <p:cNvPr id="7" name="Ellipse 6">
              <a:extLst>
                <a:ext uri="{FF2B5EF4-FFF2-40B4-BE49-F238E27FC236}">
                  <a16:creationId xmlns:a16="http://schemas.microsoft.com/office/drawing/2014/main" id="{CA555ED6-AFE4-4464-B717-E12C16A344B1}"/>
                </a:ext>
              </a:extLst>
            </p:cNvPr>
            <p:cNvSpPr/>
            <p:nvPr/>
          </p:nvSpPr>
          <p:spPr>
            <a:xfrm>
              <a:off x="5473149" y="208676"/>
              <a:ext cx="516835" cy="516835"/>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8" name="Tekstfelt 7">
              <a:extLst>
                <a:ext uri="{FF2B5EF4-FFF2-40B4-BE49-F238E27FC236}">
                  <a16:creationId xmlns:a16="http://schemas.microsoft.com/office/drawing/2014/main" id="{C0C03EA8-16B4-4ADA-B468-365AD485B9C1}"/>
                </a:ext>
              </a:extLst>
            </p:cNvPr>
            <p:cNvSpPr txBox="1"/>
            <p:nvPr/>
          </p:nvSpPr>
          <p:spPr>
            <a:xfrm>
              <a:off x="5552286" y="185119"/>
              <a:ext cx="742122" cy="523220"/>
            </a:xfrm>
            <a:prstGeom prst="rect">
              <a:avLst/>
            </a:prstGeom>
            <a:noFill/>
          </p:spPr>
          <p:txBody>
            <a:bodyPr wrap="square" rtlCol="0">
              <a:spAutoFit/>
            </a:bodyPr>
            <a:lstStyle/>
            <a:p>
              <a:r>
                <a:rPr lang="da-DK" sz="2800" b="1" dirty="0">
                  <a:solidFill>
                    <a:schemeClr val="bg1"/>
                  </a:solidFill>
                  <a:latin typeface="Calibri" panose="020F0502020204030204" pitchFamily="34" charset="0"/>
                  <a:cs typeface="Calibri" panose="020F0502020204030204" pitchFamily="34" charset="0"/>
                </a:rPr>
                <a:t>2</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body" idx="4294967295"/>
          </p:nvPr>
        </p:nvSpPr>
        <p:spPr>
          <a:xfrm>
            <a:off x="869028" y="326111"/>
            <a:ext cx="9826240" cy="6858000"/>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0"/>
              </a:spcBef>
              <a:spcAft>
                <a:spcPts val="0"/>
              </a:spcAft>
              <a:buClr>
                <a:schemeClr val="dk1"/>
              </a:buClr>
              <a:buSzPts val="2800"/>
              <a:buNone/>
            </a:pPr>
            <a:endParaRPr dirty="0">
              <a:solidFill>
                <a:srgbClr val="EA5539"/>
              </a:solidFill>
            </a:endParaRPr>
          </a:p>
          <a:p>
            <a:pPr marL="0" lvl="0" indent="0" algn="l" rtl="0">
              <a:lnSpc>
                <a:spcPts val="3000"/>
              </a:lnSpc>
              <a:spcBef>
                <a:spcPts val="0"/>
              </a:spcBef>
              <a:spcAft>
                <a:spcPts val="0"/>
              </a:spcAft>
              <a:buClr>
                <a:schemeClr val="dk1"/>
              </a:buClr>
              <a:buSzPts val="2800"/>
              <a:buNone/>
            </a:pPr>
            <a:r>
              <a:rPr lang="da-DK" sz="3600" b="1" u="sng" dirty="0">
                <a:solidFill>
                  <a:srgbClr val="EA5539"/>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Film om mælk</a:t>
            </a:r>
            <a:endParaRPr lang="da-DK" sz="3600" b="1" u="sng" dirty="0">
              <a:solidFill>
                <a:srgbClr val="EA5539"/>
              </a:solidFill>
              <a:latin typeface="Calibri" panose="020F0502020204030204" pitchFamily="34" charset="0"/>
              <a:cs typeface="Calibri" panose="020F0502020204030204" pitchFamily="34" charset="0"/>
            </a:endParaRPr>
          </a:p>
          <a:p>
            <a:pPr marL="0" lvl="0" indent="0" algn="l" rtl="0">
              <a:lnSpc>
                <a:spcPts val="3000"/>
              </a:lnSpc>
              <a:spcBef>
                <a:spcPts val="600"/>
              </a:spcBef>
              <a:spcAft>
                <a:spcPts val="0"/>
              </a:spcAft>
              <a:buClr>
                <a:schemeClr val="dk1"/>
              </a:buClr>
              <a:buSzPts val="2800"/>
              <a:buNone/>
            </a:pPr>
            <a:r>
              <a:rPr lang="da-DK" sz="2400" dirty="0">
                <a:solidFill>
                  <a:srgbClr val="EA5539"/>
                </a:solidFill>
                <a:latin typeface="Calibri" panose="020F0502020204030204" pitchFamily="34" charset="0"/>
                <a:cs typeface="Calibri" panose="020F0502020204030204" pitchFamily="34" charset="0"/>
              </a:rPr>
              <a:t>Mens I ser filmen</a:t>
            </a:r>
            <a:endParaRPr sz="2400" dirty="0">
              <a:solidFill>
                <a:srgbClr val="EA5539"/>
              </a:solidFill>
              <a:latin typeface="Calibri" panose="020F0502020204030204" pitchFamily="34" charset="0"/>
              <a:cs typeface="Calibri" panose="020F0502020204030204" pitchFamily="34" charset="0"/>
            </a:endParaRPr>
          </a:p>
          <a:p>
            <a:pPr marL="0" lvl="0" indent="0" algn="l" rtl="0">
              <a:lnSpc>
                <a:spcPts val="3000"/>
              </a:lnSpc>
              <a:spcBef>
                <a:spcPts val="1200"/>
              </a:spcBef>
              <a:spcAft>
                <a:spcPts val="0"/>
              </a:spcAft>
              <a:buNone/>
            </a:pPr>
            <a:r>
              <a:rPr lang="da-DK" sz="2000" b="1" dirty="0">
                <a:solidFill>
                  <a:srgbClr val="EA5539"/>
                </a:solidFill>
                <a:latin typeface="Calibri" panose="020F0502020204030204" pitchFamily="34" charset="0"/>
                <a:ea typeface="Arial"/>
                <a:cs typeface="Calibri" panose="020F0502020204030204" pitchFamily="34" charset="0"/>
                <a:sym typeface="Arial"/>
              </a:rPr>
              <a:t>Sproglige virkemidler</a:t>
            </a:r>
            <a:endParaRPr sz="2000" b="1" dirty="0">
              <a:solidFill>
                <a:srgbClr val="EA5539"/>
              </a:solidFill>
              <a:latin typeface="Calibri" panose="020F0502020204030204" pitchFamily="34" charset="0"/>
              <a:ea typeface="Arial"/>
              <a:cs typeface="Calibri" panose="020F0502020204030204" pitchFamily="34" charset="0"/>
              <a:sym typeface="Arial"/>
            </a:endParaRPr>
          </a:p>
          <a:p>
            <a:pPr marL="0" lvl="0" indent="0" algn="l" rtl="0">
              <a:lnSpc>
                <a:spcPts val="3000"/>
              </a:lnSpc>
              <a:spcBef>
                <a:spcPts val="0"/>
              </a:spcBef>
              <a:spcAft>
                <a:spcPts val="0"/>
              </a:spcAft>
              <a:buNone/>
            </a:pPr>
            <a:r>
              <a:rPr lang="da-DK" sz="2000" dirty="0">
                <a:solidFill>
                  <a:srgbClr val="EA5539"/>
                </a:solidFill>
                <a:latin typeface="Calibri" panose="020F0502020204030204" pitchFamily="34" charset="0"/>
                <a:ea typeface="Arial"/>
                <a:cs typeface="Calibri" panose="020F0502020204030204" pitchFamily="34" charset="0"/>
                <a:sym typeface="Arial"/>
              </a:rPr>
              <a:t>Find steder hvor man forsøger at forstærke indholdet eller pointerne i dokumentaren vha. sprog og udtale. Her er nogle eksempler:</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90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Gentagelser: </a:t>
            </a:r>
            <a:r>
              <a:rPr lang="da-DK" sz="2000" dirty="0">
                <a:solidFill>
                  <a:srgbClr val="EA5539"/>
                </a:solidFill>
                <a:latin typeface="Calibri" panose="020F0502020204030204" pitchFamily="34" charset="0"/>
                <a:ea typeface="Arial"/>
                <a:cs typeface="Calibri" panose="020F0502020204030204" pitchFamily="34" charset="0"/>
                <a:sym typeface="Arial"/>
              </a:rPr>
              <a:t>fx. sætninger, ord, påstande</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Argumentation: </a:t>
            </a:r>
            <a:r>
              <a:rPr lang="da-DK" sz="2000" dirty="0">
                <a:solidFill>
                  <a:srgbClr val="EA5539"/>
                </a:solidFill>
                <a:latin typeface="Calibri" panose="020F0502020204030204" pitchFamily="34" charset="0"/>
                <a:ea typeface="Arial"/>
                <a:cs typeface="Calibri" panose="020F0502020204030204" pitchFamily="34" charset="0"/>
                <a:sym typeface="Arial"/>
              </a:rPr>
              <a:t>stærke argumenter, overbevisende retorik.</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Appelformer: </a:t>
            </a:r>
            <a:r>
              <a:rPr lang="da-DK" sz="2000" u="sng" dirty="0">
                <a:solidFill>
                  <a:srgbClr val="EA5539"/>
                </a:solidFill>
                <a:latin typeface="Calibri" panose="020F0502020204030204" pitchFamily="34" charset="0"/>
                <a:ea typeface="Arial"/>
                <a:cs typeface="Calibri" panose="020F0502020204030204" pitchFamily="34" charset="0"/>
                <a:sym typeface="Arial"/>
                <a:hlinkClick r:id="rId5">
                  <a:extLst>
                    <a:ext uri="{A12FA001-AC4F-418D-AE19-62706E023703}">
                      <ahyp:hlinkClr xmlns:ahyp="http://schemas.microsoft.com/office/drawing/2018/hyperlinkcolor" val="tx"/>
                    </a:ext>
                  </a:extLst>
                </a:hlinkClick>
              </a:rPr>
              <a:t>Etos logos, </a:t>
            </a:r>
            <a:r>
              <a:rPr lang="da-DK" sz="2000" dirty="0">
                <a:solidFill>
                  <a:srgbClr val="EA5539"/>
                </a:solidFill>
                <a:latin typeface="Calibri" panose="020F0502020204030204" pitchFamily="34" charset="0"/>
                <a:ea typeface="Arial"/>
                <a:cs typeface="Calibri" panose="020F0502020204030204" pitchFamily="34" charset="0"/>
                <a:sym typeface="Arial"/>
                <a:hlinkClick r:id="rId5">
                  <a:extLst>
                    <a:ext uri="{A12FA001-AC4F-418D-AE19-62706E023703}">
                      <ahyp:hlinkClr xmlns:ahyp="http://schemas.microsoft.com/office/drawing/2018/hyperlinkcolor" val="tx"/>
                    </a:ext>
                  </a:extLst>
                </a:hlinkClick>
              </a:rPr>
              <a:t>patos</a:t>
            </a:r>
            <a:r>
              <a:rPr lang="da-DK" sz="2000" dirty="0">
                <a:solidFill>
                  <a:srgbClr val="EA5539"/>
                </a:solidFill>
                <a:latin typeface="Calibri" panose="020F0502020204030204" pitchFamily="34" charset="0"/>
                <a:ea typeface="Arial"/>
                <a:cs typeface="Calibri" panose="020F0502020204030204" pitchFamily="34" charset="0"/>
                <a:sym typeface="Arial"/>
              </a:rPr>
              <a:t> </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Artikulation: </a:t>
            </a:r>
            <a:r>
              <a:rPr lang="da-DK" sz="2000" dirty="0">
                <a:solidFill>
                  <a:srgbClr val="EA5539"/>
                </a:solidFill>
                <a:latin typeface="Calibri" panose="020F0502020204030204" pitchFamily="34" charset="0"/>
                <a:ea typeface="Arial"/>
                <a:cs typeface="Calibri" panose="020F0502020204030204" pitchFamily="34" charset="0"/>
                <a:sym typeface="Arial"/>
              </a:rPr>
              <a:t>måder som journalisten udtaler ord og sætninger på</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Sprogbrug: </a:t>
            </a:r>
            <a:r>
              <a:rPr lang="da-DK" sz="2000" dirty="0">
                <a:solidFill>
                  <a:srgbClr val="EA5539"/>
                </a:solidFill>
                <a:latin typeface="Calibri" panose="020F0502020204030204" pitchFamily="34" charset="0"/>
                <a:ea typeface="Arial"/>
                <a:cs typeface="Calibri" panose="020F0502020204030204" pitchFamily="34" charset="0"/>
                <a:sym typeface="Arial"/>
              </a:rPr>
              <a:t>fx bandeord, ekspertsprog, humor</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419100" indent="-342900">
              <a:lnSpc>
                <a:spcPts val="3000"/>
              </a:lnSpc>
              <a:spcBef>
                <a:spcPts val="0"/>
              </a:spcBef>
              <a:buClr>
                <a:srgbClr val="EA5539"/>
              </a:buClr>
              <a:buSzPts val="2400"/>
            </a:pPr>
            <a:r>
              <a:rPr lang="da-DK" sz="2000" b="1" dirty="0">
                <a:solidFill>
                  <a:srgbClr val="EA5539"/>
                </a:solidFill>
                <a:latin typeface="Calibri" panose="020F0502020204030204" pitchFamily="34" charset="0"/>
                <a:ea typeface="Arial"/>
                <a:cs typeface="Calibri" panose="020F0502020204030204" pitchFamily="34" charset="0"/>
                <a:sym typeface="Arial"/>
              </a:rPr>
              <a:t>Åbne spørgsmål og konklusioner: </a:t>
            </a:r>
            <a:r>
              <a:rPr lang="da-DK" sz="2000" dirty="0">
                <a:solidFill>
                  <a:srgbClr val="EA5539"/>
                </a:solidFill>
                <a:latin typeface="Calibri" panose="020F0502020204030204" pitchFamily="34" charset="0"/>
                <a:ea typeface="Arial"/>
                <a:cs typeface="Calibri" panose="020F0502020204030204" pitchFamily="34" charset="0"/>
                <a:sym typeface="Arial"/>
              </a:rPr>
              <a:t>at du (modtageren) inviteres til at være med til at finde løsninger.</a:t>
            </a:r>
            <a:endParaRPr sz="2000" dirty="0">
              <a:solidFill>
                <a:srgbClr val="EA5539"/>
              </a:solidFill>
              <a:latin typeface="Calibri" panose="020F0502020204030204" pitchFamily="34" charset="0"/>
              <a:ea typeface="Arial"/>
              <a:cs typeface="Calibri" panose="020F0502020204030204" pitchFamily="34" charset="0"/>
              <a:sym typeface="Arial"/>
            </a:endParaRPr>
          </a:p>
          <a:p>
            <a:pPr marL="0" lvl="0" indent="0" algn="l" rtl="0">
              <a:lnSpc>
                <a:spcPts val="3000"/>
              </a:lnSpc>
              <a:spcBef>
                <a:spcPts val="900"/>
              </a:spcBef>
              <a:spcAft>
                <a:spcPts val="0"/>
              </a:spcAft>
              <a:buNone/>
            </a:pPr>
            <a:r>
              <a:rPr lang="da-DK" sz="1400" dirty="0">
                <a:solidFill>
                  <a:srgbClr val="EA5539"/>
                </a:solidFill>
                <a:latin typeface="Calibri" panose="020F0502020204030204" pitchFamily="34" charset="0"/>
                <a:ea typeface="Arial"/>
                <a:cs typeface="Calibri" panose="020F0502020204030204" pitchFamily="34" charset="0"/>
                <a:sym typeface="Arial"/>
              </a:rPr>
              <a:t>Kilde: </a:t>
            </a:r>
            <a:r>
              <a:rPr lang="da-DK" sz="1400" u="sng" dirty="0">
                <a:solidFill>
                  <a:srgbClr val="EA5539"/>
                </a:solidFill>
                <a:latin typeface="Calibri" panose="020F0502020204030204" pitchFamily="34" charset="0"/>
                <a:ea typeface="Arial"/>
                <a:cs typeface="Calibri" panose="020F0502020204030204" pitchFamily="34" charset="0"/>
                <a:sym typeface="Arial"/>
                <a:hlinkClick r:id="rId6">
                  <a:extLst>
                    <a:ext uri="{A12FA001-AC4F-418D-AE19-62706E023703}">
                      <ahyp:hlinkClr xmlns:ahyp="http://schemas.microsoft.com/office/drawing/2018/hyperlinkcolor" val="tx"/>
                    </a:ext>
                  </a:extLst>
                </a:hlinkClick>
              </a:rPr>
              <a:t>https://indidansk.dk/</a:t>
            </a:r>
            <a:endParaRPr sz="1400" dirty="0">
              <a:solidFill>
                <a:srgbClr val="EA5539"/>
              </a:solidFill>
              <a:latin typeface="Calibri" panose="020F0502020204030204" pitchFamily="34" charset="0"/>
              <a:ea typeface="Arial"/>
              <a:cs typeface="Calibri" panose="020F0502020204030204" pitchFamily="34" charset="0"/>
              <a:sym typeface="Arial"/>
            </a:endParaRPr>
          </a:p>
          <a:p>
            <a:pPr marL="0" lvl="0" indent="0" algn="l" rtl="0">
              <a:lnSpc>
                <a:spcPts val="3000"/>
              </a:lnSpc>
              <a:spcBef>
                <a:spcPts val="900"/>
              </a:spcBef>
              <a:spcAft>
                <a:spcPts val="0"/>
              </a:spcAft>
              <a:buNone/>
            </a:pPr>
            <a:endParaRPr sz="2400" dirty="0">
              <a:solidFill>
                <a:srgbClr val="EA5539"/>
              </a:solidFill>
            </a:endParaRPr>
          </a:p>
          <a:p>
            <a:pPr marL="0" lvl="0" indent="0" algn="l" rtl="0">
              <a:lnSpc>
                <a:spcPts val="3000"/>
              </a:lnSpc>
              <a:spcBef>
                <a:spcPts val="900"/>
              </a:spcBef>
              <a:spcAft>
                <a:spcPts val="0"/>
              </a:spcAft>
              <a:buClr>
                <a:schemeClr val="dk1"/>
              </a:buClr>
              <a:buSzPts val="2800"/>
              <a:buNone/>
            </a:pPr>
            <a:endParaRPr dirty="0">
              <a:solidFill>
                <a:srgbClr val="EA5539"/>
              </a:solidFill>
            </a:endParaRPr>
          </a:p>
        </p:txBody>
      </p:sp>
      <p:pic>
        <p:nvPicPr>
          <p:cNvPr id="3" name="Billede 2">
            <a:extLst>
              <a:ext uri="{FF2B5EF4-FFF2-40B4-BE49-F238E27FC236}">
                <a16:creationId xmlns:a16="http://schemas.microsoft.com/office/drawing/2014/main" id="{9C8C86BB-F6AD-4E0A-B121-951016ABD6DE}"/>
              </a:ext>
            </a:extLst>
          </p:cNvPr>
          <p:cNvPicPr>
            <a:picLocks noChangeAspect="1"/>
          </p:cNvPicPr>
          <p:nvPr/>
        </p:nvPicPr>
        <p:blipFill>
          <a:blip r:embed="rId7"/>
          <a:stretch>
            <a:fillRect/>
          </a:stretch>
        </p:blipFill>
        <p:spPr>
          <a:xfrm>
            <a:off x="9766300" y="326111"/>
            <a:ext cx="2028065" cy="1461414"/>
          </a:xfrm>
          <a:prstGeom prst="rect">
            <a:avLst/>
          </a:prstGeom>
        </p:spPr>
      </p:pic>
      <p:pic>
        <p:nvPicPr>
          <p:cNvPr id="2" name="Onlinemedier 1" title="Mￃﾦlk eller ej? #Sundtellerfalsk">
            <a:hlinkClick r:id="" action="ppaction://media"/>
            <a:extLst>
              <a:ext uri="{FF2B5EF4-FFF2-40B4-BE49-F238E27FC236}">
                <a16:creationId xmlns:a16="http://schemas.microsoft.com/office/drawing/2014/main" id="{7114615A-675E-4AD5-950D-75E90DE1D97A}"/>
              </a:ext>
            </a:extLst>
          </p:cNvPr>
          <p:cNvPicPr>
            <a:picLocks noRot="1" noChangeAspect="1"/>
          </p:cNvPicPr>
          <p:nvPr>
            <a:videoFile r:link="rId1"/>
          </p:nvPr>
        </p:nvPicPr>
        <p:blipFill>
          <a:blip r:embed="rId8"/>
          <a:stretch>
            <a:fillRect/>
          </a:stretch>
        </p:blipFill>
        <p:spPr>
          <a:xfrm>
            <a:off x="3992880" y="73025"/>
            <a:ext cx="3048000" cy="1714500"/>
          </a:xfrm>
          <a:prstGeom prst="rect">
            <a:avLst/>
          </a:prstGeom>
        </p:spPr>
      </p:pic>
    </p:spTree>
    <p:extLst>
      <p:ext uri="{BB962C8B-B14F-4D97-AF65-F5344CB8AC3E}">
        <p14:creationId xmlns:p14="http://schemas.microsoft.com/office/powerpoint/2010/main" val="4638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176" name="Google Shape;176;p24"/>
          <p:cNvGraphicFramePr/>
          <p:nvPr>
            <p:extLst>
              <p:ext uri="{D42A27DB-BD31-4B8C-83A1-F6EECF244321}">
                <p14:modId xmlns:p14="http://schemas.microsoft.com/office/powerpoint/2010/main" val="409916709"/>
              </p:ext>
            </p:extLst>
          </p:nvPr>
        </p:nvGraphicFramePr>
        <p:xfrm>
          <a:off x="202250" y="180125"/>
          <a:ext cx="11748745" cy="6374430"/>
        </p:xfrm>
        <a:graphic>
          <a:graphicData uri="http://schemas.openxmlformats.org/drawingml/2006/table">
            <a:tbl>
              <a:tblPr>
                <a:noFill/>
                <a:tableStyleId>{7079B7BA-2347-4D3A-B4E3-00EB4BDBD105}</a:tableStyleId>
              </a:tblPr>
              <a:tblGrid>
                <a:gridCol w="4777450">
                  <a:extLst>
                    <a:ext uri="{9D8B030D-6E8A-4147-A177-3AD203B41FA5}">
                      <a16:colId xmlns:a16="http://schemas.microsoft.com/office/drawing/2014/main" val="20000"/>
                    </a:ext>
                  </a:extLst>
                </a:gridCol>
                <a:gridCol w="6971295">
                  <a:extLst>
                    <a:ext uri="{9D8B030D-6E8A-4147-A177-3AD203B41FA5}">
                      <a16:colId xmlns:a16="http://schemas.microsoft.com/office/drawing/2014/main" val="20001"/>
                    </a:ext>
                  </a:extLst>
                </a:gridCol>
              </a:tblGrid>
              <a:tr h="704025">
                <a:tc>
                  <a:txBody>
                    <a:bodyPr/>
                    <a:lstStyle/>
                    <a:p>
                      <a:pPr marL="0" lvl="0" indent="0" algn="l" rtl="0">
                        <a:lnSpc>
                          <a:spcPct val="115000"/>
                        </a:lnSpc>
                        <a:spcBef>
                          <a:spcPts val="900"/>
                        </a:spcBef>
                        <a:spcAft>
                          <a:spcPts val="900"/>
                        </a:spcAft>
                        <a:buNone/>
                      </a:pPr>
                      <a:r>
                        <a:rPr lang="da-DK" sz="1800" b="1" dirty="0">
                          <a:solidFill>
                            <a:srgbClr val="EA5539"/>
                          </a:solidFill>
                          <a:latin typeface="Calibri"/>
                          <a:ea typeface="Calibri"/>
                          <a:cs typeface="Calibri"/>
                          <a:sym typeface="Calibri"/>
                        </a:rPr>
                        <a:t>Sproglige virkemidler</a:t>
                      </a:r>
                      <a:endParaRPr sz="1800" b="1" dirty="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da-DK">
                          <a:solidFill>
                            <a:srgbClr val="EA5539"/>
                          </a:solidFill>
                        </a:rPr>
                        <a:t>Elevnoter</a:t>
                      </a:r>
                      <a:endParaRPr>
                        <a:solidFill>
                          <a:srgbClr val="EA5539"/>
                        </a:solidFill>
                      </a:endParaRPr>
                    </a:p>
                  </a:txBody>
                  <a:tcPr marL="91425" marR="91425" marT="91425" marB="91425"/>
                </a:tc>
                <a:extLst>
                  <a:ext uri="{0D108BD9-81ED-4DB2-BD59-A6C34878D82A}">
                    <a16:rowId xmlns:a16="http://schemas.microsoft.com/office/drawing/2014/main" val="10000"/>
                  </a:ext>
                </a:extLst>
              </a:tr>
              <a:tr h="704025">
                <a:tc>
                  <a:txBody>
                    <a:bodyPr/>
                    <a:lstStyle/>
                    <a:p>
                      <a:pPr marL="0" lvl="0" indent="0" algn="l" rtl="0">
                        <a:lnSpc>
                          <a:spcPct val="115000"/>
                        </a:lnSpc>
                        <a:spcBef>
                          <a:spcPts val="900"/>
                        </a:spcBef>
                        <a:spcAft>
                          <a:spcPts val="900"/>
                        </a:spcAft>
                        <a:buNone/>
                      </a:pPr>
                      <a:r>
                        <a:rPr lang="da-DK" sz="1800" b="1" dirty="0">
                          <a:solidFill>
                            <a:srgbClr val="EA5539"/>
                          </a:solidFill>
                          <a:latin typeface="Calibri"/>
                          <a:ea typeface="Calibri"/>
                          <a:cs typeface="Calibri"/>
                          <a:sym typeface="Calibri"/>
                        </a:rPr>
                        <a:t>Gentagelser</a:t>
                      </a:r>
                      <a:r>
                        <a:rPr lang="da-DK" sz="1800" dirty="0">
                          <a:solidFill>
                            <a:srgbClr val="EA5539"/>
                          </a:solidFill>
                          <a:latin typeface="Calibri"/>
                          <a:ea typeface="Calibri"/>
                          <a:cs typeface="Calibri"/>
                          <a:sym typeface="Calibri"/>
                        </a:rPr>
                        <a:t>: fx. sætninger, ord, påstande</a:t>
                      </a:r>
                      <a:endParaRPr sz="1800" dirty="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solidFill>
                          <a:srgbClr val="EA5539"/>
                        </a:solidFill>
                      </a:endParaRPr>
                    </a:p>
                  </a:txBody>
                  <a:tcPr marL="91425" marR="91425" marT="91425" marB="91425"/>
                </a:tc>
                <a:extLst>
                  <a:ext uri="{0D108BD9-81ED-4DB2-BD59-A6C34878D82A}">
                    <a16:rowId xmlns:a16="http://schemas.microsoft.com/office/drawing/2014/main" val="10001"/>
                  </a:ext>
                </a:extLst>
              </a:tr>
              <a:tr h="1008925">
                <a:tc>
                  <a:txBody>
                    <a:bodyPr/>
                    <a:lstStyle/>
                    <a:p>
                      <a:pPr marL="0" lvl="0" indent="0" algn="l" rtl="0">
                        <a:lnSpc>
                          <a:spcPct val="115000"/>
                        </a:lnSpc>
                        <a:spcBef>
                          <a:spcPts val="900"/>
                        </a:spcBef>
                        <a:spcAft>
                          <a:spcPts val="900"/>
                        </a:spcAft>
                        <a:buNone/>
                      </a:pPr>
                      <a:r>
                        <a:rPr lang="da-DK" sz="1800" b="1" dirty="0">
                          <a:solidFill>
                            <a:srgbClr val="EA5539"/>
                          </a:solidFill>
                          <a:latin typeface="Calibri"/>
                          <a:ea typeface="Calibri"/>
                          <a:cs typeface="Calibri"/>
                          <a:sym typeface="Calibri"/>
                        </a:rPr>
                        <a:t>Argumentation</a:t>
                      </a:r>
                      <a:r>
                        <a:rPr lang="da-DK" sz="1800" dirty="0">
                          <a:solidFill>
                            <a:srgbClr val="EA5539"/>
                          </a:solidFill>
                          <a:latin typeface="Calibri"/>
                          <a:ea typeface="Calibri"/>
                          <a:cs typeface="Calibri"/>
                          <a:sym typeface="Calibri"/>
                        </a:rPr>
                        <a:t>: stærke argumenter, overbevisende retorik</a:t>
                      </a:r>
                      <a:endParaRPr sz="1800" dirty="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solidFill>
                          <a:srgbClr val="EA5539"/>
                        </a:solidFill>
                      </a:endParaRPr>
                    </a:p>
                  </a:txBody>
                  <a:tcPr marL="91425" marR="91425" marT="91425" marB="91425"/>
                </a:tc>
                <a:extLst>
                  <a:ext uri="{0D108BD9-81ED-4DB2-BD59-A6C34878D82A}">
                    <a16:rowId xmlns:a16="http://schemas.microsoft.com/office/drawing/2014/main" val="10002"/>
                  </a:ext>
                </a:extLst>
              </a:tr>
              <a:tr h="704025">
                <a:tc>
                  <a:txBody>
                    <a:bodyPr/>
                    <a:lstStyle/>
                    <a:p>
                      <a:pPr marL="0" lvl="0" indent="0" algn="l" rtl="0">
                        <a:lnSpc>
                          <a:spcPct val="115000"/>
                        </a:lnSpc>
                        <a:spcBef>
                          <a:spcPts val="900"/>
                        </a:spcBef>
                        <a:spcAft>
                          <a:spcPts val="900"/>
                        </a:spcAft>
                        <a:buNone/>
                      </a:pPr>
                      <a:r>
                        <a:rPr lang="da-DK" sz="1800" b="1" dirty="0">
                          <a:solidFill>
                            <a:srgbClr val="EA5539"/>
                          </a:solidFill>
                          <a:latin typeface="Calibri"/>
                          <a:ea typeface="Calibri"/>
                          <a:cs typeface="Calibri"/>
                          <a:sym typeface="Calibri"/>
                        </a:rPr>
                        <a:t>Appelformer</a:t>
                      </a:r>
                      <a:r>
                        <a:rPr lang="da-DK" sz="1800" dirty="0">
                          <a:solidFill>
                            <a:srgbClr val="EA5539"/>
                          </a:solidFill>
                          <a:latin typeface="Calibri"/>
                          <a:ea typeface="Calibri"/>
                          <a:cs typeface="Calibri"/>
                          <a:sym typeface="Calibri"/>
                        </a:rPr>
                        <a:t>: </a:t>
                      </a:r>
                      <a:r>
                        <a:rPr lang="da-DK" sz="1800" u="sng" dirty="0">
                          <a:solidFill>
                            <a:srgbClr val="EA55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Etos logos, patos</a:t>
                      </a:r>
                      <a:r>
                        <a:rPr lang="da-DK" sz="1800" dirty="0">
                          <a:solidFill>
                            <a:srgbClr val="EA5539"/>
                          </a:solidFill>
                          <a:latin typeface="Calibri"/>
                          <a:ea typeface="Calibri"/>
                          <a:cs typeface="Calibri"/>
                          <a:sym typeface="Calibri"/>
                        </a:rPr>
                        <a:t> </a:t>
                      </a:r>
                      <a:endParaRPr sz="1800" dirty="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solidFill>
                          <a:srgbClr val="EA5539"/>
                        </a:solidFill>
                      </a:endParaRPr>
                    </a:p>
                  </a:txBody>
                  <a:tcPr marL="91425" marR="91425" marT="91425" marB="91425"/>
                </a:tc>
                <a:extLst>
                  <a:ext uri="{0D108BD9-81ED-4DB2-BD59-A6C34878D82A}">
                    <a16:rowId xmlns:a16="http://schemas.microsoft.com/office/drawing/2014/main" val="10003"/>
                  </a:ext>
                </a:extLst>
              </a:tr>
              <a:tr h="1008925">
                <a:tc>
                  <a:txBody>
                    <a:bodyPr/>
                    <a:lstStyle/>
                    <a:p>
                      <a:pPr marL="0" lvl="0" indent="0" algn="l" rtl="0">
                        <a:lnSpc>
                          <a:spcPct val="115000"/>
                        </a:lnSpc>
                        <a:spcBef>
                          <a:spcPts val="900"/>
                        </a:spcBef>
                        <a:spcAft>
                          <a:spcPts val="900"/>
                        </a:spcAft>
                        <a:buNone/>
                      </a:pPr>
                      <a:r>
                        <a:rPr lang="da-DK" sz="1800" b="1">
                          <a:solidFill>
                            <a:srgbClr val="EA5539"/>
                          </a:solidFill>
                          <a:latin typeface="Calibri"/>
                          <a:ea typeface="Calibri"/>
                          <a:cs typeface="Calibri"/>
                          <a:sym typeface="Calibri"/>
                        </a:rPr>
                        <a:t>Artikulation</a:t>
                      </a:r>
                      <a:r>
                        <a:rPr lang="da-DK" sz="1800">
                          <a:solidFill>
                            <a:srgbClr val="EA5539"/>
                          </a:solidFill>
                          <a:latin typeface="Calibri"/>
                          <a:ea typeface="Calibri"/>
                          <a:cs typeface="Calibri"/>
                          <a:sym typeface="Calibri"/>
                        </a:rPr>
                        <a:t>: måder som journalisten udtaler ord og sætninger på</a:t>
                      </a:r>
                      <a:endParaRPr sz="180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solidFill>
                          <a:srgbClr val="EA5539"/>
                        </a:solidFill>
                      </a:endParaRPr>
                    </a:p>
                  </a:txBody>
                  <a:tcPr marL="91425" marR="91425" marT="91425" marB="91425"/>
                </a:tc>
                <a:extLst>
                  <a:ext uri="{0D108BD9-81ED-4DB2-BD59-A6C34878D82A}">
                    <a16:rowId xmlns:a16="http://schemas.microsoft.com/office/drawing/2014/main" val="10004"/>
                  </a:ext>
                </a:extLst>
              </a:tr>
              <a:tr h="704025">
                <a:tc>
                  <a:txBody>
                    <a:bodyPr/>
                    <a:lstStyle/>
                    <a:p>
                      <a:pPr marL="0" lvl="0" indent="0" algn="l" rtl="0">
                        <a:lnSpc>
                          <a:spcPct val="115000"/>
                        </a:lnSpc>
                        <a:spcBef>
                          <a:spcPts val="900"/>
                        </a:spcBef>
                        <a:spcAft>
                          <a:spcPts val="900"/>
                        </a:spcAft>
                        <a:buNone/>
                      </a:pPr>
                      <a:r>
                        <a:rPr lang="da-DK" sz="1800" b="1">
                          <a:solidFill>
                            <a:srgbClr val="EA5539"/>
                          </a:solidFill>
                          <a:latin typeface="Calibri"/>
                          <a:ea typeface="Calibri"/>
                          <a:cs typeface="Calibri"/>
                          <a:sym typeface="Calibri"/>
                        </a:rPr>
                        <a:t>Sprogbrug</a:t>
                      </a:r>
                      <a:r>
                        <a:rPr lang="da-DK" sz="1800">
                          <a:solidFill>
                            <a:srgbClr val="EA5539"/>
                          </a:solidFill>
                          <a:latin typeface="Calibri"/>
                          <a:ea typeface="Calibri"/>
                          <a:cs typeface="Calibri"/>
                          <a:sym typeface="Calibri"/>
                        </a:rPr>
                        <a:t>: fx bandeord, ekspertsprog, humor</a:t>
                      </a:r>
                      <a:endParaRPr sz="1800">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solidFill>
                          <a:srgbClr val="EA5539"/>
                        </a:solidFill>
                      </a:endParaRPr>
                    </a:p>
                  </a:txBody>
                  <a:tcPr marL="91425" marR="91425" marT="91425" marB="91425"/>
                </a:tc>
                <a:extLst>
                  <a:ext uri="{0D108BD9-81ED-4DB2-BD59-A6C34878D82A}">
                    <a16:rowId xmlns:a16="http://schemas.microsoft.com/office/drawing/2014/main" val="10005"/>
                  </a:ext>
                </a:extLst>
              </a:tr>
              <a:tr h="1508000">
                <a:tc>
                  <a:txBody>
                    <a:bodyPr/>
                    <a:lstStyle/>
                    <a:p>
                      <a:pPr marL="0" lvl="0" indent="0" algn="l" rtl="0">
                        <a:lnSpc>
                          <a:spcPct val="115000"/>
                        </a:lnSpc>
                        <a:spcBef>
                          <a:spcPts val="900"/>
                        </a:spcBef>
                        <a:spcAft>
                          <a:spcPts val="0"/>
                        </a:spcAft>
                        <a:buNone/>
                      </a:pPr>
                      <a:r>
                        <a:rPr lang="da-DK" sz="1800" b="1">
                          <a:solidFill>
                            <a:srgbClr val="EA5539"/>
                          </a:solidFill>
                          <a:latin typeface="Calibri"/>
                          <a:ea typeface="Calibri"/>
                          <a:cs typeface="Calibri"/>
                          <a:sym typeface="Calibri"/>
                        </a:rPr>
                        <a:t>Åbne spørgsmål og konklusioner</a:t>
                      </a:r>
                      <a:r>
                        <a:rPr lang="da-DK" sz="1800">
                          <a:solidFill>
                            <a:srgbClr val="EA5539"/>
                          </a:solidFill>
                          <a:latin typeface="Calibri"/>
                          <a:ea typeface="Calibri"/>
                          <a:cs typeface="Calibri"/>
                          <a:sym typeface="Calibri"/>
                        </a:rPr>
                        <a:t>: at du (modtageren) inviteres til at være med til at finde løsninger.</a:t>
                      </a:r>
                      <a:endParaRPr sz="1800">
                        <a:solidFill>
                          <a:srgbClr val="EA5539"/>
                        </a:solidFill>
                        <a:latin typeface="Calibri"/>
                        <a:ea typeface="Calibri"/>
                        <a:cs typeface="Calibri"/>
                        <a:sym typeface="Calibri"/>
                      </a:endParaRPr>
                    </a:p>
                    <a:p>
                      <a:pPr marL="457200" lvl="0" indent="-228600" algn="l" rtl="0">
                        <a:lnSpc>
                          <a:spcPct val="115000"/>
                        </a:lnSpc>
                        <a:spcBef>
                          <a:spcPts val="900"/>
                        </a:spcBef>
                        <a:spcAft>
                          <a:spcPts val="900"/>
                        </a:spcAft>
                        <a:buNone/>
                      </a:pPr>
                      <a:endParaRPr sz="1800" b="1">
                        <a:solidFill>
                          <a:srgbClr val="EA5539"/>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solidFill>
                          <a:srgbClr val="EA5539"/>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880732" y="712381"/>
            <a:ext cx="10515600" cy="1825500"/>
          </a:xfrm>
          <a:prstGeom prst="rect">
            <a:avLst/>
          </a:prstGeom>
        </p:spPr>
        <p:txBody>
          <a:bodyPr spcFirstLastPara="1" wrap="square" lIns="91425" tIns="45700" rIns="91425" bIns="45700" anchor="ctr" anchorCtr="0">
            <a:noAutofit/>
          </a:bodyPr>
          <a:lstStyle/>
          <a:p>
            <a:pPr marL="0" lvl="0" indent="0" algn="l" rtl="0">
              <a:lnSpc>
                <a:spcPts val="4500"/>
              </a:lnSpc>
              <a:spcBef>
                <a:spcPts val="0"/>
              </a:spcBef>
              <a:spcAft>
                <a:spcPts val="0"/>
              </a:spcAft>
              <a:buNone/>
            </a:pPr>
            <a:r>
              <a:rPr lang="da-DK" sz="3600" b="1" dirty="0">
                <a:solidFill>
                  <a:srgbClr val="EA5539"/>
                </a:solidFill>
                <a:latin typeface="Calibri" panose="020F0502020204030204" pitchFamily="34" charset="0"/>
                <a:ea typeface="Arial"/>
                <a:cs typeface="Calibri" panose="020F0502020204030204" pitchFamily="34" charset="0"/>
                <a:sym typeface="Arial"/>
              </a:rPr>
              <a:t>Hensigt: Hvad er hensigten </a:t>
            </a:r>
            <a:br>
              <a:rPr lang="da-DK" sz="3600" b="1" dirty="0">
                <a:solidFill>
                  <a:srgbClr val="EA5539"/>
                </a:solidFill>
                <a:latin typeface="Calibri" panose="020F0502020204030204" pitchFamily="34" charset="0"/>
                <a:ea typeface="Arial"/>
                <a:cs typeface="Calibri" panose="020F0502020204030204" pitchFamily="34" charset="0"/>
                <a:sym typeface="Arial"/>
              </a:rPr>
            </a:br>
            <a:r>
              <a:rPr lang="da-DK" sz="3600" b="1" dirty="0">
                <a:solidFill>
                  <a:srgbClr val="EA5539"/>
                </a:solidFill>
                <a:latin typeface="Calibri" panose="020F0502020204030204" pitchFamily="34" charset="0"/>
                <a:ea typeface="Arial"/>
                <a:cs typeface="Calibri" panose="020F0502020204030204" pitchFamily="34" charset="0"/>
                <a:sym typeface="Arial"/>
              </a:rPr>
              <a:t>med “Mælk eller ej?”</a:t>
            </a:r>
            <a:endParaRPr sz="3600" b="1" dirty="0">
              <a:solidFill>
                <a:srgbClr val="EA5539"/>
              </a:solidFill>
              <a:latin typeface="Calibri" panose="020F0502020204030204" pitchFamily="34" charset="0"/>
              <a:ea typeface="Arial"/>
              <a:cs typeface="Calibri" panose="020F0502020204030204" pitchFamily="34" charset="0"/>
              <a:sym typeface="Arial"/>
            </a:endParaRPr>
          </a:p>
          <a:p>
            <a:pPr marL="0" lvl="0" indent="0" algn="l" rtl="0">
              <a:lnSpc>
                <a:spcPts val="4500"/>
              </a:lnSpc>
              <a:spcBef>
                <a:spcPts val="0"/>
              </a:spcBef>
              <a:spcAft>
                <a:spcPts val="0"/>
              </a:spcAft>
              <a:buClr>
                <a:schemeClr val="dk1"/>
              </a:buClr>
              <a:buSzPts val="1100"/>
              <a:buFont typeface="Arial"/>
              <a:buNone/>
            </a:pPr>
            <a:endParaRPr sz="3600" b="1" dirty="0">
              <a:latin typeface="Arial"/>
              <a:ea typeface="Arial"/>
              <a:cs typeface="Arial"/>
              <a:sym typeface="Arial"/>
            </a:endParaRPr>
          </a:p>
        </p:txBody>
      </p:sp>
      <p:sp>
        <p:nvSpPr>
          <p:cNvPr id="183" name="Google Shape;183;p25"/>
          <p:cNvSpPr txBox="1">
            <a:spLocks noGrp="1"/>
          </p:cNvSpPr>
          <p:nvPr>
            <p:ph type="body" idx="1"/>
          </p:nvPr>
        </p:nvSpPr>
        <p:spPr>
          <a:xfrm>
            <a:off x="838200" y="2070173"/>
            <a:ext cx="10515600" cy="4351200"/>
          </a:xfrm>
          <a:prstGeom prst="rect">
            <a:avLst/>
          </a:prstGeom>
        </p:spPr>
        <p:txBody>
          <a:bodyPr spcFirstLastPara="1" wrap="square" lIns="91425" tIns="45700" rIns="91425" bIns="45700" anchor="t" anchorCtr="0">
            <a:noAutofit/>
          </a:bodyPr>
          <a:lstStyle/>
          <a:p>
            <a:pPr marL="0" indent="0">
              <a:lnSpc>
                <a:spcPct val="150000"/>
              </a:lnSpc>
              <a:spcBef>
                <a:spcPts val="0"/>
              </a:spcBef>
              <a:buNone/>
            </a:pPr>
            <a:r>
              <a:rPr lang="da-DK" sz="2200" dirty="0">
                <a:solidFill>
                  <a:srgbClr val="EA5539"/>
                </a:solidFill>
                <a:latin typeface="Calibri" panose="020F0502020204030204" pitchFamily="34" charset="0"/>
                <a:ea typeface="Arial"/>
                <a:cs typeface="Calibri" panose="020F0502020204030204" pitchFamily="34" charset="0"/>
                <a:sym typeface="Arial"/>
              </a:rPr>
              <a:t> </a:t>
            </a:r>
            <a:r>
              <a:rPr lang="da-DK" sz="2200" b="1" dirty="0">
                <a:solidFill>
                  <a:srgbClr val="EA5539"/>
                </a:solidFill>
                <a:latin typeface="Calibri" panose="020F0502020204030204" pitchFamily="34" charset="0"/>
                <a:ea typeface="Arial"/>
                <a:cs typeface="Calibri" panose="020F0502020204030204" pitchFamily="34" charset="0"/>
                <a:sym typeface="Arial"/>
              </a:rPr>
              <a:t>Ønsker journalisten at:</a:t>
            </a:r>
            <a:endParaRPr sz="2200" b="1"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90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afsløre</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problematisere</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provokere</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underholde</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informere</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419100">
              <a:lnSpc>
                <a:spcPct val="115000"/>
              </a:lnSpc>
              <a:spcBef>
                <a:spcPts val="0"/>
              </a:spcBef>
              <a:buClr>
                <a:srgbClr val="EA5539"/>
              </a:buClr>
              <a:buSzPts val="2400"/>
            </a:pPr>
            <a:r>
              <a:rPr lang="da-DK" sz="2200" dirty="0">
                <a:solidFill>
                  <a:srgbClr val="EA5539"/>
                </a:solidFill>
                <a:latin typeface="Calibri" panose="020F0502020204030204" pitchFamily="34" charset="0"/>
                <a:ea typeface="Arial"/>
                <a:cs typeface="Calibri" panose="020F0502020204030204" pitchFamily="34" charset="0"/>
                <a:sym typeface="Arial"/>
              </a:rPr>
              <a:t>andet?</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0" indent="0">
              <a:lnSpc>
                <a:spcPct val="150000"/>
              </a:lnSpc>
              <a:spcBef>
                <a:spcPts val="900"/>
              </a:spcBef>
              <a:buNone/>
            </a:pPr>
            <a:r>
              <a:rPr lang="da-DK" sz="2200" dirty="0">
                <a:solidFill>
                  <a:srgbClr val="EA5539"/>
                </a:solidFill>
                <a:latin typeface="Calibri" panose="020F0502020204030204" pitchFamily="34" charset="0"/>
                <a:ea typeface="Arial"/>
                <a:cs typeface="Calibri" panose="020F0502020204030204" pitchFamily="34" charset="0"/>
                <a:sym typeface="Arial"/>
              </a:rPr>
              <a:t>Du kan eventuelt bruge </a:t>
            </a:r>
            <a:r>
              <a:rPr lang="da-DK" sz="2200" u="sng" dirty="0">
                <a:solidFill>
                  <a:srgbClr val="EA5539"/>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mediemodellen</a:t>
            </a:r>
            <a:r>
              <a:rPr lang="da-DK" sz="2200" dirty="0">
                <a:solidFill>
                  <a:srgbClr val="EA5539"/>
                </a:solidFill>
                <a:latin typeface="Calibri" panose="020F0502020204030204" pitchFamily="34" charset="0"/>
                <a:ea typeface="Arial"/>
                <a:cs typeface="Calibri" panose="020F0502020204030204" pitchFamily="34" charset="0"/>
                <a:sym typeface="Arial"/>
              </a:rPr>
              <a:t>.</a:t>
            </a:r>
            <a:endParaRPr sz="2200" dirty="0">
              <a:solidFill>
                <a:srgbClr val="EA5539"/>
              </a:solidFill>
              <a:latin typeface="Calibri" panose="020F0502020204030204" pitchFamily="34" charset="0"/>
              <a:ea typeface="Arial"/>
              <a:cs typeface="Calibri" panose="020F0502020204030204" pitchFamily="34" charset="0"/>
              <a:sym typeface="Arial"/>
            </a:endParaRPr>
          </a:p>
          <a:p>
            <a:pPr marL="0" indent="0">
              <a:lnSpc>
                <a:spcPct val="150000"/>
              </a:lnSpc>
              <a:spcBef>
                <a:spcPts val="0"/>
              </a:spcBef>
              <a:buNone/>
            </a:pPr>
            <a:endParaRPr lang="da-DK" sz="1400" dirty="0">
              <a:solidFill>
                <a:srgbClr val="EA5539"/>
              </a:solidFill>
              <a:latin typeface="Calibri" panose="020F0502020204030204" pitchFamily="34" charset="0"/>
              <a:ea typeface="Arial"/>
              <a:cs typeface="Calibri" panose="020F0502020204030204" pitchFamily="34" charset="0"/>
              <a:sym typeface="Arial"/>
            </a:endParaRPr>
          </a:p>
          <a:p>
            <a:pPr marL="0" indent="0">
              <a:lnSpc>
                <a:spcPct val="150000"/>
              </a:lnSpc>
              <a:spcBef>
                <a:spcPts val="0"/>
              </a:spcBef>
              <a:buNone/>
            </a:pPr>
            <a:r>
              <a:rPr lang="da-DK" sz="1400" dirty="0">
                <a:solidFill>
                  <a:srgbClr val="EA5539"/>
                </a:solidFill>
                <a:latin typeface="Calibri" panose="020F0502020204030204" pitchFamily="34" charset="0"/>
                <a:ea typeface="Arial"/>
                <a:cs typeface="Calibri" panose="020F0502020204030204" pitchFamily="34" charset="0"/>
                <a:sym typeface="Arial"/>
              </a:rPr>
              <a:t>Kilde: </a:t>
            </a:r>
            <a:r>
              <a:rPr lang="da-DK" sz="1400" u="sng" dirty="0">
                <a:solidFill>
                  <a:srgbClr val="EA5539"/>
                </a:solidFill>
                <a:latin typeface="Calibri" panose="020F0502020204030204" pitchFamily="34" charset="0"/>
                <a:ea typeface="Arial"/>
                <a:cs typeface="Calibri" panose="020F0502020204030204" pitchFamily="34" charset="0"/>
                <a:sym typeface="Arial"/>
                <a:hlinkClick r:id="rId4">
                  <a:extLst>
                    <a:ext uri="{A12FA001-AC4F-418D-AE19-62706E023703}">
                      <ahyp:hlinkClr xmlns:ahyp="http://schemas.microsoft.com/office/drawing/2018/hyperlinkcolor" val="tx"/>
                    </a:ext>
                  </a:extLst>
                </a:hlinkClick>
              </a:rPr>
              <a:t>https://indidansk.dk/</a:t>
            </a:r>
            <a:endParaRPr sz="1400" dirty="0">
              <a:solidFill>
                <a:srgbClr val="EA5539"/>
              </a:solidFill>
              <a:latin typeface="Calibri" panose="020F0502020204030204" pitchFamily="34" charset="0"/>
              <a:ea typeface="Arial"/>
              <a:cs typeface="Calibri" panose="020F0502020204030204" pitchFamily="34" charset="0"/>
              <a:sym typeface="Arial"/>
            </a:endParaRPr>
          </a:p>
          <a:p>
            <a:pPr marL="0" indent="0">
              <a:buNone/>
            </a:pPr>
            <a:endParaRPr sz="2200" dirty="0">
              <a:solidFill>
                <a:srgbClr val="000000"/>
              </a:solidFill>
              <a:latin typeface="Calibri" panose="020F0502020204030204" pitchFamily="34" charset="0"/>
              <a:cs typeface="Calibri" panose="020F0502020204030204" pitchFamily="34" charset="0"/>
            </a:endParaRPr>
          </a:p>
        </p:txBody>
      </p:sp>
      <p:pic>
        <p:nvPicPr>
          <p:cNvPr id="4" name="Billede 3">
            <a:extLst>
              <a:ext uri="{FF2B5EF4-FFF2-40B4-BE49-F238E27FC236}">
                <a16:creationId xmlns:a16="http://schemas.microsoft.com/office/drawing/2014/main" id="{8CED900C-C10E-469B-8754-A4C2E07A92B7}"/>
              </a:ext>
            </a:extLst>
          </p:cNvPr>
          <p:cNvPicPr>
            <a:picLocks noChangeAspect="1"/>
          </p:cNvPicPr>
          <p:nvPr/>
        </p:nvPicPr>
        <p:blipFill>
          <a:blip r:embed="rId5"/>
          <a:stretch>
            <a:fillRect/>
          </a:stretch>
        </p:blipFill>
        <p:spPr>
          <a:xfrm>
            <a:off x="9766300" y="326111"/>
            <a:ext cx="2028065" cy="14614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880732" y="63094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sz="3600" b="1" dirty="0">
                <a:solidFill>
                  <a:srgbClr val="EA5539"/>
                </a:solidFill>
              </a:rPr>
              <a:t>Viden om: Kritisk vurdering</a:t>
            </a:r>
            <a:endParaRPr sz="3600" b="1" dirty="0">
              <a:solidFill>
                <a:srgbClr val="EA5539"/>
              </a:solidFill>
            </a:endParaRPr>
          </a:p>
        </p:txBody>
      </p:sp>
      <p:sp>
        <p:nvSpPr>
          <p:cNvPr id="190" name="Google Shape;190;p26"/>
          <p:cNvSpPr txBox="1">
            <a:spLocks noGrp="1"/>
          </p:cNvSpPr>
          <p:nvPr>
            <p:ph type="body" idx="1"/>
          </p:nvPr>
        </p:nvSpPr>
        <p:spPr>
          <a:xfrm>
            <a:off x="880732" y="195650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1200"/>
              </a:spcAft>
              <a:buClr>
                <a:schemeClr val="dk1"/>
              </a:buClr>
              <a:buSzPts val="2800"/>
              <a:buNone/>
            </a:pPr>
            <a:r>
              <a:rPr lang="da-DK" sz="2400" dirty="0">
                <a:solidFill>
                  <a:srgbClr val="EA5539"/>
                </a:solidFill>
              </a:rPr>
              <a:t>5 spørgsmål, du bør stille dig selv, når du læser om forskning</a:t>
            </a:r>
            <a:endParaRPr sz="2400" u="sng" dirty="0">
              <a:solidFill>
                <a:srgbClr val="EA5539"/>
              </a:solidFill>
              <a:hlinkClick r:id="rId3">
                <a:extLst>
                  <a:ext uri="{A12FA001-AC4F-418D-AE19-62706E023703}">
                    <ahyp:hlinkClr xmlns:ahyp="http://schemas.microsoft.com/office/drawing/2018/hyperlinkcolor" val="tx"/>
                  </a:ext>
                </a:extLst>
              </a:hlinkClick>
            </a:endParaRPr>
          </a:p>
          <a:p>
            <a:pPr marL="457200" lvl="1" indent="0">
              <a:spcBef>
                <a:spcPts val="1000"/>
              </a:spcBef>
              <a:spcAft>
                <a:spcPts val="1800"/>
              </a:spcAft>
              <a:buSzPts val="2800"/>
              <a:buNone/>
            </a:pPr>
            <a:r>
              <a:rPr lang="da-DK" sz="2000" u="sng" dirty="0">
                <a:solidFill>
                  <a:srgbClr val="EA5539"/>
                </a:solidFill>
                <a:hlinkClick r:id="rId3">
                  <a:extLst>
                    <a:ext uri="{A12FA001-AC4F-418D-AE19-62706E023703}">
                      <ahyp:hlinkClr xmlns:ahyp="http://schemas.microsoft.com/office/drawing/2018/hyperlinkcolor" val="tx"/>
                    </a:ext>
                  </a:extLst>
                </a:hlinkClick>
              </a:rPr>
              <a:t>Vurder, om forskningen er solid</a:t>
            </a:r>
            <a:endParaRPr sz="2000" dirty="0">
              <a:solidFill>
                <a:srgbClr val="EA5539"/>
              </a:solidFill>
            </a:endParaRPr>
          </a:p>
          <a:p>
            <a:pPr marL="457200" lvl="1" indent="0">
              <a:spcBef>
                <a:spcPts val="1000"/>
              </a:spcBef>
              <a:spcAft>
                <a:spcPts val="1800"/>
              </a:spcAft>
              <a:buSzPts val="2800"/>
              <a:buNone/>
            </a:pPr>
            <a:r>
              <a:rPr lang="da-DK" sz="2000" u="sng" dirty="0">
                <a:solidFill>
                  <a:srgbClr val="EA5539"/>
                </a:solidFill>
                <a:hlinkClick r:id="rId4">
                  <a:extLst>
                    <a:ext uri="{A12FA001-AC4F-418D-AE19-62706E023703}">
                      <ahyp:hlinkClr xmlns:ahyp="http://schemas.microsoft.com/office/drawing/2018/hyperlinkcolor" val="tx"/>
                    </a:ext>
                  </a:extLst>
                </a:hlinkClick>
              </a:rPr>
              <a:t>Find medier, du kan stole på</a:t>
            </a:r>
            <a:endParaRPr sz="2000" dirty="0">
              <a:solidFill>
                <a:srgbClr val="EA5539"/>
              </a:solidFill>
            </a:endParaRPr>
          </a:p>
          <a:p>
            <a:pPr marL="457200" lvl="1" indent="0">
              <a:spcBef>
                <a:spcPts val="1000"/>
              </a:spcBef>
              <a:spcAft>
                <a:spcPts val="1800"/>
              </a:spcAft>
              <a:buSzPts val="2800"/>
              <a:buNone/>
            </a:pPr>
            <a:r>
              <a:rPr lang="da-DK" sz="2000" u="sng" dirty="0">
                <a:solidFill>
                  <a:srgbClr val="EA5539"/>
                </a:solidFill>
                <a:hlinkClick r:id="rId5">
                  <a:extLst>
                    <a:ext uri="{A12FA001-AC4F-418D-AE19-62706E023703}">
                      <ahyp:hlinkClr xmlns:ahyp="http://schemas.microsoft.com/office/drawing/2018/hyperlinkcolor" val="tx"/>
                    </a:ext>
                  </a:extLst>
                </a:hlinkClick>
              </a:rPr>
              <a:t>Få styr på tal og statistik</a:t>
            </a:r>
            <a:endParaRPr sz="2000" dirty="0">
              <a:solidFill>
                <a:srgbClr val="EA5539"/>
              </a:solidFill>
            </a:endParaRPr>
          </a:p>
          <a:p>
            <a:pPr marL="457200" lvl="1" indent="0">
              <a:spcBef>
                <a:spcPts val="1000"/>
              </a:spcBef>
              <a:spcAft>
                <a:spcPts val="1800"/>
              </a:spcAft>
              <a:buSzPts val="2800"/>
              <a:buNone/>
            </a:pPr>
            <a:r>
              <a:rPr lang="da-DK" sz="2000" u="sng" dirty="0">
                <a:solidFill>
                  <a:srgbClr val="EA5539"/>
                </a:solidFill>
                <a:hlinkClick r:id="rId6">
                  <a:extLst>
                    <a:ext uri="{A12FA001-AC4F-418D-AE19-62706E023703}">
                      <ahyp:hlinkClr xmlns:ahyp="http://schemas.microsoft.com/office/drawing/2018/hyperlinkcolor" val="tx"/>
                    </a:ext>
                  </a:extLst>
                </a:hlinkClick>
              </a:rPr>
              <a:t>Tjek altid, hvad den øvrige </a:t>
            </a:r>
            <a:r>
              <a:rPr lang="da-DK" sz="2000" dirty="0">
                <a:solidFill>
                  <a:srgbClr val="EA5539"/>
                </a:solidFill>
                <a:hlinkClick r:id="rId6">
                  <a:extLst>
                    <a:ext uri="{A12FA001-AC4F-418D-AE19-62706E023703}">
                      <ahyp:hlinkClr xmlns:ahyp="http://schemas.microsoft.com/office/drawing/2018/hyperlinkcolor" val="tx"/>
                    </a:ext>
                  </a:extLst>
                </a:hlinkClick>
              </a:rPr>
              <a:t>forskning</a:t>
            </a:r>
            <a:r>
              <a:rPr lang="da-DK" sz="2000" u="sng" dirty="0">
                <a:solidFill>
                  <a:srgbClr val="EA5539"/>
                </a:solidFill>
                <a:hlinkClick r:id="rId6">
                  <a:extLst>
                    <a:ext uri="{A12FA001-AC4F-418D-AE19-62706E023703}">
                      <ahyp:hlinkClr xmlns:ahyp="http://schemas.microsoft.com/office/drawing/2018/hyperlinkcolor" val="tx"/>
                    </a:ext>
                  </a:extLst>
                </a:hlinkClick>
              </a:rPr>
              <a:t> </a:t>
            </a:r>
            <a:r>
              <a:rPr lang="da-DK" sz="2000" dirty="0">
                <a:solidFill>
                  <a:srgbClr val="EA5539"/>
                </a:solidFill>
                <a:hlinkClick r:id="rId6">
                  <a:extLst>
                    <a:ext uri="{A12FA001-AC4F-418D-AE19-62706E023703}">
                      <ahyp:hlinkClr xmlns:ahyp="http://schemas.microsoft.com/office/drawing/2018/hyperlinkcolor" val="tx"/>
                    </a:ext>
                  </a:extLst>
                </a:hlinkClick>
              </a:rPr>
              <a:t>viser</a:t>
            </a:r>
            <a:endParaRPr sz="2000" dirty="0">
              <a:solidFill>
                <a:srgbClr val="EA5539"/>
              </a:solidFill>
            </a:endParaRPr>
          </a:p>
          <a:p>
            <a:pPr marL="457200" lvl="1" indent="0">
              <a:spcBef>
                <a:spcPts val="1000"/>
              </a:spcBef>
              <a:spcAft>
                <a:spcPts val="1800"/>
              </a:spcAft>
              <a:buSzPts val="2800"/>
              <a:buNone/>
            </a:pPr>
            <a:r>
              <a:rPr lang="da-DK" sz="2000" u="sng" dirty="0">
                <a:solidFill>
                  <a:srgbClr val="EA5539"/>
                </a:solidFill>
                <a:hlinkClick r:id="rId7">
                  <a:extLst>
                    <a:ext uri="{A12FA001-AC4F-418D-AE19-62706E023703}">
                      <ahyp:hlinkClr xmlns:ahyp="http://schemas.microsoft.com/office/drawing/2018/hyperlinkcolor" val="tx"/>
                    </a:ext>
                  </a:extLst>
                </a:hlinkClick>
              </a:rPr>
              <a:t>Læg mærke til, hvor pengene kommer fra</a:t>
            </a:r>
            <a:endParaRPr sz="2000" dirty="0">
              <a:solidFill>
                <a:srgbClr val="EA5539"/>
              </a:solidFill>
            </a:endParaRPr>
          </a:p>
        </p:txBody>
      </p:sp>
      <p:sp>
        <p:nvSpPr>
          <p:cNvPr id="191" name="Google Shape;191;p26"/>
          <p:cNvSpPr txBox="1"/>
          <p:nvPr/>
        </p:nvSpPr>
        <p:spPr>
          <a:xfrm>
            <a:off x="880732" y="6176963"/>
            <a:ext cx="114753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1800" b="0" i="0" u="sng" strike="noStrike" cap="none" dirty="0">
                <a:solidFill>
                  <a:srgbClr val="EA55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Kilde: Videnskab.dk</a:t>
            </a:r>
            <a:endParaRPr sz="1800" dirty="0">
              <a:solidFill>
                <a:srgbClr val="EA5539"/>
              </a:solidFill>
              <a:latin typeface="Calibri"/>
              <a:ea typeface="Calibri"/>
              <a:cs typeface="Calibri"/>
              <a:sym typeface="Calibri"/>
            </a:endParaRPr>
          </a:p>
        </p:txBody>
      </p:sp>
      <p:grpSp>
        <p:nvGrpSpPr>
          <p:cNvPr id="5" name="Gruppe 4">
            <a:extLst>
              <a:ext uri="{FF2B5EF4-FFF2-40B4-BE49-F238E27FC236}">
                <a16:creationId xmlns:a16="http://schemas.microsoft.com/office/drawing/2014/main" id="{E36EE7EC-CA6D-4E6C-8AD2-4B407A34958E}"/>
              </a:ext>
            </a:extLst>
          </p:cNvPr>
          <p:cNvGrpSpPr/>
          <p:nvPr/>
        </p:nvGrpSpPr>
        <p:grpSpPr>
          <a:xfrm>
            <a:off x="973447" y="2560572"/>
            <a:ext cx="451770" cy="338554"/>
            <a:chOff x="962814" y="1997041"/>
            <a:chExt cx="451770" cy="338554"/>
          </a:xfrm>
        </p:grpSpPr>
        <p:sp>
          <p:nvSpPr>
            <p:cNvPr id="6" name="Ellipse 5">
              <a:extLst>
                <a:ext uri="{FF2B5EF4-FFF2-40B4-BE49-F238E27FC236}">
                  <a16:creationId xmlns:a16="http://schemas.microsoft.com/office/drawing/2014/main" id="{927DB7E1-8821-4499-982D-F64ECD8AA3A4}"/>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7" name="Tekstfelt 6">
              <a:extLst>
                <a:ext uri="{FF2B5EF4-FFF2-40B4-BE49-F238E27FC236}">
                  <a16:creationId xmlns:a16="http://schemas.microsoft.com/office/drawing/2014/main" id="{2F34B4F5-ED2D-42D8-B58A-0DDC9A23B7DD}"/>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1</a:t>
              </a:r>
            </a:p>
          </p:txBody>
        </p:sp>
      </p:grpSp>
      <p:grpSp>
        <p:nvGrpSpPr>
          <p:cNvPr id="8" name="Gruppe 7">
            <a:extLst>
              <a:ext uri="{FF2B5EF4-FFF2-40B4-BE49-F238E27FC236}">
                <a16:creationId xmlns:a16="http://schemas.microsoft.com/office/drawing/2014/main" id="{81CD3935-58B8-45B7-997A-39828CEB4807}"/>
              </a:ext>
            </a:extLst>
          </p:cNvPr>
          <p:cNvGrpSpPr/>
          <p:nvPr/>
        </p:nvGrpSpPr>
        <p:grpSpPr>
          <a:xfrm>
            <a:off x="970531" y="3188332"/>
            <a:ext cx="451770" cy="338554"/>
            <a:chOff x="962814" y="1997041"/>
            <a:chExt cx="451770" cy="338554"/>
          </a:xfrm>
        </p:grpSpPr>
        <p:sp>
          <p:nvSpPr>
            <p:cNvPr id="9" name="Ellipse 8">
              <a:extLst>
                <a:ext uri="{FF2B5EF4-FFF2-40B4-BE49-F238E27FC236}">
                  <a16:creationId xmlns:a16="http://schemas.microsoft.com/office/drawing/2014/main" id="{441BD4BA-14DA-4C6D-B5D9-70A2E9BF9093}"/>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0" name="Tekstfelt 9">
              <a:extLst>
                <a:ext uri="{FF2B5EF4-FFF2-40B4-BE49-F238E27FC236}">
                  <a16:creationId xmlns:a16="http://schemas.microsoft.com/office/drawing/2014/main" id="{1803B0C2-24DE-464C-A909-7CF72A4BA6C8}"/>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2</a:t>
              </a:r>
            </a:p>
          </p:txBody>
        </p:sp>
      </p:grpSp>
      <p:grpSp>
        <p:nvGrpSpPr>
          <p:cNvPr id="11" name="Gruppe 10">
            <a:extLst>
              <a:ext uri="{FF2B5EF4-FFF2-40B4-BE49-F238E27FC236}">
                <a16:creationId xmlns:a16="http://schemas.microsoft.com/office/drawing/2014/main" id="{6AE3B22B-0F77-47BD-8C08-7B79BB00E32F}"/>
              </a:ext>
            </a:extLst>
          </p:cNvPr>
          <p:cNvGrpSpPr/>
          <p:nvPr/>
        </p:nvGrpSpPr>
        <p:grpSpPr>
          <a:xfrm>
            <a:off x="970531" y="3815831"/>
            <a:ext cx="451770" cy="338554"/>
            <a:chOff x="962814" y="1997041"/>
            <a:chExt cx="451770" cy="338554"/>
          </a:xfrm>
        </p:grpSpPr>
        <p:sp>
          <p:nvSpPr>
            <p:cNvPr id="12" name="Ellipse 11">
              <a:extLst>
                <a:ext uri="{FF2B5EF4-FFF2-40B4-BE49-F238E27FC236}">
                  <a16:creationId xmlns:a16="http://schemas.microsoft.com/office/drawing/2014/main" id="{865905B9-4953-40FE-B2BE-11EECEE64FBC}"/>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3" name="Tekstfelt 12">
              <a:extLst>
                <a:ext uri="{FF2B5EF4-FFF2-40B4-BE49-F238E27FC236}">
                  <a16:creationId xmlns:a16="http://schemas.microsoft.com/office/drawing/2014/main" id="{C786E910-DA5B-481D-9F90-33EC2F507165}"/>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3</a:t>
              </a:r>
            </a:p>
          </p:txBody>
        </p:sp>
      </p:grpSp>
      <p:grpSp>
        <p:nvGrpSpPr>
          <p:cNvPr id="14" name="Gruppe 13">
            <a:extLst>
              <a:ext uri="{FF2B5EF4-FFF2-40B4-BE49-F238E27FC236}">
                <a16:creationId xmlns:a16="http://schemas.microsoft.com/office/drawing/2014/main" id="{8F042BCD-2330-43BB-97FE-91F8E8B07B36}"/>
              </a:ext>
            </a:extLst>
          </p:cNvPr>
          <p:cNvGrpSpPr/>
          <p:nvPr/>
        </p:nvGrpSpPr>
        <p:grpSpPr>
          <a:xfrm>
            <a:off x="970531" y="4455013"/>
            <a:ext cx="451770" cy="338554"/>
            <a:chOff x="962814" y="1997041"/>
            <a:chExt cx="451770" cy="338554"/>
          </a:xfrm>
        </p:grpSpPr>
        <p:sp>
          <p:nvSpPr>
            <p:cNvPr id="15" name="Ellipse 14">
              <a:extLst>
                <a:ext uri="{FF2B5EF4-FFF2-40B4-BE49-F238E27FC236}">
                  <a16:creationId xmlns:a16="http://schemas.microsoft.com/office/drawing/2014/main" id="{4D65E687-2889-41A1-909C-7A1A6488E5E8}"/>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6" name="Tekstfelt 15">
              <a:extLst>
                <a:ext uri="{FF2B5EF4-FFF2-40B4-BE49-F238E27FC236}">
                  <a16:creationId xmlns:a16="http://schemas.microsoft.com/office/drawing/2014/main" id="{F9A5E1F7-2082-4F96-A1B7-84DAD30560E4}"/>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4</a:t>
              </a:r>
            </a:p>
          </p:txBody>
        </p:sp>
      </p:grpSp>
      <p:grpSp>
        <p:nvGrpSpPr>
          <p:cNvPr id="17" name="Gruppe 16">
            <a:extLst>
              <a:ext uri="{FF2B5EF4-FFF2-40B4-BE49-F238E27FC236}">
                <a16:creationId xmlns:a16="http://schemas.microsoft.com/office/drawing/2014/main" id="{711E272B-B00B-483D-8939-9E43A0D6C1BD}"/>
              </a:ext>
            </a:extLst>
          </p:cNvPr>
          <p:cNvGrpSpPr/>
          <p:nvPr/>
        </p:nvGrpSpPr>
        <p:grpSpPr>
          <a:xfrm>
            <a:off x="970531" y="5079615"/>
            <a:ext cx="451770" cy="338554"/>
            <a:chOff x="962814" y="1997041"/>
            <a:chExt cx="451770" cy="338554"/>
          </a:xfrm>
        </p:grpSpPr>
        <p:sp>
          <p:nvSpPr>
            <p:cNvPr id="18" name="Ellipse 17">
              <a:extLst>
                <a:ext uri="{FF2B5EF4-FFF2-40B4-BE49-F238E27FC236}">
                  <a16:creationId xmlns:a16="http://schemas.microsoft.com/office/drawing/2014/main" id="{98A16AC5-C1EE-4DB8-BDA9-9DABB9DE4F0C}"/>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9" name="Tekstfelt 18">
              <a:extLst>
                <a:ext uri="{FF2B5EF4-FFF2-40B4-BE49-F238E27FC236}">
                  <a16:creationId xmlns:a16="http://schemas.microsoft.com/office/drawing/2014/main" id="{4F28A25B-AD41-49B2-90D0-D750DD3D3B0B}"/>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5</a:t>
              </a:r>
            </a:p>
          </p:txBody>
        </p:sp>
      </p:grpSp>
      <p:pic>
        <p:nvPicPr>
          <p:cNvPr id="20" name="Billede 19">
            <a:extLst>
              <a:ext uri="{FF2B5EF4-FFF2-40B4-BE49-F238E27FC236}">
                <a16:creationId xmlns:a16="http://schemas.microsoft.com/office/drawing/2014/main" id="{0C5064C8-BEFF-4EAE-9090-A9CBD1B0F349}"/>
              </a:ext>
            </a:extLst>
          </p:cNvPr>
          <p:cNvPicPr>
            <a:picLocks noChangeAspect="1"/>
          </p:cNvPicPr>
          <p:nvPr/>
        </p:nvPicPr>
        <p:blipFill>
          <a:blip r:embed="rId9"/>
          <a:stretch>
            <a:fillRect/>
          </a:stretch>
        </p:blipFill>
        <p:spPr>
          <a:xfrm>
            <a:off x="9766300" y="326111"/>
            <a:ext cx="2028065" cy="14614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7"/>
          <p:cNvSpPr txBox="1">
            <a:spLocks noGrp="1"/>
          </p:cNvSpPr>
          <p:nvPr>
            <p:ph type="body" idx="1"/>
          </p:nvPr>
        </p:nvSpPr>
        <p:spPr>
          <a:xfrm>
            <a:off x="890453" y="1621328"/>
            <a:ext cx="10773467" cy="43222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Clr>
                <a:schemeClr val="dk1"/>
              </a:buClr>
              <a:buSzPts val="1100"/>
              <a:buFont typeface="Arial"/>
              <a:buNone/>
            </a:pPr>
            <a:r>
              <a:rPr lang="da-DK" sz="2400" dirty="0">
                <a:solidFill>
                  <a:srgbClr val="EA5539"/>
                </a:solidFill>
              </a:rPr>
              <a:t>Lektie: Læse de to blogindlæg samt skimme kommentarerne. </a:t>
            </a:r>
            <a:br>
              <a:rPr lang="da-DK" sz="2400" dirty="0">
                <a:solidFill>
                  <a:srgbClr val="EA5539"/>
                </a:solidFill>
              </a:rPr>
            </a:br>
            <a:r>
              <a:rPr lang="da-DK" sz="2400" dirty="0">
                <a:solidFill>
                  <a:srgbClr val="EA5539"/>
                </a:solidFill>
              </a:rPr>
              <a:t>Efter I har læst teksterne skal I vurdere følgende:</a:t>
            </a:r>
          </a:p>
          <a:p>
            <a:pPr marL="228600" lvl="0" indent="-381000" algn="l" rtl="0">
              <a:lnSpc>
                <a:spcPct val="107916"/>
              </a:lnSpc>
              <a:spcBef>
                <a:spcPts val="0"/>
              </a:spcBef>
              <a:spcAft>
                <a:spcPts val="0"/>
              </a:spcAft>
              <a:buClr>
                <a:srgbClr val="EA5539"/>
              </a:buClr>
              <a:buSzPts val="2400"/>
              <a:buFont typeface="Arial" panose="020B0604020202020204" pitchFamily="34" charset="0"/>
              <a:buChar char="•"/>
            </a:pPr>
            <a:r>
              <a:rPr lang="da-DK" sz="2400" dirty="0">
                <a:solidFill>
                  <a:srgbClr val="EA5539"/>
                </a:solidFill>
              </a:rPr>
              <a:t>Vurder tekstens troværdighed på en skala fra 1-5 (hvor 5 er mest troværdig)</a:t>
            </a:r>
          </a:p>
          <a:p>
            <a:pPr marL="228600" lvl="0" indent="-381000" algn="l" rtl="0">
              <a:lnSpc>
                <a:spcPct val="107916"/>
              </a:lnSpc>
              <a:spcBef>
                <a:spcPts val="0"/>
              </a:spcBef>
              <a:spcAft>
                <a:spcPts val="1200"/>
              </a:spcAft>
              <a:buClr>
                <a:srgbClr val="EA5539"/>
              </a:buClr>
              <a:buSzPts val="2400"/>
              <a:buFont typeface="Arial" panose="020B0604020202020204" pitchFamily="34" charset="0"/>
              <a:buChar char="•"/>
            </a:pPr>
            <a:r>
              <a:rPr lang="da-DK" sz="2400" dirty="0">
                <a:solidFill>
                  <a:srgbClr val="EA5539"/>
                </a:solidFill>
              </a:rPr>
              <a:t>Skriv ned, hvorfor du giver denne karakter</a:t>
            </a:r>
          </a:p>
          <a:p>
            <a:pPr marL="0" lvl="0" indent="0" algn="l" rtl="0">
              <a:lnSpc>
                <a:spcPct val="90000"/>
              </a:lnSpc>
              <a:spcBef>
                <a:spcPts val="1000"/>
              </a:spcBef>
              <a:spcAft>
                <a:spcPts val="0"/>
              </a:spcAft>
              <a:buNone/>
            </a:pPr>
            <a:r>
              <a:rPr lang="da-DK" sz="2400" u="sng" dirty="0">
                <a:solidFill>
                  <a:srgbClr val="EA5539"/>
                </a:solidFill>
                <a:hlinkClick r:id="rId3">
                  <a:extLst>
                    <a:ext uri="{A12FA001-AC4F-418D-AE19-62706E023703}">
                      <ahyp:hlinkClr xmlns:ahyp="http://schemas.microsoft.com/office/drawing/2018/hyperlinkcolor" val="tx"/>
                    </a:ext>
                  </a:extLst>
                </a:hlinkClick>
              </a:rPr>
              <a:t>Blogindlæg Tina Lykkegaard</a:t>
            </a:r>
            <a:endParaRPr lang="da-DK" sz="2400" dirty="0">
              <a:solidFill>
                <a:srgbClr val="EA5539"/>
              </a:solidFill>
            </a:endParaRPr>
          </a:p>
          <a:p>
            <a:pPr marL="0" lvl="0" indent="0" algn="l" rtl="0">
              <a:lnSpc>
                <a:spcPct val="90000"/>
              </a:lnSpc>
              <a:spcBef>
                <a:spcPts val="1000"/>
              </a:spcBef>
              <a:spcAft>
                <a:spcPts val="0"/>
              </a:spcAft>
              <a:buNone/>
            </a:pPr>
            <a:r>
              <a:rPr lang="da-DK" sz="2400" u="sng" dirty="0">
                <a:solidFill>
                  <a:srgbClr val="EA5539"/>
                </a:solidFill>
                <a:hlinkClick r:id="rId4">
                  <a:extLst>
                    <a:ext uri="{A12FA001-AC4F-418D-AE19-62706E023703}">
                      <ahyp:hlinkClr xmlns:ahyp="http://schemas.microsoft.com/office/drawing/2018/hyperlinkcolor" val="tx"/>
                    </a:ext>
                  </a:extLst>
                </a:hlinkClick>
              </a:rPr>
              <a:t>Artikel: Komælk og dødelighed</a:t>
            </a:r>
            <a:endParaRPr sz="2400" dirty="0">
              <a:solidFill>
                <a:srgbClr val="EA5539"/>
              </a:solidFill>
            </a:endParaRPr>
          </a:p>
        </p:txBody>
      </p:sp>
      <p:pic>
        <p:nvPicPr>
          <p:cNvPr id="199" name="Google Shape;199;p27"/>
          <p:cNvPicPr preferRelativeResize="0"/>
          <p:nvPr/>
        </p:nvPicPr>
        <p:blipFill rotWithShape="1">
          <a:blip r:embed="rId5">
            <a:alphaModFix/>
          </a:blip>
          <a:srcRect/>
          <a:stretch/>
        </p:blipFill>
        <p:spPr>
          <a:xfrm rot="-600998">
            <a:off x="1234225" y="4425798"/>
            <a:ext cx="10467974" cy="1533525"/>
          </a:xfrm>
          <a:prstGeom prst="rect">
            <a:avLst/>
          </a:prstGeom>
          <a:noFill/>
          <a:ln>
            <a:noFill/>
          </a:ln>
        </p:spPr>
      </p:pic>
      <p:grpSp>
        <p:nvGrpSpPr>
          <p:cNvPr id="13" name="Gruppe 12">
            <a:extLst>
              <a:ext uri="{FF2B5EF4-FFF2-40B4-BE49-F238E27FC236}">
                <a16:creationId xmlns:a16="http://schemas.microsoft.com/office/drawing/2014/main" id="{B626BF8A-A41A-4A4E-8F3D-8F6156327595}"/>
              </a:ext>
            </a:extLst>
          </p:cNvPr>
          <p:cNvGrpSpPr/>
          <p:nvPr/>
        </p:nvGrpSpPr>
        <p:grpSpPr>
          <a:xfrm>
            <a:off x="589170" y="620209"/>
            <a:ext cx="5439494" cy="820366"/>
            <a:chOff x="3927789" y="141647"/>
            <a:chExt cx="5439494" cy="820366"/>
          </a:xfrm>
        </p:grpSpPr>
        <p:sp>
          <p:nvSpPr>
            <p:cNvPr id="14" name="Google Shape;118;p17">
              <a:extLst>
                <a:ext uri="{FF2B5EF4-FFF2-40B4-BE49-F238E27FC236}">
                  <a16:creationId xmlns:a16="http://schemas.microsoft.com/office/drawing/2014/main" id="{7A148D5B-E8FA-4B2C-94C8-0E639B2DFA89}"/>
                </a:ext>
              </a:extLst>
            </p:cNvPr>
            <p:cNvSpPr txBox="1"/>
            <p:nvPr/>
          </p:nvSpPr>
          <p:spPr>
            <a:xfrm>
              <a:off x="3927789" y="141647"/>
              <a:ext cx="5439494" cy="82036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latin typeface="Calibri"/>
                  <a:ea typeface="Calibri"/>
                  <a:cs typeface="Calibri"/>
                  <a:sym typeface="Calibri"/>
                </a:rPr>
                <a:t>Tema       Blogs om mælk</a:t>
              </a:r>
              <a:endParaRPr sz="3600" b="1" dirty="0">
                <a:solidFill>
                  <a:srgbClr val="EA5539"/>
                </a:solidFill>
                <a:latin typeface="Calibri"/>
                <a:ea typeface="Calibri"/>
                <a:cs typeface="Calibri"/>
                <a:sym typeface="Calibri"/>
              </a:endParaRPr>
            </a:p>
          </p:txBody>
        </p:sp>
        <p:sp>
          <p:nvSpPr>
            <p:cNvPr id="15" name="Ellipse 14">
              <a:extLst>
                <a:ext uri="{FF2B5EF4-FFF2-40B4-BE49-F238E27FC236}">
                  <a16:creationId xmlns:a16="http://schemas.microsoft.com/office/drawing/2014/main" id="{B01E35F3-0C51-48C8-B0EA-04E61C9DB356}"/>
                </a:ext>
              </a:extLst>
            </p:cNvPr>
            <p:cNvSpPr/>
            <p:nvPr/>
          </p:nvSpPr>
          <p:spPr>
            <a:xfrm>
              <a:off x="5473149" y="208676"/>
              <a:ext cx="516835" cy="516835"/>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6" name="Tekstfelt 15">
              <a:extLst>
                <a:ext uri="{FF2B5EF4-FFF2-40B4-BE49-F238E27FC236}">
                  <a16:creationId xmlns:a16="http://schemas.microsoft.com/office/drawing/2014/main" id="{CA6AA472-DC8F-44BC-8EBD-03EC18C70A25}"/>
                </a:ext>
              </a:extLst>
            </p:cNvPr>
            <p:cNvSpPr txBox="1"/>
            <p:nvPr/>
          </p:nvSpPr>
          <p:spPr>
            <a:xfrm>
              <a:off x="5552286" y="185119"/>
              <a:ext cx="742122" cy="523220"/>
            </a:xfrm>
            <a:prstGeom prst="rect">
              <a:avLst/>
            </a:prstGeom>
            <a:noFill/>
          </p:spPr>
          <p:txBody>
            <a:bodyPr wrap="square" rtlCol="0">
              <a:spAutoFit/>
            </a:bodyPr>
            <a:lstStyle/>
            <a:p>
              <a:r>
                <a:rPr lang="da-DK" sz="2800" b="1" dirty="0">
                  <a:solidFill>
                    <a:schemeClr val="bg1"/>
                  </a:solidFill>
                  <a:latin typeface="Calibri" panose="020F0502020204030204" pitchFamily="34" charset="0"/>
                  <a:cs typeface="Calibri" panose="020F0502020204030204" pitchFamily="34" charset="0"/>
                </a:rPr>
                <a:t>3</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05" name="Google Shape;205;p28"/>
          <p:cNvPicPr preferRelativeResize="0"/>
          <p:nvPr/>
        </p:nvPicPr>
        <p:blipFill rotWithShape="1">
          <a:blip r:embed="rId3">
            <a:alphaModFix/>
          </a:blip>
          <a:srcRect t="14843" b="5157"/>
          <a:stretch/>
        </p:blipFill>
        <p:spPr>
          <a:xfrm>
            <a:off x="0" y="690562"/>
            <a:ext cx="12192000" cy="5486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11" name="Google Shape;211;p29"/>
          <p:cNvPicPr preferRelativeResize="0"/>
          <p:nvPr/>
        </p:nvPicPr>
        <p:blipFill rotWithShape="1">
          <a:blip r:embed="rId3">
            <a:alphaModFix/>
          </a:blip>
          <a:srcRect t="16351" b="4403"/>
          <a:stretch/>
        </p:blipFill>
        <p:spPr>
          <a:xfrm>
            <a:off x="0" y="1121434"/>
            <a:ext cx="12192000" cy="54346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17" name="Google Shape;217;p30"/>
          <p:cNvPicPr preferRelativeResize="0"/>
          <p:nvPr/>
        </p:nvPicPr>
        <p:blipFill rotWithShape="1">
          <a:blip r:embed="rId3">
            <a:alphaModFix/>
          </a:blip>
          <a:srcRect t="15849" b="7170"/>
          <a:stretch/>
        </p:blipFill>
        <p:spPr>
          <a:xfrm>
            <a:off x="0" y="1086929"/>
            <a:ext cx="12192000" cy="52793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da-DK" sz="4000" b="1" dirty="0">
                <a:solidFill>
                  <a:srgbClr val="EA5539"/>
                </a:solidFill>
              </a:rPr>
              <a:t>Formålet med forløbet</a:t>
            </a:r>
            <a:endParaRPr sz="4000" b="1" dirty="0">
              <a:solidFill>
                <a:srgbClr val="EA5539"/>
              </a:solidFill>
            </a:endParaRPr>
          </a:p>
        </p:txBody>
      </p:sp>
      <p:sp>
        <p:nvSpPr>
          <p:cNvPr id="96" name="Google Shape;96;p14"/>
          <p:cNvSpPr txBox="1">
            <a:spLocks noGrp="1"/>
          </p:cNvSpPr>
          <p:nvPr>
            <p:ph type="body" idx="1"/>
          </p:nvPr>
        </p:nvSpPr>
        <p:spPr>
          <a:xfrm>
            <a:off x="838200" y="1555625"/>
            <a:ext cx="9207500" cy="53295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0"/>
              </a:spcBef>
              <a:spcAft>
                <a:spcPts val="1200"/>
              </a:spcAft>
              <a:buClr>
                <a:srgbClr val="EA5539"/>
              </a:buClr>
              <a:buSzPts val="3000"/>
              <a:buChar char="•"/>
            </a:pPr>
            <a:r>
              <a:rPr lang="da-DK" sz="2600" dirty="0">
                <a:solidFill>
                  <a:srgbClr val="EA5539"/>
                </a:solidFill>
              </a:rPr>
              <a:t>At introducere eleverne for begrebet kritisk tænkning i forbindelse med mad- og sundhedsmyter</a:t>
            </a:r>
            <a:endParaRPr sz="2600" dirty="0">
              <a:solidFill>
                <a:srgbClr val="EA5539"/>
              </a:solidFill>
            </a:endParaRPr>
          </a:p>
          <a:p>
            <a:pPr marL="457200" lvl="0" indent="-419100" algn="l" rtl="0">
              <a:lnSpc>
                <a:spcPct val="100000"/>
              </a:lnSpc>
              <a:spcBef>
                <a:spcPts val="0"/>
              </a:spcBef>
              <a:spcAft>
                <a:spcPts val="1200"/>
              </a:spcAft>
              <a:buClr>
                <a:srgbClr val="EA5539"/>
              </a:buClr>
              <a:buSzPts val="3000"/>
              <a:buChar char="•"/>
            </a:pPr>
            <a:r>
              <a:rPr lang="da-DK" sz="2600" dirty="0">
                <a:solidFill>
                  <a:srgbClr val="EA5539"/>
                </a:solidFill>
              </a:rPr>
              <a:t>at kunne foretage madvalg ud fra viden og at forholde sig kritisk til madkommunikation</a:t>
            </a:r>
            <a:endParaRPr sz="2600" dirty="0">
              <a:solidFill>
                <a:srgbClr val="EA5539"/>
              </a:solidFill>
            </a:endParaRPr>
          </a:p>
          <a:p>
            <a:pPr marL="457200" lvl="0" indent="-419100" algn="l" rtl="0">
              <a:lnSpc>
                <a:spcPct val="100000"/>
              </a:lnSpc>
              <a:spcBef>
                <a:spcPts val="0"/>
              </a:spcBef>
              <a:spcAft>
                <a:spcPts val="1200"/>
              </a:spcAft>
              <a:buClr>
                <a:srgbClr val="EA5539"/>
              </a:buClr>
              <a:buSzPts val="3000"/>
              <a:buChar char="•"/>
            </a:pPr>
            <a:r>
              <a:rPr lang="da-DK" sz="2600" dirty="0">
                <a:solidFill>
                  <a:srgbClr val="EA5539"/>
                </a:solidFill>
              </a:rPr>
              <a:t>at eleven har viden om afsenderforhold og genren multimodalitet på internettet</a:t>
            </a:r>
            <a:endParaRPr sz="2600" dirty="0">
              <a:solidFill>
                <a:srgbClr val="EA5539"/>
              </a:solidFill>
            </a:endParaRPr>
          </a:p>
          <a:p>
            <a:pPr marL="457200" lvl="0" indent="-419100" algn="l" rtl="0">
              <a:lnSpc>
                <a:spcPct val="100000"/>
              </a:lnSpc>
              <a:spcBef>
                <a:spcPts val="0"/>
              </a:spcBef>
              <a:spcAft>
                <a:spcPts val="1200"/>
              </a:spcAft>
              <a:buClr>
                <a:srgbClr val="EA5539"/>
              </a:buClr>
              <a:buSzPts val="3000"/>
              <a:buChar char="•"/>
            </a:pPr>
            <a:r>
              <a:rPr lang="da-DK" sz="2600" dirty="0">
                <a:solidFill>
                  <a:srgbClr val="EA5539"/>
                </a:solidFill>
              </a:rPr>
              <a:t>at eleverne lærer at analysere- og reflektere over, hvor de får deres viden fra, og hvorvidt den er troværdig </a:t>
            </a:r>
            <a:endParaRPr sz="2600" dirty="0">
              <a:solidFill>
                <a:srgbClr val="EA5539"/>
              </a:solidFill>
            </a:endParaRPr>
          </a:p>
          <a:p>
            <a:pPr marL="457200" lvl="0" indent="-419100" algn="l" rtl="0">
              <a:lnSpc>
                <a:spcPct val="100000"/>
              </a:lnSpc>
              <a:spcBef>
                <a:spcPts val="0"/>
              </a:spcBef>
              <a:spcAft>
                <a:spcPts val="1200"/>
              </a:spcAft>
              <a:buClr>
                <a:srgbClr val="EA5539"/>
              </a:buClr>
              <a:buSzPts val="3000"/>
              <a:buChar char="•"/>
            </a:pPr>
            <a:r>
              <a:rPr lang="da-DK" sz="2600" dirty="0">
                <a:solidFill>
                  <a:srgbClr val="EA5539"/>
                </a:solidFill>
              </a:rPr>
              <a:t>at navigere i en verden, hvor mange modsatrettede sundhedsbudskaber præger medierne; </a:t>
            </a:r>
            <a:r>
              <a:rPr lang="da-DK" sz="2600" dirty="0" err="1">
                <a:solidFill>
                  <a:srgbClr val="EA5539"/>
                </a:solidFill>
              </a:rPr>
              <a:t>kommunikationsetik</a:t>
            </a:r>
            <a:endParaRPr sz="2600" dirty="0">
              <a:solidFill>
                <a:srgbClr val="EA5539"/>
              </a:solidFill>
            </a:endParaRPr>
          </a:p>
          <a:p>
            <a:pPr marL="457200" lvl="0" indent="0" algn="l" rtl="0">
              <a:lnSpc>
                <a:spcPct val="100000"/>
              </a:lnSpc>
              <a:spcBef>
                <a:spcPts val="0"/>
              </a:spcBef>
              <a:spcAft>
                <a:spcPts val="1200"/>
              </a:spcAft>
              <a:buNone/>
            </a:pPr>
            <a:endParaRPr sz="2400" dirty="0"/>
          </a:p>
        </p:txBody>
      </p:sp>
      <p:pic>
        <p:nvPicPr>
          <p:cNvPr id="4" name="Billede 3">
            <a:extLst>
              <a:ext uri="{FF2B5EF4-FFF2-40B4-BE49-F238E27FC236}">
                <a16:creationId xmlns:a16="http://schemas.microsoft.com/office/drawing/2014/main" id="{7AED3601-6E50-4C09-912D-92B51F33F0A7}"/>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5" name="Rektangel 4">
            <a:extLst>
              <a:ext uri="{FF2B5EF4-FFF2-40B4-BE49-F238E27FC236}">
                <a16:creationId xmlns:a16="http://schemas.microsoft.com/office/drawing/2014/main" id="{A8A26110-AAF4-43A1-8611-70194A5652B4}"/>
              </a:ext>
            </a:extLst>
          </p:cNvPr>
          <p:cNvSpPr/>
          <p:nvPr/>
        </p:nvSpPr>
        <p:spPr>
          <a:xfrm>
            <a:off x="1524000" y="4739640"/>
            <a:ext cx="62484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C457DC5C-1487-4C1D-975F-8DA8849FEE58}"/>
              </a:ext>
            </a:extLst>
          </p:cNvPr>
          <p:cNvPicPr>
            <a:picLocks noChangeAspect="1"/>
          </p:cNvPicPr>
          <p:nvPr/>
        </p:nvPicPr>
        <p:blipFill>
          <a:blip r:embed="rId3"/>
          <a:stretch>
            <a:fillRect/>
          </a:stretch>
        </p:blipFill>
        <p:spPr>
          <a:xfrm>
            <a:off x="48529" y="878152"/>
            <a:ext cx="12143471" cy="55565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3" name="Billede 2">
            <a:extLst>
              <a:ext uri="{FF2B5EF4-FFF2-40B4-BE49-F238E27FC236}">
                <a16:creationId xmlns:a16="http://schemas.microsoft.com/office/drawing/2014/main" id="{8F0994D2-AA74-4F8D-A34D-A99DAAAFA635}"/>
              </a:ext>
            </a:extLst>
          </p:cNvPr>
          <p:cNvPicPr>
            <a:picLocks noChangeAspect="1"/>
          </p:cNvPicPr>
          <p:nvPr/>
        </p:nvPicPr>
        <p:blipFill rotWithShape="1">
          <a:blip r:embed="rId3"/>
          <a:srcRect b="3759"/>
          <a:stretch/>
        </p:blipFill>
        <p:spPr>
          <a:xfrm>
            <a:off x="131452" y="1072355"/>
            <a:ext cx="12060548" cy="49559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 name="Billede 1">
            <a:extLst>
              <a:ext uri="{FF2B5EF4-FFF2-40B4-BE49-F238E27FC236}">
                <a16:creationId xmlns:a16="http://schemas.microsoft.com/office/drawing/2014/main" id="{5B109E32-5747-4532-8B1F-1246A8E64B02}"/>
              </a:ext>
            </a:extLst>
          </p:cNvPr>
          <p:cNvPicPr>
            <a:picLocks noChangeAspect="1"/>
          </p:cNvPicPr>
          <p:nvPr/>
        </p:nvPicPr>
        <p:blipFill>
          <a:blip r:embed="rId3"/>
          <a:stretch>
            <a:fillRect/>
          </a:stretch>
        </p:blipFill>
        <p:spPr>
          <a:xfrm>
            <a:off x="216999" y="714904"/>
            <a:ext cx="11758002" cy="5977467"/>
          </a:xfrm>
          <a:prstGeom prst="rect">
            <a:avLst/>
          </a:prstGeom>
        </p:spPr>
      </p:pic>
      <p:sp>
        <p:nvSpPr>
          <p:cNvPr id="234" name="Google Shape;234;p33"/>
          <p:cNvSpPr txBox="1">
            <a:spLocks noGrp="1"/>
          </p:cNvSpPr>
          <p:nvPr>
            <p:ph type="body" idx="1"/>
          </p:nvPr>
        </p:nvSpPr>
        <p:spPr>
          <a:xfrm>
            <a:off x="838200" y="1791758"/>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Billede 1">
            <a:extLst>
              <a:ext uri="{FF2B5EF4-FFF2-40B4-BE49-F238E27FC236}">
                <a16:creationId xmlns:a16="http://schemas.microsoft.com/office/drawing/2014/main" id="{ED8D8052-A64B-442A-BA55-5EDC14E63D24}"/>
              </a:ext>
            </a:extLst>
          </p:cNvPr>
          <p:cNvPicPr>
            <a:picLocks noChangeAspect="1"/>
          </p:cNvPicPr>
          <p:nvPr/>
        </p:nvPicPr>
        <p:blipFill>
          <a:blip r:embed="rId3"/>
          <a:stretch>
            <a:fillRect/>
          </a:stretch>
        </p:blipFill>
        <p:spPr>
          <a:xfrm>
            <a:off x="374035" y="890852"/>
            <a:ext cx="11443929" cy="50762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Billede 1">
            <a:extLst>
              <a:ext uri="{FF2B5EF4-FFF2-40B4-BE49-F238E27FC236}">
                <a16:creationId xmlns:a16="http://schemas.microsoft.com/office/drawing/2014/main" id="{1F58A33A-CD67-4DCB-A6FA-681F825EBA44}"/>
              </a:ext>
            </a:extLst>
          </p:cNvPr>
          <p:cNvPicPr>
            <a:picLocks noChangeAspect="1"/>
          </p:cNvPicPr>
          <p:nvPr/>
        </p:nvPicPr>
        <p:blipFill>
          <a:blip r:embed="rId3"/>
          <a:stretch>
            <a:fillRect/>
          </a:stretch>
        </p:blipFill>
        <p:spPr>
          <a:xfrm>
            <a:off x="366806" y="431726"/>
            <a:ext cx="10809194" cy="57150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Billede 1">
            <a:extLst>
              <a:ext uri="{FF2B5EF4-FFF2-40B4-BE49-F238E27FC236}">
                <a16:creationId xmlns:a16="http://schemas.microsoft.com/office/drawing/2014/main" id="{42476538-5E2E-489D-AC91-4F4627656097}"/>
              </a:ext>
            </a:extLst>
          </p:cNvPr>
          <p:cNvPicPr>
            <a:picLocks noChangeAspect="1"/>
          </p:cNvPicPr>
          <p:nvPr/>
        </p:nvPicPr>
        <p:blipFill>
          <a:blip r:embed="rId3"/>
          <a:stretch>
            <a:fillRect/>
          </a:stretch>
        </p:blipFill>
        <p:spPr>
          <a:xfrm>
            <a:off x="643465" y="440267"/>
            <a:ext cx="10328445" cy="58866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2" name="Billede 1">
            <a:extLst>
              <a:ext uri="{FF2B5EF4-FFF2-40B4-BE49-F238E27FC236}">
                <a16:creationId xmlns:a16="http://schemas.microsoft.com/office/drawing/2014/main" id="{F3C6AE3B-4BF4-4EE3-A5CD-85EDDB0F2604}"/>
              </a:ext>
            </a:extLst>
          </p:cNvPr>
          <p:cNvPicPr>
            <a:picLocks noChangeAspect="1"/>
          </p:cNvPicPr>
          <p:nvPr/>
        </p:nvPicPr>
        <p:blipFill>
          <a:blip r:embed="rId3"/>
          <a:stretch>
            <a:fillRect/>
          </a:stretch>
        </p:blipFill>
        <p:spPr>
          <a:xfrm>
            <a:off x="220349" y="948265"/>
            <a:ext cx="11374221" cy="48260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3" name="Billede 2">
            <a:extLst>
              <a:ext uri="{FF2B5EF4-FFF2-40B4-BE49-F238E27FC236}">
                <a16:creationId xmlns:a16="http://schemas.microsoft.com/office/drawing/2014/main" id="{30B43450-0597-4D68-B601-DB67E90B1165}"/>
              </a:ext>
            </a:extLst>
          </p:cNvPr>
          <p:cNvPicPr>
            <a:picLocks noChangeAspect="1"/>
          </p:cNvPicPr>
          <p:nvPr/>
        </p:nvPicPr>
        <p:blipFill rotWithShape="1">
          <a:blip r:embed="rId3"/>
          <a:srcRect b="4727"/>
          <a:stretch/>
        </p:blipFill>
        <p:spPr>
          <a:xfrm>
            <a:off x="508000" y="681037"/>
            <a:ext cx="10844773" cy="56858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Billede 1">
            <a:extLst>
              <a:ext uri="{FF2B5EF4-FFF2-40B4-BE49-F238E27FC236}">
                <a16:creationId xmlns:a16="http://schemas.microsoft.com/office/drawing/2014/main" id="{722992EE-8378-4ED2-BF7C-0B2221C1D771}"/>
              </a:ext>
            </a:extLst>
          </p:cNvPr>
          <p:cNvPicPr>
            <a:picLocks noChangeAspect="1"/>
          </p:cNvPicPr>
          <p:nvPr/>
        </p:nvPicPr>
        <p:blipFill>
          <a:blip r:embed="rId3"/>
          <a:stretch>
            <a:fillRect/>
          </a:stretch>
        </p:blipFill>
        <p:spPr>
          <a:xfrm>
            <a:off x="239635" y="457200"/>
            <a:ext cx="11271627" cy="57197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Billede 1">
            <a:extLst>
              <a:ext uri="{FF2B5EF4-FFF2-40B4-BE49-F238E27FC236}">
                <a16:creationId xmlns:a16="http://schemas.microsoft.com/office/drawing/2014/main" id="{3991DB43-3A0B-42F4-A80C-44AB4B34B533}"/>
              </a:ext>
            </a:extLst>
          </p:cNvPr>
          <p:cNvPicPr>
            <a:picLocks noChangeAspect="1"/>
          </p:cNvPicPr>
          <p:nvPr/>
        </p:nvPicPr>
        <p:blipFill>
          <a:blip r:embed="rId3"/>
          <a:stretch>
            <a:fillRect/>
          </a:stretch>
        </p:blipFill>
        <p:spPr>
          <a:xfrm>
            <a:off x="583147" y="681037"/>
            <a:ext cx="11025705" cy="5495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499925"/>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da-DK" sz="4000" b="1" dirty="0">
                <a:solidFill>
                  <a:srgbClr val="EA5539"/>
                </a:solidFill>
              </a:rPr>
              <a:t>Før vi går i gang!</a:t>
            </a:r>
            <a:endParaRPr sz="4000" b="1" dirty="0">
              <a:solidFill>
                <a:srgbClr val="EA5539"/>
              </a:solidFill>
            </a:endParaRPr>
          </a:p>
        </p:txBody>
      </p:sp>
      <p:sp>
        <p:nvSpPr>
          <p:cNvPr id="103" name="Google Shape;103;p15"/>
          <p:cNvSpPr txBox="1">
            <a:spLocks noGrp="1"/>
          </p:cNvSpPr>
          <p:nvPr>
            <p:ph type="body" idx="1"/>
          </p:nvPr>
        </p:nvSpPr>
        <p:spPr>
          <a:xfrm>
            <a:off x="838200" y="1825625"/>
            <a:ext cx="10515600" cy="4794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da-DK" sz="2600" dirty="0">
                <a:solidFill>
                  <a:srgbClr val="EA5539"/>
                </a:solidFill>
              </a:rPr>
              <a:t>På internettet, i medierne, i private sammenhænge bliver vi alle bombarderet med nyheder og meninger om mad og ikke mindst sundhed. </a:t>
            </a:r>
          </a:p>
          <a:p>
            <a:pPr marL="0" lvl="0" indent="0" algn="l" rtl="0">
              <a:lnSpc>
                <a:spcPct val="100000"/>
              </a:lnSpc>
              <a:spcBef>
                <a:spcPts val="0"/>
              </a:spcBef>
              <a:spcAft>
                <a:spcPts val="0"/>
              </a:spcAft>
              <a:buNone/>
            </a:pPr>
            <a:endParaRPr sz="2600" dirty="0">
              <a:solidFill>
                <a:srgbClr val="EA5539"/>
              </a:solidFill>
            </a:endParaRPr>
          </a:p>
          <a:p>
            <a:pPr marL="0" lvl="0" indent="0" algn="l" rtl="0">
              <a:lnSpc>
                <a:spcPct val="100000"/>
              </a:lnSpc>
              <a:spcBef>
                <a:spcPts val="0"/>
              </a:spcBef>
              <a:spcAft>
                <a:spcPts val="0"/>
              </a:spcAft>
              <a:buNone/>
            </a:pPr>
            <a:r>
              <a:rPr lang="da-DK" sz="2600" dirty="0">
                <a:solidFill>
                  <a:srgbClr val="EA5539"/>
                </a:solidFill>
              </a:rPr>
              <a:t>Alle har en mening om mad – hvad skal vi spise og hvordan. Gennem tiderne har der floreret et hav af myter med mere eller mindre hold i virkeligheden. </a:t>
            </a:r>
            <a:endParaRPr sz="2600" dirty="0">
              <a:solidFill>
                <a:srgbClr val="EA5539"/>
              </a:solidFill>
            </a:endParaRPr>
          </a:p>
          <a:p>
            <a:pPr marL="0" lvl="0" indent="0" algn="l" rtl="0">
              <a:lnSpc>
                <a:spcPct val="100000"/>
              </a:lnSpc>
              <a:spcBef>
                <a:spcPts val="0"/>
              </a:spcBef>
              <a:spcAft>
                <a:spcPts val="0"/>
              </a:spcAft>
              <a:buNone/>
            </a:pPr>
            <a:endParaRPr lang="da-DK" sz="2600" dirty="0">
              <a:solidFill>
                <a:srgbClr val="EA5539"/>
              </a:solidFill>
            </a:endParaRPr>
          </a:p>
          <a:p>
            <a:pPr marL="0" lvl="0" indent="0" algn="l" rtl="0">
              <a:lnSpc>
                <a:spcPct val="100000"/>
              </a:lnSpc>
              <a:spcBef>
                <a:spcPts val="0"/>
              </a:spcBef>
              <a:spcAft>
                <a:spcPts val="0"/>
              </a:spcAft>
              <a:buNone/>
            </a:pPr>
            <a:r>
              <a:rPr lang="da-DK" sz="2600" dirty="0">
                <a:solidFill>
                  <a:srgbClr val="EA5539"/>
                </a:solidFill>
              </a:rPr>
              <a:t>Hvad ved vi allerede, eller hvad tror vi, at vi ved?</a:t>
            </a:r>
          </a:p>
          <a:p>
            <a:pPr marL="0" lvl="0" indent="0" algn="l" rtl="0">
              <a:lnSpc>
                <a:spcPct val="100000"/>
              </a:lnSpc>
              <a:spcBef>
                <a:spcPts val="0"/>
              </a:spcBef>
              <a:spcAft>
                <a:spcPts val="0"/>
              </a:spcAft>
              <a:buNone/>
            </a:pPr>
            <a:endParaRPr sz="2600" dirty="0">
              <a:solidFill>
                <a:srgbClr val="EA5539"/>
              </a:solidFill>
            </a:endParaRPr>
          </a:p>
          <a:p>
            <a:pPr marL="457200" lvl="0" indent="-419100" algn="l" rtl="0">
              <a:spcBef>
                <a:spcPts val="1000"/>
              </a:spcBef>
              <a:spcAft>
                <a:spcPts val="600"/>
              </a:spcAft>
              <a:buClr>
                <a:srgbClr val="EA5539"/>
              </a:buClr>
              <a:buSzPts val="3000"/>
              <a:buChar char="•"/>
            </a:pPr>
            <a:r>
              <a:rPr lang="da-DK" sz="2600" b="1" dirty="0">
                <a:solidFill>
                  <a:srgbClr val="EA5539"/>
                </a:solidFill>
              </a:rPr>
              <a:t>Vi skal lave en </a:t>
            </a:r>
            <a:r>
              <a:rPr lang="da-DK" sz="2600" b="1" i="1" dirty="0">
                <a:solidFill>
                  <a:srgbClr val="EA5539"/>
                </a:solidFill>
              </a:rPr>
              <a:t>mytevæg</a:t>
            </a:r>
            <a:endParaRPr sz="2600" b="1" i="1" dirty="0">
              <a:solidFill>
                <a:srgbClr val="EA5539"/>
              </a:solidFill>
            </a:endParaRPr>
          </a:p>
          <a:p>
            <a:pPr marL="457200" lvl="0" indent="-419100" algn="l" rtl="0">
              <a:spcBef>
                <a:spcPts val="0"/>
              </a:spcBef>
              <a:spcAft>
                <a:spcPts val="0"/>
              </a:spcAft>
              <a:buClr>
                <a:srgbClr val="EA5539"/>
              </a:buClr>
              <a:buSzPts val="3000"/>
              <a:buChar char="•"/>
            </a:pPr>
            <a:r>
              <a:rPr lang="da-DK" sz="2600" b="1" dirty="0">
                <a:solidFill>
                  <a:srgbClr val="EA5539"/>
                </a:solidFill>
              </a:rPr>
              <a:t>Til slut i forløbet skal vi kigge på </a:t>
            </a:r>
            <a:r>
              <a:rPr lang="da-DK" sz="2600" b="1" i="1" dirty="0">
                <a:solidFill>
                  <a:srgbClr val="EA5539"/>
                </a:solidFill>
              </a:rPr>
              <a:t>mytevæggen </a:t>
            </a:r>
            <a:r>
              <a:rPr lang="da-DK" sz="2600" b="1" dirty="0">
                <a:solidFill>
                  <a:srgbClr val="EA5539"/>
                </a:solidFill>
              </a:rPr>
              <a:t>igen </a:t>
            </a:r>
            <a:endParaRPr sz="2600" b="1" dirty="0">
              <a:solidFill>
                <a:srgbClr val="EA5539"/>
              </a:solidFill>
            </a:endParaRPr>
          </a:p>
        </p:txBody>
      </p:sp>
      <p:pic>
        <p:nvPicPr>
          <p:cNvPr id="3" name="Billede 2">
            <a:extLst>
              <a:ext uri="{FF2B5EF4-FFF2-40B4-BE49-F238E27FC236}">
                <a16:creationId xmlns:a16="http://schemas.microsoft.com/office/drawing/2014/main" id="{6FFBA7AF-87D6-43F5-BD80-1191142641C3}"/>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 name="Billede 1">
            <a:extLst>
              <a:ext uri="{FF2B5EF4-FFF2-40B4-BE49-F238E27FC236}">
                <a16:creationId xmlns:a16="http://schemas.microsoft.com/office/drawing/2014/main" id="{0EB929C8-9658-4BA4-9055-B9006118207E}"/>
              </a:ext>
            </a:extLst>
          </p:cNvPr>
          <p:cNvPicPr>
            <a:picLocks noChangeAspect="1"/>
          </p:cNvPicPr>
          <p:nvPr/>
        </p:nvPicPr>
        <p:blipFill>
          <a:blip r:embed="rId3"/>
          <a:stretch>
            <a:fillRect/>
          </a:stretch>
        </p:blipFill>
        <p:spPr>
          <a:xfrm>
            <a:off x="61527" y="1456266"/>
            <a:ext cx="12130473" cy="394546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p:nvPr/>
        </p:nvSpPr>
        <p:spPr>
          <a:xfrm>
            <a:off x="-18375" y="-18375"/>
            <a:ext cx="120429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90" name="Google Shape;290;p42"/>
          <p:cNvPicPr preferRelativeResize="0"/>
          <p:nvPr/>
        </p:nvPicPr>
        <p:blipFill>
          <a:blip r:embed="rId3">
            <a:alphaModFix/>
          </a:blip>
          <a:stretch>
            <a:fillRect/>
          </a:stretch>
        </p:blipFill>
        <p:spPr>
          <a:xfrm>
            <a:off x="159938" y="134000"/>
            <a:ext cx="11872124" cy="2190750"/>
          </a:xfrm>
          <a:prstGeom prst="rect">
            <a:avLst/>
          </a:prstGeom>
          <a:noFill/>
          <a:ln>
            <a:noFill/>
          </a:ln>
        </p:spPr>
      </p:pic>
      <p:sp>
        <p:nvSpPr>
          <p:cNvPr id="291" name="Google Shape;291;p42"/>
          <p:cNvSpPr txBox="1"/>
          <p:nvPr/>
        </p:nvSpPr>
        <p:spPr>
          <a:xfrm>
            <a:off x="391625" y="286400"/>
            <a:ext cx="11559300" cy="6553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a-DK" sz="2250">
                <a:highlight>
                  <a:srgbClr val="FFFFFF"/>
                </a:highlight>
              </a:rPr>
              <a:t>Mælk forbundet med øget dødelighed</a:t>
            </a:r>
            <a:endParaRPr sz="2250">
              <a:highlight>
                <a:srgbClr val="FFFFFF"/>
              </a:highlight>
            </a:endParaRPr>
          </a:p>
          <a:p>
            <a:pPr marL="101600" marR="101600" lvl="0" indent="0" algn="l" rtl="0">
              <a:lnSpc>
                <a:spcPct val="142857"/>
              </a:lnSpc>
              <a:spcBef>
                <a:spcPts val="0"/>
              </a:spcBef>
              <a:spcAft>
                <a:spcPts val="0"/>
              </a:spcAft>
              <a:buNone/>
            </a:pPr>
            <a:r>
              <a:rPr lang="da-DK" sz="1050">
                <a:highlight>
                  <a:srgbClr val="FFFFFF"/>
                </a:highlight>
              </a:rPr>
              <a:t>Udgivet den 14. juni 2015 16:16</a:t>
            </a:r>
            <a:endParaRPr sz="1050">
              <a:highlight>
                <a:srgbClr val="FFFFFF"/>
              </a:highlight>
            </a:endParaRPr>
          </a:p>
          <a:p>
            <a:pPr marL="101600" marR="101600" lvl="0" indent="0" algn="l" rtl="0">
              <a:lnSpc>
                <a:spcPct val="142857"/>
              </a:lnSpc>
              <a:spcBef>
                <a:spcPts val="1500"/>
              </a:spcBef>
              <a:spcAft>
                <a:spcPts val="0"/>
              </a:spcAft>
              <a:buNone/>
            </a:pPr>
            <a:r>
              <a:rPr lang="da-DK" sz="1050">
                <a:highlight>
                  <a:srgbClr val="FFFFFF"/>
                </a:highlight>
              </a:rPr>
              <a:t>Opdateret den 20. december 2015 23:32</a:t>
            </a:r>
            <a:endParaRPr sz="1050">
              <a:highlight>
                <a:srgbClr val="FFFFFF"/>
              </a:highlight>
            </a:endParaRPr>
          </a:p>
          <a:p>
            <a:pPr marL="101600" marR="101600" lvl="0" indent="0" algn="l" rtl="0">
              <a:lnSpc>
                <a:spcPct val="142857"/>
              </a:lnSpc>
              <a:spcBef>
                <a:spcPts val="1500"/>
              </a:spcBef>
              <a:spcAft>
                <a:spcPts val="0"/>
              </a:spcAft>
              <a:buNone/>
            </a:pPr>
            <a:r>
              <a:rPr lang="da-DK" sz="1050" b="1">
                <a:solidFill>
                  <a:srgbClr val="373737"/>
                </a:solidFill>
                <a:highlight>
                  <a:srgbClr val="FFFFFF"/>
                </a:highlight>
              </a:rPr>
              <a:t>Forfatter: </a:t>
            </a:r>
            <a:r>
              <a:rPr lang="da-DK" sz="1050">
                <a:highlight>
                  <a:srgbClr val="FFFFFF"/>
                </a:highlight>
              </a:rPr>
              <a:t>Gert Karlson</a:t>
            </a:r>
            <a:endParaRPr sz="1050">
              <a:highlight>
                <a:srgbClr val="FFFFFF"/>
              </a:highlight>
            </a:endParaRPr>
          </a:p>
          <a:p>
            <a:pPr marL="101600" marR="101600" lvl="0" indent="0" algn="l" rtl="0">
              <a:lnSpc>
                <a:spcPct val="142857"/>
              </a:lnSpc>
              <a:spcBef>
                <a:spcPts val="1500"/>
              </a:spcBef>
              <a:spcAft>
                <a:spcPts val="0"/>
              </a:spcAft>
              <a:buNone/>
            </a:pPr>
            <a:r>
              <a:rPr lang="da-DK" sz="1050" b="1">
                <a:solidFill>
                  <a:srgbClr val="373737"/>
                </a:solidFill>
                <a:highlight>
                  <a:srgbClr val="FFFFFF"/>
                </a:highlight>
              </a:rPr>
              <a:t>Kategori:</a:t>
            </a:r>
            <a:r>
              <a:rPr lang="da-DK" sz="1050">
                <a:highlight>
                  <a:srgbClr val="FFFFFF"/>
                </a:highlight>
              </a:rPr>
              <a:t> Nyheder</a:t>
            </a:r>
            <a:endParaRPr sz="1050">
              <a:highlight>
                <a:srgbClr val="FFFFFF"/>
              </a:highlight>
            </a:endParaRPr>
          </a:p>
          <a:p>
            <a:pPr marL="101600" marR="101600" lvl="0" indent="0" algn="l" rtl="0">
              <a:lnSpc>
                <a:spcPct val="142857"/>
              </a:lnSpc>
              <a:spcBef>
                <a:spcPts val="1500"/>
              </a:spcBef>
              <a:spcAft>
                <a:spcPts val="0"/>
              </a:spcAft>
              <a:buNone/>
            </a:pPr>
            <a:r>
              <a:rPr lang="da-DK" sz="1050" b="1">
                <a:solidFill>
                  <a:srgbClr val="373737"/>
                </a:solidFill>
                <a:highlight>
                  <a:srgbClr val="FFFFFF"/>
                </a:highlight>
              </a:rPr>
              <a:t>Kommentarer:</a:t>
            </a:r>
            <a:r>
              <a:rPr lang="da-DK" sz="1050">
                <a:highlight>
                  <a:srgbClr val="FFFFFF"/>
                </a:highlight>
              </a:rPr>
              <a:t> 21</a:t>
            </a:r>
            <a:endParaRPr sz="1050">
              <a:highlight>
                <a:srgbClr val="FFFFFF"/>
              </a:highlight>
            </a:endParaRPr>
          </a:p>
          <a:p>
            <a:pPr marL="0" lvl="0" indent="0" algn="l" rtl="0">
              <a:lnSpc>
                <a:spcPct val="136363"/>
              </a:lnSpc>
              <a:spcBef>
                <a:spcPts val="1500"/>
              </a:spcBef>
              <a:spcAft>
                <a:spcPts val="0"/>
              </a:spcAft>
              <a:buNone/>
            </a:pPr>
            <a:r>
              <a:rPr lang="da-DK" sz="1050" b="1" i="1">
                <a:solidFill>
                  <a:srgbClr val="373737"/>
                </a:solidFill>
                <a:highlight>
                  <a:srgbClr val="FFFFFF"/>
                </a:highlight>
              </a:rPr>
              <a:t>Ny stor svensk forskningsprojekt viser, at for hvert glas mælk man indtager, stiger dødeligheden med 15 pct.</a:t>
            </a:r>
            <a:endParaRPr sz="1050" b="1" i="1">
              <a:solidFill>
                <a:srgbClr val="373737"/>
              </a:solidFill>
              <a:highlight>
                <a:srgbClr val="FFFFFF"/>
              </a:highlight>
            </a:endParaRPr>
          </a:p>
          <a:p>
            <a:pPr marL="0" lvl="0" indent="0" algn="l" rtl="0">
              <a:lnSpc>
                <a:spcPct val="136363"/>
              </a:lnSpc>
              <a:spcBef>
                <a:spcPts val="0"/>
              </a:spcBef>
              <a:spcAft>
                <a:spcPts val="0"/>
              </a:spcAft>
              <a:buNone/>
            </a:pPr>
            <a:r>
              <a:rPr lang="da-DK" sz="1050">
                <a:highlight>
                  <a:srgbClr val="FFFFFF"/>
                </a:highlight>
              </a:rPr>
              <a:t>Ifølge en stor undersøgelse er der intet, der tyder på, at mælk styrker knoglerne og øger din sundhed. Snarere det modsatte er tilfældet, da forskere fra Uppsala i Sverige har fundet en sammenhæng mellem risikoen for at dø af hjerte-kar-sygdomme, og hvor mange glas mælk en person drikker om dagen.</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Forskere ved Uppsala Universitet hævder, at de har fundet en sammenhæng mellem indtagelsen af mælk og en øget dødelighed, gennem omfattende undersøgelser og prøveudtagning. Undersøgelsen, der er offentliggjort i det medicinske tidsskrift </a:t>
            </a:r>
            <a:r>
              <a:rPr lang="da-DK" sz="1050" u="sng">
                <a:solidFill>
                  <a:srgbClr val="EA6645"/>
                </a:solidFill>
                <a:highlight>
                  <a:srgbClr val="FFFFFF"/>
                </a:highlight>
                <a:hlinkClick r:id="rId4"/>
              </a:rPr>
              <a:t>British Medical Journal</a:t>
            </a:r>
            <a:r>
              <a:rPr lang="da-DK" sz="1050">
                <a:highlight>
                  <a:srgbClr val="FFFFFF"/>
                </a:highlight>
              </a:rPr>
              <a:t>, omfatter 106.000 personer.</a:t>
            </a:r>
            <a:endParaRPr sz="1050">
              <a:highlight>
                <a:srgbClr val="FFFFFF"/>
              </a:highlight>
            </a:endParaRPr>
          </a:p>
          <a:p>
            <a:pPr marL="0" lvl="0" indent="0" algn="l" rtl="0">
              <a:lnSpc>
                <a:spcPct val="136363"/>
              </a:lnSpc>
              <a:spcBef>
                <a:spcPts val="0"/>
              </a:spcBef>
              <a:spcAft>
                <a:spcPts val="0"/>
              </a:spcAft>
              <a:buNone/>
            </a:pPr>
            <a:r>
              <a:rPr lang="da-DK" sz="1050" b="1">
                <a:solidFill>
                  <a:srgbClr val="373737"/>
                </a:solidFill>
                <a:highlight>
                  <a:srgbClr val="FFFFFF"/>
                </a:highlight>
              </a:rPr>
              <a:t>Omfattende forskning</a:t>
            </a:r>
            <a:endParaRPr sz="1050" b="1">
              <a:solidFill>
                <a:srgbClr val="373737"/>
              </a:solidFill>
              <a:highlight>
                <a:srgbClr val="FFFFFF"/>
              </a:highlight>
            </a:endParaRPr>
          </a:p>
          <a:p>
            <a:pPr marL="0" lvl="0" indent="0" algn="l" rtl="0">
              <a:lnSpc>
                <a:spcPct val="136363"/>
              </a:lnSpc>
              <a:spcBef>
                <a:spcPts val="0"/>
              </a:spcBef>
              <a:spcAft>
                <a:spcPts val="0"/>
              </a:spcAft>
              <a:buNone/>
            </a:pPr>
            <a:r>
              <a:rPr lang="da-DK" sz="1050">
                <a:highlight>
                  <a:srgbClr val="FFFFFF"/>
                </a:highlight>
              </a:rPr>
              <a:t>Forskere fulgte 61.000 kvinder og 45.000 mænd fra Uppsala, Västmanland og Örebro, som i 1980’erne og 1990’erne havde udfylde spørgeskemaer om kost og livsstil. Testpersonerne har blandt andet svaret på, hvor meget og hvor ofte de spiste og drak af 96 forskellige fødevarer, herunder mælk.</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Blandt den ældre del af personerne i projektet undersøgte man efterfølgende, om der var nogen forbindelse med dødelighed og knoglebrud, afhængigt af hvor meget mælk deltagerne havde indtaget.</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Efter at have fulgt undersøgelsens deltagere i mere end 20 år, var en fjerdedel af kvinderne døde og 17.000 havde haft forskellige former for knoglebrud. Efter 11 år var 10.000 mænd døde og 5000 mænd havde haft et knoglebrud.</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Disse tal blev derefter sammenlignet med forbruget af mælk.</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 Hvad vi så, var, at et højt indtag af mælk gav højere risiko, siger professor Karl Michaelsson til SVT.</a:t>
            </a:r>
            <a:endParaRPr sz="1050">
              <a:highlight>
                <a:srgbClr val="FFFFFF"/>
              </a:highlight>
            </a:endParaRPr>
          </a:p>
          <a:p>
            <a:pPr marL="0" lvl="0" indent="0" algn="l" rtl="0">
              <a:lnSpc>
                <a:spcPct val="136363"/>
              </a:lnSpc>
              <a:spcBef>
                <a:spcPts val="0"/>
              </a:spcBef>
              <a:spcAft>
                <a:spcPts val="0"/>
              </a:spcAft>
              <a:buNone/>
            </a:pPr>
            <a:r>
              <a:rPr lang="da-DK" sz="1050">
                <a:highlight>
                  <a:srgbClr val="FFFFFF"/>
                </a:highlight>
              </a:rPr>
              <a:t>– Kvinderne døde tidligere, og havde en øget risiko for knoglebrud, hvis de drak store mængder mælk. Mænd havde også en øget risiko for at dø af mælk, men hos mændene så vi ingen sammenhæng, når det drejede sig om risikoen for knoglebrud.</a:t>
            </a:r>
            <a:endParaRPr sz="105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p:nvPr/>
        </p:nvSpPr>
        <p:spPr>
          <a:xfrm>
            <a:off x="1561213" y="1137683"/>
            <a:ext cx="9069573" cy="656798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a-DK" sz="1200" dirty="0">
                <a:solidFill>
                  <a:schemeClr val="dk1"/>
                </a:solidFill>
                <a:highlight>
                  <a:srgbClr val="FFFFFF"/>
                </a:highlight>
              </a:rPr>
              <a:t>“FOR HVERT GLAS MÆLK, EN KVINDE DRAK PER DAG, ØGEDE HUN SIN DØDSRISIKO MED 15 PROCENT. FOR EN MAND BLEV RISIKOEN ØGET MED TRE PROCENT.</a:t>
            </a:r>
            <a:endParaRPr sz="120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Desuden var det 60 procent mere almindeligt for en kvinde, der drak tre glas mælk eller mere pr dag at blive ramt af hoftebrud sammenlignet med kvinder, der drak mindre end et glas om dagen.</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 At vi ikke kunne se en sådan tæt sammenhæng med mændene, mener vi skyldes, at kvinders kost blev målt på en mere stringent måde. De skulle svare på spørgsmål om deres kostvaner på to forskellige tidspunkter, siger Karl </a:t>
            </a:r>
            <a:r>
              <a:rPr lang="da-DK" sz="1050" dirty="0" err="1">
                <a:solidFill>
                  <a:schemeClr val="dk1"/>
                </a:solidFill>
                <a:highlight>
                  <a:srgbClr val="FFFFFF"/>
                </a:highlight>
              </a:rPr>
              <a:t>Michaelsson</a:t>
            </a:r>
            <a:r>
              <a:rPr lang="da-DK" sz="1050" dirty="0">
                <a:solidFill>
                  <a:schemeClr val="dk1"/>
                </a:solidFill>
                <a:highlight>
                  <a:srgbClr val="FFFFFF"/>
                </a:highlight>
              </a:rPr>
              <a:t>.</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b="1" dirty="0">
                <a:solidFill>
                  <a:srgbClr val="373737"/>
                </a:solidFill>
                <a:highlight>
                  <a:srgbClr val="FFFFFF"/>
                </a:highlight>
              </a:rPr>
              <a:t>Kostrådene er ikke opdateret</a:t>
            </a:r>
            <a:endParaRPr sz="1050" b="1" dirty="0">
              <a:solidFill>
                <a:srgbClr val="373737"/>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Det er en gammel “sandhed”, at mælken er sund.</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Mange politikere og offentlige myndigheder, har gennem tiderne anprist mælk. Men når man kigger nærmere på videnskaben kan man se, at der simpelthen ikke nok videnskab bag.</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Karl </a:t>
            </a:r>
            <a:r>
              <a:rPr lang="da-DK" sz="1050" dirty="0" err="1">
                <a:solidFill>
                  <a:schemeClr val="dk1"/>
                </a:solidFill>
                <a:highlight>
                  <a:srgbClr val="FFFFFF"/>
                </a:highlight>
              </a:rPr>
              <a:t>Michaelsson</a:t>
            </a:r>
            <a:r>
              <a:rPr lang="da-DK" sz="1050" dirty="0">
                <a:solidFill>
                  <a:schemeClr val="dk1"/>
                </a:solidFill>
                <a:highlight>
                  <a:srgbClr val="FFFFFF"/>
                </a:highlight>
              </a:rPr>
              <a:t> mener ikke, at organisationer og enkeltpersoner, der anbefaler at drikke mælk gør det fordi de er ondskabsfulde.</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 Det har kun været en stærk tro på, at gøre en god gerning.</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 Jeg er også godt klar over, at dette er provokerende. Undersøgelsen vil ikke blive modtaget med åbne arme af alle. Ikke desto mindre har vi fundet rimelig dokumentation for vores resultater. Forskerholdet, mener dog, at det er for tidligt at afskrække folk fra at drikke mælk.</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 Vi vil ikke have folk til at gå i panik på grund af dette, fordi du ikke skal stole på en enkelt undersøgelse, før de giver anbefalinger til befolkningen. Det kræver kun, at du lægger puslespillet med forskellige undersøgelser, siger Karl </a:t>
            </a:r>
            <a:r>
              <a:rPr lang="da-DK" sz="1050" dirty="0" err="1">
                <a:solidFill>
                  <a:schemeClr val="dk1"/>
                </a:solidFill>
                <a:highlight>
                  <a:srgbClr val="FFFFFF"/>
                </a:highlight>
              </a:rPr>
              <a:t>Michaelsson</a:t>
            </a:r>
            <a:r>
              <a:rPr lang="da-DK" sz="1050" dirty="0">
                <a:solidFill>
                  <a:schemeClr val="dk1"/>
                </a:solidFill>
                <a:highlight>
                  <a:srgbClr val="FFFFFF"/>
                </a:highlight>
              </a:rPr>
              <a:t>, der sammen med sin forskningsgruppe ønsker nu at undersøge, om det er muligt at finde endnu klarere sammenhæng.</a:t>
            </a:r>
            <a:endParaRPr sz="1050" dirty="0">
              <a:solidFill>
                <a:schemeClr val="dk1"/>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Læs originalartiklen: </a:t>
            </a:r>
            <a:r>
              <a:rPr lang="da-DK" sz="1050" u="sng" dirty="0">
                <a:solidFill>
                  <a:srgbClr val="EA6645"/>
                </a:solidFill>
                <a:highlight>
                  <a:srgbClr val="FFFFFF"/>
                </a:highlight>
                <a:hlinkClick r:id="rId3"/>
              </a:rPr>
              <a:t>Milk </a:t>
            </a:r>
            <a:r>
              <a:rPr lang="da-DK" sz="1050" u="sng" dirty="0" err="1">
                <a:solidFill>
                  <a:srgbClr val="EA6645"/>
                </a:solidFill>
                <a:highlight>
                  <a:srgbClr val="FFFFFF"/>
                </a:highlight>
                <a:hlinkClick r:id="rId3"/>
              </a:rPr>
              <a:t>intake</a:t>
            </a:r>
            <a:r>
              <a:rPr lang="da-DK" sz="1050" u="sng" dirty="0">
                <a:solidFill>
                  <a:srgbClr val="EA6645"/>
                </a:solidFill>
                <a:highlight>
                  <a:srgbClr val="FFFFFF"/>
                </a:highlight>
                <a:hlinkClick r:id="rId3"/>
              </a:rPr>
              <a:t> and </a:t>
            </a:r>
            <a:r>
              <a:rPr lang="da-DK" sz="1050" u="sng" dirty="0" err="1">
                <a:solidFill>
                  <a:srgbClr val="EA6645"/>
                </a:solidFill>
                <a:highlight>
                  <a:srgbClr val="FFFFFF"/>
                </a:highlight>
                <a:hlinkClick r:id="rId3"/>
              </a:rPr>
              <a:t>risk</a:t>
            </a:r>
            <a:r>
              <a:rPr lang="da-DK" sz="1050" u="sng" dirty="0">
                <a:solidFill>
                  <a:srgbClr val="EA6645"/>
                </a:solidFill>
                <a:highlight>
                  <a:srgbClr val="FFFFFF"/>
                </a:highlight>
                <a:hlinkClick r:id="rId3"/>
              </a:rPr>
              <a:t> of </a:t>
            </a:r>
            <a:r>
              <a:rPr lang="da-DK" sz="1050" u="sng" dirty="0" err="1">
                <a:solidFill>
                  <a:srgbClr val="EA6645"/>
                </a:solidFill>
                <a:highlight>
                  <a:srgbClr val="FFFFFF"/>
                </a:highlight>
                <a:hlinkClick r:id="rId3"/>
              </a:rPr>
              <a:t>mortality</a:t>
            </a:r>
            <a:r>
              <a:rPr lang="da-DK" sz="1050" u="sng" dirty="0">
                <a:solidFill>
                  <a:srgbClr val="EA6645"/>
                </a:solidFill>
                <a:highlight>
                  <a:srgbClr val="FFFFFF"/>
                </a:highlight>
                <a:hlinkClick r:id="rId3"/>
              </a:rPr>
              <a:t> and </a:t>
            </a:r>
            <a:r>
              <a:rPr lang="da-DK" sz="1050" u="sng" dirty="0" err="1">
                <a:solidFill>
                  <a:srgbClr val="EA6645"/>
                </a:solidFill>
                <a:highlight>
                  <a:srgbClr val="FFFFFF"/>
                </a:highlight>
                <a:hlinkClick r:id="rId3"/>
              </a:rPr>
              <a:t>fractures</a:t>
            </a:r>
            <a:r>
              <a:rPr lang="da-DK" sz="1050" u="sng" dirty="0">
                <a:solidFill>
                  <a:srgbClr val="EA6645"/>
                </a:solidFill>
                <a:highlight>
                  <a:srgbClr val="FFFFFF"/>
                </a:highlight>
                <a:hlinkClick r:id="rId3"/>
              </a:rPr>
              <a:t> in </a:t>
            </a:r>
            <a:r>
              <a:rPr lang="da-DK" sz="1050" u="sng" dirty="0" err="1">
                <a:solidFill>
                  <a:srgbClr val="EA6645"/>
                </a:solidFill>
                <a:highlight>
                  <a:srgbClr val="FFFFFF"/>
                </a:highlight>
                <a:hlinkClick r:id="rId3"/>
              </a:rPr>
              <a:t>women</a:t>
            </a:r>
            <a:r>
              <a:rPr lang="da-DK" sz="1050" u="sng" dirty="0">
                <a:solidFill>
                  <a:srgbClr val="EA6645"/>
                </a:solidFill>
                <a:highlight>
                  <a:srgbClr val="FFFFFF"/>
                </a:highlight>
                <a:hlinkClick r:id="rId3"/>
              </a:rPr>
              <a:t> and men: </a:t>
            </a:r>
            <a:r>
              <a:rPr lang="da-DK" sz="1050" u="sng" dirty="0" err="1">
                <a:solidFill>
                  <a:srgbClr val="EA6645"/>
                </a:solidFill>
                <a:highlight>
                  <a:srgbClr val="FFFFFF"/>
                </a:highlight>
                <a:hlinkClick r:id="rId3"/>
              </a:rPr>
              <a:t>cohort</a:t>
            </a:r>
            <a:r>
              <a:rPr lang="da-DK" sz="1050" u="sng" dirty="0">
                <a:solidFill>
                  <a:srgbClr val="EA6645"/>
                </a:solidFill>
                <a:highlight>
                  <a:srgbClr val="FFFFFF"/>
                </a:highlight>
                <a:hlinkClick r:id="rId3"/>
              </a:rPr>
              <a:t> studies</a:t>
            </a:r>
            <a:endParaRPr sz="1050" u="sng" dirty="0">
              <a:solidFill>
                <a:srgbClr val="EA6645"/>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Læs mere på </a:t>
            </a:r>
            <a:r>
              <a:rPr lang="da-DK" sz="1050" u="sng" dirty="0" err="1">
                <a:solidFill>
                  <a:srgbClr val="EA6645"/>
                </a:solidFill>
                <a:highlight>
                  <a:srgbClr val="FFFFFF"/>
                </a:highlight>
                <a:hlinkClick r:id="rId4"/>
              </a:rPr>
              <a:t>Metroexpres</a:t>
            </a:r>
            <a:endParaRPr sz="1050" u="sng" dirty="0">
              <a:solidFill>
                <a:srgbClr val="EA6645"/>
              </a:solidFill>
              <a:highlight>
                <a:srgbClr val="FFFFFF"/>
              </a:highlight>
            </a:endParaRPr>
          </a:p>
          <a:p>
            <a:pPr marL="0" lvl="0" indent="0" algn="l" rtl="0">
              <a:lnSpc>
                <a:spcPct val="136363"/>
              </a:lnSpc>
              <a:spcBef>
                <a:spcPts val="0"/>
              </a:spcBef>
              <a:spcAft>
                <a:spcPts val="0"/>
              </a:spcAft>
              <a:buClr>
                <a:schemeClr val="dk1"/>
              </a:buClr>
              <a:buSzPts val="1100"/>
              <a:buFont typeface="Arial"/>
              <a:buNone/>
            </a:pPr>
            <a:r>
              <a:rPr lang="da-DK" sz="1050" dirty="0">
                <a:solidFill>
                  <a:schemeClr val="dk1"/>
                </a:solidFill>
                <a:highlight>
                  <a:srgbClr val="FFFFFF"/>
                </a:highlight>
              </a:rPr>
              <a:t>Læs mere i svensk artikel på </a:t>
            </a:r>
            <a:r>
              <a:rPr lang="da-DK" sz="1050" u="sng" dirty="0">
                <a:solidFill>
                  <a:srgbClr val="EA6645"/>
                </a:solidFill>
                <a:highlight>
                  <a:srgbClr val="FFFFFF"/>
                </a:highlight>
                <a:hlinkClick r:id="rId5"/>
              </a:rPr>
              <a:t>SVT </a:t>
            </a:r>
            <a:r>
              <a:rPr lang="da-DK" sz="1050" u="sng" dirty="0" err="1">
                <a:solidFill>
                  <a:srgbClr val="EA6645"/>
                </a:solidFill>
                <a:highlight>
                  <a:srgbClr val="FFFFFF"/>
                </a:highlight>
                <a:hlinkClick r:id="rId5"/>
              </a:rPr>
              <a:t>Nyheter</a:t>
            </a:r>
            <a:endParaRPr sz="1050" u="sng" dirty="0">
              <a:solidFill>
                <a:srgbClr val="EA6645"/>
              </a:solidFill>
              <a:highlight>
                <a:srgbClr val="FFFFFF"/>
              </a:highlight>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p:nvPr/>
        </p:nvSpPr>
        <p:spPr>
          <a:xfrm>
            <a:off x="0" y="-36675"/>
            <a:ext cx="121920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04" name="Google Shape;304;p44"/>
          <p:cNvPicPr preferRelativeResize="0"/>
          <p:nvPr/>
        </p:nvPicPr>
        <p:blipFill>
          <a:blip r:embed="rId3">
            <a:alphaModFix/>
          </a:blip>
          <a:stretch>
            <a:fillRect/>
          </a:stretch>
        </p:blipFill>
        <p:spPr>
          <a:xfrm>
            <a:off x="152400" y="152400"/>
            <a:ext cx="1098755" cy="304800"/>
          </a:xfrm>
          <a:prstGeom prst="rect">
            <a:avLst/>
          </a:prstGeom>
          <a:noFill/>
          <a:ln>
            <a:noFill/>
          </a:ln>
        </p:spPr>
      </p:pic>
      <p:pic>
        <p:nvPicPr>
          <p:cNvPr id="305" name="Google Shape;305;p44"/>
          <p:cNvPicPr preferRelativeResize="0"/>
          <p:nvPr/>
        </p:nvPicPr>
        <p:blipFill>
          <a:blip r:embed="rId3">
            <a:alphaModFix/>
          </a:blip>
          <a:stretch>
            <a:fillRect/>
          </a:stretch>
        </p:blipFill>
        <p:spPr>
          <a:xfrm>
            <a:off x="701778" y="304800"/>
            <a:ext cx="1098755" cy="304800"/>
          </a:xfrm>
          <a:prstGeom prst="rect">
            <a:avLst/>
          </a:prstGeom>
          <a:noFill/>
          <a:ln>
            <a:noFill/>
          </a:ln>
        </p:spPr>
      </p:pic>
      <p:sp>
        <p:nvSpPr>
          <p:cNvPr id="306" name="Google Shape;306;p44"/>
          <p:cNvSpPr txBox="1"/>
          <p:nvPr/>
        </p:nvSpPr>
        <p:spPr>
          <a:xfrm>
            <a:off x="0" y="0"/>
            <a:ext cx="12065400" cy="682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rgbClr val="373737"/>
                </a:solidFill>
              </a:rPr>
              <a:t>21 kommentarer til “Mælk forbundet med øget dødelighed”</a:t>
            </a:r>
            <a:endParaRPr sz="1800"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4"/>
              </a:rPr>
              <a:t>Er mælk og mælkeprodukter egentlig sunde? | Mad &amp; Sport</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5"/>
              </a:rPr>
              <a:t>18. maj 2016 kl. 10:45</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 1 – 2 – 3 – 4 – 5 – 6 – 7 – 8 – 9 […]</a:t>
            </a:r>
            <a:br>
              <a:rPr lang="da-DK" sz="1050" dirty="0"/>
            </a:br>
            <a:r>
              <a:rPr lang="da-DK" sz="1050" u="sng" dirty="0">
                <a:solidFill>
                  <a:srgbClr val="EA6645"/>
                </a:solidFill>
                <a:highlight>
                  <a:srgbClr val="EA6645"/>
                </a:highlight>
                <a:hlinkClick r:id="rId6"/>
              </a:rPr>
              <a:t> Kommentér denne kommentar</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7"/>
              </a:rPr>
              <a:t>X skriver</a:t>
            </a: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7"/>
              </a:rPr>
              <a:t>19. oktober 2016 kl. 10:04</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Mælk til voksne</a:t>
            </a:r>
            <a:br>
              <a:rPr lang="da-DK" sz="1050" dirty="0"/>
            </a:br>
            <a:r>
              <a:rPr lang="da-DK" sz="1050" dirty="0"/>
              <a:t>Jeg kan huske radio doktoren Carsten Vagn Hansen sagde: “mælk federe end letmælk var skyld i voksne hostede sej slim op. Voksne bør holde sig til mini eller skummet mælk”.</a:t>
            </a:r>
            <a:br>
              <a:rPr lang="da-DK" sz="1050" dirty="0"/>
            </a:br>
            <a:r>
              <a:rPr lang="da-DK" sz="1050" dirty="0"/>
              <a:t>Men for mig er der så et dilemma, jeg er undervægtig og skal tage på. Diætisten sagde til mig drik bare sødmælk og kom bare fløde på øllebrøden om morgenen. Men så kom lægen og sagde mit kolesteroltal var for højt, så jeg skulle holde mig til det magre. Ellers risikerede jeg at dø af en blodprop.</a:t>
            </a:r>
            <a:br>
              <a:rPr lang="da-DK" sz="1050" dirty="0"/>
            </a:br>
            <a:r>
              <a:rPr lang="da-DK" sz="1050" dirty="0"/>
              <a:t>Efter nogle dages tænkepause, har jeg valgt kvalitet frem for kvantitet. Jeg ønsker ikke at ligge som en grøntsag på et plejehjem og klamre mig til et liv fyldt med smerter. Så </a:t>
            </a:r>
            <a:r>
              <a:rPr lang="da-DK" sz="1050" dirty="0" err="1"/>
              <a:t>helere</a:t>
            </a:r>
            <a:r>
              <a:rPr lang="da-DK" sz="1050" dirty="0"/>
              <a:t> en blodprop, en gang for alle. Jeg er ikke bange for døden, men for pine og lidelse. Så jeg fortsætter med øllebrød med fløde og et glas let eller sødmælk økologisk. Jeg fortsætter også med smør og god ost. Kvalitet frem for kvantitet, ønsker jeg. Jeg er 65 og </a:t>
            </a:r>
            <a:r>
              <a:rPr lang="da-DK" sz="1050" dirty="0" err="1"/>
              <a:t>sclerose</a:t>
            </a:r>
            <a:r>
              <a:rPr lang="da-DK" sz="1050" dirty="0"/>
              <a:t> patient.</a:t>
            </a:r>
            <a:br>
              <a:rPr lang="da-DK" sz="1050" dirty="0"/>
            </a:br>
            <a:r>
              <a:rPr lang="da-DK" sz="1050" u="sng" dirty="0">
                <a:solidFill>
                  <a:srgbClr val="EA6645"/>
                </a:solidFill>
                <a:highlight>
                  <a:srgbClr val="EA6645"/>
                </a:highlight>
                <a:hlinkClick r:id="rId8"/>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rPr>
              <a:t>Gert Karlson</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9"/>
              </a:rPr>
              <a:t>19. oktober 2016 kl. 14:13</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Kære x</a:t>
            </a:r>
            <a:br>
              <a:rPr lang="da-DK" sz="1050" dirty="0"/>
            </a:br>
            <a:r>
              <a:rPr lang="da-DK" sz="1050" dirty="0"/>
              <a:t>Mht. om du skal vælge de fede eller de magre mejeriprodukter, så er det slet ikke fedtet der feder mest i mejeriprodukterne. Der er tre væksthormoner: IGF1, IGF2 og EGF. Det er disse hormoner, som er hovedårsag til, at små nyfødte kalve kun er 47 dage om at fordoble vægten (et menneskebarn er til sammenligning 180 dage om at fordoble vægten). Det er ikke fedtprocenten der er hovedårsagen. Mange vil dog få diarre af mejeriprodukterne, hvilket ofte vil bevirke, at man taber vægt.</a:t>
            </a:r>
            <a:br>
              <a:rPr lang="da-DK" sz="1050" dirty="0"/>
            </a:br>
            <a:r>
              <a:rPr lang="da-DK" sz="1050" dirty="0"/>
              <a:t>Mejeriprodukter er årsag til mange sygdomme som sukkersyge, </a:t>
            </a:r>
            <a:r>
              <a:rPr lang="da-DK" sz="1050" dirty="0" err="1"/>
              <a:t>sclerose</a:t>
            </a:r>
            <a:r>
              <a:rPr lang="da-DK" sz="1050" dirty="0"/>
              <a:t>, kræft og blodpropper – og det er ikke fedtprocenten, der er det mest afgørende element. Det er mere sukkeret (</a:t>
            </a:r>
            <a:r>
              <a:rPr lang="da-DK" sz="1050" dirty="0" err="1"/>
              <a:t>lactose</a:t>
            </a:r>
            <a:r>
              <a:rPr lang="da-DK" sz="1050" dirty="0"/>
              <a:t>), proteinerne og hormonerne.</a:t>
            </a:r>
            <a:endParaRPr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p:nvPr/>
        </p:nvSpPr>
        <p:spPr>
          <a:xfrm>
            <a:off x="-36675" y="18325"/>
            <a:ext cx="120840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13" name="Google Shape;313;p45"/>
          <p:cNvPicPr preferRelativeResize="0"/>
          <p:nvPr/>
        </p:nvPicPr>
        <p:blipFill>
          <a:blip r:embed="rId3">
            <a:alphaModFix/>
          </a:blip>
          <a:stretch>
            <a:fillRect/>
          </a:stretch>
        </p:blipFill>
        <p:spPr>
          <a:xfrm>
            <a:off x="148513" y="94600"/>
            <a:ext cx="1097064" cy="618454"/>
          </a:xfrm>
          <a:prstGeom prst="rect">
            <a:avLst/>
          </a:prstGeom>
          <a:noFill/>
          <a:ln>
            <a:noFill/>
          </a:ln>
        </p:spPr>
      </p:pic>
      <p:pic>
        <p:nvPicPr>
          <p:cNvPr id="314" name="Google Shape;314;p45"/>
          <p:cNvPicPr preferRelativeResize="0"/>
          <p:nvPr/>
        </p:nvPicPr>
        <p:blipFill>
          <a:blip r:embed="rId3">
            <a:alphaModFix/>
          </a:blip>
          <a:stretch>
            <a:fillRect/>
          </a:stretch>
        </p:blipFill>
        <p:spPr>
          <a:xfrm>
            <a:off x="697044" y="403827"/>
            <a:ext cx="1097064" cy="618454"/>
          </a:xfrm>
          <a:prstGeom prst="rect">
            <a:avLst/>
          </a:prstGeom>
          <a:noFill/>
          <a:ln>
            <a:noFill/>
          </a:ln>
        </p:spPr>
      </p:pic>
      <p:sp>
        <p:nvSpPr>
          <p:cNvPr id="315" name="Google Shape;315;p45"/>
          <p:cNvSpPr txBox="1"/>
          <p:nvPr/>
        </p:nvSpPr>
        <p:spPr>
          <a:xfrm>
            <a:off x="1245576" y="713054"/>
            <a:ext cx="10797900" cy="608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a-DK" sz="1050" b="1" dirty="0">
                <a:solidFill>
                  <a:srgbClr val="373737"/>
                </a:solidFill>
                <a:highlight>
                  <a:srgbClr val="F5F5F5"/>
                </a:highlight>
              </a:rPr>
              <a:t>Y skriver</a:t>
            </a:r>
            <a:endParaRPr sz="1050" b="1" dirty="0">
              <a:solidFill>
                <a:srgbClr val="373737"/>
              </a:solidFill>
              <a:highlight>
                <a:srgbClr val="F5F5F5"/>
              </a:highlight>
            </a:endParaRPr>
          </a:p>
          <a:p>
            <a:pPr marL="0" lvl="0" indent="0" algn="l" rtl="0">
              <a:lnSpc>
                <a:spcPct val="115000"/>
              </a:lnSpc>
              <a:spcBef>
                <a:spcPts val="0"/>
              </a:spcBef>
              <a:spcAft>
                <a:spcPts val="0"/>
              </a:spcAft>
              <a:buNone/>
            </a:pPr>
            <a:r>
              <a:rPr lang="da-DK" sz="1050" u="sng" dirty="0">
                <a:solidFill>
                  <a:srgbClr val="EA6645"/>
                </a:solidFill>
                <a:highlight>
                  <a:srgbClr val="F5F5F5"/>
                </a:highlight>
                <a:hlinkClick r:id="rId4"/>
              </a:rPr>
              <a:t>28. november 2016 kl. 21:11</a:t>
            </a:r>
            <a:endParaRPr sz="1050" u="sng" dirty="0">
              <a:solidFill>
                <a:srgbClr val="EA6645"/>
              </a:solidFill>
              <a:highlight>
                <a:srgbClr val="F5F5F5"/>
              </a:highlight>
            </a:endParaRPr>
          </a:p>
          <a:p>
            <a:pPr marL="0" lvl="0" indent="0" algn="l" rtl="0">
              <a:lnSpc>
                <a:spcPct val="142857"/>
              </a:lnSpc>
              <a:spcBef>
                <a:spcPts val="0"/>
              </a:spcBef>
              <a:spcAft>
                <a:spcPts val="0"/>
              </a:spcAft>
              <a:buNone/>
            </a:pPr>
            <a:r>
              <a:rPr lang="da-DK" sz="1050" dirty="0">
                <a:highlight>
                  <a:srgbClr val="F5F5F5"/>
                </a:highlight>
              </a:rPr>
              <a:t>Jeg har med stor interesse læst artiklen. Hvordan forholder det sig med hensyn til </a:t>
            </a:r>
            <a:r>
              <a:rPr lang="da-DK" sz="1050" dirty="0" err="1">
                <a:highlight>
                  <a:srgbClr val="F5F5F5"/>
                </a:highlight>
              </a:rPr>
              <a:t>øko</a:t>
            </a:r>
            <a:r>
              <a:rPr lang="da-DK" sz="1050" dirty="0">
                <a:highlight>
                  <a:srgbClr val="F5F5F5"/>
                </a:highlight>
              </a:rPr>
              <a:t>. fløde, yoghurt og ost , er det lige så dårligt som at drikke mælk ? og hvad med hormonerne, de er lige så skadelige i disse produkter ?</a:t>
            </a:r>
            <a:endParaRPr sz="1050" dirty="0">
              <a:highlight>
                <a:srgbClr val="F5F5F5"/>
              </a:highlight>
            </a:endParaRPr>
          </a:p>
          <a:p>
            <a:pPr marL="101600" marR="101600" lvl="0" indent="0" algn="l" rtl="0">
              <a:lnSpc>
                <a:spcPct val="115000"/>
              </a:lnSpc>
              <a:spcBef>
                <a:spcPts val="800"/>
              </a:spcBef>
              <a:spcAft>
                <a:spcPts val="0"/>
              </a:spcAft>
              <a:buNone/>
            </a:pPr>
            <a:r>
              <a:rPr lang="da-DK" sz="1050" u="sng" dirty="0">
                <a:solidFill>
                  <a:srgbClr val="EA6645"/>
                </a:solidFill>
                <a:highlight>
                  <a:srgbClr val="EA6645"/>
                </a:highlight>
                <a:hlinkClick r:id="rId5"/>
              </a:rPr>
              <a:t> Kommentér denne kommentar</a:t>
            </a:r>
            <a:endParaRPr sz="1050" u="sng" dirty="0">
              <a:solidFill>
                <a:srgbClr val="EA6645"/>
              </a:solidFill>
              <a:highlight>
                <a:srgbClr val="EA6645"/>
              </a:highlight>
            </a:endParaRPr>
          </a:p>
          <a:p>
            <a:pPr marL="457200" marR="101600" lvl="0" indent="-295275" algn="l" rtl="0">
              <a:lnSpc>
                <a:spcPct val="136363"/>
              </a:lnSpc>
              <a:spcBef>
                <a:spcPts val="0"/>
              </a:spcBef>
              <a:spcAft>
                <a:spcPts val="0"/>
              </a:spcAft>
              <a:buClr>
                <a:srgbClr val="373737"/>
              </a:buClr>
              <a:buSzPts val="1050"/>
              <a:buChar char="●"/>
            </a:pPr>
            <a:r>
              <a:rPr lang="da-DK" sz="1050" u="sng" dirty="0">
                <a:solidFill>
                  <a:srgbClr val="EA6645"/>
                </a:solidFill>
                <a:highlight>
                  <a:srgbClr val="E9E9E9"/>
                </a:highlight>
                <a:hlinkClick r:id="rId6"/>
              </a:rPr>
              <a:t>Gert Karlson</a:t>
            </a:r>
            <a:endParaRPr sz="1050" u="sng" dirty="0">
              <a:solidFill>
                <a:srgbClr val="EA6645"/>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u="sng" dirty="0">
                <a:solidFill>
                  <a:srgbClr val="EA6645"/>
                </a:solidFill>
                <a:highlight>
                  <a:srgbClr val="E9E9E9"/>
                </a:highlight>
                <a:hlinkClick r:id="rId7"/>
              </a:rPr>
              <a:t>28. november 2016 kl. 21:47</a:t>
            </a:r>
            <a:endParaRPr sz="1050" u="sng" dirty="0">
              <a:solidFill>
                <a:srgbClr val="EA6645"/>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dirty="0">
                <a:highlight>
                  <a:srgbClr val="E9E9E9"/>
                </a:highlight>
              </a:rPr>
              <a:t>Kære Y</a:t>
            </a:r>
            <a:br>
              <a:rPr lang="da-DK" sz="1050" dirty="0">
                <a:highlight>
                  <a:srgbClr val="E9E9E9"/>
                </a:highlight>
              </a:rPr>
            </a:br>
            <a:r>
              <a:rPr lang="da-DK" sz="1050" dirty="0">
                <a:highlight>
                  <a:srgbClr val="E9E9E9"/>
                </a:highlight>
              </a:rPr>
              <a:t>Mange tror, at det er fedtet, der er værst i mejeriprodukterne, men måske står det værre til med de fedtfattige mejeriprodukter. Når det gælder bumser, så viser forskning nemlig, at det er de fedtfattige mejeriprodukter, der er de værste. Mht. hormonerne i de økologiske produkter, så er der ingen forskel på økologi og konventionel. Mht. hvilke mejeriprodukter der er flest hormoner i, så er det et rigtigt godt spørgsmål, som jeg ofte har tænkt over. Jeg kender ikke svaret, da myndighederne og Mejeriforeningen ikke vil svare på den slags spørgsmål.</a:t>
            </a:r>
            <a:br>
              <a:rPr lang="da-DK" sz="1050" dirty="0">
                <a:highlight>
                  <a:srgbClr val="E9E9E9"/>
                </a:highlight>
              </a:rPr>
            </a:br>
            <a:r>
              <a:rPr lang="da-DK" sz="1050" u="sng" dirty="0">
                <a:solidFill>
                  <a:srgbClr val="EA6645"/>
                </a:solidFill>
                <a:highlight>
                  <a:srgbClr val="EA6645"/>
                </a:highlight>
                <a:hlinkClick r:id="rId8"/>
              </a:rPr>
              <a:t> Kommentér denne kommentar</a:t>
            </a:r>
            <a:endParaRPr sz="1050" u="sng" dirty="0">
              <a:solidFill>
                <a:srgbClr val="EA6645"/>
              </a:solidFill>
              <a:highlight>
                <a:srgbClr val="EA6645"/>
              </a:highlight>
            </a:endParaRPr>
          </a:p>
          <a:p>
            <a:pPr marL="914400" marR="101600" lvl="1" indent="-295275" algn="l" rtl="0">
              <a:lnSpc>
                <a:spcPct val="142857"/>
              </a:lnSpc>
              <a:spcBef>
                <a:spcPts val="0"/>
              </a:spcBef>
              <a:spcAft>
                <a:spcPts val="0"/>
              </a:spcAft>
              <a:buClr>
                <a:srgbClr val="373737"/>
              </a:buClr>
              <a:buSzPts val="1050"/>
              <a:buChar char="○"/>
            </a:pPr>
            <a:r>
              <a:rPr lang="da-DK" sz="1050" b="1" dirty="0">
                <a:solidFill>
                  <a:srgbClr val="373737"/>
                </a:solidFill>
                <a:highlight>
                  <a:srgbClr val="E9E9E9"/>
                </a:highlight>
              </a:rPr>
              <a:t>YY</a:t>
            </a:r>
            <a:endParaRPr sz="1050" b="1" dirty="0">
              <a:solidFill>
                <a:srgbClr val="373737"/>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hlinkClick r:id="rId9"/>
              </a:rPr>
              <a:t>30. september 2017 kl. 16:47</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dirty="0">
                <a:highlight>
                  <a:srgbClr val="E9E9E9"/>
                </a:highlight>
              </a:rPr>
              <a:t>For nu at uddybe og svare på det der bliver spurgt om, så har vi svaret i undersøgelsen:</a:t>
            </a:r>
            <a:br>
              <a:rPr lang="da-DK" sz="1050" dirty="0">
                <a:highlight>
                  <a:srgbClr val="E9E9E9"/>
                </a:highlight>
              </a:rPr>
            </a:br>
            <a:r>
              <a:rPr lang="da-DK" sz="1050" dirty="0">
                <a:highlight>
                  <a:srgbClr val="E9E9E9"/>
                </a:highlight>
              </a:rPr>
              <a:t>In a </a:t>
            </a:r>
            <a:r>
              <a:rPr lang="da-DK" sz="1050" dirty="0" err="1">
                <a:highlight>
                  <a:srgbClr val="E9E9E9"/>
                </a:highlight>
              </a:rPr>
              <a:t>sensitivity</a:t>
            </a:r>
            <a:r>
              <a:rPr lang="da-DK" sz="1050" dirty="0">
                <a:highlight>
                  <a:srgbClr val="E9E9E9"/>
                </a:highlight>
              </a:rPr>
              <a:t> </a:t>
            </a:r>
            <a:r>
              <a:rPr lang="da-DK" sz="1050" dirty="0" err="1">
                <a:highlight>
                  <a:srgbClr val="E9E9E9"/>
                </a:highlight>
              </a:rPr>
              <a:t>analysis</a:t>
            </a:r>
            <a:r>
              <a:rPr lang="da-DK" sz="1050" dirty="0">
                <a:highlight>
                  <a:srgbClr val="E9E9E9"/>
                </a:highlight>
              </a:rPr>
              <a:t>, the </a:t>
            </a:r>
            <a:r>
              <a:rPr lang="da-DK" sz="1050" dirty="0" err="1">
                <a:highlight>
                  <a:srgbClr val="E9E9E9"/>
                </a:highlight>
              </a:rPr>
              <a:t>risk</a:t>
            </a:r>
            <a:r>
              <a:rPr lang="da-DK" sz="1050" dirty="0">
                <a:highlight>
                  <a:srgbClr val="E9E9E9"/>
                </a:highlight>
              </a:rPr>
              <a:t> </a:t>
            </a:r>
            <a:r>
              <a:rPr lang="da-DK" sz="1050" dirty="0" err="1">
                <a:highlight>
                  <a:srgbClr val="E9E9E9"/>
                </a:highlight>
              </a:rPr>
              <a:t>estimates</a:t>
            </a:r>
            <a:r>
              <a:rPr lang="da-DK" sz="1050" dirty="0">
                <a:highlight>
                  <a:srgbClr val="E9E9E9"/>
                </a:highlight>
              </a:rPr>
              <a:t> of the </a:t>
            </a:r>
            <a:r>
              <a:rPr lang="da-DK" sz="1050" dirty="0" err="1">
                <a:highlight>
                  <a:srgbClr val="E9E9E9"/>
                </a:highlight>
              </a:rPr>
              <a:t>outcomes</a:t>
            </a:r>
            <a:r>
              <a:rPr lang="da-DK" sz="1050" dirty="0">
                <a:highlight>
                  <a:srgbClr val="E9E9E9"/>
                </a:highlight>
              </a:rPr>
              <a:t> </a:t>
            </a:r>
            <a:r>
              <a:rPr lang="da-DK" sz="1050" dirty="0" err="1">
                <a:highlight>
                  <a:srgbClr val="E9E9E9"/>
                </a:highlight>
              </a:rPr>
              <a:t>associated</a:t>
            </a:r>
            <a:r>
              <a:rPr lang="da-DK" sz="1050" dirty="0">
                <a:highlight>
                  <a:srgbClr val="E9E9E9"/>
                </a:highlight>
              </a:rPr>
              <a:t> with </a:t>
            </a:r>
            <a:r>
              <a:rPr lang="da-DK" sz="1050" dirty="0" err="1">
                <a:highlight>
                  <a:srgbClr val="E9E9E9"/>
                </a:highlight>
              </a:rPr>
              <a:t>consumption</a:t>
            </a:r>
            <a:r>
              <a:rPr lang="da-DK" sz="1050" dirty="0">
                <a:highlight>
                  <a:srgbClr val="E9E9E9"/>
                </a:highlight>
              </a:rPr>
              <a:t> of </a:t>
            </a:r>
            <a:r>
              <a:rPr lang="da-DK" sz="1050" dirty="0" err="1">
                <a:highlight>
                  <a:srgbClr val="E9E9E9"/>
                </a:highlight>
              </a:rPr>
              <a:t>cheese</a:t>
            </a:r>
            <a:r>
              <a:rPr lang="da-DK" sz="1050" dirty="0">
                <a:highlight>
                  <a:srgbClr val="E9E9E9"/>
                </a:highlight>
              </a:rPr>
              <a:t> or </a:t>
            </a:r>
            <a:r>
              <a:rPr lang="da-DK" sz="1050" dirty="0" err="1">
                <a:highlight>
                  <a:srgbClr val="E9E9E9"/>
                </a:highlight>
              </a:rPr>
              <a:t>fermented</a:t>
            </a:r>
            <a:r>
              <a:rPr lang="da-DK" sz="1050" dirty="0">
                <a:highlight>
                  <a:srgbClr val="E9E9E9"/>
                </a:highlight>
              </a:rPr>
              <a:t> </a:t>
            </a:r>
            <a:r>
              <a:rPr lang="da-DK" sz="1050" dirty="0" err="1">
                <a:highlight>
                  <a:srgbClr val="E9E9E9"/>
                </a:highlight>
              </a:rPr>
              <a:t>milk</a:t>
            </a:r>
            <a:r>
              <a:rPr lang="da-DK" sz="1050" dirty="0">
                <a:highlight>
                  <a:srgbClr val="E9E9E9"/>
                </a:highlight>
              </a:rPr>
              <a:t> products </a:t>
            </a:r>
            <a:r>
              <a:rPr lang="da-DK" sz="1050" dirty="0" err="1">
                <a:highlight>
                  <a:srgbClr val="E9E9E9"/>
                </a:highlight>
              </a:rPr>
              <a:t>were</a:t>
            </a:r>
            <a:r>
              <a:rPr lang="da-DK" sz="1050" dirty="0">
                <a:highlight>
                  <a:srgbClr val="E9E9E9"/>
                </a:highlight>
              </a:rPr>
              <a:t> in the </a:t>
            </a:r>
            <a:r>
              <a:rPr lang="da-DK" sz="1050" dirty="0" err="1">
                <a:highlight>
                  <a:srgbClr val="E9E9E9"/>
                </a:highlight>
              </a:rPr>
              <a:t>opposite</a:t>
            </a:r>
            <a:r>
              <a:rPr lang="da-DK" sz="1050" dirty="0">
                <a:highlight>
                  <a:srgbClr val="E9E9E9"/>
                </a:highlight>
              </a:rPr>
              <a:t> </a:t>
            </a:r>
            <a:r>
              <a:rPr lang="da-DK" sz="1050" dirty="0" err="1">
                <a:highlight>
                  <a:srgbClr val="E9E9E9"/>
                </a:highlight>
              </a:rPr>
              <a:t>direction</a:t>
            </a:r>
            <a:r>
              <a:rPr lang="da-DK" sz="1050" dirty="0">
                <a:highlight>
                  <a:srgbClr val="E9E9E9"/>
                </a:highlight>
              </a:rPr>
              <a:t> of </a:t>
            </a:r>
            <a:r>
              <a:rPr lang="da-DK" sz="1050" dirty="0" err="1">
                <a:highlight>
                  <a:srgbClr val="E9E9E9"/>
                </a:highlight>
              </a:rPr>
              <a:t>estimates</a:t>
            </a:r>
            <a:r>
              <a:rPr lang="da-DK" sz="1050" dirty="0">
                <a:highlight>
                  <a:srgbClr val="E9E9E9"/>
                </a:highlight>
              </a:rPr>
              <a:t> </a:t>
            </a:r>
            <a:r>
              <a:rPr lang="da-DK" sz="1050" dirty="0" err="1">
                <a:highlight>
                  <a:srgbClr val="E9E9E9"/>
                </a:highlight>
              </a:rPr>
              <a:t>associated</a:t>
            </a:r>
            <a:r>
              <a:rPr lang="da-DK" sz="1050" dirty="0">
                <a:highlight>
                  <a:srgbClr val="E9E9E9"/>
                </a:highlight>
              </a:rPr>
              <a:t> with </a:t>
            </a:r>
            <a:r>
              <a:rPr lang="da-DK" sz="1050" dirty="0" err="1">
                <a:highlight>
                  <a:srgbClr val="E9E9E9"/>
                </a:highlight>
              </a:rPr>
              <a:t>milk</a:t>
            </a:r>
            <a:r>
              <a:rPr lang="da-DK" sz="1050" dirty="0">
                <a:highlight>
                  <a:srgbClr val="E9E9E9"/>
                </a:highlight>
              </a:rPr>
              <a:t> </a:t>
            </a:r>
            <a:r>
              <a:rPr lang="da-DK" sz="1050" dirty="0" err="1">
                <a:highlight>
                  <a:srgbClr val="E9E9E9"/>
                </a:highlight>
              </a:rPr>
              <a:t>consumption</a:t>
            </a:r>
            <a:r>
              <a:rPr lang="da-DK" sz="1050" dirty="0">
                <a:highlight>
                  <a:srgbClr val="E9E9E9"/>
                </a:highlight>
              </a:rPr>
              <a:t>. Thus </a:t>
            </a:r>
            <a:r>
              <a:rPr lang="da-DK" sz="1050" dirty="0" err="1">
                <a:highlight>
                  <a:srgbClr val="E9E9E9"/>
                </a:highlight>
              </a:rPr>
              <a:t>women</a:t>
            </a:r>
            <a:r>
              <a:rPr lang="da-DK" sz="1050" dirty="0">
                <a:highlight>
                  <a:srgbClr val="E9E9E9"/>
                </a:highlight>
              </a:rPr>
              <a:t> with a high </a:t>
            </a:r>
            <a:r>
              <a:rPr lang="da-DK" sz="1050" dirty="0" err="1">
                <a:highlight>
                  <a:srgbClr val="E9E9E9"/>
                </a:highlight>
              </a:rPr>
              <a:t>intake</a:t>
            </a:r>
            <a:r>
              <a:rPr lang="da-DK" sz="1050" dirty="0">
                <a:highlight>
                  <a:srgbClr val="E9E9E9"/>
                </a:highlight>
              </a:rPr>
              <a:t> of </a:t>
            </a:r>
            <a:r>
              <a:rPr lang="da-DK" sz="1050" dirty="0" err="1">
                <a:highlight>
                  <a:srgbClr val="E9E9E9"/>
                </a:highlight>
              </a:rPr>
              <a:t>cheese</a:t>
            </a:r>
            <a:r>
              <a:rPr lang="da-DK" sz="1050" dirty="0">
                <a:highlight>
                  <a:srgbClr val="E9E9E9"/>
                </a:highlight>
              </a:rPr>
              <a:t> or </a:t>
            </a:r>
            <a:r>
              <a:rPr lang="da-DK" sz="1050" dirty="0" err="1">
                <a:highlight>
                  <a:srgbClr val="E9E9E9"/>
                </a:highlight>
              </a:rPr>
              <a:t>fermented</a:t>
            </a:r>
            <a:r>
              <a:rPr lang="da-DK" sz="1050" dirty="0">
                <a:highlight>
                  <a:srgbClr val="E9E9E9"/>
                </a:highlight>
              </a:rPr>
              <a:t> </a:t>
            </a:r>
            <a:r>
              <a:rPr lang="da-DK" sz="1050" dirty="0" err="1">
                <a:highlight>
                  <a:srgbClr val="E9E9E9"/>
                </a:highlight>
              </a:rPr>
              <a:t>milk</a:t>
            </a:r>
            <a:r>
              <a:rPr lang="da-DK" sz="1050" dirty="0">
                <a:highlight>
                  <a:srgbClr val="E9E9E9"/>
                </a:highlight>
              </a:rPr>
              <a:t> products </a:t>
            </a:r>
            <a:r>
              <a:rPr lang="da-DK" sz="1050" dirty="0" err="1">
                <a:highlight>
                  <a:srgbClr val="E9E9E9"/>
                </a:highlight>
              </a:rPr>
              <a:t>compared</a:t>
            </a:r>
            <a:r>
              <a:rPr lang="da-DK" sz="1050" dirty="0">
                <a:highlight>
                  <a:srgbClr val="E9E9E9"/>
                </a:highlight>
              </a:rPr>
              <a:t> with </a:t>
            </a:r>
            <a:r>
              <a:rPr lang="da-DK" sz="1050" dirty="0" err="1">
                <a:highlight>
                  <a:srgbClr val="E9E9E9"/>
                </a:highlight>
              </a:rPr>
              <a:t>women</a:t>
            </a:r>
            <a:r>
              <a:rPr lang="da-DK" sz="1050" dirty="0">
                <a:highlight>
                  <a:srgbClr val="E9E9E9"/>
                </a:highlight>
              </a:rPr>
              <a:t> with low </a:t>
            </a:r>
            <a:r>
              <a:rPr lang="da-DK" sz="1050" dirty="0" err="1">
                <a:highlight>
                  <a:srgbClr val="E9E9E9"/>
                </a:highlight>
              </a:rPr>
              <a:t>intakes</a:t>
            </a:r>
            <a:r>
              <a:rPr lang="da-DK" sz="1050" dirty="0">
                <a:highlight>
                  <a:srgbClr val="E9E9E9"/>
                </a:highlight>
              </a:rPr>
              <a:t> had </a:t>
            </a:r>
            <a:r>
              <a:rPr lang="da-DK" sz="1050" dirty="0" err="1">
                <a:highlight>
                  <a:srgbClr val="E9E9E9"/>
                </a:highlight>
              </a:rPr>
              <a:t>lower</a:t>
            </a:r>
            <a:r>
              <a:rPr lang="da-DK" sz="1050" dirty="0">
                <a:highlight>
                  <a:srgbClr val="E9E9E9"/>
                </a:highlight>
              </a:rPr>
              <a:t> </a:t>
            </a:r>
            <a:r>
              <a:rPr lang="da-DK" sz="1050" dirty="0" err="1">
                <a:highlight>
                  <a:srgbClr val="E9E9E9"/>
                </a:highlight>
              </a:rPr>
              <a:t>mortality</a:t>
            </a:r>
            <a:r>
              <a:rPr lang="da-DK" sz="1050" dirty="0">
                <a:highlight>
                  <a:srgbClr val="E9E9E9"/>
                </a:highlight>
              </a:rPr>
              <a:t> and </a:t>
            </a:r>
            <a:r>
              <a:rPr lang="da-DK" sz="1050" dirty="0" err="1">
                <a:highlight>
                  <a:srgbClr val="E9E9E9"/>
                </a:highlight>
              </a:rPr>
              <a:t>fracture</a:t>
            </a:r>
            <a:r>
              <a:rPr lang="da-DK" sz="1050" dirty="0">
                <a:highlight>
                  <a:srgbClr val="E9E9E9"/>
                </a:highlight>
              </a:rPr>
              <a:t> rates (</a:t>
            </a:r>
            <a:r>
              <a:rPr lang="da-DK" sz="1050" dirty="0" err="1">
                <a:highlight>
                  <a:srgbClr val="E9E9E9"/>
                </a:highlight>
              </a:rPr>
              <a:t>see</a:t>
            </a:r>
            <a:r>
              <a:rPr lang="da-DK" sz="1050" dirty="0">
                <a:highlight>
                  <a:srgbClr val="E9E9E9"/>
                </a:highlight>
              </a:rPr>
              <a:t> </a:t>
            </a:r>
            <a:r>
              <a:rPr lang="da-DK" sz="1050" dirty="0" err="1">
                <a:highlight>
                  <a:srgbClr val="E9E9E9"/>
                </a:highlight>
              </a:rPr>
              <a:t>supplementary</a:t>
            </a:r>
            <a:r>
              <a:rPr lang="da-DK" sz="1050" dirty="0">
                <a:highlight>
                  <a:srgbClr val="E9E9E9"/>
                </a:highlight>
              </a:rPr>
              <a:t> </a:t>
            </a:r>
            <a:r>
              <a:rPr lang="da-DK" sz="1050" dirty="0" err="1">
                <a:highlight>
                  <a:srgbClr val="E9E9E9"/>
                </a:highlight>
              </a:rPr>
              <a:t>tables</a:t>
            </a:r>
            <a:r>
              <a:rPr lang="da-DK" sz="1050" dirty="0">
                <a:highlight>
                  <a:srgbClr val="E9E9E9"/>
                </a:highlight>
              </a:rPr>
              <a:t> C and D). For </a:t>
            </a:r>
            <a:r>
              <a:rPr lang="da-DK" sz="1050" dirty="0" err="1">
                <a:highlight>
                  <a:srgbClr val="E9E9E9"/>
                </a:highlight>
              </a:rPr>
              <a:t>each</a:t>
            </a:r>
            <a:r>
              <a:rPr lang="da-DK" sz="1050" dirty="0">
                <a:highlight>
                  <a:srgbClr val="E9E9E9"/>
                </a:highlight>
              </a:rPr>
              <a:t> </a:t>
            </a:r>
            <a:r>
              <a:rPr lang="da-DK" sz="1050" dirty="0" err="1">
                <a:highlight>
                  <a:srgbClr val="E9E9E9"/>
                </a:highlight>
              </a:rPr>
              <a:t>serving</a:t>
            </a:r>
            <a:r>
              <a:rPr lang="da-DK" sz="1050" dirty="0">
                <a:highlight>
                  <a:srgbClr val="E9E9E9"/>
                </a:highlight>
              </a:rPr>
              <a:t> the rate of </a:t>
            </a:r>
            <a:r>
              <a:rPr lang="da-DK" sz="1050" dirty="0" err="1">
                <a:highlight>
                  <a:srgbClr val="E9E9E9"/>
                </a:highlight>
              </a:rPr>
              <a:t>mortality</a:t>
            </a:r>
            <a:r>
              <a:rPr lang="da-DK" sz="1050" dirty="0">
                <a:highlight>
                  <a:srgbClr val="E9E9E9"/>
                </a:highlight>
              </a:rPr>
              <a:t> and hip </a:t>
            </a:r>
            <a:r>
              <a:rPr lang="da-DK" sz="1050" dirty="0" err="1">
                <a:highlight>
                  <a:srgbClr val="E9E9E9"/>
                </a:highlight>
              </a:rPr>
              <a:t>fractures</a:t>
            </a:r>
            <a:r>
              <a:rPr lang="da-DK" sz="1050" dirty="0">
                <a:highlight>
                  <a:srgbClr val="E9E9E9"/>
                </a:highlight>
              </a:rPr>
              <a:t> </a:t>
            </a:r>
            <a:r>
              <a:rPr lang="da-DK" sz="1050" dirty="0" err="1">
                <a:highlight>
                  <a:srgbClr val="E9E9E9"/>
                </a:highlight>
              </a:rPr>
              <a:t>was</a:t>
            </a:r>
            <a:r>
              <a:rPr lang="da-DK" sz="1050" dirty="0">
                <a:highlight>
                  <a:srgbClr val="E9E9E9"/>
                </a:highlight>
              </a:rPr>
              <a:t> </a:t>
            </a:r>
            <a:r>
              <a:rPr lang="da-DK" sz="1050" dirty="0" err="1">
                <a:highlight>
                  <a:srgbClr val="E9E9E9"/>
                </a:highlight>
              </a:rPr>
              <a:t>reduced</a:t>
            </a:r>
            <a:r>
              <a:rPr lang="da-DK" sz="1050" dirty="0">
                <a:highlight>
                  <a:srgbClr val="E9E9E9"/>
                </a:highlight>
              </a:rPr>
              <a:t> by 10-15% (P&lt;0.001). Risk </a:t>
            </a:r>
            <a:r>
              <a:rPr lang="da-DK" sz="1050" dirty="0" err="1">
                <a:highlight>
                  <a:srgbClr val="E9E9E9"/>
                </a:highlight>
              </a:rPr>
              <a:t>reductions</a:t>
            </a:r>
            <a:r>
              <a:rPr lang="da-DK" sz="1050" dirty="0">
                <a:highlight>
                  <a:srgbClr val="E9E9E9"/>
                </a:highlight>
              </a:rPr>
              <a:t> in men, </a:t>
            </a:r>
            <a:r>
              <a:rPr lang="da-DK" sz="1050" dirty="0" err="1">
                <a:highlight>
                  <a:srgbClr val="E9E9E9"/>
                </a:highlight>
              </a:rPr>
              <a:t>based</a:t>
            </a:r>
            <a:r>
              <a:rPr lang="da-DK" sz="1050" dirty="0">
                <a:highlight>
                  <a:srgbClr val="E9E9E9"/>
                </a:highlight>
              </a:rPr>
              <a:t> on a single </a:t>
            </a:r>
            <a:r>
              <a:rPr lang="da-DK" sz="1050" dirty="0" err="1">
                <a:highlight>
                  <a:srgbClr val="E9E9E9"/>
                </a:highlight>
              </a:rPr>
              <a:t>exposure</a:t>
            </a:r>
            <a:r>
              <a:rPr lang="da-DK" sz="1050" dirty="0">
                <a:highlight>
                  <a:srgbClr val="E9E9E9"/>
                </a:highlight>
              </a:rPr>
              <a:t> </a:t>
            </a:r>
            <a:r>
              <a:rPr lang="da-DK" sz="1050" dirty="0" err="1">
                <a:highlight>
                  <a:srgbClr val="E9E9E9"/>
                </a:highlight>
              </a:rPr>
              <a:t>assessment</a:t>
            </a:r>
            <a:r>
              <a:rPr lang="da-DK" sz="1050" dirty="0">
                <a:highlight>
                  <a:srgbClr val="E9E9E9"/>
                </a:highlight>
              </a:rPr>
              <a:t>, </a:t>
            </a:r>
            <a:r>
              <a:rPr lang="da-DK" sz="1050" dirty="0" err="1">
                <a:highlight>
                  <a:srgbClr val="E9E9E9"/>
                </a:highlight>
              </a:rPr>
              <a:t>were</a:t>
            </a:r>
            <a:r>
              <a:rPr lang="da-DK" sz="1050" dirty="0">
                <a:highlight>
                  <a:srgbClr val="E9E9E9"/>
                </a:highlight>
              </a:rPr>
              <a:t> more modest or </a:t>
            </a:r>
            <a:r>
              <a:rPr lang="da-DK" sz="1050" dirty="0" err="1">
                <a:highlight>
                  <a:srgbClr val="E9E9E9"/>
                </a:highlight>
              </a:rPr>
              <a:t>were</a:t>
            </a:r>
            <a:r>
              <a:rPr lang="da-DK" sz="1050" dirty="0">
                <a:highlight>
                  <a:srgbClr val="E9E9E9"/>
                </a:highlight>
              </a:rPr>
              <a:t> non-</a:t>
            </a:r>
            <a:r>
              <a:rPr lang="da-DK" sz="1050" dirty="0" err="1">
                <a:highlight>
                  <a:srgbClr val="E9E9E9"/>
                </a:highlight>
              </a:rPr>
              <a:t>existent</a:t>
            </a:r>
            <a:r>
              <a:rPr lang="da-DK" sz="1050" dirty="0">
                <a:highlight>
                  <a:srgbClr val="E9E9E9"/>
                </a:highlight>
              </a:rPr>
              <a:t> (</a:t>
            </a:r>
            <a:r>
              <a:rPr lang="da-DK" sz="1050" dirty="0" err="1">
                <a:highlight>
                  <a:srgbClr val="E9E9E9"/>
                </a:highlight>
              </a:rPr>
              <a:t>see</a:t>
            </a:r>
            <a:r>
              <a:rPr lang="da-DK" sz="1050" dirty="0">
                <a:highlight>
                  <a:srgbClr val="E9E9E9"/>
                </a:highlight>
              </a:rPr>
              <a:t> </a:t>
            </a:r>
            <a:r>
              <a:rPr lang="da-DK" sz="1050" dirty="0" err="1">
                <a:highlight>
                  <a:srgbClr val="E9E9E9"/>
                </a:highlight>
              </a:rPr>
              <a:t>supplementary</a:t>
            </a:r>
            <a:r>
              <a:rPr lang="da-DK" sz="1050" dirty="0">
                <a:highlight>
                  <a:srgbClr val="E9E9E9"/>
                </a:highlight>
              </a:rPr>
              <a:t> </a:t>
            </a:r>
            <a:r>
              <a:rPr lang="da-DK" sz="1050" dirty="0" err="1">
                <a:highlight>
                  <a:srgbClr val="E9E9E9"/>
                </a:highlight>
              </a:rPr>
              <a:t>tables</a:t>
            </a:r>
            <a:r>
              <a:rPr lang="da-DK" sz="1050" dirty="0">
                <a:highlight>
                  <a:srgbClr val="E9E9E9"/>
                </a:highlight>
              </a:rPr>
              <a:t> C and D).</a:t>
            </a:r>
            <a:br>
              <a:rPr lang="da-DK" sz="1050" dirty="0">
                <a:highlight>
                  <a:srgbClr val="E9E9E9"/>
                </a:highlight>
              </a:rPr>
            </a:br>
            <a:r>
              <a:rPr lang="da-DK" sz="1050" dirty="0">
                <a:highlight>
                  <a:srgbClr val="E9E9E9"/>
                </a:highlight>
              </a:rPr>
              <a:t>Fermenterede mælkeprodukter har den stik modsatte effekt og reducerer altså dødeligheden. Hvis man skal kunne bruge dette studie til noget, så må konklusionen altså være at fermenterede mælkeprodukter er sunde. En vigtig vinkel at have med!</a:t>
            </a:r>
            <a:br>
              <a:rPr lang="da-DK" sz="1050" dirty="0">
                <a:highlight>
                  <a:srgbClr val="E9E9E9"/>
                </a:highlight>
              </a:rPr>
            </a:br>
            <a:r>
              <a:rPr lang="da-DK" sz="1050" dirty="0">
                <a:highlight>
                  <a:srgbClr val="E9E9E9"/>
                </a:highlight>
              </a:rPr>
              <a:t>Hvorfor nævner I ikke dette? Og især når der bliver spurgt direkte til det?</a:t>
            </a:r>
            <a:endParaRPr sz="1050" dirty="0">
              <a:highlight>
                <a:srgbClr val="E9E9E9"/>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p:nvPr/>
        </p:nvSpPr>
        <p:spPr>
          <a:xfrm>
            <a:off x="36675" y="18325"/>
            <a:ext cx="121920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22" name="Google Shape;322;p46"/>
          <p:cNvPicPr preferRelativeResize="0"/>
          <p:nvPr/>
        </p:nvPicPr>
        <p:blipFill>
          <a:blip r:embed="rId3">
            <a:alphaModFix/>
          </a:blip>
          <a:stretch>
            <a:fillRect/>
          </a:stretch>
        </p:blipFill>
        <p:spPr>
          <a:xfrm>
            <a:off x="36725" y="-25"/>
            <a:ext cx="1074887" cy="604629"/>
          </a:xfrm>
          <a:prstGeom prst="rect">
            <a:avLst/>
          </a:prstGeom>
          <a:noFill/>
          <a:ln>
            <a:noFill/>
          </a:ln>
        </p:spPr>
      </p:pic>
      <p:pic>
        <p:nvPicPr>
          <p:cNvPr id="323" name="Google Shape;323;p46"/>
          <p:cNvPicPr preferRelativeResize="0"/>
          <p:nvPr/>
        </p:nvPicPr>
        <p:blipFill>
          <a:blip r:embed="rId3">
            <a:alphaModFix/>
          </a:blip>
          <a:stretch>
            <a:fillRect/>
          </a:stretch>
        </p:blipFill>
        <p:spPr>
          <a:xfrm>
            <a:off x="574168" y="302289"/>
            <a:ext cx="1074887" cy="604629"/>
          </a:xfrm>
          <a:prstGeom prst="rect">
            <a:avLst/>
          </a:prstGeom>
          <a:noFill/>
          <a:ln>
            <a:noFill/>
          </a:ln>
        </p:spPr>
      </p:pic>
      <p:pic>
        <p:nvPicPr>
          <p:cNvPr id="324" name="Google Shape;324;p46"/>
          <p:cNvPicPr preferRelativeResize="0"/>
          <p:nvPr/>
        </p:nvPicPr>
        <p:blipFill>
          <a:blip r:embed="rId3">
            <a:alphaModFix/>
          </a:blip>
          <a:stretch>
            <a:fillRect/>
          </a:stretch>
        </p:blipFill>
        <p:spPr>
          <a:xfrm>
            <a:off x="1111612" y="604604"/>
            <a:ext cx="1074887" cy="604629"/>
          </a:xfrm>
          <a:prstGeom prst="rect">
            <a:avLst/>
          </a:prstGeom>
          <a:noFill/>
          <a:ln>
            <a:noFill/>
          </a:ln>
        </p:spPr>
      </p:pic>
      <p:sp>
        <p:nvSpPr>
          <p:cNvPr id="325" name="Google Shape;325;p46"/>
          <p:cNvSpPr txBox="1"/>
          <p:nvPr/>
        </p:nvSpPr>
        <p:spPr>
          <a:xfrm>
            <a:off x="1649056" y="906918"/>
            <a:ext cx="10579800" cy="5951100"/>
          </a:xfrm>
          <a:prstGeom prst="rect">
            <a:avLst/>
          </a:prstGeom>
          <a:noFill/>
          <a:ln>
            <a:noFill/>
          </a:ln>
        </p:spPr>
        <p:txBody>
          <a:bodyPr spcFirstLastPara="1" wrap="square" lIns="91425" tIns="91425" rIns="91425" bIns="91425" anchor="ctr" anchorCtr="0">
            <a:noAutofit/>
          </a:bodyPr>
          <a:lstStyle/>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B, Professionsbachelor i Ernæring og Sundhed</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4"/>
              </a:rPr>
              <a:t>13. februar 2017 kl. 23:33</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I følge artiklen mener de selv at der er brug for studier der viser den direkte </a:t>
            </a:r>
            <a:r>
              <a:rPr lang="da-DK" sz="1050" dirty="0" err="1"/>
              <a:t>årsagsammenhæng</a:t>
            </a:r>
            <a:r>
              <a:rPr lang="da-DK" sz="1050" dirty="0"/>
              <a:t> mellem indtag mælk og øget dødelighed, da dette ikke kan udledes af dette studie. Altså betyder det ikke at de personer der døde under det igangværende studie døde grundet indtag af mælk.</a:t>
            </a:r>
            <a:br>
              <a:rPr lang="da-DK" sz="1050" dirty="0"/>
            </a:br>
            <a:r>
              <a:rPr lang="da-DK" sz="1050" dirty="0"/>
              <a:t>Desuden skriver de at resultaterne skal tolkes med forsigtighed!!</a:t>
            </a:r>
            <a:br>
              <a:rPr lang="da-DK" sz="1050" dirty="0"/>
            </a:br>
            <a:r>
              <a:rPr lang="da-DK" sz="1050" u="sng" dirty="0">
                <a:solidFill>
                  <a:srgbClr val="EA6645"/>
                </a:solidFill>
                <a:highlight>
                  <a:srgbClr val="EA6645"/>
                </a:highlight>
                <a:hlinkClick r:id="rId5"/>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B</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6"/>
              </a:rPr>
              <a:t>13. februar 2017 kl. 23:35</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I følge artiklen mener de selv at der er brug for studier der viser den direkte </a:t>
            </a:r>
            <a:r>
              <a:rPr lang="da-DK" sz="1050" dirty="0" err="1"/>
              <a:t>årsagsammenhæng</a:t>
            </a:r>
            <a:r>
              <a:rPr lang="da-DK" sz="1050" dirty="0"/>
              <a:t> mellem indtag mælk og øget dødelighed, da dette ikke kan udledes af dette studie. Altså betyder det ikke at de personer der døde under det igangværende studie døde grundet indtag af mælk.</a:t>
            </a:r>
            <a:br>
              <a:rPr lang="da-DK" sz="1050" dirty="0"/>
            </a:br>
            <a:r>
              <a:rPr lang="da-DK" sz="1050" dirty="0"/>
              <a:t>Desuden skriver de at resultaterne skal tolkes med forsigtighed!!</a:t>
            </a:r>
            <a:br>
              <a:rPr lang="da-DK" sz="1050" dirty="0"/>
            </a:br>
            <a:r>
              <a:rPr lang="da-DK" sz="1050" dirty="0" err="1"/>
              <a:t>Mvh</a:t>
            </a:r>
            <a:r>
              <a:rPr lang="da-DK" sz="1050" dirty="0"/>
              <a:t> B, </a:t>
            </a:r>
            <a:r>
              <a:rPr lang="da-DK" sz="1050" dirty="0" err="1"/>
              <a:t>Professionbachelor</a:t>
            </a:r>
            <a:r>
              <a:rPr lang="da-DK" sz="1050" dirty="0"/>
              <a:t> i Ernæring og Sundhed</a:t>
            </a:r>
            <a:br>
              <a:rPr lang="da-DK" sz="1050" dirty="0"/>
            </a:br>
            <a:r>
              <a:rPr lang="da-DK" sz="1050" u="sng" dirty="0">
                <a:solidFill>
                  <a:srgbClr val="EA6645"/>
                </a:solidFill>
                <a:highlight>
                  <a:srgbClr val="EA6645"/>
                </a:highlight>
                <a:hlinkClick r:id="rId7"/>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Gert Karlson</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8"/>
              </a:rPr>
              <a:t>14. februar 2017 kl. 20:14</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Hej B. Tak for dit indspark. Tallene i artiklen er rigtige, og ja, der er altid brug for uddybende undersøgelser, som er mere detaljerede, men det ændrer ikke på de fakta, som undersøgelsen viser. Øger du indtagelsen af mælk og mejeriprodukter, så øger du også dødsrisikoen. Det viser undersøgelsen.</a:t>
            </a:r>
            <a:br>
              <a:rPr lang="da-DK" sz="1050" dirty="0"/>
            </a:br>
            <a:r>
              <a:rPr lang="da-DK" sz="1050" dirty="0"/>
              <a:t>Hvis du er B………, så har du også arbejdet for Landbrug og Fødevarer. En vigtig vinkel at have med, synes jeg.</a:t>
            </a:r>
            <a:br>
              <a:rPr lang="da-DK" sz="1050" dirty="0"/>
            </a:br>
            <a:r>
              <a:rPr lang="da-DK" sz="1050" u="sng" dirty="0">
                <a:solidFill>
                  <a:srgbClr val="EA6645"/>
                </a:solidFill>
                <a:highlight>
                  <a:srgbClr val="EA6645"/>
                </a:highlight>
                <a:hlinkClick r:id="rId9"/>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B</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10"/>
              </a:rPr>
              <a:t>21. februar 2017 kl. 14:10</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Hej Gert.</a:t>
            </a:r>
            <a:br>
              <a:rPr lang="da-DK" sz="1050" dirty="0"/>
            </a:br>
            <a:r>
              <a:rPr lang="da-DK" sz="1050" dirty="0"/>
              <a:t>Netop fordi der, som de selv konstaterer i artiklen, ikke er klarlagt en reel </a:t>
            </a:r>
            <a:r>
              <a:rPr lang="da-DK" sz="1050" dirty="0" err="1"/>
              <a:t>årsagsammenhæng</a:t>
            </a:r>
            <a:r>
              <a:rPr lang="da-DK" sz="1050" dirty="0"/>
              <a:t> betyder det netop, at det IKKE er fakta, at man øger dødsrisikoen ved indtag af mælk. Jeg mener derfor man bør være meget påpasselig med at konkludere den påstand ud fra den omtalte svenske artikel.</a:t>
            </a:r>
            <a:br>
              <a:rPr lang="da-DK" sz="1050" dirty="0"/>
            </a:br>
            <a:r>
              <a:rPr lang="da-DK" sz="1050" dirty="0"/>
              <a:t>Ja det er mig der er B, men nej jeg har aldrig arbejdet for Landbrug og Fødevarer. Men om jeg havde, så ændrer det ikke på det fakta at der IKKE kan udledes en </a:t>
            </a:r>
            <a:r>
              <a:rPr lang="da-DK" sz="1050" dirty="0" err="1"/>
              <a:t>årsagsammenhæng</a:t>
            </a:r>
            <a:r>
              <a:rPr lang="da-DK" sz="1050" dirty="0"/>
              <a:t> mellem indtag af mælk og øget dødelighed ud fra det svenske studie du omtaler. Så nej, det er ikke en vigtig vinkel at have med hvor og hvor jeg ikke arbejder – jeg synes i stedet diskussionen bør holdes faglig. 😉</a:t>
            </a:r>
            <a:endParaRPr sz="10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p:nvPr/>
        </p:nvSpPr>
        <p:spPr>
          <a:xfrm>
            <a:off x="18325" y="0"/>
            <a:ext cx="12192000" cy="67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32" name="Google Shape;332;p47"/>
          <p:cNvPicPr preferRelativeResize="0"/>
          <p:nvPr/>
        </p:nvPicPr>
        <p:blipFill>
          <a:blip r:embed="rId3">
            <a:alphaModFix/>
          </a:blip>
          <a:stretch>
            <a:fillRect/>
          </a:stretch>
        </p:blipFill>
        <p:spPr>
          <a:xfrm>
            <a:off x="100" y="0"/>
            <a:ext cx="1124451" cy="625758"/>
          </a:xfrm>
          <a:prstGeom prst="rect">
            <a:avLst/>
          </a:prstGeom>
          <a:noFill/>
          <a:ln>
            <a:noFill/>
          </a:ln>
        </p:spPr>
      </p:pic>
      <p:pic>
        <p:nvPicPr>
          <p:cNvPr id="333" name="Google Shape;333;p47"/>
          <p:cNvPicPr preferRelativeResize="0"/>
          <p:nvPr/>
        </p:nvPicPr>
        <p:blipFill>
          <a:blip r:embed="rId3">
            <a:alphaModFix/>
          </a:blip>
          <a:stretch>
            <a:fillRect/>
          </a:stretch>
        </p:blipFill>
        <p:spPr>
          <a:xfrm>
            <a:off x="562326" y="312879"/>
            <a:ext cx="1124451" cy="625758"/>
          </a:xfrm>
          <a:prstGeom prst="rect">
            <a:avLst/>
          </a:prstGeom>
          <a:noFill/>
          <a:ln>
            <a:noFill/>
          </a:ln>
        </p:spPr>
      </p:pic>
      <p:sp>
        <p:nvSpPr>
          <p:cNvPr id="334" name="Google Shape;334;p47"/>
          <p:cNvSpPr txBox="1"/>
          <p:nvPr/>
        </p:nvSpPr>
        <p:spPr>
          <a:xfrm>
            <a:off x="1124551" y="625758"/>
            <a:ext cx="11067600" cy="6159000"/>
          </a:xfrm>
          <a:prstGeom prst="rect">
            <a:avLst/>
          </a:prstGeom>
          <a:noFill/>
          <a:ln>
            <a:noFill/>
          </a:ln>
        </p:spPr>
        <p:txBody>
          <a:bodyPr spcFirstLastPara="1" wrap="square" lIns="91425" tIns="91425" rIns="91425" bIns="91425" anchor="ctr" anchorCtr="0">
            <a:noAutofit/>
          </a:bodyPr>
          <a:lstStyle/>
          <a:p>
            <a:pPr marL="457200" marR="101600" lvl="0" indent="-295275" algn="l" rtl="0">
              <a:lnSpc>
                <a:spcPct val="136363"/>
              </a:lnSpc>
              <a:spcBef>
                <a:spcPts val="0"/>
              </a:spcBef>
              <a:spcAft>
                <a:spcPts val="0"/>
              </a:spcAft>
              <a:buClr>
                <a:srgbClr val="373737"/>
              </a:buClr>
              <a:buSzPts val="1050"/>
              <a:buChar char="●"/>
            </a:pPr>
            <a:r>
              <a:rPr lang="da-DK" sz="1050" b="1" dirty="0">
                <a:solidFill>
                  <a:srgbClr val="373737"/>
                </a:solidFill>
                <a:highlight>
                  <a:srgbClr val="E9E9E9"/>
                </a:highlight>
              </a:rPr>
              <a:t>H</a:t>
            </a:r>
            <a:endParaRPr sz="1050" b="1" dirty="0">
              <a:solidFill>
                <a:srgbClr val="373737"/>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u="sng" dirty="0">
                <a:solidFill>
                  <a:srgbClr val="EA6645"/>
                </a:solidFill>
                <a:highlight>
                  <a:srgbClr val="E9E9E9"/>
                </a:highlight>
                <a:hlinkClick r:id="rId4"/>
              </a:rPr>
              <a:t>21. marts 2017 kl. 12:01</a:t>
            </a:r>
            <a:endParaRPr sz="1050" u="sng" dirty="0">
              <a:solidFill>
                <a:srgbClr val="EA6645"/>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dirty="0">
                <a:highlight>
                  <a:srgbClr val="E9E9E9"/>
                </a:highlight>
              </a:rPr>
              <a:t>Så længe der ikke eksisterer klare videnskabelige beviser for, at mælk er sundt, synes jeg, der er al mulig grund til at forholde sig skeptisk. Meget skeptisk!</a:t>
            </a:r>
            <a:br>
              <a:rPr lang="da-DK" sz="1050" dirty="0">
                <a:highlight>
                  <a:srgbClr val="E9E9E9"/>
                </a:highlight>
              </a:rPr>
            </a:br>
            <a:r>
              <a:rPr lang="da-DK" sz="1050" dirty="0">
                <a:highlight>
                  <a:srgbClr val="E9E9E9"/>
                </a:highlight>
              </a:rPr>
              <a:t>Hvilke bestanddele i komælk er det, der er sundhedsfremmende og uundværlige – for mennesker?</a:t>
            </a:r>
            <a:br>
              <a:rPr lang="da-DK" sz="1050" dirty="0">
                <a:highlight>
                  <a:srgbClr val="E9E9E9"/>
                </a:highlight>
              </a:rPr>
            </a:br>
            <a:r>
              <a:rPr lang="da-DK" sz="1050" dirty="0">
                <a:highlight>
                  <a:srgbClr val="E9E9E9"/>
                </a:highlight>
              </a:rPr>
              <a:t>Hvorfor er det ikke dem, der vil markedsføre mælk, der har bevisførelsen for deres påstande?</a:t>
            </a:r>
            <a:br>
              <a:rPr lang="da-DK" sz="1050" dirty="0">
                <a:highlight>
                  <a:srgbClr val="E9E9E9"/>
                </a:highlight>
              </a:rPr>
            </a:br>
            <a:r>
              <a:rPr lang="da-DK" sz="1050" dirty="0">
                <a:highlight>
                  <a:srgbClr val="E9E9E9"/>
                </a:highlight>
              </a:rPr>
              <a:t>Mon der eksisterer uafhængig og troværdig forskning på dette område? Faglighed?</a:t>
            </a:r>
            <a:br>
              <a:rPr lang="da-DK" sz="1050" dirty="0">
                <a:highlight>
                  <a:srgbClr val="E9E9E9"/>
                </a:highlight>
              </a:rPr>
            </a:br>
            <a:r>
              <a:rPr lang="da-DK" sz="1050" u="sng" dirty="0">
                <a:solidFill>
                  <a:srgbClr val="EA6645"/>
                </a:solidFill>
                <a:highlight>
                  <a:srgbClr val="EA6645"/>
                </a:highlight>
                <a:hlinkClick r:id="rId5"/>
              </a:rPr>
              <a:t> Kommentér denne kommentar</a:t>
            </a:r>
            <a:endParaRPr sz="1050" u="sng" dirty="0">
              <a:solidFill>
                <a:srgbClr val="EA6645"/>
              </a:solidFill>
              <a:highlight>
                <a:srgbClr val="EA6645"/>
              </a:highlight>
            </a:endParaRPr>
          </a:p>
          <a:p>
            <a:pPr marL="914400" marR="101600" lvl="1" indent="-295275" algn="l" rtl="0">
              <a:lnSpc>
                <a:spcPct val="142857"/>
              </a:lnSpc>
              <a:spcBef>
                <a:spcPts val="0"/>
              </a:spcBef>
              <a:spcAft>
                <a:spcPts val="0"/>
              </a:spcAft>
              <a:buClr>
                <a:srgbClr val="373737"/>
              </a:buClr>
              <a:buSzPts val="1050"/>
              <a:buChar char="○"/>
            </a:pPr>
            <a:r>
              <a:rPr lang="da-DK" sz="1050" b="1" dirty="0">
                <a:solidFill>
                  <a:srgbClr val="373737"/>
                </a:solidFill>
                <a:highlight>
                  <a:srgbClr val="E9E9E9"/>
                </a:highlight>
              </a:rPr>
              <a:t>B</a:t>
            </a:r>
            <a:endParaRPr sz="1050" b="1" dirty="0">
              <a:solidFill>
                <a:srgbClr val="373737"/>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hlinkClick r:id="rId6"/>
              </a:rPr>
              <a:t>30. april 2017 kl. 21:34</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dirty="0">
                <a:highlight>
                  <a:srgbClr val="E9E9E9"/>
                </a:highlight>
              </a:rPr>
              <a:t>Hej H. Jeg er enig med dig i, at vi bør forholde os skeptisk/kritiske til de mange ‘sundhedsudsagn’ om hvad der er sundt og hvad der ikke er sundt, som florerer. Jeg skriver intet om at mælk er sundt eller usundt i mine kommentarer. Og herunder kan man desuden også </a:t>
            </a:r>
            <a:r>
              <a:rPr lang="da-DK" sz="1050" dirty="0" err="1">
                <a:highlight>
                  <a:srgbClr val="E9E9E9"/>
                </a:highlight>
              </a:rPr>
              <a:t>disktutere</a:t>
            </a:r>
            <a:r>
              <a:rPr lang="da-DK" sz="1050" dirty="0">
                <a:highlight>
                  <a:srgbClr val="E9E9E9"/>
                </a:highlight>
              </a:rPr>
              <a:t> hvad sundhed egentlig er for en størrelse? 🙂</a:t>
            </a:r>
            <a:br>
              <a:rPr lang="da-DK" sz="1050" dirty="0">
                <a:highlight>
                  <a:srgbClr val="E9E9E9"/>
                </a:highlight>
              </a:rPr>
            </a:br>
            <a:r>
              <a:rPr lang="da-DK" sz="1050" dirty="0">
                <a:highlight>
                  <a:srgbClr val="E9E9E9"/>
                </a:highlight>
              </a:rPr>
              <a:t>Men jeg ser også stor forskel på det som du skriver, og på at konkludere det, som jeg personligt mener at Gert fejlagtigt afleder af artiklen i sit indlæg. Netop fordi at der i artiklen står, at de ikke kunne aflede en reel årsagssammenhæng mellem øget dødelighed og indtag af mælk. Dette er jeg personligt skeptisk overfor, da det netop er af sådanne fejlagtige tolkninger af videnskabelige artikler der ligger til grund for de mange sundhedsmyter der opstår, som kan gøre det svært for den enkelte borger at skelne mellem hver der reelt kan siges at være ‘sundt og usundt’.</a:t>
            </a:r>
            <a:br>
              <a:rPr lang="da-DK" sz="1050" dirty="0">
                <a:highlight>
                  <a:srgbClr val="E9E9E9"/>
                </a:highlight>
              </a:rPr>
            </a:br>
            <a:r>
              <a:rPr lang="da-DK" sz="1050" u="sng" dirty="0">
                <a:solidFill>
                  <a:srgbClr val="EA6645"/>
                </a:solidFill>
                <a:highlight>
                  <a:srgbClr val="EA6645"/>
                </a:highlight>
                <a:hlinkClick r:id="rId7"/>
              </a:rPr>
              <a:t> Kommentér denne kommentar</a:t>
            </a:r>
            <a:endParaRPr sz="1050" u="sng" dirty="0">
              <a:solidFill>
                <a:srgbClr val="EA6645"/>
              </a:solidFill>
              <a:highlight>
                <a:srgbClr val="EA6645"/>
              </a:highlight>
            </a:endParaRPr>
          </a:p>
          <a:p>
            <a:pPr marL="457200" marR="101600" lvl="0" indent="-295275" algn="l" rtl="0">
              <a:lnSpc>
                <a:spcPct val="136363"/>
              </a:lnSpc>
              <a:spcBef>
                <a:spcPts val="0"/>
              </a:spcBef>
              <a:spcAft>
                <a:spcPts val="0"/>
              </a:spcAft>
              <a:buClr>
                <a:srgbClr val="373737"/>
              </a:buClr>
              <a:buSzPts val="1050"/>
              <a:buChar char="●"/>
            </a:pPr>
            <a:r>
              <a:rPr lang="da-DK" sz="1050" b="1" dirty="0">
                <a:solidFill>
                  <a:srgbClr val="373737"/>
                </a:solidFill>
                <a:highlight>
                  <a:srgbClr val="E9E9E9"/>
                </a:highlight>
              </a:rPr>
              <a:t>C</a:t>
            </a:r>
            <a:endParaRPr sz="1050" b="1" dirty="0">
              <a:solidFill>
                <a:srgbClr val="373737"/>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u="sng" dirty="0">
                <a:solidFill>
                  <a:srgbClr val="EA6645"/>
                </a:solidFill>
                <a:highlight>
                  <a:srgbClr val="E9E9E9"/>
                </a:highlight>
                <a:hlinkClick r:id="rId8"/>
              </a:rPr>
              <a:t>25. september 2019 kl. 11:16</a:t>
            </a:r>
            <a:endParaRPr sz="1050" u="sng" dirty="0">
              <a:solidFill>
                <a:srgbClr val="EA6645"/>
              </a:solidFill>
              <a:highlight>
                <a:srgbClr val="E9E9E9"/>
              </a:highlight>
            </a:endParaRPr>
          </a:p>
          <a:p>
            <a:pPr marL="457200" marR="101600" lvl="0" indent="-295275" algn="l" rtl="0">
              <a:lnSpc>
                <a:spcPct val="136363"/>
              </a:lnSpc>
              <a:spcBef>
                <a:spcPts val="0"/>
              </a:spcBef>
              <a:spcAft>
                <a:spcPts val="0"/>
              </a:spcAft>
              <a:buClr>
                <a:srgbClr val="373737"/>
              </a:buClr>
              <a:buSzPts val="1050"/>
              <a:buChar char="●"/>
            </a:pPr>
            <a:r>
              <a:rPr lang="da-DK" sz="1050" dirty="0">
                <a:highlight>
                  <a:srgbClr val="E9E9E9"/>
                </a:highlight>
              </a:rPr>
              <a:t>Kære B du er da velkommen til at drikke masser af mælk hvis det er det du har lyst til siden du mener at det ikke øger dødeligheden. Jeg syntes bare ikke at jeg kan se de store voksne køer gå og patte af hinanden ude på marken, det er nok fordi mælk kun er for små spædbørn og ikke voksne mennesker, derfor syntes jeg det er lidt underligt mange mennesker drikker mælk og prøver at forsvare mælk.</a:t>
            </a:r>
            <a:endParaRPr sz="1050" dirty="0">
              <a:highlight>
                <a:srgbClr val="E9E9E9"/>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p:nvPr/>
        </p:nvSpPr>
        <p:spPr>
          <a:xfrm>
            <a:off x="-18325" y="0"/>
            <a:ext cx="121920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41" name="Google Shape;341;p48"/>
          <p:cNvPicPr preferRelativeResize="0"/>
          <p:nvPr/>
        </p:nvPicPr>
        <p:blipFill>
          <a:blip r:embed="rId3">
            <a:alphaModFix/>
          </a:blip>
          <a:stretch>
            <a:fillRect/>
          </a:stretch>
        </p:blipFill>
        <p:spPr>
          <a:xfrm>
            <a:off x="152400" y="152400"/>
            <a:ext cx="900974" cy="502574"/>
          </a:xfrm>
          <a:prstGeom prst="rect">
            <a:avLst/>
          </a:prstGeom>
          <a:noFill/>
          <a:ln>
            <a:noFill/>
          </a:ln>
        </p:spPr>
      </p:pic>
      <p:pic>
        <p:nvPicPr>
          <p:cNvPr id="342" name="Google Shape;342;p48"/>
          <p:cNvPicPr preferRelativeResize="0"/>
          <p:nvPr/>
        </p:nvPicPr>
        <p:blipFill>
          <a:blip r:embed="rId4">
            <a:alphaModFix/>
          </a:blip>
          <a:stretch>
            <a:fillRect/>
          </a:stretch>
        </p:blipFill>
        <p:spPr>
          <a:xfrm>
            <a:off x="602887" y="403687"/>
            <a:ext cx="900974" cy="502574"/>
          </a:xfrm>
          <a:prstGeom prst="rect">
            <a:avLst/>
          </a:prstGeom>
          <a:noFill/>
          <a:ln>
            <a:noFill/>
          </a:ln>
        </p:spPr>
      </p:pic>
      <p:pic>
        <p:nvPicPr>
          <p:cNvPr id="343" name="Google Shape;343;p48"/>
          <p:cNvPicPr preferRelativeResize="0"/>
          <p:nvPr/>
        </p:nvPicPr>
        <p:blipFill>
          <a:blip r:embed="rId4">
            <a:alphaModFix/>
          </a:blip>
          <a:stretch>
            <a:fillRect/>
          </a:stretch>
        </p:blipFill>
        <p:spPr>
          <a:xfrm>
            <a:off x="1053374" y="654974"/>
            <a:ext cx="900974" cy="502574"/>
          </a:xfrm>
          <a:prstGeom prst="rect">
            <a:avLst/>
          </a:prstGeom>
          <a:noFill/>
          <a:ln>
            <a:noFill/>
          </a:ln>
        </p:spPr>
      </p:pic>
      <p:pic>
        <p:nvPicPr>
          <p:cNvPr id="344" name="Google Shape;344;p48"/>
          <p:cNvPicPr preferRelativeResize="0"/>
          <p:nvPr/>
        </p:nvPicPr>
        <p:blipFill>
          <a:blip r:embed="rId4">
            <a:alphaModFix/>
          </a:blip>
          <a:stretch>
            <a:fillRect/>
          </a:stretch>
        </p:blipFill>
        <p:spPr>
          <a:xfrm>
            <a:off x="1503861" y="906261"/>
            <a:ext cx="900974" cy="502574"/>
          </a:xfrm>
          <a:prstGeom prst="rect">
            <a:avLst/>
          </a:prstGeom>
          <a:noFill/>
          <a:ln>
            <a:noFill/>
          </a:ln>
        </p:spPr>
      </p:pic>
      <p:pic>
        <p:nvPicPr>
          <p:cNvPr id="345" name="Google Shape;345;p48"/>
          <p:cNvPicPr preferRelativeResize="0"/>
          <p:nvPr/>
        </p:nvPicPr>
        <p:blipFill>
          <a:blip r:embed="rId4">
            <a:alphaModFix/>
          </a:blip>
          <a:stretch>
            <a:fillRect/>
          </a:stretch>
        </p:blipFill>
        <p:spPr>
          <a:xfrm>
            <a:off x="1954348" y="1157547"/>
            <a:ext cx="900974" cy="502574"/>
          </a:xfrm>
          <a:prstGeom prst="rect">
            <a:avLst/>
          </a:prstGeom>
          <a:noFill/>
          <a:ln>
            <a:noFill/>
          </a:ln>
        </p:spPr>
      </p:pic>
      <p:pic>
        <p:nvPicPr>
          <p:cNvPr id="346" name="Google Shape;346;p48"/>
          <p:cNvPicPr preferRelativeResize="0"/>
          <p:nvPr/>
        </p:nvPicPr>
        <p:blipFill>
          <a:blip r:embed="rId4">
            <a:alphaModFix/>
          </a:blip>
          <a:stretch>
            <a:fillRect/>
          </a:stretch>
        </p:blipFill>
        <p:spPr>
          <a:xfrm>
            <a:off x="2404835" y="1408834"/>
            <a:ext cx="900974" cy="502574"/>
          </a:xfrm>
          <a:prstGeom prst="rect">
            <a:avLst/>
          </a:prstGeom>
          <a:noFill/>
          <a:ln>
            <a:noFill/>
          </a:ln>
        </p:spPr>
      </p:pic>
      <p:pic>
        <p:nvPicPr>
          <p:cNvPr id="347" name="Google Shape;347;p48"/>
          <p:cNvPicPr preferRelativeResize="0"/>
          <p:nvPr/>
        </p:nvPicPr>
        <p:blipFill>
          <a:blip r:embed="rId4">
            <a:alphaModFix/>
          </a:blip>
          <a:stretch>
            <a:fillRect/>
          </a:stretch>
        </p:blipFill>
        <p:spPr>
          <a:xfrm>
            <a:off x="2855322" y="1660121"/>
            <a:ext cx="900974" cy="502574"/>
          </a:xfrm>
          <a:prstGeom prst="rect">
            <a:avLst/>
          </a:prstGeom>
          <a:noFill/>
          <a:ln>
            <a:noFill/>
          </a:ln>
        </p:spPr>
      </p:pic>
      <p:sp>
        <p:nvSpPr>
          <p:cNvPr id="348" name="Google Shape;348;p48"/>
          <p:cNvSpPr txBox="1"/>
          <p:nvPr/>
        </p:nvSpPr>
        <p:spPr>
          <a:xfrm>
            <a:off x="-18200" y="0"/>
            <a:ext cx="12192000" cy="6858000"/>
          </a:xfrm>
          <a:prstGeom prst="rect">
            <a:avLst/>
          </a:prstGeom>
          <a:noFill/>
          <a:ln>
            <a:noFill/>
          </a:ln>
        </p:spPr>
        <p:txBody>
          <a:bodyPr spcFirstLastPara="1" wrap="square" lIns="91425" tIns="91425" rIns="91425" bIns="91425" anchor="ctr" anchorCtr="0">
            <a:noAutofit/>
          </a:bodyPr>
          <a:lstStyle/>
          <a:p>
            <a:pPr marL="457200" lvl="0" indent="-228600" algn="l" rtl="0">
              <a:lnSpc>
                <a:spcPct val="115000"/>
              </a:lnSpc>
              <a:spcBef>
                <a:spcPts val="0"/>
              </a:spcBef>
              <a:spcAft>
                <a:spcPts val="0"/>
              </a:spcAft>
              <a:buClr>
                <a:srgbClr val="373737"/>
              </a:buClr>
              <a:buSzPts val="1050"/>
              <a:buNone/>
            </a:pPr>
            <a:r>
              <a:rPr lang="da-DK" sz="1050" dirty="0"/>
              <a:t>[…] Ny stor svensk forskningsprojekt viser, at for hvert glas mælk man indtager, stiger dødeligheden med 15 pct. læs mere om det her […]</a:t>
            </a:r>
            <a:br>
              <a:rPr lang="da-DK" sz="1050" dirty="0"/>
            </a:br>
            <a:r>
              <a:rPr lang="da-DK" sz="1050" u="sng" dirty="0">
                <a:solidFill>
                  <a:srgbClr val="EA6645"/>
                </a:solidFill>
                <a:highlight>
                  <a:srgbClr val="EA6645"/>
                </a:highlight>
                <a:hlinkClick r:id="rId5"/>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L</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6"/>
              </a:rPr>
              <a:t>18. januar 2018 kl. 23:33</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Måske man først og fremmest skulle prøve at forholde sig til, om det er den pasteuriserede opvarmede mælk, der skaber problemerne, eller også den rå mælk (homogeniseret tryk-behandlet mælk gør helt sikkert).</a:t>
            </a:r>
            <a:br>
              <a:rPr lang="da-DK" sz="1050" dirty="0"/>
            </a:br>
            <a:r>
              <a:rPr lang="da-DK" sz="1050" dirty="0"/>
              <a:t>Det er tankevækkende, at vi i Danmark under besættelsen fandt tid til at indføre den slags; for hvem indfører noget i et besat land, det må vel være besætterne eller </a:t>
            </a:r>
            <a:r>
              <a:rPr lang="da-DK" sz="1050" dirty="0" err="1"/>
              <a:t>hur</a:t>
            </a:r>
            <a:r>
              <a:rPr lang="da-DK" sz="1050" dirty="0"/>
              <a:t>? Ja, rå </a:t>
            </a:r>
            <a:r>
              <a:rPr lang="da-DK" sz="1050" dirty="0" err="1"/>
              <a:t>upasteuriseret</a:t>
            </a:r>
            <a:r>
              <a:rPr lang="da-DK" sz="1050" dirty="0"/>
              <a:t> mælk blev forbudt i 1941, og blev aldrig siden revurderet, så vidt jeg ved.</a:t>
            </a:r>
            <a:br>
              <a:rPr lang="da-DK" sz="1050" dirty="0"/>
            </a:br>
            <a:r>
              <a:rPr lang="da-DK" sz="1050" u="sng" dirty="0">
                <a:solidFill>
                  <a:srgbClr val="EA6645"/>
                </a:solidFill>
                <a:highlight>
                  <a:srgbClr val="EA6645"/>
                </a:highlight>
                <a:hlinkClick r:id="rId7"/>
              </a:rPr>
              <a:t> Kommentér denne kommentar</a:t>
            </a:r>
            <a:endParaRPr sz="1050" u="sng" dirty="0">
              <a:solidFill>
                <a:srgbClr val="EA6645"/>
              </a:solidFill>
              <a:highlight>
                <a:srgbClr val="EA6645"/>
              </a:highlight>
            </a:endParaRPr>
          </a:p>
          <a:p>
            <a:pPr marL="914400" marR="101600" lvl="1" indent="-295275" algn="l" rtl="0">
              <a:lnSpc>
                <a:spcPct val="142857"/>
              </a:lnSpc>
              <a:spcBef>
                <a:spcPts val="0"/>
              </a:spcBef>
              <a:spcAft>
                <a:spcPts val="0"/>
              </a:spcAft>
              <a:buClr>
                <a:srgbClr val="373737"/>
              </a:buClr>
              <a:buSzPts val="1050"/>
              <a:buChar char="○"/>
            </a:pPr>
            <a:r>
              <a:rPr lang="da-DK" sz="1050" b="1" dirty="0">
                <a:solidFill>
                  <a:srgbClr val="373737"/>
                </a:solidFill>
                <a:highlight>
                  <a:srgbClr val="E9E9E9"/>
                </a:highlight>
              </a:rPr>
              <a:t>A</a:t>
            </a:r>
            <a:endParaRPr sz="1050" b="1" dirty="0">
              <a:solidFill>
                <a:srgbClr val="373737"/>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hlinkClick r:id="rId8"/>
              </a:rPr>
              <a:t>13. august 2019 kl. 9:50</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dirty="0">
                <a:highlight>
                  <a:srgbClr val="E9E9E9"/>
                </a:highlight>
              </a:rPr>
              <a:t>Nej, det er nok ikke blevet revurderet, fordi </a:t>
            </a:r>
            <a:r>
              <a:rPr lang="da-DK" sz="1050" dirty="0" err="1">
                <a:highlight>
                  <a:srgbClr val="E9E9E9"/>
                </a:highlight>
              </a:rPr>
              <a:t>kvægturberkulosen</a:t>
            </a:r>
            <a:r>
              <a:rPr lang="da-DK" sz="1050" dirty="0">
                <a:highlight>
                  <a:srgbClr val="E9E9E9"/>
                </a:highlight>
              </a:rPr>
              <a:t> stort set blev udryddet efter at pasteurisering blev indført ved lov i 41. Men det var nu tanker, man allerede gjorde sig før krigen – så det hænger næppe sammen med din sandhed.</a:t>
            </a:r>
            <a:br>
              <a:rPr lang="da-DK" sz="1050" dirty="0">
                <a:highlight>
                  <a:srgbClr val="E9E9E9"/>
                </a:highlight>
              </a:rPr>
            </a:br>
            <a:r>
              <a:rPr lang="da-DK" sz="1050" u="sng" dirty="0">
                <a:solidFill>
                  <a:srgbClr val="EA6645"/>
                </a:solidFill>
                <a:highlight>
                  <a:srgbClr val="EA6645"/>
                </a:highlight>
                <a:hlinkClick r:id="rId9"/>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b="1" dirty="0">
                <a:solidFill>
                  <a:srgbClr val="373737"/>
                </a:solidFill>
              </a:rPr>
              <a:t>F</a:t>
            </a:r>
            <a:endParaRPr sz="1050" b="1" dirty="0">
              <a:solidFill>
                <a:srgbClr val="373737"/>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10"/>
              </a:rPr>
              <a:t>9. december 2019 kl. 9:57</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Det her er noget fucking </a:t>
            </a:r>
            <a:r>
              <a:rPr lang="da-DK" sz="1050" dirty="0" err="1"/>
              <a:t>bullshit</a:t>
            </a:r>
            <a:r>
              <a:rPr lang="da-DK" sz="1050" dirty="0"/>
              <a:t>.</a:t>
            </a:r>
            <a:br>
              <a:rPr lang="da-DK" sz="1050" dirty="0"/>
            </a:br>
            <a:r>
              <a:rPr lang="da-DK" sz="1050" u="sng" dirty="0">
                <a:solidFill>
                  <a:srgbClr val="EA6645"/>
                </a:solidFill>
                <a:highlight>
                  <a:srgbClr val="EA6645"/>
                </a:highlight>
                <a:hlinkClick r:id="rId11"/>
              </a:rPr>
              <a:t> Kommentér denne kommentar</a:t>
            </a:r>
            <a:endParaRPr sz="1050" u="sng" dirty="0">
              <a:solidFill>
                <a:srgbClr val="EA6645"/>
              </a:solidFill>
              <a:highlight>
                <a:srgbClr val="EA6645"/>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rPr>
              <a:t>M</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hlinkClick r:id="rId12"/>
              </a:rPr>
              <a:t>9. december 2019 kl. 10:01</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dirty="0">
                <a:highlight>
                  <a:srgbClr val="E9E9E9"/>
                </a:highlight>
              </a:rPr>
              <a:t>Helt enig</a:t>
            </a:r>
            <a:br>
              <a:rPr lang="da-DK" sz="1050" dirty="0">
                <a:highlight>
                  <a:srgbClr val="E9E9E9"/>
                </a:highlight>
              </a:rPr>
            </a:br>
            <a:r>
              <a:rPr lang="da-DK" sz="1050" u="sng" dirty="0">
                <a:solidFill>
                  <a:srgbClr val="EA6645"/>
                </a:solidFill>
                <a:highlight>
                  <a:srgbClr val="EA6645"/>
                </a:highlight>
                <a:hlinkClick r:id="rId13"/>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rPr>
              <a:t>J</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14"/>
              </a:rPr>
              <a:t>9. december 2019 kl. 9:59</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err="1"/>
              <a:t>ff</a:t>
            </a:r>
            <a:br>
              <a:rPr lang="da-DK" sz="1050" dirty="0"/>
            </a:br>
            <a:r>
              <a:rPr lang="da-DK" sz="1050" u="sng" dirty="0">
                <a:solidFill>
                  <a:srgbClr val="EA6645"/>
                </a:solidFill>
                <a:highlight>
                  <a:srgbClr val="EA6645"/>
                </a:highlight>
                <a:hlinkClick r:id="rId15"/>
              </a:rPr>
              <a:t> Kommentér denne kommentar</a:t>
            </a:r>
            <a:endParaRPr sz="1050" u="sng" dirty="0">
              <a:solidFill>
                <a:srgbClr val="EA6645"/>
              </a:solidFill>
              <a:highlight>
                <a:srgbClr val="EA6645"/>
              </a:highlight>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16"/>
              </a:rPr>
              <a:t>LA.</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u="sng" dirty="0">
                <a:solidFill>
                  <a:srgbClr val="EA6645"/>
                </a:solidFill>
                <a:hlinkClick r:id="rId17"/>
              </a:rPr>
              <a:t>9. december 2019 kl. 10:03</a:t>
            </a:r>
            <a:endParaRPr sz="1050" u="sng" dirty="0">
              <a:solidFill>
                <a:srgbClr val="EA6645"/>
              </a:solidFill>
            </a:endParaRPr>
          </a:p>
          <a:p>
            <a:pPr marL="457200" lvl="0" indent="-228600" algn="l" rtl="0">
              <a:lnSpc>
                <a:spcPct val="115000"/>
              </a:lnSpc>
              <a:spcBef>
                <a:spcPts val="0"/>
              </a:spcBef>
              <a:spcAft>
                <a:spcPts val="0"/>
              </a:spcAft>
              <a:buClr>
                <a:srgbClr val="373737"/>
              </a:buClr>
              <a:buSzPts val="1050"/>
              <a:buNone/>
            </a:pPr>
            <a:r>
              <a:rPr lang="da-DK" sz="1050" dirty="0"/>
              <a:t>Ham/hende der har </a:t>
            </a:r>
            <a:r>
              <a:rPr lang="da-DK" sz="1050" dirty="0" err="1"/>
              <a:t>skravet</a:t>
            </a:r>
            <a:r>
              <a:rPr lang="da-DK" sz="1050" dirty="0"/>
              <a:t> det her er nok ikke lige den skarpeste kniv i skuffen😂😂😂😂😂😂😂😂😂😂😂😂😂😂😂😂😂😂😂😂😂😂😂😂😂😂😂😂😂😂😂😂😂😂😂😂😂😂😂😂😂😂😂😂🔪🔪🔪</a:t>
            </a:r>
            <a:br>
              <a:rPr lang="da-DK" sz="1050" dirty="0"/>
            </a:br>
            <a:r>
              <a:rPr lang="da-DK" sz="1050" u="sng" dirty="0">
                <a:solidFill>
                  <a:srgbClr val="EA6645"/>
                </a:solidFill>
                <a:highlight>
                  <a:srgbClr val="EA6645"/>
                </a:highlight>
                <a:hlinkClick r:id="rId18"/>
              </a:rPr>
              <a:t> Kommentér denne kommentar</a:t>
            </a:r>
            <a:endParaRPr sz="1050" u="sng" dirty="0">
              <a:solidFill>
                <a:srgbClr val="EA6645"/>
              </a:solidFill>
              <a:highlight>
                <a:srgbClr val="EA6645"/>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rPr>
              <a:t>LA</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u="sng" dirty="0">
                <a:solidFill>
                  <a:srgbClr val="EA6645"/>
                </a:solidFill>
                <a:highlight>
                  <a:srgbClr val="E9E9E9"/>
                </a:highlight>
                <a:hlinkClick r:id="rId19"/>
              </a:rPr>
              <a:t>9. december 2019 kl. 10:05</a:t>
            </a:r>
            <a:endParaRPr sz="1050" u="sng" dirty="0">
              <a:solidFill>
                <a:srgbClr val="EA6645"/>
              </a:solidFill>
              <a:highlight>
                <a:srgbClr val="E9E9E9"/>
              </a:highlight>
            </a:endParaRPr>
          </a:p>
          <a:p>
            <a:pPr marL="914400" marR="101600" lvl="1" indent="-295275" algn="l" rtl="0">
              <a:lnSpc>
                <a:spcPct val="142857"/>
              </a:lnSpc>
              <a:spcBef>
                <a:spcPts val="0"/>
              </a:spcBef>
              <a:spcAft>
                <a:spcPts val="0"/>
              </a:spcAft>
              <a:buClr>
                <a:srgbClr val="373737"/>
              </a:buClr>
              <a:buSzPts val="1050"/>
              <a:buChar char="○"/>
            </a:pPr>
            <a:r>
              <a:rPr lang="da-DK" sz="1050" dirty="0" err="1">
                <a:highlight>
                  <a:srgbClr val="E9E9E9"/>
                </a:highlight>
              </a:rPr>
              <a:t>Sorry</a:t>
            </a:r>
            <a:r>
              <a:rPr lang="da-DK" sz="1050" dirty="0">
                <a:highlight>
                  <a:srgbClr val="E9E9E9"/>
                </a:highlight>
              </a:rPr>
              <a:t> Hej Gert søde ven DU er nok ikke den skarpeste kniv i skuffen. 😊🔪</a:t>
            </a:r>
            <a:endParaRPr sz="1050" dirty="0">
              <a:highlight>
                <a:srgbClr val="E9E9E9"/>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9"/>
          <p:cNvSpPr txBox="1">
            <a:spLocks noGrp="1"/>
          </p:cNvSpPr>
          <p:nvPr>
            <p:ph type="title"/>
          </p:nvPr>
        </p:nvSpPr>
        <p:spPr>
          <a:xfrm>
            <a:off x="870099" y="155268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sz="3600" b="1" dirty="0">
                <a:solidFill>
                  <a:srgbClr val="EA5539"/>
                </a:solidFill>
              </a:rPr>
              <a:t>Opsamling på blog og artikel</a:t>
            </a:r>
            <a:endParaRPr sz="3600" b="1" dirty="0">
              <a:solidFill>
                <a:srgbClr val="EA5539"/>
              </a:solidFill>
            </a:endParaRPr>
          </a:p>
        </p:txBody>
      </p:sp>
      <p:sp>
        <p:nvSpPr>
          <p:cNvPr id="355" name="Google Shape;355;p49"/>
          <p:cNvSpPr txBox="1">
            <a:spLocks noGrp="1"/>
          </p:cNvSpPr>
          <p:nvPr>
            <p:ph type="body" idx="1"/>
          </p:nvPr>
        </p:nvSpPr>
        <p:spPr>
          <a:xfrm>
            <a:off x="859466" y="2878247"/>
            <a:ext cx="10230293" cy="441568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rgbClr val="EA5539"/>
              </a:buClr>
              <a:buSzPts val="3000"/>
              <a:buFont typeface="Arial" panose="020B0604020202020204" pitchFamily="34" charset="0"/>
              <a:buChar char="•"/>
            </a:pPr>
            <a:r>
              <a:rPr lang="da-DK" sz="2400" dirty="0">
                <a:solidFill>
                  <a:srgbClr val="EA5539"/>
                </a:solidFill>
              </a:rPr>
              <a:t>Hvem er forfatterne (afsender)</a:t>
            </a:r>
            <a:endParaRPr sz="2400" dirty="0">
              <a:solidFill>
                <a:srgbClr val="EA5539"/>
              </a:solidFill>
            </a:endParaRPr>
          </a:p>
          <a:p>
            <a:pPr lvl="0" indent="-457200" algn="l" rtl="0">
              <a:lnSpc>
                <a:spcPct val="90000"/>
              </a:lnSpc>
              <a:spcBef>
                <a:spcPts val="1000"/>
              </a:spcBef>
              <a:spcAft>
                <a:spcPts val="0"/>
              </a:spcAft>
              <a:buClr>
                <a:srgbClr val="EA5539"/>
              </a:buClr>
              <a:buSzPts val="3000"/>
              <a:buFont typeface="Arial" panose="020B0604020202020204" pitchFamily="34" charset="0"/>
              <a:buChar char="•"/>
            </a:pPr>
            <a:r>
              <a:rPr lang="da-DK" sz="2400" dirty="0">
                <a:solidFill>
                  <a:srgbClr val="EA5539"/>
                </a:solidFill>
              </a:rPr>
              <a:t>Fortælles en personlig historie? Kan I identificere jer med afsender?</a:t>
            </a:r>
            <a:endParaRPr sz="2400" dirty="0">
              <a:solidFill>
                <a:srgbClr val="EA5539"/>
              </a:solidFill>
            </a:endParaRPr>
          </a:p>
          <a:p>
            <a:pPr lvl="0" indent="-457200" algn="l" rtl="0">
              <a:lnSpc>
                <a:spcPct val="90000"/>
              </a:lnSpc>
              <a:spcBef>
                <a:spcPts val="1000"/>
              </a:spcBef>
              <a:spcAft>
                <a:spcPts val="0"/>
              </a:spcAft>
              <a:buClr>
                <a:srgbClr val="EA5539"/>
              </a:buClr>
              <a:buSzPts val="3000"/>
              <a:buFont typeface="Arial" panose="020B0604020202020204" pitchFamily="34" charset="0"/>
              <a:buChar char="•"/>
            </a:pPr>
            <a:r>
              <a:rPr lang="da-DK" sz="2400" b="1" dirty="0">
                <a:solidFill>
                  <a:srgbClr val="EA5539"/>
                </a:solidFill>
              </a:rPr>
              <a:t>Emne: </a:t>
            </a:r>
            <a:r>
              <a:rPr lang="da-DK" sz="2400" dirty="0">
                <a:solidFill>
                  <a:srgbClr val="EA5539"/>
                </a:solidFill>
              </a:rPr>
              <a:t>Har historien/teksten relevans og væsentlighed?</a:t>
            </a:r>
            <a:endParaRPr sz="2400" dirty="0">
              <a:solidFill>
                <a:srgbClr val="EA5539"/>
              </a:solidFill>
            </a:endParaRPr>
          </a:p>
          <a:p>
            <a:pPr lvl="0" indent="-457200" algn="l" rtl="0">
              <a:lnSpc>
                <a:spcPct val="90000"/>
              </a:lnSpc>
              <a:spcBef>
                <a:spcPts val="1000"/>
              </a:spcBef>
              <a:spcAft>
                <a:spcPts val="0"/>
              </a:spcAft>
              <a:buClr>
                <a:srgbClr val="EA5539"/>
              </a:buClr>
              <a:buSzPts val="3000"/>
              <a:buFont typeface="Arial" panose="020B0604020202020204" pitchFamily="34" charset="0"/>
              <a:buChar char="•"/>
            </a:pPr>
            <a:r>
              <a:rPr lang="da-DK" sz="2400" b="1" dirty="0">
                <a:solidFill>
                  <a:srgbClr val="EA5539"/>
                </a:solidFill>
              </a:rPr>
              <a:t>Layout: </a:t>
            </a:r>
            <a:r>
              <a:rPr lang="da-DK" sz="2400" dirty="0">
                <a:solidFill>
                  <a:srgbClr val="EA5539"/>
                </a:solidFill>
              </a:rPr>
              <a:t>Hvordan bruges modaliteterne i bloggen?</a:t>
            </a:r>
            <a:endParaRPr sz="2400" dirty="0">
              <a:solidFill>
                <a:srgbClr val="EA5539"/>
              </a:solidFill>
            </a:endParaRPr>
          </a:p>
          <a:p>
            <a:pPr lvl="0" indent="-457200" algn="l" rtl="0">
              <a:lnSpc>
                <a:spcPct val="90000"/>
              </a:lnSpc>
              <a:spcBef>
                <a:spcPts val="1000"/>
              </a:spcBef>
              <a:spcAft>
                <a:spcPts val="0"/>
              </a:spcAft>
              <a:buClr>
                <a:srgbClr val="EA5539"/>
              </a:buClr>
              <a:buSzPts val="3000"/>
              <a:buFont typeface="Arial" panose="020B0604020202020204" pitchFamily="34" charset="0"/>
              <a:buChar char="•"/>
            </a:pPr>
            <a:r>
              <a:rPr lang="da-DK" sz="2400" b="1" dirty="0">
                <a:solidFill>
                  <a:srgbClr val="EA5539"/>
                </a:solidFill>
              </a:rPr>
              <a:t>Virkemidler: </a:t>
            </a:r>
            <a:r>
              <a:rPr lang="da-DK" sz="2400" dirty="0">
                <a:solidFill>
                  <a:srgbClr val="EA5539"/>
                </a:solidFill>
              </a:rPr>
              <a:t>Indgår undersøgelser eller fx lægelige udsagn som kilder?</a:t>
            </a:r>
            <a:endParaRPr sz="2400" dirty="0">
              <a:solidFill>
                <a:srgbClr val="EA5539"/>
              </a:solidFill>
            </a:endParaRPr>
          </a:p>
          <a:p>
            <a:pPr marL="228600" lvl="0" indent="-50800" algn="l" rtl="0">
              <a:lnSpc>
                <a:spcPct val="90000"/>
              </a:lnSpc>
              <a:spcBef>
                <a:spcPts val="1000"/>
              </a:spcBef>
              <a:spcAft>
                <a:spcPts val="0"/>
              </a:spcAft>
              <a:buClr>
                <a:schemeClr val="dk1"/>
              </a:buClr>
              <a:buSzPts val="2800"/>
              <a:buNone/>
            </a:pPr>
            <a:endParaRPr sz="3000" dirty="0">
              <a:solidFill>
                <a:srgbClr val="EA5539"/>
              </a:solidFill>
            </a:endParaRPr>
          </a:p>
        </p:txBody>
      </p:sp>
      <p:pic>
        <p:nvPicPr>
          <p:cNvPr id="4" name="Billede 3">
            <a:extLst>
              <a:ext uri="{FF2B5EF4-FFF2-40B4-BE49-F238E27FC236}">
                <a16:creationId xmlns:a16="http://schemas.microsoft.com/office/drawing/2014/main" id="{3BC329CB-D142-4D07-940D-776EBA1952CC}"/>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D2C7E-D02A-459E-8A04-13D43D5FAC1B}"/>
              </a:ext>
            </a:extLst>
          </p:cNvPr>
          <p:cNvSpPr>
            <a:spLocks noGrp="1"/>
          </p:cNvSpPr>
          <p:nvPr>
            <p:ph type="title"/>
          </p:nvPr>
        </p:nvSpPr>
        <p:spPr>
          <a:xfrm>
            <a:off x="838200" y="560749"/>
            <a:ext cx="10515600" cy="1325563"/>
          </a:xfrm>
        </p:spPr>
        <p:txBody>
          <a:bodyPr/>
          <a:lstStyle/>
          <a:p>
            <a:r>
              <a:rPr lang="da-DK" sz="3600" b="1" dirty="0">
                <a:solidFill>
                  <a:srgbClr val="EA5539"/>
                </a:solidFill>
              </a:rPr>
              <a:t>Kritisk vurdering af myter i teksterne</a:t>
            </a:r>
          </a:p>
        </p:txBody>
      </p:sp>
      <p:sp>
        <p:nvSpPr>
          <p:cNvPr id="3" name="Pladsholder til indhold 2">
            <a:extLst>
              <a:ext uri="{FF2B5EF4-FFF2-40B4-BE49-F238E27FC236}">
                <a16:creationId xmlns:a16="http://schemas.microsoft.com/office/drawing/2014/main" id="{69479C61-8A02-4E8E-8F42-E1EB4FE8FFC5}"/>
              </a:ext>
            </a:extLst>
          </p:cNvPr>
          <p:cNvSpPr>
            <a:spLocks noGrp="1"/>
          </p:cNvSpPr>
          <p:nvPr>
            <p:ph idx="1"/>
          </p:nvPr>
        </p:nvSpPr>
        <p:spPr>
          <a:xfrm>
            <a:off x="1295397" y="1825625"/>
            <a:ext cx="10515600" cy="4351338"/>
          </a:xfrm>
        </p:spPr>
        <p:txBody>
          <a:bodyPr/>
          <a:lstStyle/>
          <a:p>
            <a:pPr marL="0" indent="0">
              <a:lnSpc>
                <a:spcPct val="100000"/>
              </a:lnSpc>
              <a:spcAft>
                <a:spcPts val="1200"/>
              </a:spcAft>
              <a:buNone/>
            </a:pPr>
            <a:r>
              <a:rPr lang="da-DK" sz="2400" dirty="0">
                <a:solidFill>
                  <a:srgbClr val="EA5539"/>
                </a:solidFill>
              </a:rPr>
              <a:t>”Komælk er til kalve”</a:t>
            </a:r>
          </a:p>
          <a:p>
            <a:pPr marL="0" indent="0">
              <a:lnSpc>
                <a:spcPct val="100000"/>
              </a:lnSpc>
              <a:spcAft>
                <a:spcPts val="1200"/>
              </a:spcAft>
              <a:buNone/>
            </a:pPr>
            <a:r>
              <a:rPr lang="da-DK" sz="2400" dirty="0">
                <a:solidFill>
                  <a:srgbClr val="EA5539"/>
                </a:solidFill>
              </a:rPr>
              <a:t>”Komælk er svær at fordøje”</a:t>
            </a:r>
          </a:p>
          <a:p>
            <a:pPr marL="0" indent="0">
              <a:lnSpc>
                <a:spcPct val="100000"/>
              </a:lnSpc>
              <a:spcAft>
                <a:spcPts val="1200"/>
              </a:spcAft>
              <a:buNone/>
            </a:pPr>
            <a:r>
              <a:rPr lang="da-DK" sz="2400" dirty="0">
                <a:solidFill>
                  <a:srgbClr val="EA5539"/>
                </a:solidFill>
              </a:rPr>
              <a:t>”Mælk kan give uren hud (akne, rødmen og udslæt)”</a:t>
            </a:r>
          </a:p>
          <a:p>
            <a:pPr marL="0" indent="0">
              <a:lnSpc>
                <a:spcPct val="100000"/>
              </a:lnSpc>
              <a:spcAft>
                <a:spcPts val="1200"/>
              </a:spcAft>
              <a:buNone/>
            </a:pPr>
            <a:r>
              <a:rPr lang="da-DK" altLang="da-DK" sz="2400" dirty="0">
                <a:solidFill>
                  <a:srgbClr val="EA5539"/>
                </a:solidFill>
              </a:rPr>
              <a:t>”Du skal ikke bekymre dig omkring om du får nok kalk uden komælk. Der er så mange vegetabilske kilder til kalk og hvis du spørger mig er de også langt bedre. Dertil skal det siges at gravide (eller ønsket om det) anbefales kalk og her skal du vælge en med Calcium, magnesium og </a:t>
            </a:r>
            <a:r>
              <a:rPr lang="da-DK" altLang="da-DK" sz="2400" dirty="0" err="1">
                <a:solidFill>
                  <a:srgbClr val="EA5539"/>
                </a:solidFill>
              </a:rPr>
              <a:t>d-vitamin</a:t>
            </a:r>
            <a:r>
              <a:rPr lang="da-DK" altLang="da-DK" sz="2400" dirty="0">
                <a:solidFill>
                  <a:srgbClr val="EA5539"/>
                </a:solidFill>
              </a:rPr>
              <a:t> og evt. </a:t>
            </a:r>
            <a:r>
              <a:rPr lang="da-DK" altLang="da-DK" sz="2400" dirty="0" err="1">
                <a:solidFill>
                  <a:srgbClr val="EA5539"/>
                </a:solidFill>
              </a:rPr>
              <a:t>k-vitamin</a:t>
            </a:r>
            <a:r>
              <a:rPr lang="da-DK" altLang="da-DK" sz="2400" dirty="0">
                <a:solidFill>
                  <a:srgbClr val="EA5539"/>
                </a:solidFill>
              </a:rPr>
              <a:t>. Ellers har kroppen super svært ved at bruge kalket.” </a:t>
            </a:r>
            <a:endParaRPr lang="da-DK" sz="2400" dirty="0">
              <a:solidFill>
                <a:srgbClr val="EA5539"/>
              </a:solidFill>
            </a:endParaRPr>
          </a:p>
        </p:txBody>
      </p:sp>
      <p:sp>
        <p:nvSpPr>
          <p:cNvPr id="5" name="Rectangle 3">
            <a:extLst>
              <a:ext uri="{FF2B5EF4-FFF2-40B4-BE49-F238E27FC236}">
                <a16:creationId xmlns:a16="http://schemas.microsoft.com/office/drawing/2014/main" id="{B0B937B8-D31B-4B65-B51D-63F0857377B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C98A0259-69A6-4B38-A05C-0FD7E0C6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06D16584-D1F0-43E1-80BB-B7D1EE672F03}"/>
              </a:ext>
            </a:extLst>
          </p:cNvPr>
          <p:cNvPicPr>
            <a:picLocks noChangeAspect="1"/>
          </p:cNvPicPr>
          <p:nvPr/>
        </p:nvPicPr>
        <p:blipFill>
          <a:blip r:embed="rId4"/>
          <a:stretch>
            <a:fillRect/>
          </a:stretch>
        </p:blipFill>
        <p:spPr>
          <a:xfrm>
            <a:off x="9766300" y="326111"/>
            <a:ext cx="2028065" cy="1461414"/>
          </a:xfrm>
          <a:prstGeom prst="rect">
            <a:avLst/>
          </a:prstGeom>
        </p:spPr>
      </p:pic>
      <p:grpSp>
        <p:nvGrpSpPr>
          <p:cNvPr id="22" name="Gruppe 21">
            <a:extLst>
              <a:ext uri="{FF2B5EF4-FFF2-40B4-BE49-F238E27FC236}">
                <a16:creationId xmlns:a16="http://schemas.microsoft.com/office/drawing/2014/main" id="{D3952810-DDFF-4963-B524-C760270A41F9}"/>
              </a:ext>
            </a:extLst>
          </p:cNvPr>
          <p:cNvGrpSpPr/>
          <p:nvPr/>
        </p:nvGrpSpPr>
        <p:grpSpPr>
          <a:xfrm>
            <a:off x="930915" y="1965148"/>
            <a:ext cx="451770" cy="338554"/>
            <a:chOff x="962814" y="1997041"/>
            <a:chExt cx="451770" cy="338554"/>
          </a:xfrm>
        </p:grpSpPr>
        <p:sp>
          <p:nvSpPr>
            <p:cNvPr id="23" name="Ellipse 22">
              <a:extLst>
                <a:ext uri="{FF2B5EF4-FFF2-40B4-BE49-F238E27FC236}">
                  <a16:creationId xmlns:a16="http://schemas.microsoft.com/office/drawing/2014/main" id="{1D3A8815-A65B-4BD3-9113-4D37AB8BE6BC}"/>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4" name="Tekstfelt 23">
              <a:extLst>
                <a:ext uri="{FF2B5EF4-FFF2-40B4-BE49-F238E27FC236}">
                  <a16:creationId xmlns:a16="http://schemas.microsoft.com/office/drawing/2014/main" id="{825B0EB2-E6D4-4797-9990-4CF917727164}"/>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1</a:t>
              </a:r>
            </a:p>
          </p:txBody>
        </p:sp>
      </p:grpSp>
      <p:grpSp>
        <p:nvGrpSpPr>
          <p:cNvPr id="25" name="Gruppe 24">
            <a:extLst>
              <a:ext uri="{FF2B5EF4-FFF2-40B4-BE49-F238E27FC236}">
                <a16:creationId xmlns:a16="http://schemas.microsoft.com/office/drawing/2014/main" id="{E7061421-E649-4CBD-9DD9-4EE001782DAA}"/>
              </a:ext>
            </a:extLst>
          </p:cNvPr>
          <p:cNvGrpSpPr/>
          <p:nvPr/>
        </p:nvGrpSpPr>
        <p:grpSpPr>
          <a:xfrm>
            <a:off x="927999" y="2592906"/>
            <a:ext cx="451770" cy="338554"/>
            <a:chOff x="962814" y="1997041"/>
            <a:chExt cx="451770" cy="338554"/>
          </a:xfrm>
        </p:grpSpPr>
        <p:sp>
          <p:nvSpPr>
            <p:cNvPr id="26" name="Ellipse 25">
              <a:extLst>
                <a:ext uri="{FF2B5EF4-FFF2-40B4-BE49-F238E27FC236}">
                  <a16:creationId xmlns:a16="http://schemas.microsoft.com/office/drawing/2014/main" id="{16B702CC-C3B2-4DE9-AACC-DF198D76261D}"/>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7" name="Tekstfelt 26">
              <a:extLst>
                <a:ext uri="{FF2B5EF4-FFF2-40B4-BE49-F238E27FC236}">
                  <a16:creationId xmlns:a16="http://schemas.microsoft.com/office/drawing/2014/main" id="{8CF53BB8-A23D-442B-B160-124D01B06DD9}"/>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2</a:t>
              </a:r>
            </a:p>
          </p:txBody>
        </p:sp>
      </p:grpSp>
      <p:grpSp>
        <p:nvGrpSpPr>
          <p:cNvPr id="28" name="Gruppe 27">
            <a:extLst>
              <a:ext uri="{FF2B5EF4-FFF2-40B4-BE49-F238E27FC236}">
                <a16:creationId xmlns:a16="http://schemas.microsoft.com/office/drawing/2014/main" id="{4B92DCFB-C1F4-4C9A-92B4-97C97FCB7026}"/>
              </a:ext>
            </a:extLst>
          </p:cNvPr>
          <p:cNvGrpSpPr/>
          <p:nvPr/>
        </p:nvGrpSpPr>
        <p:grpSpPr>
          <a:xfrm>
            <a:off x="927999" y="3305462"/>
            <a:ext cx="451770" cy="338554"/>
            <a:chOff x="962814" y="1997041"/>
            <a:chExt cx="451770" cy="338554"/>
          </a:xfrm>
        </p:grpSpPr>
        <p:sp>
          <p:nvSpPr>
            <p:cNvPr id="29" name="Ellipse 28">
              <a:extLst>
                <a:ext uri="{FF2B5EF4-FFF2-40B4-BE49-F238E27FC236}">
                  <a16:creationId xmlns:a16="http://schemas.microsoft.com/office/drawing/2014/main" id="{B3539DF8-44CB-451B-970C-B27C032814FC}"/>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0" name="Tekstfelt 29">
              <a:extLst>
                <a:ext uri="{FF2B5EF4-FFF2-40B4-BE49-F238E27FC236}">
                  <a16:creationId xmlns:a16="http://schemas.microsoft.com/office/drawing/2014/main" id="{0B526B3D-21CD-41E0-9F48-07D8836D2411}"/>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3</a:t>
              </a:r>
            </a:p>
          </p:txBody>
        </p:sp>
      </p:grpSp>
      <p:grpSp>
        <p:nvGrpSpPr>
          <p:cNvPr id="31" name="Gruppe 30">
            <a:extLst>
              <a:ext uri="{FF2B5EF4-FFF2-40B4-BE49-F238E27FC236}">
                <a16:creationId xmlns:a16="http://schemas.microsoft.com/office/drawing/2014/main" id="{81CA2142-5B22-44BE-A4DA-EA80730B3725}"/>
              </a:ext>
            </a:extLst>
          </p:cNvPr>
          <p:cNvGrpSpPr/>
          <p:nvPr/>
        </p:nvGrpSpPr>
        <p:grpSpPr>
          <a:xfrm>
            <a:off x="927999" y="3965909"/>
            <a:ext cx="451770" cy="338554"/>
            <a:chOff x="962814" y="1997041"/>
            <a:chExt cx="451770" cy="338554"/>
          </a:xfrm>
        </p:grpSpPr>
        <p:sp>
          <p:nvSpPr>
            <p:cNvPr id="32" name="Ellipse 31">
              <a:extLst>
                <a:ext uri="{FF2B5EF4-FFF2-40B4-BE49-F238E27FC236}">
                  <a16:creationId xmlns:a16="http://schemas.microsoft.com/office/drawing/2014/main" id="{A8C6A6E5-0363-418B-842F-74EE1C839A71}"/>
                </a:ext>
              </a:extLst>
            </p:cNvPr>
            <p:cNvSpPr>
              <a:spLocks noChangeAspect="1"/>
            </p:cNvSpPr>
            <p:nvPr/>
          </p:nvSpPr>
          <p:spPr>
            <a:xfrm>
              <a:off x="962814" y="2021314"/>
              <a:ext cx="304594" cy="304594"/>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3" name="Tekstfelt 32">
              <a:extLst>
                <a:ext uri="{FF2B5EF4-FFF2-40B4-BE49-F238E27FC236}">
                  <a16:creationId xmlns:a16="http://schemas.microsoft.com/office/drawing/2014/main" id="{EB62D368-2830-4389-A9B3-B8B2C9960376}"/>
                </a:ext>
              </a:extLst>
            </p:cNvPr>
            <p:cNvSpPr txBox="1">
              <a:spLocks noChangeAspect="1"/>
            </p:cNvSpPr>
            <p:nvPr/>
          </p:nvSpPr>
          <p:spPr>
            <a:xfrm>
              <a:off x="977219" y="1997041"/>
              <a:ext cx="437365" cy="338554"/>
            </a:xfrm>
            <a:prstGeom prst="rect">
              <a:avLst/>
            </a:prstGeom>
            <a:noFill/>
          </p:spPr>
          <p:txBody>
            <a:bodyPr wrap="square" rtlCol="0">
              <a:spAutoFit/>
            </a:bodyPr>
            <a:lstStyle/>
            <a:p>
              <a:r>
                <a:rPr lang="da-DK" sz="1600" b="1" dirty="0">
                  <a:solidFill>
                    <a:schemeClr val="bg1"/>
                  </a:solidFill>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286616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38200" y="702083"/>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da-DK" sz="3600" b="1" dirty="0">
                <a:solidFill>
                  <a:srgbClr val="EA5539"/>
                </a:solidFill>
              </a:rPr>
              <a:t>Hvad vil I vælge til aftensmad:</a:t>
            </a:r>
          </a:p>
        </p:txBody>
      </p:sp>
      <p:sp>
        <p:nvSpPr>
          <p:cNvPr id="110" name="Google Shape;110;p16"/>
          <p:cNvSpPr txBox="1">
            <a:spLocks noGrp="1"/>
          </p:cNvSpPr>
          <p:nvPr>
            <p:ph type="body" idx="1"/>
          </p:nvPr>
        </p:nvSpPr>
        <p:spPr>
          <a:xfrm>
            <a:off x="838200" y="2027646"/>
            <a:ext cx="10515600" cy="435133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buClr>
                <a:srgbClr val="EA5539"/>
              </a:buClr>
              <a:buSzPts val="2800"/>
            </a:pPr>
            <a:r>
              <a:rPr lang="da-DK" sz="2600" dirty="0">
                <a:solidFill>
                  <a:srgbClr val="EA5539"/>
                </a:solidFill>
              </a:rPr>
              <a:t>Avokado eller agurk</a:t>
            </a:r>
            <a:endParaRPr sz="2600" dirty="0">
              <a:solidFill>
                <a:srgbClr val="EA5539"/>
              </a:solidFill>
            </a:endParaRPr>
          </a:p>
          <a:p>
            <a:pPr indent="-457200">
              <a:spcAft>
                <a:spcPts val="600"/>
              </a:spcAft>
              <a:buClr>
                <a:srgbClr val="EA5539"/>
              </a:buClr>
              <a:buSzPts val="2800"/>
            </a:pPr>
            <a:r>
              <a:rPr lang="da-DK" sz="2600" dirty="0">
                <a:solidFill>
                  <a:srgbClr val="EA5539"/>
                </a:solidFill>
              </a:rPr>
              <a:t>Pizza fra den lokale pizzeria eller pitabrød med falafler</a:t>
            </a:r>
            <a:endParaRPr sz="2600" dirty="0">
              <a:solidFill>
                <a:srgbClr val="EA5539"/>
              </a:solidFill>
            </a:endParaRPr>
          </a:p>
          <a:p>
            <a:pPr indent="-457200">
              <a:spcAft>
                <a:spcPts val="600"/>
              </a:spcAft>
              <a:buClr>
                <a:srgbClr val="EA5539"/>
              </a:buClr>
              <a:buSzPts val="2800"/>
            </a:pPr>
            <a:r>
              <a:rPr lang="da-DK" sz="2600" dirty="0">
                <a:solidFill>
                  <a:srgbClr val="EA5539"/>
                </a:solidFill>
              </a:rPr>
              <a:t>Cola, cola light eller danskvand</a:t>
            </a:r>
            <a:endParaRPr sz="2600" dirty="0">
              <a:solidFill>
                <a:srgbClr val="EA5539"/>
              </a:solidFill>
            </a:endParaRPr>
          </a:p>
          <a:p>
            <a:pPr indent="-457200">
              <a:spcAft>
                <a:spcPts val="600"/>
              </a:spcAft>
              <a:buClr>
                <a:srgbClr val="EA5539"/>
              </a:buClr>
              <a:buSzPts val="2800"/>
            </a:pPr>
            <a:r>
              <a:rPr lang="da-DK" sz="2600" dirty="0">
                <a:solidFill>
                  <a:srgbClr val="EA5539"/>
                </a:solidFill>
              </a:rPr>
              <a:t>Matador mix, nøddeblanding eller frugt</a:t>
            </a:r>
            <a:endParaRPr sz="2600" dirty="0">
              <a:solidFill>
                <a:srgbClr val="EA5539"/>
              </a:solidFill>
            </a:endParaRPr>
          </a:p>
          <a:p>
            <a:pPr indent="-457200">
              <a:spcAft>
                <a:spcPts val="600"/>
              </a:spcAft>
              <a:buClr>
                <a:srgbClr val="EA5539"/>
              </a:buClr>
              <a:buSzPts val="2800"/>
            </a:pPr>
            <a:r>
              <a:rPr lang="da-DK" sz="2600" dirty="0">
                <a:solidFill>
                  <a:srgbClr val="EA5539"/>
                </a:solidFill>
              </a:rPr>
              <a:t>Lys eller mørk chokolade</a:t>
            </a:r>
            <a:endParaRPr sz="2600" dirty="0">
              <a:solidFill>
                <a:srgbClr val="EA5539"/>
              </a:solidFill>
            </a:endParaRPr>
          </a:p>
          <a:p>
            <a:pPr indent="-457200">
              <a:spcAft>
                <a:spcPts val="600"/>
              </a:spcAft>
              <a:buClr>
                <a:srgbClr val="EA5539"/>
              </a:buClr>
              <a:buSzPts val="2800"/>
            </a:pPr>
            <a:r>
              <a:rPr lang="da-DK" sz="2600" dirty="0">
                <a:solidFill>
                  <a:srgbClr val="EA5539"/>
                </a:solidFill>
              </a:rPr>
              <a:t>Chips, peanuts eller popcorn</a:t>
            </a:r>
            <a:endParaRPr sz="2600" dirty="0">
              <a:solidFill>
                <a:srgbClr val="EA5539"/>
              </a:solidFill>
            </a:endParaRPr>
          </a:p>
          <a:p>
            <a:pPr indent="-457200">
              <a:spcAft>
                <a:spcPts val="600"/>
              </a:spcAft>
              <a:buClr>
                <a:srgbClr val="EA5539"/>
              </a:buClr>
              <a:buSzPts val="2800"/>
            </a:pPr>
            <a:r>
              <a:rPr lang="da-DK" sz="2600" dirty="0">
                <a:solidFill>
                  <a:srgbClr val="EA5539"/>
                </a:solidFill>
              </a:rPr>
              <a:t>Økologisk eller ikke økologisk</a:t>
            </a:r>
            <a:endParaRPr sz="2600" dirty="0">
              <a:solidFill>
                <a:srgbClr val="EA5539"/>
              </a:solidFill>
            </a:endParaRPr>
          </a:p>
          <a:p>
            <a:pPr marL="228600" lvl="0" indent="-50800" algn="l" rtl="0">
              <a:lnSpc>
                <a:spcPct val="90000"/>
              </a:lnSpc>
              <a:spcBef>
                <a:spcPts val="1000"/>
              </a:spcBef>
              <a:spcAft>
                <a:spcPts val="0"/>
              </a:spcAft>
              <a:buClr>
                <a:schemeClr val="dk1"/>
              </a:buClr>
              <a:buSzPts val="2800"/>
              <a:buNone/>
            </a:pPr>
            <a:endParaRPr dirty="0">
              <a:solidFill>
                <a:srgbClr val="EA5539"/>
              </a:solidFill>
            </a:endParaRPr>
          </a:p>
        </p:txBody>
      </p:sp>
      <p:pic>
        <p:nvPicPr>
          <p:cNvPr id="4" name="Billede 3">
            <a:extLst>
              <a:ext uri="{FF2B5EF4-FFF2-40B4-BE49-F238E27FC236}">
                <a16:creationId xmlns:a16="http://schemas.microsoft.com/office/drawing/2014/main" id="{1DE54CB7-DE5C-4C1F-AFD7-7D353BF18C81}"/>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838200" y="670046"/>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a-DK" sz="3600" b="1" dirty="0">
                <a:solidFill>
                  <a:srgbClr val="EA5539"/>
                </a:solidFill>
              </a:rPr>
              <a:t>Kig på klassens </a:t>
            </a:r>
            <a:r>
              <a:rPr lang="da-DK" sz="3600" b="1" i="1" dirty="0">
                <a:solidFill>
                  <a:srgbClr val="EA5539"/>
                </a:solidFill>
              </a:rPr>
              <a:t>Mytevæg</a:t>
            </a:r>
            <a:endParaRPr sz="3600" b="1" i="1" dirty="0">
              <a:solidFill>
                <a:srgbClr val="EA5539"/>
              </a:solidFill>
            </a:endParaRPr>
          </a:p>
        </p:txBody>
      </p:sp>
      <p:sp>
        <p:nvSpPr>
          <p:cNvPr id="371" name="Google Shape;371;p51"/>
          <p:cNvSpPr txBox="1">
            <a:spLocks noGrp="1"/>
          </p:cNvSpPr>
          <p:nvPr>
            <p:ph type="body" idx="1"/>
          </p:nvPr>
        </p:nvSpPr>
        <p:spPr>
          <a:xfrm>
            <a:off x="880732" y="1957646"/>
            <a:ext cx="8444023"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1200"/>
              </a:spcAft>
              <a:buNone/>
            </a:pPr>
            <a:r>
              <a:rPr lang="da-DK" sz="2400" dirty="0">
                <a:solidFill>
                  <a:srgbClr val="EA5539"/>
                </a:solidFill>
              </a:rPr>
              <a:t>Tjek dine egne myter ved at google jeres udsagn. Vælg hver især en myte og brug 10 minutter på at faktatjekke en myte:</a:t>
            </a:r>
            <a:endParaRPr sz="2400" dirty="0">
              <a:solidFill>
                <a:srgbClr val="EA5539"/>
              </a:solidFill>
            </a:endParaRPr>
          </a:p>
          <a:p>
            <a:pPr marL="342900">
              <a:buClr>
                <a:srgbClr val="EA5539"/>
              </a:buClr>
            </a:pPr>
            <a:r>
              <a:rPr lang="da-DK" sz="2400" dirty="0">
                <a:solidFill>
                  <a:srgbClr val="EA5539"/>
                </a:solidFill>
              </a:rPr>
              <a:t>Hvem er afsender? Ekspert eller lægmand</a:t>
            </a:r>
            <a:endParaRPr sz="2400" dirty="0">
              <a:solidFill>
                <a:srgbClr val="EA5539"/>
              </a:solidFill>
            </a:endParaRPr>
          </a:p>
          <a:p>
            <a:pPr marL="342900">
              <a:buClr>
                <a:srgbClr val="EA5539"/>
              </a:buClr>
            </a:pPr>
            <a:r>
              <a:rPr lang="da-DK" sz="2400" dirty="0">
                <a:solidFill>
                  <a:srgbClr val="EA5539"/>
                </a:solidFill>
              </a:rPr>
              <a:t>Hvad skrives om emnet? Troværdighed</a:t>
            </a:r>
            <a:endParaRPr sz="2400" dirty="0">
              <a:solidFill>
                <a:srgbClr val="EA5539"/>
              </a:solidFill>
            </a:endParaRPr>
          </a:p>
          <a:p>
            <a:pPr marL="342900">
              <a:buClr>
                <a:srgbClr val="EA5539"/>
              </a:buClr>
            </a:pPr>
            <a:r>
              <a:rPr lang="da-DK" sz="2400" dirty="0">
                <a:solidFill>
                  <a:srgbClr val="EA5539"/>
                </a:solidFill>
              </a:rPr>
              <a:t>Hvordan formidles emnet? Modaliteter</a:t>
            </a:r>
            <a:endParaRPr sz="2400" dirty="0">
              <a:solidFill>
                <a:srgbClr val="EA5539"/>
              </a:solidFill>
            </a:endParaRPr>
          </a:p>
          <a:p>
            <a:pPr marL="342900">
              <a:buClr>
                <a:srgbClr val="EA5539"/>
              </a:buClr>
            </a:pPr>
            <a:r>
              <a:rPr lang="da-DK" sz="2400" dirty="0">
                <a:solidFill>
                  <a:srgbClr val="EA5539"/>
                </a:solidFill>
              </a:rPr>
              <a:t>Hvilke sproglige virkemidler? Undersøgelser</a:t>
            </a:r>
            <a:endParaRPr sz="2400" dirty="0">
              <a:solidFill>
                <a:srgbClr val="EA5539"/>
              </a:solidFill>
            </a:endParaRPr>
          </a:p>
          <a:p>
            <a:pPr marL="0" lvl="0" indent="0" algn="l" rtl="0">
              <a:spcBef>
                <a:spcPts val="1000"/>
              </a:spcBef>
              <a:spcAft>
                <a:spcPts val="0"/>
              </a:spcAft>
              <a:buNone/>
            </a:pPr>
            <a:endParaRPr sz="2400" dirty="0">
              <a:solidFill>
                <a:srgbClr val="EA5539"/>
              </a:solidFill>
            </a:endParaRPr>
          </a:p>
          <a:p>
            <a:pPr marL="0" lvl="0" indent="0" algn="l" rtl="0">
              <a:spcBef>
                <a:spcPts val="1000"/>
              </a:spcBef>
              <a:spcAft>
                <a:spcPts val="0"/>
              </a:spcAft>
              <a:buNone/>
            </a:pPr>
            <a:r>
              <a:rPr lang="da-DK" sz="2400" dirty="0">
                <a:solidFill>
                  <a:srgbClr val="EA5539"/>
                </a:solidFill>
              </a:rPr>
              <a:t>Fælles opsamling i klassen.</a:t>
            </a:r>
            <a:endParaRPr sz="2400" dirty="0">
              <a:solidFill>
                <a:srgbClr val="EA5539"/>
              </a:solidFill>
            </a:endParaRPr>
          </a:p>
        </p:txBody>
      </p:sp>
      <p:pic>
        <p:nvPicPr>
          <p:cNvPr id="4" name="Billede 3">
            <a:extLst>
              <a:ext uri="{FF2B5EF4-FFF2-40B4-BE49-F238E27FC236}">
                <a16:creationId xmlns:a16="http://schemas.microsoft.com/office/drawing/2014/main" id="{BBB5D2B7-8500-4EF1-B1EE-5F78D1C7C09C}"/>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52"/>
          <p:cNvSpPr txBox="1">
            <a:spLocks noGrp="1"/>
          </p:cNvSpPr>
          <p:nvPr>
            <p:ph type="body" idx="1"/>
          </p:nvPr>
        </p:nvSpPr>
        <p:spPr>
          <a:xfrm>
            <a:off x="519223" y="1836242"/>
            <a:ext cx="9868786" cy="37590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da-DK" sz="2400" dirty="0">
                <a:solidFill>
                  <a:srgbClr val="EA5539"/>
                </a:solidFill>
              </a:rPr>
              <a:t>I skal i gruppen vælge en af de  tre blogs/film</a:t>
            </a:r>
            <a:endParaRPr sz="2400" dirty="0">
              <a:solidFill>
                <a:srgbClr val="EA5539"/>
              </a:solidFill>
            </a:endParaRPr>
          </a:p>
          <a:p>
            <a:pPr marL="457200" lvl="0" indent="-342900" algn="l" rtl="0">
              <a:lnSpc>
                <a:spcPct val="100000"/>
              </a:lnSpc>
              <a:spcBef>
                <a:spcPts val="1000"/>
              </a:spcBef>
              <a:spcAft>
                <a:spcPts val="1200"/>
              </a:spcAft>
              <a:buClr>
                <a:srgbClr val="EA5539"/>
              </a:buClr>
              <a:buSzPts val="1800"/>
              <a:buChar char="•"/>
            </a:pPr>
            <a:r>
              <a:rPr lang="da-DK" sz="2400" dirty="0">
                <a:solidFill>
                  <a:srgbClr val="EA5539"/>
                </a:solidFill>
              </a:rPr>
              <a:t>I skal undersøge sproglige virkemidler og modaliteter, hensigten og en kritisk vurdering af den anvendte forskning</a:t>
            </a:r>
            <a:endParaRPr sz="2400" dirty="0">
              <a:solidFill>
                <a:srgbClr val="EA5539"/>
              </a:solidFill>
            </a:endParaRPr>
          </a:p>
          <a:p>
            <a:pPr marL="457200" lvl="0" indent="-342900" algn="l" rtl="0">
              <a:lnSpc>
                <a:spcPct val="100000"/>
              </a:lnSpc>
              <a:spcBef>
                <a:spcPts val="0"/>
              </a:spcBef>
              <a:spcAft>
                <a:spcPts val="1200"/>
              </a:spcAft>
              <a:buClr>
                <a:srgbClr val="EA5539"/>
              </a:buClr>
              <a:buSzPts val="1800"/>
              <a:buChar char="•"/>
            </a:pPr>
            <a:r>
              <a:rPr lang="da-DK" sz="2400" dirty="0">
                <a:solidFill>
                  <a:srgbClr val="EA5539"/>
                </a:solidFill>
              </a:rPr>
              <a:t>Derudover skal I tage stilling til, om I synes informationerne er troværdige, og hvilke tanker og følelser videoen/bloggen vækker hos jer?</a:t>
            </a:r>
            <a:endParaRPr sz="2400" dirty="0">
              <a:solidFill>
                <a:srgbClr val="EA5539"/>
              </a:solidFill>
            </a:endParaRPr>
          </a:p>
          <a:p>
            <a:pPr marL="457200" lvl="0" indent="-342900" algn="l" rtl="0">
              <a:lnSpc>
                <a:spcPct val="100000"/>
              </a:lnSpc>
              <a:spcBef>
                <a:spcPts val="0"/>
              </a:spcBef>
              <a:spcAft>
                <a:spcPts val="1200"/>
              </a:spcAft>
              <a:buClr>
                <a:srgbClr val="EA5539"/>
              </a:buClr>
              <a:buSzPts val="1800"/>
              <a:buChar char="•"/>
            </a:pPr>
            <a:r>
              <a:rPr lang="da-DK" sz="2400" dirty="0">
                <a:solidFill>
                  <a:srgbClr val="EA5539"/>
                </a:solidFill>
              </a:rPr>
              <a:t>Vil I kunne ”like” denne information og dele den med andre? </a:t>
            </a:r>
            <a:endParaRPr sz="2400" dirty="0">
              <a:solidFill>
                <a:srgbClr val="EA5539"/>
              </a:solidFill>
            </a:endParaRPr>
          </a:p>
          <a:p>
            <a:pPr marL="457200" lvl="0" indent="0" algn="l" rtl="0">
              <a:lnSpc>
                <a:spcPct val="100000"/>
              </a:lnSpc>
              <a:spcBef>
                <a:spcPts val="1000"/>
              </a:spcBef>
              <a:spcAft>
                <a:spcPts val="1200"/>
              </a:spcAft>
              <a:buNone/>
            </a:pPr>
            <a:r>
              <a:rPr lang="da-DK" sz="2400" dirty="0">
                <a:solidFill>
                  <a:srgbClr val="EA5539"/>
                </a:solidFill>
              </a:rPr>
              <a:t>Til hvem og hvorfor vil I evt. dele informationen? </a:t>
            </a:r>
            <a:endParaRPr sz="2400" dirty="0">
              <a:solidFill>
                <a:srgbClr val="EA5539"/>
              </a:solidFill>
            </a:endParaRPr>
          </a:p>
          <a:p>
            <a:pPr marL="228600" lvl="0" indent="-50800" algn="l" rtl="0">
              <a:lnSpc>
                <a:spcPct val="100000"/>
              </a:lnSpc>
              <a:spcBef>
                <a:spcPts val="1000"/>
              </a:spcBef>
              <a:spcAft>
                <a:spcPts val="1200"/>
              </a:spcAft>
              <a:buClr>
                <a:schemeClr val="dk1"/>
              </a:buClr>
              <a:buSzPts val="2800"/>
              <a:buNone/>
            </a:pPr>
            <a:endParaRPr sz="2400" dirty="0">
              <a:solidFill>
                <a:srgbClr val="EA5539"/>
              </a:solidFill>
            </a:endParaRPr>
          </a:p>
          <a:p>
            <a:pPr marL="228600" lvl="0" indent="-50800" algn="l" rtl="0">
              <a:lnSpc>
                <a:spcPct val="100000"/>
              </a:lnSpc>
              <a:spcBef>
                <a:spcPts val="1000"/>
              </a:spcBef>
              <a:spcAft>
                <a:spcPts val="1200"/>
              </a:spcAft>
              <a:buClr>
                <a:schemeClr val="dk1"/>
              </a:buClr>
              <a:buSzPts val="2800"/>
              <a:buNone/>
            </a:pPr>
            <a:endParaRPr sz="2400" dirty="0">
              <a:solidFill>
                <a:srgbClr val="EA5539"/>
              </a:solidFill>
            </a:endParaRPr>
          </a:p>
          <a:p>
            <a:pPr marL="228600" lvl="0" indent="-50800" algn="l" rtl="0">
              <a:lnSpc>
                <a:spcPct val="100000"/>
              </a:lnSpc>
              <a:spcBef>
                <a:spcPts val="1000"/>
              </a:spcBef>
              <a:spcAft>
                <a:spcPts val="1200"/>
              </a:spcAft>
              <a:buClr>
                <a:schemeClr val="dk1"/>
              </a:buClr>
              <a:buSzPts val="2800"/>
              <a:buNone/>
            </a:pPr>
            <a:endParaRPr sz="2400" dirty="0">
              <a:solidFill>
                <a:srgbClr val="EA5539"/>
              </a:solidFill>
            </a:endParaRPr>
          </a:p>
          <a:p>
            <a:pPr marL="228600" lvl="0" indent="-50800" algn="l" rtl="0">
              <a:lnSpc>
                <a:spcPct val="100000"/>
              </a:lnSpc>
              <a:spcBef>
                <a:spcPts val="1000"/>
              </a:spcBef>
              <a:spcAft>
                <a:spcPts val="1200"/>
              </a:spcAft>
              <a:buClr>
                <a:schemeClr val="dk1"/>
              </a:buClr>
              <a:buSzPts val="2800"/>
              <a:buNone/>
            </a:pPr>
            <a:endParaRPr sz="2400" dirty="0">
              <a:solidFill>
                <a:srgbClr val="EA5539"/>
              </a:solidFill>
            </a:endParaRPr>
          </a:p>
        </p:txBody>
      </p:sp>
      <p:pic>
        <p:nvPicPr>
          <p:cNvPr id="378" name="Google Shape;378;p52"/>
          <p:cNvPicPr preferRelativeResize="0"/>
          <p:nvPr/>
        </p:nvPicPr>
        <p:blipFill rotWithShape="1">
          <a:blip r:embed="rId3">
            <a:alphaModFix/>
            <a:extLst>
              <a:ext uri="{BEBA8EAE-BF5A-486C-A8C5-ECC9F3942E4B}">
                <a14:imgProps xmlns:a14="http://schemas.microsoft.com/office/drawing/2010/main">
                  <a14:imgLayer r:embed="rId4">
                    <a14:imgEffect>
                      <a14:saturation sat="72000"/>
                    </a14:imgEffect>
                  </a14:imgLayer>
                </a14:imgProps>
              </a:ext>
            </a:extLst>
          </a:blip>
          <a:srcRect/>
          <a:stretch/>
        </p:blipFill>
        <p:spPr>
          <a:xfrm>
            <a:off x="9590567" y="4454265"/>
            <a:ext cx="2203798" cy="2016722"/>
          </a:xfrm>
          <a:prstGeom prst="rect">
            <a:avLst/>
          </a:prstGeom>
          <a:solidFill>
            <a:srgbClr val="EA5539"/>
          </a:solidFill>
          <a:ln>
            <a:noFill/>
          </a:ln>
        </p:spPr>
      </p:pic>
      <p:pic>
        <p:nvPicPr>
          <p:cNvPr id="5" name="Billede 4">
            <a:extLst>
              <a:ext uri="{FF2B5EF4-FFF2-40B4-BE49-F238E27FC236}">
                <a16:creationId xmlns:a16="http://schemas.microsoft.com/office/drawing/2014/main" id="{6C213094-EAAB-4877-8029-8AB301DF9722}"/>
              </a:ext>
            </a:extLst>
          </p:cNvPr>
          <p:cNvPicPr>
            <a:picLocks noChangeAspect="1"/>
          </p:cNvPicPr>
          <p:nvPr/>
        </p:nvPicPr>
        <p:blipFill>
          <a:blip r:embed="rId5"/>
          <a:stretch>
            <a:fillRect/>
          </a:stretch>
        </p:blipFill>
        <p:spPr>
          <a:xfrm>
            <a:off x="9766300" y="326111"/>
            <a:ext cx="2028065" cy="1461414"/>
          </a:xfrm>
          <a:prstGeom prst="rect">
            <a:avLst/>
          </a:prstGeom>
        </p:spPr>
      </p:pic>
      <p:grpSp>
        <p:nvGrpSpPr>
          <p:cNvPr id="21" name="Gruppe 20">
            <a:extLst>
              <a:ext uri="{FF2B5EF4-FFF2-40B4-BE49-F238E27FC236}">
                <a16:creationId xmlns:a16="http://schemas.microsoft.com/office/drawing/2014/main" id="{489C1F0C-9AB3-46FB-928D-3AEB8A3816A1}"/>
              </a:ext>
            </a:extLst>
          </p:cNvPr>
          <p:cNvGrpSpPr>
            <a:grpSpLocks noChangeAspect="1"/>
          </p:cNvGrpSpPr>
          <p:nvPr/>
        </p:nvGrpSpPr>
        <p:grpSpPr>
          <a:xfrm>
            <a:off x="215629" y="768098"/>
            <a:ext cx="9550671" cy="725047"/>
            <a:chOff x="3934563" y="141649"/>
            <a:chExt cx="10001652" cy="759282"/>
          </a:xfrm>
        </p:grpSpPr>
        <p:sp>
          <p:nvSpPr>
            <p:cNvPr id="22" name="Google Shape;118;p17">
              <a:extLst>
                <a:ext uri="{FF2B5EF4-FFF2-40B4-BE49-F238E27FC236}">
                  <a16:creationId xmlns:a16="http://schemas.microsoft.com/office/drawing/2014/main" id="{6F1D41A3-4E92-42E8-94E4-ADE67C3DB5D3}"/>
                </a:ext>
              </a:extLst>
            </p:cNvPr>
            <p:cNvSpPr txBox="1">
              <a:spLocks noChangeAspect="1"/>
            </p:cNvSpPr>
            <p:nvPr/>
          </p:nvSpPr>
          <p:spPr>
            <a:xfrm>
              <a:off x="3934563" y="141649"/>
              <a:ext cx="10001652" cy="75928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da-DK" sz="3500" b="1" dirty="0">
                  <a:solidFill>
                    <a:srgbClr val="EA5539"/>
                  </a:solidFill>
                  <a:latin typeface="Calibri"/>
                  <a:ea typeface="Calibri"/>
                  <a:cs typeface="Calibri"/>
                  <a:sym typeface="Calibri"/>
                </a:rPr>
                <a:t>Tema       Elevprodukt – tegn på kritisk tænkning</a:t>
              </a:r>
              <a:endParaRPr sz="3500" b="1" dirty="0">
                <a:solidFill>
                  <a:srgbClr val="EA5539"/>
                </a:solidFill>
                <a:latin typeface="Calibri"/>
                <a:ea typeface="Calibri"/>
                <a:cs typeface="Calibri"/>
                <a:sym typeface="Calibri"/>
              </a:endParaRPr>
            </a:p>
          </p:txBody>
        </p:sp>
        <p:sp>
          <p:nvSpPr>
            <p:cNvPr id="23" name="Ellipse 22">
              <a:extLst>
                <a:ext uri="{FF2B5EF4-FFF2-40B4-BE49-F238E27FC236}">
                  <a16:creationId xmlns:a16="http://schemas.microsoft.com/office/drawing/2014/main" id="{176FE24E-1D25-4000-A854-90AD59D3D1D7}"/>
                </a:ext>
              </a:extLst>
            </p:cNvPr>
            <p:cNvSpPr/>
            <p:nvPr/>
          </p:nvSpPr>
          <p:spPr>
            <a:xfrm>
              <a:off x="5473149" y="208676"/>
              <a:ext cx="516835" cy="516835"/>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4" name="Tekstfelt 23">
              <a:extLst>
                <a:ext uri="{FF2B5EF4-FFF2-40B4-BE49-F238E27FC236}">
                  <a16:creationId xmlns:a16="http://schemas.microsoft.com/office/drawing/2014/main" id="{179D3E68-2837-471A-AB8B-E7D8B083BC93}"/>
                </a:ext>
              </a:extLst>
            </p:cNvPr>
            <p:cNvSpPr txBox="1"/>
            <p:nvPr/>
          </p:nvSpPr>
          <p:spPr>
            <a:xfrm>
              <a:off x="5552285" y="185119"/>
              <a:ext cx="742122" cy="523220"/>
            </a:xfrm>
            <a:prstGeom prst="rect">
              <a:avLst/>
            </a:prstGeom>
            <a:noFill/>
          </p:spPr>
          <p:txBody>
            <a:bodyPr wrap="square" rtlCol="0">
              <a:spAutoFit/>
            </a:bodyPr>
            <a:lstStyle/>
            <a:p>
              <a:r>
                <a:rPr lang="da-DK" sz="2800" b="1" dirty="0">
                  <a:solidFill>
                    <a:schemeClr val="bg1"/>
                  </a:solidFill>
                  <a:latin typeface="Calibri" panose="020F0502020204030204" pitchFamily="34" charset="0"/>
                  <a:cs typeface="Calibri" panose="020F0502020204030204" pitchFamily="34" charset="0"/>
                </a:rPr>
                <a:t>4</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xfrm>
            <a:off x="870099"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sz="3600" b="1" dirty="0">
                <a:solidFill>
                  <a:srgbClr val="EA5539"/>
                </a:solidFill>
              </a:rPr>
              <a:t>Opsummering: Kritiske tænkning</a:t>
            </a:r>
            <a:endParaRPr sz="3600" b="1" dirty="0">
              <a:solidFill>
                <a:srgbClr val="EA5539"/>
              </a:solidFill>
            </a:endParaRPr>
          </a:p>
        </p:txBody>
      </p:sp>
      <p:sp>
        <p:nvSpPr>
          <p:cNvPr id="385" name="Google Shape;385;p53"/>
          <p:cNvSpPr txBox="1">
            <a:spLocks noGrp="1"/>
          </p:cNvSpPr>
          <p:nvPr>
            <p:ph type="body" idx="1"/>
          </p:nvPr>
        </p:nvSpPr>
        <p:spPr>
          <a:xfrm>
            <a:off x="901998" y="1570441"/>
            <a:ext cx="5181600" cy="4713198"/>
          </a:xfrm>
          <a:prstGeom prst="rect">
            <a:avLst/>
          </a:prstGeom>
          <a:noFill/>
          <a:ln>
            <a:noFill/>
          </a:ln>
        </p:spPr>
        <p:txBody>
          <a:bodyPr spcFirstLastPara="1" wrap="square" lIns="91425" tIns="45700" rIns="91425" bIns="45700" anchor="t" anchorCtr="0">
            <a:noAutofit/>
          </a:bodyPr>
          <a:lstStyle/>
          <a:p>
            <a:pPr marL="285750" lvl="0" indent="-285750" algn="l" rtl="0">
              <a:lnSpc>
                <a:spcPts val="1600"/>
              </a:lnSpc>
              <a:spcBef>
                <a:spcPts val="0"/>
              </a:spcBef>
              <a:spcAft>
                <a:spcPts val="0"/>
              </a:spcAft>
              <a:buClr>
                <a:srgbClr val="EA5539"/>
              </a:buClr>
              <a:buSzPts val="1540"/>
              <a:buFont typeface="Arial" panose="020B0604020202020204" pitchFamily="34" charset="0"/>
              <a:buChar char="•"/>
            </a:pPr>
            <a:r>
              <a:rPr lang="da-DK" sz="1540" dirty="0">
                <a:solidFill>
                  <a:srgbClr val="EA5539"/>
                </a:solidFill>
              </a:rPr>
              <a:t>Afsender</a:t>
            </a:r>
            <a:endParaRPr dirty="0">
              <a:solidFill>
                <a:srgbClr val="EA5539"/>
              </a:solidFill>
            </a:endParaRPr>
          </a:p>
          <a:p>
            <a:pPr marL="285750" lvl="0" indent="-285750" algn="l" rtl="0">
              <a:lnSpc>
                <a:spcPts val="1600"/>
              </a:lnSpc>
              <a:spcBef>
                <a:spcPts val="0"/>
              </a:spcBef>
              <a:spcAft>
                <a:spcPts val="0"/>
              </a:spcAft>
              <a:buClr>
                <a:srgbClr val="EA5539"/>
              </a:buClr>
              <a:buSzPts val="1540"/>
              <a:buFont typeface="Arial" panose="020B0604020202020204" pitchFamily="34" charset="0"/>
              <a:buChar char="•"/>
            </a:pPr>
            <a:r>
              <a:rPr lang="da-DK" sz="1540" dirty="0">
                <a:solidFill>
                  <a:srgbClr val="EA5539"/>
                </a:solidFill>
              </a:rPr>
              <a:t>Personlig historie </a:t>
            </a:r>
            <a:endParaRPr dirty="0">
              <a:solidFill>
                <a:srgbClr val="EA5539"/>
              </a:solidFill>
            </a:endParaRPr>
          </a:p>
          <a:p>
            <a:pPr marL="285750" lvl="0" indent="-285750" algn="l" rtl="0">
              <a:lnSpc>
                <a:spcPts val="1600"/>
              </a:lnSpc>
              <a:spcBef>
                <a:spcPts val="0"/>
              </a:spcBef>
              <a:spcAft>
                <a:spcPts val="0"/>
              </a:spcAft>
              <a:buClr>
                <a:srgbClr val="EA5539"/>
              </a:buClr>
              <a:buSzPts val="1540"/>
              <a:buFont typeface="Arial" panose="020B0604020202020204" pitchFamily="34" charset="0"/>
              <a:buChar char="•"/>
            </a:pPr>
            <a:r>
              <a:rPr lang="da-DK" sz="1540" dirty="0">
                <a:solidFill>
                  <a:srgbClr val="EA5539"/>
                </a:solidFill>
              </a:rPr>
              <a:t>Relevans og væsentlighed</a:t>
            </a:r>
            <a:endParaRPr dirty="0">
              <a:solidFill>
                <a:srgbClr val="EA5539"/>
              </a:solidFill>
            </a:endParaRPr>
          </a:p>
          <a:p>
            <a:pPr marL="285750" lvl="0" indent="-285750" algn="l" rtl="0">
              <a:lnSpc>
                <a:spcPts val="1600"/>
              </a:lnSpc>
              <a:spcBef>
                <a:spcPts val="0"/>
              </a:spcBef>
              <a:spcAft>
                <a:spcPts val="0"/>
              </a:spcAft>
              <a:buClr>
                <a:srgbClr val="EA5539"/>
              </a:buClr>
              <a:buSzPts val="1540"/>
              <a:buFont typeface="Arial" panose="020B0604020202020204" pitchFamily="34" charset="0"/>
              <a:buChar char="•"/>
            </a:pPr>
            <a:r>
              <a:rPr lang="da-DK" sz="1540" dirty="0">
                <a:solidFill>
                  <a:srgbClr val="EA5539"/>
                </a:solidFill>
              </a:rPr>
              <a:t>Billeder og sprog</a:t>
            </a:r>
            <a:endParaRPr dirty="0">
              <a:solidFill>
                <a:srgbClr val="EA5539"/>
              </a:solidFill>
            </a:endParaRPr>
          </a:p>
          <a:p>
            <a:pPr marL="285750" lvl="0" indent="-285750" algn="l" rtl="0">
              <a:lnSpc>
                <a:spcPts val="1600"/>
              </a:lnSpc>
              <a:spcBef>
                <a:spcPts val="0"/>
              </a:spcBef>
              <a:spcAft>
                <a:spcPts val="0"/>
              </a:spcAft>
              <a:buClr>
                <a:srgbClr val="EA5539"/>
              </a:buClr>
              <a:buSzPts val="1540"/>
              <a:buFont typeface="Arial" panose="020B0604020202020204" pitchFamily="34" charset="0"/>
              <a:buChar char="•"/>
            </a:pPr>
            <a:r>
              <a:rPr lang="da-DK" sz="1540" dirty="0">
                <a:solidFill>
                  <a:srgbClr val="EA5539"/>
                </a:solidFill>
              </a:rPr>
              <a:t>Kilder</a:t>
            </a:r>
            <a:endParaRPr dirty="0">
              <a:solidFill>
                <a:srgbClr val="EA5539"/>
              </a:solidFill>
            </a:endParaRPr>
          </a:p>
          <a:p>
            <a:pPr marL="0" lvl="0" indent="0" algn="l" rtl="0">
              <a:lnSpc>
                <a:spcPts val="1600"/>
              </a:lnSpc>
              <a:spcBef>
                <a:spcPts val="0"/>
              </a:spcBef>
              <a:spcAft>
                <a:spcPts val="0"/>
              </a:spcAft>
              <a:buClr>
                <a:schemeClr val="dk1"/>
              </a:buClr>
              <a:buSzPts val="1540"/>
              <a:buNone/>
            </a:pPr>
            <a:endParaRPr lang="da-DK" sz="1540" dirty="0">
              <a:solidFill>
                <a:srgbClr val="EA5539"/>
              </a:solidFill>
            </a:endParaRPr>
          </a:p>
          <a:p>
            <a:pPr marL="0" lvl="0" indent="0" algn="l" rtl="0">
              <a:lnSpc>
                <a:spcPts val="1600"/>
              </a:lnSpc>
              <a:spcBef>
                <a:spcPts val="0"/>
              </a:spcBef>
              <a:spcAft>
                <a:spcPts val="600"/>
              </a:spcAft>
              <a:buClr>
                <a:schemeClr val="dk1"/>
              </a:buClr>
              <a:buSzPts val="1540"/>
              <a:buNone/>
            </a:pPr>
            <a:r>
              <a:rPr lang="da-DK" sz="1700" b="1" dirty="0">
                <a:solidFill>
                  <a:srgbClr val="EA5539"/>
                </a:solidFill>
              </a:rPr>
              <a:t>Vurder om forskningen er solid:</a:t>
            </a:r>
            <a:endParaRPr sz="1700"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Hvem står bag undersøgelsen</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Hvor er de ansat </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Hvad er deres titel</a:t>
            </a:r>
          </a:p>
          <a:p>
            <a:pPr marL="285750" indent="-285750">
              <a:lnSpc>
                <a:spcPts val="1600"/>
              </a:lnSpc>
              <a:spcBef>
                <a:spcPts val="0"/>
              </a:spcBef>
              <a:buClr>
                <a:srgbClr val="EA5539"/>
              </a:buClr>
              <a:buSzPts val="1540"/>
            </a:pPr>
            <a:endParaRPr dirty="0">
              <a:solidFill>
                <a:srgbClr val="EA5539"/>
              </a:solidFill>
            </a:endParaRPr>
          </a:p>
          <a:p>
            <a:pPr marL="0" lvl="0" indent="0" algn="l" rtl="0">
              <a:lnSpc>
                <a:spcPts val="1600"/>
              </a:lnSpc>
              <a:spcBef>
                <a:spcPts val="0"/>
              </a:spcBef>
              <a:spcAft>
                <a:spcPts val="600"/>
              </a:spcAft>
              <a:buClr>
                <a:schemeClr val="dk1"/>
              </a:buClr>
              <a:buSzPts val="1540"/>
              <a:buNone/>
            </a:pPr>
            <a:r>
              <a:rPr lang="da-DK" sz="1700" b="1" dirty="0">
                <a:solidFill>
                  <a:srgbClr val="EA5539"/>
                </a:solidFill>
              </a:rPr>
              <a:t>Find medier, du kan stole på</a:t>
            </a:r>
            <a:endParaRPr sz="1700"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Kender du mediet og har du tillid til det?</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Hvad er årsagen til at afsenderen lægger informationerne ud på nettet? </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Hvilke kilder bruger mediet? </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Har afsenderen sin egen dagsorden eller forholder den sig neutralt? </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Bliver der taget afsæt i forskning eller i personlige erfaringer? </a:t>
            </a:r>
            <a:endParaRPr dirty="0">
              <a:solidFill>
                <a:srgbClr val="EA5539"/>
              </a:solidFill>
            </a:endParaRPr>
          </a:p>
          <a:p>
            <a:pPr marL="285750" indent="-285750">
              <a:lnSpc>
                <a:spcPts val="1600"/>
              </a:lnSpc>
              <a:spcBef>
                <a:spcPts val="0"/>
              </a:spcBef>
              <a:buClr>
                <a:srgbClr val="EA5539"/>
              </a:buClr>
              <a:buSzPts val="1540"/>
            </a:pPr>
            <a:r>
              <a:rPr lang="da-DK" sz="1540" dirty="0">
                <a:solidFill>
                  <a:srgbClr val="EA5539"/>
                </a:solidFill>
              </a:rPr>
              <a:t>Hvad er datoen på mediet, er det forældet eller opdateret?</a:t>
            </a:r>
            <a:endParaRPr dirty="0">
              <a:solidFill>
                <a:srgbClr val="EA5539"/>
              </a:solidFill>
            </a:endParaRPr>
          </a:p>
          <a:p>
            <a:pPr marL="0" lvl="0" indent="0" algn="l" rtl="0">
              <a:lnSpc>
                <a:spcPts val="1600"/>
              </a:lnSpc>
              <a:spcBef>
                <a:spcPts val="0"/>
              </a:spcBef>
              <a:spcAft>
                <a:spcPts val="0"/>
              </a:spcAft>
              <a:buClr>
                <a:schemeClr val="dk1"/>
              </a:buClr>
              <a:buSzPts val="1540"/>
              <a:buNone/>
            </a:pPr>
            <a:endParaRPr sz="1540" dirty="0">
              <a:solidFill>
                <a:srgbClr val="EA5539"/>
              </a:solidFill>
            </a:endParaRPr>
          </a:p>
          <a:p>
            <a:pPr marL="228600" lvl="0" indent="-130810" algn="l" rtl="0">
              <a:lnSpc>
                <a:spcPts val="1600"/>
              </a:lnSpc>
              <a:spcBef>
                <a:spcPts val="0"/>
              </a:spcBef>
              <a:spcAft>
                <a:spcPts val="0"/>
              </a:spcAft>
              <a:buClr>
                <a:schemeClr val="dk1"/>
              </a:buClr>
              <a:buSzPts val="1540"/>
              <a:buNone/>
            </a:pPr>
            <a:endParaRPr sz="1540" dirty="0">
              <a:solidFill>
                <a:srgbClr val="EA5539"/>
              </a:solidFill>
            </a:endParaRPr>
          </a:p>
        </p:txBody>
      </p:sp>
      <p:sp>
        <p:nvSpPr>
          <p:cNvPr id="386" name="Google Shape;386;p53"/>
          <p:cNvSpPr txBox="1">
            <a:spLocks noGrp="1"/>
          </p:cNvSpPr>
          <p:nvPr>
            <p:ph type="body" idx="2"/>
          </p:nvPr>
        </p:nvSpPr>
        <p:spPr>
          <a:xfrm>
            <a:off x="6312198" y="1537252"/>
            <a:ext cx="5181600" cy="4713198"/>
          </a:xfrm>
          <a:prstGeom prst="rect">
            <a:avLst/>
          </a:prstGeom>
          <a:noFill/>
          <a:ln>
            <a:noFill/>
          </a:ln>
        </p:spPr>
        <p:txBody>
          <a:bodyPr spcFirstLastPara="1" wrap="square" lIns="91425" tIns="45700" rIns="91425" bIns="45700" anchor="t" anchorCtr="0">
            <a:noAutofit/>
          </a:bodyPr>
          <a:lstStyle/>
          <a:p>
            <a:pPr marL="0" lvl="0" indent="0" algn="l" rtl="0">
              <a:lnSpc>
                <a:spcPts val="1700"/>
              </a:lnSpc>
              <a:spcBef>
                <a:spcPts val="0"/>
              </a:spcBef>
              <a:spcAft>
                <a:spcPts val="600"/>
              </a:spcAft>
              <a:buClr>
                <a:schemeClr val="dk1"/>
              </a:buClr>
              <a:buSzPts val="1540"/>
              <a:buNone/>
            </a:pPr>
            <a:r>
              <a:rPr lang="da-DK" sz="1700" b="1" dirty="0">
                <a:solidFill>
                  <a:srgbClr val="EA5539"/>
                </a:solidFill>
              </a:rPr>
              <a:t>Få styr på tal og statistik</a:t>
            </a:r>
            <a:endParaRPr sz="1700" dirty="0">
              <a:solidFill>
                <a:srgbClr val="EA5539"/>
              </a:solidFill>
            </a:endParaRPr>
          </a:p>
          <a:p>
            <a:pPr marL="285750" indent="-285750">
              <a:lnSpc>
                <a:spcPts val="1700"/>
              </a:lnSpc>
              <a:spcBef>
                <a:spcPts val="0"/>
              </a:spcBef>
              <a:buClr>
                <a:srgbClr val="EA5539"/>
              </a:buClr>
              <a:buSzPts val="1540"/>
            </a:pPr>
            <a:r>
              <a:rPr lang="da-DK" sz="1540" dirty="0">
                <a:solidFill>
                  <a:srgbClr val="EA5539"/>
                </a:solidFill>
              </a:rPr>
              <a:t>Er der en statistisk sammenhænge eller er der en årsagssammenhæng? </a:t>
            </a:r>
            <a:endParaRPr dirty="0">
              <a:solidFill>
                <a:srgbClr val="EA5539"/>
              </a:solidFill>
            </a:endParaRPr>
          </a:p>
          <a:p>
            <a:pPr marL="285750" indent="-285750">
              <a:lnSpc>
                <a:spcPts val="1700"/>
              </a:lnSpc>
              <a:spcBef>
                <a:spcPts val="0"/>
              </a:spcBef>
              <a:buClr>
                <a:srgbClr val="EA5539"/>
              </a:buClr>
              <a:buSzPts val="1540"/>
            </a:pPr>
            <a:r>
              <a:rPr lang="da-DK" sz="1540" dirty="0">
                <a:solidFill>
                  <a:srgbClr val="EA5539"/>
                </a:solidFill>
              </a:rPr>
              <a:t>Er der en logisk forklaring? </a:t>
            </a:r>
            <a:endParaRPr dirty="0">
              <a:solidFill>
                <a:srgbClr val="EA5539"/>
              </a:solidFill>
            </a:endParaRPr>
          </a:p>
          <a:p>
            <a:pPr marL="285750" indent="-285750">
              <a:lnSpc>
                <a:spcPts val="1700"/>
              </a:lnSpc>
              <a:spcBef>
                <a:spcPts val="0"/>
              </a:spcBef>
              <a:buClr>
                <a:srgbClr val="EA5539"/>
              </a:buClr>
              <a:buSzPts val="1540"/>
            </a:pPr>
            <a:r>
              <a:rPr lang="da-DK" sz="1540" dirty="0">
                <a:solidFill>
                  <a:srgbClr val="EA5539"/>
                </a:solidFill>
              </a:rPr>
              <a:t>Har forskerne taget højde for eventuelle fejlkilder?</a:t>
            </a:r>
            <a:endParaRPr dirty="0">
              <a:solidFill>
                <a:srgbClr val="EA5539"/>
              </a:solidFill>
            </a:endParaRPr>
          </a:p>
          <a:p>
            <a:pPr marL="0" lvl="0" indent="0" algn="l" rtl="0">
              <a:lnSpc>
                <a:spcPts val="1700"/>
              </a:lnSpc>
              <a:spcBef>
                <a:spcPts val="0"/>
              </a:spcBef>
              <a:spcAft>
                <a:spcPts val="0"/>
              </a:spcAft>
              <a:buClr>
                <a:schemeClr val="dk1"/>
              </a:buClr>
              <a:buSzPts val="1540"/>
              <a:buNone/>
            </a:pPr>
            <a:endParaRPr sz="1540" dirty="0">
              <a:solidFill>
                <a:srgbClr val="EA5539"/>
              </a:solidFill>
            </a:endParaRPr>
          </a:p>
          <a:p>
            <a:pPr marL="0" lvl="0" indent="0" algn="l" rtl="0">
              <a:lnSpc>
                <a:spcPts val="1700"/>
              </a:lnSpc>
              <a:spcBef>
                <a:spcPts val="0"/>
              </a:spcBef>
              <a:spcAft>
                <a:spcPts val="600"/>
              </a:spcAft>
              <a:buClr>
                <a:schemeClr val="dk1"/>
              </a:buClr>
              <a:buSzPts val="1540"/>
              <a:buNone/>
            </a:pPr>
            <a:r>
              <a:rPr lang="da-DK" sz="1700" b="1" dirty="0">
                <a:solidFill>
                  <a:srgbClr val="EA5539"/>
                </a:solidFill>
              </a:rPr>
              <a:t>Tjek altid, hvad den øvrige forskning viser</a:t>
            </a:r>
          </a:p>
          <a:p>
            <a:pPr marL="285750" indent="-285750">
              <a:lnSpc>
                <a:spcPts val="1700"/>
              </a:lnSpc>
              <a:spcBef>
                <a:spcPts val="0"/>
              </a:spcBef>
              <a:buClr>
                <a:srgbClr val="EA5539"/>
              </a:buClr>
              <a:buSzPts val="1540"/>
            </a:pPr>
            <a:r>
              <a:rPr lang="da-DK" sz="1540" dirty="0">
                <a:solidFill>
                  <a:srgbClr val="EA5539"/>
                </a:solidFill>
              </a:rPr>
              <a:t>Tjek den eksisterende forskning</a:t>
            </a:r>
          </a:p>
          <a:p>
            <a:pPr marL="285750" indent="-285750">
              <a:lnSpc>
                <a:spcPts val="1700"/>
              </a:lnSpc>
              <a:spcBef>
                <a:spcPts val="0"/>
              </a:spcBef>
              <a:buClr>
                <a:srgbClr val="EA5539"/>
              </a:buClr>
              <a:buSzPts val="1540"/>
            </a:pPr>
            <a:r>
              <a:rPr lang="da-DK" sz="1540" dirty="0">
                <a:solidFill>
                  <a:srgbClr val="EA5539"/>
                </a:solidFill>
              </a:rPr>
              <a:t>Tjek hvad myndigheder som Sundhedsstyrelsen, Lægemiddelstyrelsen eller Verdenssundhedsorganisationen, WHO, siger på området</a:t>
            </a:r>
            <a:endParaRPr dirty="0">
              <a:solidFill>
                <a:srgbClr val="EA5539"/>
              </a:solidFill>
            </a:endParaRPr>
          </a:p>
          <a:p>
            <a:pPr marL="0" lvl="0" indent="0" algn="l" rtl="0">
              <a:lnSpc>
                <a:spcPts val="1700"/>
              </a:lnSpc>
              <a:spcBef>
                <a:spcPts val="0"/>
              </a:spcBef>
              <a:spcAft>
                <a:spcPts val="0"/>
              </a:spcAft>
              <a:buClr>
                <a:schemeClr val="dk1"/>
              </a:buClr>
              <a:buSzPts val="1540"/>
              <a:buNone/>
            </a:pPr>
            <a:endParaRPr sz="1540" dirty="0">
              <a:solidFill>
                <a:srgbClr val="EA5539"/>
              </a:solidFill>
            </a:endParaRPr>
          </a:p>
          <a:p>
            <a:pPr marL="0" lvl="0" indent="0" algn="l" rtl="0">
              <a:lnSpc>
                <a:spcPts val="1700"/>
              </a:lnSpc>
              <a:spcBef>
                <a:spcPts val="0"/>
              </a:spcBef>
              <a:spcAft>
                <a:spcPts val="600"/>
              </a:spcAft>
              <a:buClr>
                <a:schemeClr val="dk1"/>
              </a:buClr>
              <a:buSzPts val="1540"/>
              <a:buNone/>
            </a:pPr>
            <a:r>
              <a:rPr lang="da-DK" sz="1700" b="1" dirty="0">
                <a:solidFill>
                  <a:srgbClr val="EA5539"/>
                </a:solidFill>
              </a:rPr>
              <a:t>Læg mærke til hvor pengene kommer fra</a:t>
            </a:r>
            <a:endParaRPr sz="1700" dirty="0">
              <a:solidFill>
                <a:srgbClr val="EA5539"/>
              </a:solidFill>
            </a:endParaRPr>
          </a:p>
          <a:p>
            <a:pPr marL="285750" indent="-285750">
              <a:lnSpc>
                <a:spcPts val="1700"/>
              </a:lnSpc>
              <a:spcBef>
                <a:spcPts val="0"/>
              </a:spcBef>
              <a:buClr>
                <a:srgbClr val="EA5539"/>
              </a:buClr>
              <a:buSzPts val="1540"/>
            </a:pPr>
            <a:r>
              <a:rPr lang="da-DK" sz="1540" dirty="0">
                <a:solidFill>
                  <a:srgbClr val="EA5539"/>
                </a:solidFill>
              </a:rPr>
              <a:t>Hvordan er undersøgelsen og forskerne betalt? </a:t>
            </a:r>
            <a:endParaRPr dirty="0">
              <a:solidFill>
                <a:srgbClr val="EA5539"/>
              </a:solidFill>
            </a:endParaRPr>
          </a:p>
          <a:p>
            <a:pPr marL="285750" indent="-285750">
              <a:lnSpc>
                <a:spcPts val="1700"/>
              </a:lnSpc>
              <a:spcBef>
                <a:spcPts val="0"/>
              </a:spcBef>
              <a:buClr>
                <a:srgbClr val="EA5539"/>
              </a:buClr>
              <a:buSzPts val="1540"/>
            </a:pPr>
            <a:r>
              <a:rPr lang="da-DK" sz="1540" dirty="0">
                <a:solidFill>
                  <a:srgbClr val="EA5539"/>
                </a:solidFill>
              </a:rPr>
              <a:t>Har forskerne, universitetet eller andre i projektet interesser i bestemte resultater?</a:t>
            </a:r>
            <a:endParaRPr dirty="0">
              <a:solidFill>
                <a:srgbClr val="EA5539"/>
              </a:solidFill>
            </a:endParaRPr>
          </a:p>
          <a:p>
            <a:pPr marL="228600" lvl="0" indent="-130810" algn="l" rtl="0">
              <a:lnSpc>
                <a:spcPts val="1700"/>
              </a:lnSpc>
              <a:spcBef>
                <a:spcPts val="1000"/>
              </a:spcBef>
              <a:spcAft>
                <a:spcPts val="0"/>
              </a:spcAft>
              <a:buClr>
                <a:schemeClr val="dk1"/>
              </a:buClr>
              <a:buSzPts val="1540"/>
              <a:buNone/>
            </a:pPr>
            <a:endParaRPr sz="154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880732" y="224708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sz="3600" b="1" dirty="0" err="1">
                <a:solidFill>
                  <a:srgbClr val="EA5539"/>
                </a:solidFill>
              </a:rPr>
              <a:t>Maybe</a:t>
            </a:r>
            <a:r>
              <a:rPr lang="da-DK" sz="3600" b="1" dirty="0">
                <a:solidFill>
                  <a:srgbClr val="EA5539"/>
                </a:solidFill>
              </a:rPr>
              <a:t> </a:t>
            </a:r>
            <a:r>
              <a:rPr lang="da-DK" sz="3600" b="1" dirty="0" err="1">
                <a:solidFill>
                  <a:srgbClr val="EA5539"/>
                </a:solidFill>
              </a:rPr>
              <a:t>it’s</a:t>
            </a:r>
            <a:r>
              <a:rPr lang="da-DK" sz="3600" b="1" dirty="0">
                <a:solidFill>
                  <a:srgbClr val="EA5539"/>
                </a:solidFill>
              </a:rPr>
              <a:t> time to </a:t>
            </a:r>
            <a:r>
              <a:rPr lang="da-DK" sz="3600" b="1" dirty="0" err="1">
                <a:solidFill>
                  <a:srgbClr val="EA5539"/>
                </a:solidFill>
              </a:rPr>
              <a:t>quit</a:t>
            </a:r>
            <a:r>
              <a:rPr lang="da-DK" sz="3600" b="1" dirty="0">
                <a:solidFill>
                  <a:srgbClr val="EA5539"/>
                </a:solidFill>
              </a:rPr>
              <a:t> </a:t>
            </a:r>
            <a:r>
              <a:rPr lang="da-DK" sz="3600" b="1" dirty="0" err="1">
                <a:solidFill>
                  <a:srgbClr val="EA5539"/>
                </a:solidFill>
              </a:rPr>
              <a:t>meat</a:t>
            </a:r>
            <a:r>
              <a:rPr lang="da-DK" sz="3600" b="1" dirty="0">
                <a:solidFill>
                  <a:srgbClr val="EA5539"/>
                </a:solidFill>
              </a:rPr>
              <a:t> - reklame</a:t>
            </a:r>
            <a:endParaRPr sz="3600" b="1" dirty="0">
              <a:solidFill>
                <a:srgbClr val="EA5539"/>
              </a:solidFill>
            </a:endParaRPr>
          </a:p>
        </p:txBody>
      </p:sp>
      <p:sp>
        <p:nvSpPr>
          <p:cNvPr id="393" name="Google Shape;393;p54"/>
          <p:cNvSpPr txBox="1">
            <a:spLocks noGrp="1"/>
          </p:cNvSpPr>
          <p:nvPr>
            <p:ph type="body" idx="1"/>
          </p:nvPr>
        </p:nvSpPr>
        <p:spPr>
          <a:xfrm>
            <a:off x="880732" y="3611665"/>
            <a:ext cx="10515600"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da-DK" u="sng" dirty="0" err="1">
                <a:solidFill>
                  <a:srgbClr val="EA5539"/>
                </a:solidFill>
                <a:hlinkClick r:id="rId3">
                  <a:extLst>
                    <a:ext uri="{A12FA001-AC4F-418D-AE19-62706E023703}">
                      <ahyp:hlinkClr xmlns:ahyp="http://schemas.microsoft.com/office/drawing/2018/hyperlinkcolor" val="tx"/>
                    </a:ext>
                  </a:extLst>
                </a:hlinkClick>
              </a:rPr>
              <a:t>Maybe</a:t>
            </a:r>
            <a:r>
              <a:rPr lang="da-DK" u="sng" dirty="0">
                <a:solidFill>
                  <a:srgbClr val="EA5539"/>
                </a:solidFill>
                <a:hlinkClick r:id="rId3">
                  <a:extLst>
                    <a:ext uri="{A12FA001-AC4F-418D-AE19-62706E023703}">
                      <ahyp:hlinkClr xmlns:ahyp="http://schemas.microsoft.com/office/drawing/2018/hyperlinkcolor" val="tx"/>
                    </a:ext>
                  </a:extLst>
                </a:hlinkClick>
              </a:rPr>
              <a:t> </a:t>
            </a:r>
            <a:r>
              <a:rPr lang="da-DK" u="sng" dirty="0" err="1">
                <a:solidFill>
                  <a:srgbClr val="EA5539"/>
                </a:solidFill>
                <a:hlinkClick r:id="rId3">
                  <a:extLst>
                    <a:ext uri="{A12FA001-AC4F-418D-AE19-62706E023703}">
                      <ahyp:hlinkClr xmlns:ahyp="http://schemas.microsoft.com/office/drawing/2018/hyperlinkcolor" val="tx"/>
                    </a:ext>
                  </a:extLst>
                </a:hlinkClick>
              </a:rPr>
              <a:t>it's</a:t>
            </a:r>
            <a:r>
              <a:rPr lang="da-DK" u="sng" dirty="0">
                <a:solidFill>
                  <a:srgbClr val="EA5539"/>
                </a:solidFill>
                <a:hlinkClick r:id="rId3">
                  <a:extLst>
                    <a:ext uri="{A12FA001-AC4F-418D-AE19-62706E023703}">
                      <ahyp:hlinkClr xmlns:ahyp="http://schemas.microsoft.com/office/drawing/2018/hyperlinkcolor" val="tx"/>
                    </a:ext>
                  </a:extLst>
                </a:hlinkClick>
              </a:rPr>
              <a:t> time to </a:t>
            </a:r>
            <a:r>
              <a:rPr lang="da-DK" u="sng" dirty="0" err="1">
                <a:solidFill>
                  <a:srgbClr val="EA5539"/>
                </a:solidFill>
                <a:hlinkClick r:id="rId3">
                  <a:extLst>
                    <a:ext uri="{A12FA001-AC4F-418D-AE19-62706E023703}">
                      <ahyp:hlinkClr xmlns:ahyp="http://schemas.microsoft.com/office/drawing/2018/hyperlinkcolor" val="tx"/>
                    </a:ext>
                  </a:extLst>
                </a:hlinkClick>
              </a:rPr>
              <a:t>quit</a:t>
            </a:r>
            <a:r>
              <a:rPr lang="da-DK" u="sng" dirty="0">
                <a:solidFill>
                  <a:srgbClr val="EA5539"/>
                </a:solidFill>
                <a:hlinkClick r:id="rId3">
                  <a:extLst>
                    <a:ext uri="{A12FA001-AC4F-418D-AE19-62706E023703}">
                      <ahyp:hlinkClr xmlns:ahyp="http://schemas.microsoft.com/office/drawing/2018/hyperlinkcolor" val="tx"/>
                    </a:ext>
                  </a:extLst>
                </a:hlinkClick>
              </a:rPr>
              <a:t> </a:t>
            </a:r>
            <a:r>
              <a:rPr lang="da-DK" u="sng" dirty="0" err="1">
                <a:solidFill>
                  <a:srgbClr val="EA5539"/>
                </a:solidFill>
                <a:hlinkClick r:id="rId3">
                  <a:extLst>
                    <a:ext uri="{A12FA001-AC4F-418D-AE19-62706E023703}">
                      <ahyp:hlinkClr xmlns:ahyp="http://schemas.microsoft.com/office/drawing/2018/hyperlinkcolor" val="tx"/>
                    </a:ext>
                  </a:extLst>
                </a:hlinkClick>
              </a:rPr>
              <a:t>meat</a:t>
            </a:r>
            <a:endParaRPr dirty="0">
              <a:solidFill>
                <a:srgbClr val="EA5539"/>
              </a:solidFill>
            </a:endParaRPr>
          </a:p>
          <a:p>
            <a:pPr marL="228600" lvl="0" indent="-50800" algn="l" rtl="0">
              <a:lnSpc>
                <a:spcPct val="90000"/>
              </a:lnSpc>
              <a:spcBef>
                <a:spcPts val="1000"/>
              </a:spcBef>
              <a:spcAft>
                <a:spcPts val="0"/>
              </a:spcAft>
              <a:buClr>
                <a:schemeClr val="dk1"/>
              </a:buClr>
              <a:buSzPts val="2800"/>
              <a:buNone/>
            </a:pPr>
            <a:endParaRPr dirty="0"/>
          </a:p>
        </p:txBody>
      </p:sp>
      <p:pic>
        <p:nvPicPr>
          <p:cNvPr id="4" name="Billede 3">
            <a:extLst>
              <a:ext uri="{FF2B5EF4-FFF2-40B4-BE49-F238E27FC236}">
                <a16:creationId xmlns:a16="http://schemas.microsoft.com/office/drawing/2014/main" id="{7EFFDE0C-FD17-45D2-BD84-D7144BBB500B}"/>
              </a:ext>
            </a:extLst>
          </p:cNvPr>
          <p:cNvPicPr>
            <a:picLocks noChangeAspect="1"/>
          </p:cNvPicPr>
          <p:nvPr/>
        </p:nvPicPr>
        <p:blipFill>
          <a:blip r:embed="rId4"/>
          <a:stretch>
            <a:fillRect/>
          </a:stretch>
        </p:blipFill>
        <p:spPr>
          <a:xfrm>
            <a:off x="9766300" y="326111"/>
            <a:ext cx="2028065" cy="146141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870099" y="230025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sz="3600" b="1" dirty="0">
                <a:solidFill>
                  <a:srgbClr val="EA5539"/>
                </a:solidFill>
              </a:rPr>
              <a:t>Glutenfri livsstil – blog</a:t>
            </a:r>
            <a:endParaRPr sz="3600" b="1" dirty="0">
              <a:solidFill>
                <a:srgbClr val="EA5539"/>
              </a:solidFill>
            </a:endParaRPr>
          </a:p>
        </p:txBody>
      </p:sp>
      <p:sp>
        <p:nvSpPr>
          <p:cNvPr id="400" name="Google Shape;400;p55"/>
          <p:cNvSpPr txBox="1">
            <a:spLocks noGrp="1"/>
          </p:cNvSpPr>
          <p:nvPr>
            <p:ph type="body" idx="1"/>
          </p:nvPr>
        </p:nvSpPr>
        <p:spPr>
          <a:xfrm>
            <a:off x="870099" y="3707588"/>
            <a:ext cx="10515600"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da-DK" u="sng" dirty="0">
                <a:solidFill>
                  <a:srgbClr val="EA5539"/>
                </a:solidFill>
                <a:hlinkClick r:id="rId3">
                  <a:extLst>
                    <a:ext uri="{A12FA001-AC4F-418D-AE19-62706E023703}">
                      <ahyp:hlinkClr xmlns:ahyp="http://schemas.microsoft.com/office/drawing/2018/hyperlinkcolor" val="tx"/>
                    </a:ext>
                  </a:extLst>
                </a:hlinkClick>
              </a:rPr>
              <a:t>Glutenfri livsstil</a:t>
            </a:r>
            <a:endParaRPr dirty="0">
              <a:solidFill>
                <a:srgbClr val="EA5539"/>
              </a:solidFill>
            </a:endParaRPr>
          </a:p>
          <a:p>
            <a:pPr marL="228600" lvl="0" indent="-50800" algn="l" rtl="0">
              <a:lnSpc>
                <a:spcPct val="90000"/>
              </a:lnSpc>
              <a:spcBef>
                <a:spcPts val="1000"/>
              </a:spcBef>
              <a:spcAft>
                <a:spcPts val="0"/>
              </a:spcAft>
              <a:buClr>
                <a:schemeClr val="dk1"/>
              </a:buClr>
              <a:buSzPts val="2800"/>
              <a:buNone/>
            </a:pPr>
            <a:endParaRPr dirty="0"/>
          </a:p>
        </p:txBody>
      </p:sp>
      <p:pic>
        <p:nvPicPr>
          <p:cNvPr id="4" name="Billede 3">
            <a:extLst>
              <a:ext uri="{FF2B5EF4-FFF2-40B4-BE49-F238E27FC236}">
                <a16:creationId xmlns:a16="http://schemas.microsoft.com/office/drawing/2014/main" id="{0BA4CA29-45C4-4240-93BE-178DCE1E4BFE}"/>
              </a:ext>
            </a:extLst>
          </p:cNvPr>
          <p:cNvPicPr>
            <a:picLocks noChangeAspect="1"/>
          </p:cNvPicPr>
          <p:nvPr/>
        </p:nvPicPr>
        <p:blipFill>
          <a:blip r:embed="rId4"/>
          <a:stretch>
            <a:fillRect/>
          </a:stretch>
        </p:blipFill>
        <p:spPr>
          <a:xfrm>
            <a:off x="9766300" y="326111"/>
            <a:ext cx="2028065" cy="146141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870099" y="777460"/>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da-DK" sz="3600" b="1" dirty="0">
                <a:solidFill>
                  <a:srgbClr val="EA5539"/>
                </a:solidFill>
              </a:rPr>
              <a:t>Produktion af blog</a:t>
            </a:r>
            <a:endParaRPr sz="3600" b="1" dirty="0">
              <a:solidFill>
                <a:srgbClr val="EA5539"/>
              </a:solidFill>
            </a:endParaRPr>
          </a:p>
        </p:txBody>
      </p:sp>
      <p:sp>
        <p:nvSpPr>
          <p:cNvPr id="416" name="Google Shape;416;p57"/>
          <p:cNvSpPr txBox="1">
            <a:spLocks noGrp="1"/>
          </p:cNvSpPr>
          <p:nvPr>
            <p:ph type="body" idx="1"/>
          </p:nvPr>
        </p:nvSpPr>
        <p:spPr>
          <a:xfrm>
            <a:off x="870099" y="2180689"/>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da-DK" sz="2400" dirty="0">
                <a:solidFill>
                  <a:srgbClr val="EA5539"/>
                </a:solidFill>
              </a:rPr>
              <a:t>Produktion af blogs er en vigtig proces i arbejdet med kritisk tænkning. Her kan I  opleve, hvordan I kan præge jeres blog, og om bloggen skal være en</a:t>
            </a:r>
            <a:r>
              <a:rPr lang="da-DK" sz="2400" i="1" dirty="0">
                <a:solidFill>
                  <a:srgbClr val="EA5539"/>
                </a:solidFill>
              </a:rPr>
              <a:t> personlig blog, interesseblog eller en erhvervsblog.</a:t>
            </a:r>
            <a:r>
              <a:rPr lang="da-DK" sz="2400" dirty="0">
                <a:solidFill>
                  <a:srgbClr val="EA5539"/>
                </a:solidFill>
              </a:rPr>
              <a:t> </a:t>
            </a:r>
            <a:r>
              <a:rPr lang="da-DK" sz="2400" u="sng" dirty="0" err="1">
                <a:solidFill>
                  <a:srgbClr val="EA5539"/>
                </a:solidFill>
                <a:hlinkClick r:id="rId3">
                  <a:extLst>
                    <a:ext uri="{A12FA001-AC4F-418D-AE19-62706E023703}">
                      <ahyp:hlinkClr xmlns:ahyp="http://schemas.microsoft.com/office/drawing/2018/hyperlinkcolor" val="tx"/>
                    </a:ext>
                  </a:extLst>
                </a:hlinkClick>
              </a:rPr>
              <a:t>Indidansk</a:t>
            </a:r>
            <a:endParaRPr lang="da-DK" sz="2400" u="sng" dirty="0">
              <a:solidFill>
                <a:srgbClr val="EA5539"/>
              </a:solidFill>
            </a:endParaRPr>
          </a:p>
          <a:p>
            <a:pPr marL="0" lvl="0" indent="0" algn="l" rtl="0">
              <a:lnSpc>
                <a:spcPct val="100000"/>
              </a:lnSpc>
              <a:spcBef>
                <a:spcPts val="0"/>
              </a:spcBef>
              <a:spcAft>
                <a:spcPts val="0"/>
              </a:spcAft>
              <a:buClr>
                <a:schemeClr val="dk1"/>
              </a:buClr>
              <a:buSzPts val="1100"/>
              <a:buFont typeface="Arial"/>
              <a:buNone/>
            </a:pPr>
            <a:endParaRPr sz="2400" dirty="0">
              <a:solidFill>
                <a:srgbClr val="EA5539"/>
              </a:solidFill>
            </a:endParaRPr>
          </a:p>
          <a:p>
            <a:pPr marL="0" lvl="0" indent="0" algn="l" rtl="0">
              <a:lnSpc>
                <a:spcPct val="100000"/>
              </a:lnSpc>
              <a:spcBef>
                <a:spcPts val="0"/>
              </a:spcBef>
              <a:spcAft>
                <a:spcPts val="0"/>
              </a:spcAft>
              <a:buClr>
                <a:schemeClr val="dk1"/>
              </a:buClr>
              <a:buSzPts val="1100"/>
              <a:buFont typeface="Arial"/>
              <a:buNone/>
            </a:pPr>
            <a:r>
              <a:rPr lang="da-DK" sz="2400" dirty="0">
                <a:solidFill>
                  <a:srgbClr val="EA5539"/>
                </a:solidFill>
              </a:rPr>
              <a:t>I skal i gruppen vælge en myte fra mytevæggen eller finder på en ny, som I skal lave et indlæg om på Skoleblogs på Skoletube, hvor I præsenterer myten. Brug evt. Fødevarestyrelsens </a:t>
            </a:r>
            <a:r>
              <a:rPr lang="da-DK" sz="2400" dirty="0" err="1">
                <a:solidFill>
                  <a:srgbClr val="EA5539"/>
                </a:solidFill>
              </a:rPr>
              <a:t>faktaark</a:t>
            </a:r>
            <a:r>
              <a:rPr lang="da-DK" sz="2400" dirty="0">
                <a:solidFill>
                  <a:srgbClr val="EA5539"/>
                </a:solidFill>
              </a:rPr>
              <a:t>. </a:t>
            </a:r>
            <a:endParaRPr sz="2400" dirty="0">
              <a:solidFill>
                <a:srgbClr val="EA5539"/>
              </a:solidFill>
            </a:endParaRPr>
          </a:p>
          <a:p>
            <a:pPr marL="0" lvl="0" indent="0" algn="l" rtl="0">
              <a:lnSpc>
                <a:spcPct val="100000"/>
              </a:lnSpc>
              <a:spcBef>
                <a:spcPts val="0"/>
              </a:spcBef>
              <a:spcAft>
                <a:spcPts val="0"/>
              </a:spcAft>
              <a:buClr>
                <a:schemeClr val="dk1"/>
              </a:buClr>
              <a:buSzPts val="1100"/>
              <a:buFont typeface="Arial"/>
              <a:buNone/>
            </a:pPr>
            <a:endParaRPr lang="da-DK" sz="2400" dirty="0">
              <a:solidFill>
                <a:srgbClr val="EA5539"/>
              </a:solidFill>
            </a:endParaRPr>
          </a:p>
          <a:p>
            <a:pPr marL="0" lvl="0" indent="0" algn="l" rtl="0">
              <a:lnSpc>
                <a:spcPct val="100000"/>
              </a:lnSpc>
              <a:spcBef>
                <a:spcPts val="0"/>
              </a:spcBef>
              <a:spcAft>
                <a:spcPts val="0"/>
              </a:spcAft>
              <a:buClr>
                <a:schemeClr val="dk1"/>
              </a:buClr>
              <a:buSzPts val="1100"/>
              <a:buFont typeface="Arial"/>
              <a:buNone/>
            </a:pPr>
            <a:r>
              <a:rPr lang="da-DK" sz="2400" dirty="0">
                <a:solidFill>
                  <a:srgbClr val="EA5539"/>
                </a:solidFill>
              </a:rPr>
              <a:t>I kan i grupperne derefter kommentere / vurdere hinandens blogindlæg. </a:t>
            </a:r>
            <a:endParaRPr sz="2400" b="1" dirty="0">
              <a:solidFill>
                <a:srgbClr val="EA5539"/>
              </a:solidFill>
            </a:endParaRPr>
          </a:p>
          <a:p>
            <a:pPr marL="0" lvl="0" indent="0" algn="l" rtl="0">
              <a:spcBef>
                <a:spcPts val="1000"/>
              </a:spcBef>
              <a:spcAft>
                <a:spcPts val="0"/>
              </a:spcAft>
              <a:buNone/>
            </a:pPr>
            <a:endParaRPr sz="2400" dirty="0">
              <a:solidFill>
                <a:srgbClr val="EA5539"/>
              </a:solidFill>
            </a:endParaRPr>
          </a:p>
        </p:txBody>
      </p:sp>
      <p:pic>
        <p:nvPicPr>
          <p:cNvPr id="4" name="Billede 3">
            <a:extLst>
              <a:ext uri="{FF2B5EF4-FFF2-40B4-BE49-F238E27FC236}">
                <a16:creationId xmlns:a16="http://schemas.microsoft.com/office/drawing/2014/main" id="{A9105E87-E8B3-4014-A5F0-FC2D36F7794E}"/>
              </a:ext>
            </a:extLst>
          </p:cNvPr>
          <p:cNvPicPr>
            <a:picLocks noChangeAspect="1"/>
          </p:cNvPicPr>
          <p:nvPr/>
        </p:nvPicPr>
        <p:blipFill>
          <a:blip r:embed="rId4"/>
          <a:stretch>
            <a:fillRect/>
          </a:stretch>
        </p:blipFill>
        <p:spPr>
          <a:xfrm>
            <a:off x="9766300" y="326111"/>
            <a:ext cx="2028065" cy="14614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4" name="Rektangel 13">
            <a:extLst>
              <a:ext uri="{FF2B5EF4-FFF2-40B4-BE49-F238E27FC236}">
                <a16:creationId xmlns:a16="http://schemas.microsoft.com/office/drawing/2014/main" id="{213E3AFA-90F2-4CDC-8476-CC8A35647CB7}"/>
              </a:ext>
            </a:extLst>
          </p:cNvPr>
          <p:cNvSpPr/>
          <p:nvPr/>
        </p:nvSpPr>
        <p:spPr>
          <a:xfrm>
            <a:off x="0" y="357811"/>
            <a:ext cx="12192000"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7" name="Gruppe 16">
            <a:extLst>
              <a:ext uri="{FF2B5EF4-FFF2-40B4-BE49-F238E27FC236}">
                <a16:creationId xmlns:a16="http://schemas.microsoft.com/office/drawing/2014/main" id="{C097D5A5-5C6D-4831-8D9B-F969CA1CB754}"/>
              </a:ext>
            </a:extLst>
          </p:cNvPr>
          <p:cNvGrpSpPr/>
          <p:nvPr/>
        </p:nvGrpSpPr>
        <p:grpSpPr>
          <a:xfrm>
            <a:off x="709887" y="173546"/>
            <a:ext cx="10806252" cy="820366"/>
            <a:chOff x="709887" y="173546"/>
            <a:chExt cx="10806252" cy="820366"/>
          </a:xfrm>
        </p:grpSpPr>
        <p:sp>
          <p:nvSpPr>
            <p:cNvPr id="118" name="Google Shape;118;p17"/>
            <p:cNvSpPr txBox="1"/>
            <p:nvPr/>
          </p:nvSpPr>
          <p:spPr>
            <a:xfrm>
              <a:off x="709887" y="173546"/>
              <a:ext cx="10806252" cy="82036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latin typeface="Calibri"/>
                  <a:ea typeface="Calibri"/>
                  <a:cs typeface="Calibri"/>
                  <a:sym typeface="Calibri"/>
                </a:rPr>
                <a:t>Tema       Viden om</a:t>
              </a:r>
              <a:endParaRPr sz="3600" b="1" dirty="0">
                <a:solidFill>
                  <a:srgbClr val="EA5539"/>
                </a:solidFill>
                <a:latin typeface="Calibri"/>
                <a:ea typeface="Calibri"/>
                <a:cs typeface="Calibri"/>
                <a:sym typeface="Calibri"/>
              </a:endParaRPr>
            </a:p>
          </p:txBody>
        </p:sp>
        <p:sp>
          <p:nvSpPr>
            <p:cNvPr id="15" name="Ellipse 14">
              <a:extLst>
                <a:ext uri="{FF2B5EF4-FFF2-40B4-BE49-F238E27FC236}">
                  <a16:creationId xmlns:a16="http://schemas.microsoft.com/office/drawing/2014/main" id="{0C4FA3FA-A1BD-46E0-A589-528FAB96CE57}"/>
                </a:ext>
              </a:extLst>
            </p:cNvPr>
            <p:cNvSpPr/>
            <p:nvPr/>
          </p:nvSpPr>
          <p:spPr>
            <a:xfrm>
              <a:off x="5473149" y="208676"/>
              <a:ext cx="516835" cy="516835"/>
            </a:xfrm>
            <a:prstGeom prst="ellipse">
              <a:avLst/>
            </a:prstGeom>
            <a:solidFill>
              <a:srgbClr val="EA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16" name="Tekstfelt 15">
              <a:extLst>
                <a:ext uri="{FF2B5EF4-FFF2-40B4-BE49-F238E27FC236}">
                  <a16:creationId xmlns:a16="http://schemas.microsoft.com/office/drawing/2014/main" id="{E5D2BB9E-35EC-4591-BF01-8A48255A9558}"/>
                </a:ext>
              </a:extLst>
            </p:cNvPr>
            <p:cNvSpPr txBox="1"/>
            <p:nvPr/>
          </p:nvSpPr>
          <p:spPr>
            <a:xfrm>
              <a:off x="5552286" y="185119"/>
              <a:ext cx="742122" cy="523220"/>
            </a:xfrm>
            <a:prstGeom prst="rect">
              <a:avLst/>
            </a:prstGeom>
            <a:noFill/>
          </p:spPr>
          <p:txBody>
            <a:bodyPr wrap="square" rtlCol="0">
              <a:spAutoFit/>
            </a:bodyPr>
            <a:lstStyle/>
            <a:p>
              <a:r>
                <a:rPr lang="da-DK" sz="2800" b="1" dirty="0">
                  <a:solidFill>
                    <a:schemeClr val="bg1"/>
                  </a:solidFill>
                  <a:latin typeface="Calibri" panose="020F0502020204030204" pitchFamily="34" charset="0"/>
                  <a:cs typeface="Calibri" panose="020F0502020204030204" pitchFamily="34" charset="0"/>
                </a:rPr>
                <a:t>1</a:t>
              </a:r>
            </a:p>
          </p:txBody>
        </p:sp>
      </p:grpSp>
      <p:sp>
        <p:nvSpPr>
          <p:cNvPr id="20" name="Rektangel 19">
            <a:extLst>
              <a:ext uri="{FF2B5EF4-FFF2-40B4-BE49-F238E27FC236}">
                <a16:creationId xmlns:a16="http://schemas.microsoft.com/office/drawing/2014/main" id="{5CAE5647-2065-42C3-93E6-36DD1139DCCE}"/>
              </a:ext>
            </a:extLst>
          </p:cNvPr>
          <p:cNvSpPr/>
          <p:nvPr/>
        </p:nvSpPr>
        <p:spPr>
          <a:xfrm>
            <a:off x="3761" y="6190771"/>
            <a:ext cx="12192000" cy="67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7" name="Google Shape;117;p17"/>
          <p:cNvSpPr txBox="1"/>
          <p:nvPr/>
        </p:nvSpPr>
        <p:spPr>
          <a:xfrm>
            <a:off x="3550705" y="5228988"/>
            <a:ext cx="10498800" cy="6351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da-DK" sz="1800" b="1" dirty="0">
                <a:solidFill>
                  <a:srgbClr val="EA55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a:t>
            </a:r>
            <a:r>
              <a:rPr lang="da-DK" sz="1800" b="1" dirty="0">
                <a:solidFill>
                  <a:srgbClr val="EA55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vordan laver Fødevarestyrelsen kostrådene?</a:t>
            </a:r>
            <a:endParaRPr sz="1800" b="1" dirty="0">
              <a:solidFill>
                <a:srgbClr val="EA5539"/>
              </a:solidFill>
              <a:latin typeface="Calibri"/>
              <a:ea typeface="Calibri"/>
              <a:cs typeface="Calibri"/>
              <a:sym typeface="Calibri"/>
            </a:endParaRPr>
          </a:p>
        </p:txBody>
      </p:sp>
      <p:pic>
        <p:nvPicPr>
          <p:cNvPr id="3" name="Onlinemedier 2" title="Hvordan laver vi kostrￃﾥdene?">
            <a:hlinkClick r:id="" action="ppaction://media"/>
            <a:extLst>
              <a:ext uri="{FF2B5EF4-FFF2-40B4-BE49-F238E27FC236}">
                <a16:creationId xmlns:a16="http://schemas.microsoft.com/office/drawing/2014/main" id="{A9E7AB44-F616-4FE5-849A-5C2298D540D7}"/>
              </a:ext>
            </a:extLst>
          </p:cNvPr>
          <p:cNvPicPr>
            <a:picLocks noRot="1" noChangeAspect="1"/>
          </p:cNvPicPr>
          <p:nvPr>
            <a:videoFile r:link="rId1"/>
          </p:nvPr>
        </p:nvPicPr>
        <p:blipFill>
          <a:blip r:embed="rId6"/>
          <a:stretch>
            <a:fillRect/>
          </a:stretch>
        </p:blipFill>
        <p:spPr>
          <a:xfrm>
            <a:off x="3048000" y="17145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8200" y="169419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da-DK" sz="3600" b="1" dirty="0">
                <a:solidFill>
                  <a:srgbClr val="EA5539"/>
                </a:solidFill>
              </a:rPr>
              <a:t>Hvad er forskning?</a:t>
            </a:r>
            <a:endParaRPr sz="3600" b="1" dirty="0">
              <a:solidFill>
                <a:srgbClr val="EA5539"/>
              </a:solidFill>
            </a:endParaRPr>
          </a:p>
        </p:txBody>
      </p:sp>
      <p:sp>
        <p:nvSpPr>
          <p:cNvPr id="125" name="Google Shape;125;p18"/>
          <p:cNvSpPr txBox="1">
            <a:spLocks noGrp="1"/>
          </p:cNvSpPr>
          <p:nvPr>
            <p:ph type="body" idx="1"/>
          </p:nvPr>
        </p:nvSpPr>
        <p:spPr>
          <a:xfrm>
            <a:off x="838200" y="2988136"/>
            <a:ext cx="10515600" cy="435133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buClr>
                <a:srgbClr val="EA5539"/>
              </a:buClr>
              <a:buSzPts val="2800"/>
            </a:pPr>
            <a:r>
              <a:rPr lang="da-DK" sz="2600" dirty="0">
                <a:solidFill>
                  <a:srgbClr val="EA5539"/>
                </a:solidFill>
              </a:rPr>
              <a:t>Hvor møder I forskning?</a:t>
            </a:r>
            <a:endParaRPr sz="2600" dirty="0">
              <a:solidFill>
                <a:srgbClr val="EA5539"/>
              </a:solidFill>
            </a:endParaRPr>
          </a:p>
          <a:p>
            <a:pPr indent="-457200">
              <a:spcAft>
                <a:spcPts val="600"/>
              </a:spcAft>
              <a:buClr>
                <a:srgbClr val="EA5539"/>
              </a:buClr>
              <a:buSzPts val="2800"/>
            </a:pPr>
            <a:r>
              <a:rPr lang="da-DK" sz="2600" dirty="0">
                <a:solidFill>
                  <a:srgbClr val="EA5539"/>
                </a:solidFill>
              </a:rPr>
              <a:t>Hvad mener I er forskning?</a:t>
            </a:r>
            <a:endParaRPr sz="2600" dirty="0">
              <a:solidFill>
                <a:srgbClr val="EA5539"/>
              </a:solidFill>
            </a:endParaRPr>
          </a:p>
          <a:p>
            <a:pPr indent="-457200">
              <a:spcAft>
                <a:spcPts val="600"/>
              </a:spcAft>
              <a:buClr>
                <a:srgbClr val="EA5539"/>
              </a:buClr>
              <a:buSzPts val="2800"/>
            </a:pPr>
            <a:r>
              <a:rPr lang="da-DK" sz="2600" dirty="0">
                <a:solidFill>
                  <a:srgbClr val="EA5539"/>
                </a:solidFill>
              </a:rPr>
              <a:t>Hvad skal der til for, at noget er forskning?</a:t>
            </a:r>
            <a:endParaRPr sz="2600" dirty="0">
              <a:solidFill>
                <a:srgbClr val="EA5539"/>
              </a:solidFill>
            </a:endParaRPr>
          </a:p>
        </p:txBody>
      </p:sp>
      <p:pic>
        <p:nvPicPr>
          <p:cNvPr id="4" name="Billede 3">
            <a:extLst>
              <a:ext uri="{FF2B5EF4-FFF2-40B4-BE49-F238E27FC236}">
                <a16:creationId xmlns:a16="http://schemas.microsoft.com/office/drawing/2014/main" id="{5A386B07-1F83-4A57-96EE-183CFCCF200E}"/>
              </a:ext>
            </a:extLst>
          </p:cNvPr>
          <p:cNvPicPr>
            <a:picLocks noChangeAspect="1"/>
          </p:cNvPicPr>
          <p:nvPr/>
        </p:nvPicPr>
        <p:blipFill>
          <a:blip r:embed="rId3"/>
          <a:stretch>
            <a:fillRect/>
          </a:stretch>
        </p:blipFill>
        <p:spPr>
          <a:xfrm>
            <a:off x="9766300" y="326111"/>
            <a:ext cx="2028065" cy="14614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838200" y="479059"/>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endParaRPr sz="3600" b="1" dirty="0">
              <a:solidFill>
                <a:srgbClr val="EA5539"/>
              </a:solidFill>
            </a:endParaRPr>
          </a:p>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rPr>
              <a:t>Hvordan anvendes forskningen?</a:t>
            </a:r>
            <a:endParaRPr sz="3600" b="1" dirty="0">
              <a:solidFill>
                <a:srgbClr val="EA5539"/>
              </a:solidFill>
            </a:endParaRPr>
          </a:p>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rPr>
              <a:t>Fødevarestyrelsens mærker</a:t>
            </a:r>
            <a:endParaRPr sz="3600" b="1" dirty="0">
              <a:solidFill>
                <a:srgbClr val="EA5539"/>
              </a:solidFill>
            </a:endParaRPr>
          </a:p>
          <a:p>
            <a:pPr marL="0" lvl="0" indent="0" algn="ctr" rtl="0">
              <a:lnSpc>
                <a:spcPct val="90000"/>
              </a:lnSpc>
              <a:spcBef>
                <a:spcPts val="0"/>
              </a:spcBef>
              <a:spcAft>
                <a:spcPts val="0"/>
              </a:spcAft>
              <a:buClr>
                <a:schemeClr val="dk1"/>
              </a:buClr>
              <a:buSzPts val="4400"/>
              <a:buFont typeface="Calibri"/>
              <a:buNone/>
            </a:pPr>
            <a:endParaRPr sz="3600" b="1" dirty="0">
              <a:solidFill>
                <a:srgbClr val="EA5539"/>
              </a:solidFill>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59" y="2485360"/>
            <a:ext cx="9654335" cy="32307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0"/>
          <p:cNvSpPr txBox="1">
            <a:spLocks noGrp="1"/>
          </p:cNvSpPr>
          <p:nvPr>
            <p:ph type="title"/>
          </p:nvPr>
        </p:nvSpPr>
        <p:spPr>
          <a:xfrm>
            <a:off x="838200" y="22065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da-DK" sz="3600" b="1" dirty="0">
                <a:solidFill>
                  <a:srgbClr val="EA5539"/>
                </a:solidFill>
              </a:rPr>
              <a:t>Hvad er sundt og hvad er usundt?</a:t>
            </a:r>
            <a:endParaRPr sz="3600" b="1" dirty="0">
              <a:solidFill>
                <a:srgbClr val="EA5539"/>
              </a:solidFill>
            </a:endParaRPr>
          </a:p>
        </p:txBody>
      </p:sp>
      <p:sp>
        <p:nvSpPr>
          <p:cNvPr id="150" name="Google Shape;150;p20"/>
          <p:cNvSpPr txBox="1"/>
          <p:nvPr/>
        </p:nvSpPr>
        <p:spPr>
          <a:xfrm>
            <a:off x="10329130" y="6070275"/>
            <a:ext cx="1436100" cy="7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3000" u="sng" dirty="0">
                <a:solidFill>
                  <a:schemeClr val="hlink"/>
                </a:solidFill>
                <a:latin typeface="Calibri"/>
                <a:ea typeface="Calibri"/>
                <a:cs typeface="Calibri"/>
                <a:sym typeface="Calibri"/>
                <a:hlinkClick r:id="rId4"/>
              </a:rPr>
              <a:t>Link</a:t>
            </a:r>
            <a:endParaRPr sz="3000" dirty="0">
              <a:latin typeface="Calibri"/>
              <a:ea typeface="Calibri"/>
              <a:cs typeface="Calibri"/>
              <a:sym typeface="Calibri"/>
            </a:endParaRPr>
          </a:p>
        </p:txBody>
      </p:sp>
      <p:sp>
        <p:nvSpPr>
          <p:cNvPr id="3" name="Pladsholder til tekst 2">
            <a:extLst>
              <a:ext uri="{FF2B5EF4-FFF2-40B4-BE49-F238E27FC236}">
                <a16:creationId xmlns:a16="http://schemas.microsoft.com/office/drawing/2014/main" id="{F5380141-0462-427A-88D3-A1ED6FE97C65}"/>
              </a:ext>
            </a:extLst>
          </p:cNvPr>
          <p:cNvSpPr>
            <a:spLocks noGrp="1"/>
          </p:cNvSpPr>
          <p:nvPr>
            <p:ph type="body" idx="1"/>
          </p:nvPr>
        </p:nvSpPr>
        <p:spPr/>
        <p:txBody>
          <a:bodyPr/>
          <a:lstStyle/>
          <a:p>
            <a:endParaRPr lang="da-DK" dirty="0"/>
          </a:p>
        </p:txBody>
      </p:sp>
      <p:pic>
        <p:nvPicPr>
          <p:cNvPr id="5" name="Onlinemedier 4" title="Hvad er sundt, og hvad er usundt? #Sundtellerfalsk">
            <a:hlinkClick r:id="" action="ppaction://media"/>
            <a:extLst>
              <a:ext uri="{FF2B5EF4-FFF2-40B4-BE49-F238E27FC236}">
                <a16:creationId xmlns:a16="http://schemas.microsoft.com/office/drawing/2014/main" id="{CA045F10-8C7B-4C23-AE0B-433BE55CA040}"/>
              </a:ext>
            </a:extLst>
          </p:cNvPr>
          <p:cNvPicPr>
            <a:picLocks noRot="1" noChangeAspect="1"/>
          </p:cNvPicPr>
          <p:nvPr>
            <a:videoFile r:link="rId1"/>
          </p:nvPr>
        </p:nvPicPr>
        <p:blipFill>
          <a:blip r:embed="rId5"/>
          <a:stretch>
            <a:fillRect/>
          </a:stretch>
        </p:blipFill>
        <p:spPr>
          <a:xfrm>
            <a:off x="2919306" y="1825625"/>
            <a:ext cx="6353387" cy="3573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9E544-A50F-446A-8195-C6981E346FBB}"/>
              </a:ext>
            </a:extLst>
          </p:cNvPr>
          <p:cNvSpPr>
            <a:spLocks noGrp="1"/>
          </p:cNvSpPr>
          <p:nvPr>
            <p:ph type="title"/>
          </p:nvPr>
        </p:nvSpPr>
        <p:spPr/>
        <p:txBody>
          <a:bodyPr/>
          <a:lstStyle/>
          <a:p>
            <a:pPr algn="ctr"/>
            <a:r>
              <a:rPr lang="da-DK" dirty="0">
                <a:solidFill>
                  <a:srgbClr val="EA5539"/>
                </a:solidFill>
              </a:rPr>
              <a:t>Hvad er multimodalitet?</a:t>
            </a:r>
          </a:p>
        </p:txBody>
      </p:sp>
      <p:sp>
        <p:nvSpPr>
          <p:cNvPr id="3" name="Pladsholder til tekst 2">
            <a:extLst>
              <a:ext uri="{FF2B5EF4-FFF2-40B4-BE49-F238E27FC236}">
                <a16:creationId xmlns:a16="http://schemas.microsoft.com/office/drawing/2014/main" id="{6635D0DA-96DC-467F-9456-E2EBA60BA5D4}"/>
              </a:ext>
            </a:extLst>
          </p:cNvPr>
          <p:cNvSpPr>
            <a:spLocks noGrp="1"/>
          </p:cNvSpPr>
          <p:nvPr>
            <p:ph type="body" idx="1"/>
          </p:nvPr>
        </p:nvSpPr>
        <p:spPr>
          <a:xfrm>
            <a:off x="838200" y="1484244"/>
            <a:ext cx="10515600" cy="4599954"/>
          </a:xfrm>
        </p:spPr>
        <p:txBody>
          <a:bodyPr/>
          <a:lstStyle/>
          <a:p>
            <a:pPr marL="114300" indent="0">
              <a:buNone/>
            </a:pPr>
            <a:r>
              <a:rPr lang="da-DK" dirty="0">
                <a:solidFill>
                  <a:srgbClr val="EA5539"/>
                </a:solidFill>
              </a:rPr>
              <a:t>”En multimodal tekst er en tekst, der skaber mening gennem en kombination af forskellige modaliteter”.</a:t>
            </a:r>
          </a:p>
          <a:p>
            <a:pPr marL="114300" indent="0">
              <a:buNone/>
            </a:pPr>
            <a:endParaRPr lang="da-DK" dirty="0">
              <a:solidFill>
                <a:srgbClr val="EA5539"/>
              </a:solidFill>
            </a:endParaRPr>
          </a:p>
          <a:p>
            <a:pPr marL="114300" indent="0">
              <a:buNone/>
            </a:pPr>
            <a:r>
              <a:rPr lang="da-DK" dirty="0">
                <a:solidFill>
                  <a:srgbClr val="EA5539"/>
                </a:solidFill>
              </a:rPr>
              <a:t>”Når man kombinerer flere udtryksmåder (modaliteter) i en multimodal tekst, er det som at lægge flere transparente meningslag over hinanden. Ingen af lagene bliver forstået isoleret, men spiller sammen”.</a:t>
            </a:r>
          </a:p>
          <a:p>
            <a:pPr marL="114300" indent="0">
              <a:buNone/>
            </a:pPr>
            <a:endParaRPr lang="da-DK" dirty="0">
              <a:solidFill>
                <a:srgbClr val="EA5539"/>
              </a:solidFill>
            </a:endParaRPr>
          </a:p>
          <a:p>
            <a:pPr marL="114300" indent="0">
              <a:buNone/>
            </a:pPr>
            <a:r>
              <a:rPr lang="da-DK" dirty="0">
                <a:solidFill>
                  <a:srgbClr val="EA5539"/>
                </a:solidFill>
              </a:rPr>
              <a:t>På Fødevarestyrelsens hjemmeside anvendes flere modaliteter. Fx tekst, film, logoer og links.</a:t>
            </a:r>
          </a:p>
        </p:txBody>
      </p:sp>
      <p:sp>
        <p:nvSpPr>
          <p:cNvPr id="4" name="Tekstfelt 3">
            <a:extLst>
              <a:ext uri="{FF2B5EF4-FFF2-40B4-BE49-F238E27FC236}">
                <a16:creationId xmlns:a16="http://schemas.microsoft.com/office/drawing/2014/main" id="{B82D5889-CF32-4E01-9D05-81FAC3DE4E05}"/>
              </a:ext>
            </a:extLst>
          </p:cNvPr>
          <p:cNvSpPr txBox="1"/>
          <p:nvPr/>
        </p:nvSpPr>
        <p:spPr>
          <a:xfrm>
            <a:off x="996906" y="6338986"/>
            <a:ext cx="6785113" cy="307777"/>
          </a:xfrm>
          <a:prstGeom prst="rect">
            <a:avLst/>
          </a:prstGeom>
          <a:noFill/>
        </p:spPr>
        <p:txBody>
          <a:bodyPr wrap="square" rtlCol="0">
            <a:spAutoFit/>
          </a:bodyPr>
          <a:lstStyle/>
          <a:p>
            <a:r>
              <a:rPr lang="da-DK" dirty="0">
                <a:solidFill>
                  <a:srgbClr val="EA5539"/>
                </a:solidFill>
              </a:rPr>
              <a:t>Kilde: Løvland 2010</a:t>
            </a:r>
          </a:p>
        </p:txBody>
      </p:sp>
      <p:pic>
        <p:nvPicPr>
          <p:cNvPr id="5" name="Billede 4">
            <a:extLst>
              <a:ext uri="{FF2B5EF4-FFF2-40B4-BE49-F238E27FC236}">
                <a16:creationId xmlns:a16="http://schemas.microsoft.com/office/drawing/2014/main" id="{E5496247-A989-4097-9C43-4FE7971DD9F8}"/>
              </a:ext>
            </a:extLst>
          </p:cNvPr>
          <p:cNvPicPr>
            <a:picLocks noChangeAspect="1"/>
          </p:cNvPicPr>
          <p:nvPr/>
        </p:nvPicPr>
        <p:blipFill>
          <a:blip r:embed="rId3"/>
          <a:stretch>
            <a:fillRect/>
          </a:stretch>
        </p:blipFill>
        <p:spPr>
          <a:xfrm>
            <a:off x="9785964" y="229274"/>
            <a:ext cx="2028065" cy="1461414"/>
          </a:xfrm>
          <a:prstGeom prst="rect">
            <a:avLst/>
          </a:prstGeom>
        </p:spPr>
      </p:pic>
    </p:spTree>
    <p:extLst>
      <p:ext uri="{BB962C8B-B14F-4D97-AF65-F5344CB8AC3E}">
        <p14:creationId xmlns:p14="http://schemas.microsoft.com/office/powerpoint/2010/main" val="223332295"/>
      </p:ext>
    </p:extLst>
  </p:cSld>
  <p:clrMapOvr>
    <a:masterClrMapping/>
  </p:clrMapOvr>
</p:sld>
</file>

<file path=ppt/theme/theme1.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A98C163A5FD447A0BF07823A51085B" ma:contentTypeVersion="17" ma:contentTypeDescription="Opret et nyt dokument." ma:contentTypeScope="" ma:versionID="59c2b152f9188bdba50eaa928b600c14">
  <xsd:schema xmlns:xsd="http://www.w3.org/2001/XMLSchema" xmlns:xs="http://www.w3.org/2001/XMLSchema" xmlns:p="http://schemas.microsoft.com/office/2006/metadata/properties" xmlns:ns2="4b72cc11-34f9-4b75-aad3-33a115555e68" xmlns:ns3="307a924d-191f-48b7-a13e-4c9da253945c" targetNamespace="http://schemas.microsoft.com/office/2006/metadata/properties" ma:root="true" ma:fieldsID="8896447662cbc40bcf8ce46d1153dd6f" ns2:_="" ns3:_="">
    <xsd:import namespace="4b72cc11-34f9-4b75-aad3-33a115555e68"/>
    <xsd:import namespace="307a924d-191f-48b7-a13e-4c9da25394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2cc11-34f9-4b75-aad3-33a115555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a924d-191f-48b7-a13e-4c9da253945c"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19adfbc-88b9-4796-af6c-93962bb7b11a}" ma:internalName="TaxCatchAll" ma:showField="CatchAllData" ma:web="307a924d-191f-48b7-a13e-4c9da25394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72cc11-34f9-4b75-aad3-33a115555e68">
      <Terms xmlns="http://schemas.microsoft.com/office/infopath/2007/PartnerControls"/>
    </lcf76f155ced4ddcb4097134ff3c332f>
    <TaxCatchAll xmlns="307a924d-191f-48b7-a13e-4c9da253945c" xsi:nil="true"/>
  </documentManagement>
</p:properties>
</file>

<file path=customXml/itemProps1.xml><?xml version="1.0" encoding="utf-8"?>
<ds:datastoreItem xmlns:ds="http://schemas.openxmlformats.org/officeDocument/2006/customXml" ds:itemID="{D41D77B2-3242-4A86-88E9-CF64E1A62098}"/>
</file>

<file path=customXml/itemProps2.xml><?xml version="1.0" encoding="utf-8"?>
<ds:datastoreItem xmlns:ds="http://schemas.openxmlformats.org/officeDocument/2006/customXml" ds:itemID="{AB37C3E2-F5F4-49A4-A116-0DD03E5CEF44}">
  <ds:schemaRefs>
    <ds:schemaRef ds:uri="http://schemas.microsoft.com/sharepoint/v3/contenttype/forms"/>
  </ds:schemaRefs>
</ds:datastoreItem>
</file>

<file path=customXml/itemProps3.xml><?xml version="1.0" encoding="utf-8"?>
<ds:datastoreItem xmlns:ds="http://schemas.openxmlformats.org/officeDocument/2006/customXml" ds:itemID="{373764E9-C808-4D06-82FE-54D2EB297E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2831</TotalTime>
  <Words>8925</Words>
  <Application>Microsoft Office PowerPoint</Application>
  <PresentationFormat>Widescreen</PresentationFormat>
  <Paragraphs>552</Paragraphs>
  <Slides>45</Slides>
  <Notes>45</Notes>
  <HiddenSlides>0</HiddenSlides>
  <MMClips>3</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45</vt:i4>
      </vt:variant>
    </vt:vector>
  </HeadingPairs>
  <TitlesOfParts>
    <vt:vector size="48" baseType="lpstr">
      <vt:lpstr>Calibri</vt:lpstr>
      <vt:lpstr>Arial</vt:lpstr>
      <vt:lpstr>Office-tema</vt:lpstr>
      <vt:lpstr>PowerPoint-præsentation</vt:lpstr>
      <vt:lpstr>Formålet med forløbet</vt:lpstr>
      <vt:lpstr>Før vi går i gang!</vt:lpstr>
      <vt:lpstr>Hvad vil I vælge til aftensmad:</vt:lpstr>
      <vt:lpstr>PowerPoint-præsentation</vt:lpstr>
      <vt:lpstr>Hvad er forskning?</vt:lpstr>
      <vt:lpstr> Hvordan anvendes forskningen? Fødevarestyrelsens mærker </vt:lpstr>
      <vt:lpstr>Hvad er sundt og hvad er usundt?</vt:lpstr>
      <vt:lpstr>Hvad er multimodalitet?</vt:lpstr>
      <vt:lpstr>Fire fakta ark om mad myter</vt:lpstr>
      <vt:lpstr>PowerPoint-præsentation</vt:lpstr>
      <vt:lpstr>PowerPoint-præsentation</vt:lpstr>
      <vt:lpstr>PowerPoint-præsentation</vt:lpstr>
      <vt:lpstr>Hensigt: Hvad er hensigten  med “Mælk eller ej?” </vt:lpstr>
      <vt:lpstr>Viden om: Kritisk vurdering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Opsamling på blog og artikel</vt:lpstr>
      <vt:lpstr>Kritisk vurdering af myter i teksterne</vt:lpstr>
      <vt:lpstr>Kig på klassens Mytevæg</vt:lpstr>
      <vt:lpstr>PowerPoint-præsentation</vt:lpstr>
      <vt:lpstr>Opsummering: Kritiske tænkning</vt:lpstr>
      <vt:lpstr>Maybe it’s time to quit meat - reklame</vt:lpstr>
      <vt:lpstr>Glutenfri livsstil – blog</vt:lpstr>
      <vt:lpstr>Produktion af blog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 din mad</dc:title>
  <dc:creator>Sanne Schjelde Agersnap</dc:creator>
  <cp:lastModifiedBy>Mia Lundby Kragelund</cp:lastModifiedBy>
  <cp:revision>28</cp:revision>
  <dcterms:modified xsi:type="dcterms:W3CDTF">2024-07-05T09:08:03Z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0x01010039A98C163A5FD447A0BF07823A51085B</vt:lpwstr>
  </property>
</Properties>
</file>