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5" name="Billede 4" descr="Et billede, der indeholder cirkel&#10;&#10;AI-genereret indhold kan være ukorrekt.">
            <a:extLst>
              <a:ext uri="{FF2B5EF4-FFF2-40B4-BE49-F238E27FC236}">
                <a16:creationId xmlns:a16="http://schemas.microsoft.com/office/drawing/2014/main" id="{FD79BD56-71F8-77C3-F2C4-56CEC340CF2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273" y="707909"/>
            <a:ext cx="4207451" cy="4338468"/>
          </a:xfrm>
          <a:prstGeom prst="rect">
            <a:avLst/>
          </a:prstGeom>
        </p:spPr>
      </p:pic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ED12B6E5-D304-6825-2A65-F6211E869E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76000" y="4373315"/>
            <a:ext cx="8640000" cy="1080000"/>
          </a:xfrm>
        </p:spPr>
        <p:txBody>
          <a:bodyPr/>
          <a:lstStyle/>
          <a:p>
            <a:r>
              <a:rPr lang="da-DK" noProof="0">
                <a:solidFill>
                  <a:srgbClr val="375D6A"/>
                </a:solidFill>
              </a:rPr>
              <a:t>Praksispakke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574FE80-3B16-0BCD-E04D-940A9B825C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776000" y="5579444"/>
            <a:ext cx="8640000" cy="1080000"/>
          </a:xfrm>
        </p:spPr>
        <p:txBody>
          <a:bodyPr/>
          <a:lstStyle/>
          <a:p>
            <a:r>
              <a:rPr lang="da-DK" b="1" noProof="0" dirty="0">
                <a:solidFill>
                  <a:srgbClr val="375D6A"/>
                </a:solidFill>
              </a:rPr>
              <a:t>Projektbaseret læring</a:t>
            </a: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DB5982F5-5F58-6A4C-4C8B-D427209D4966}"/>
              </a:ext>
            </a:extLst>
          </p:cNvPr>
          <p:cNvSpPr/>
          <p:nvPr/>
        </p:nvSpPr>
        <p:spPr>
          <a:xfrm>
            <a:off x="3742441" y="4411792"/>
            <a:ext cx="4713402" cy="758952"/>
          </a:xfrm>
          <a:prstGeom prst="roundRect">
            <a:avLst/>
          </a:prstGeom>
          <a:solidFill>
            <a:srgbClr val="FDF8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/>
          </a:p>
        </p:txBody>
      </p:sp>
      <p:pic>
        <p:nvPicPr>
          <p:cNvPr id="6" name="Billede 5" descr="Et billede, der indeholder tegning, kunst, tegneserie, skitse&#10;&#10;AI-genereret indhold kan være ukorrekt.">
            <a:extLst>
              <a:ext uri="{FF2B5EF4-FFF2-40B4-BE49-F238E27FC236}">
                <a16:creationId xmlns:a16="http://schemas.microsoft.com/office/drawing/2014/main" id="{14EC5AC0-C34B-AB2D-F4D9-929B813C37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109" y="-236624"/>
            <a:ext cx="3735875" cy="5283001"/>
          </a:xfrm>
          <a:prstGeom prst="rect">
            <a:avLst/>
          </a:prstGeom>
        </p:spPr>
      </p:pic>
      <p:sp>
        <p:nvSpPr>
          <p:cNvPr id="7" name="Pladsholder til tekst 1">
            <a:extLst>
              <a:ext uri="{FF2B5EF4-FFF2-40B4-BE49-F238E27FC236}">
                <a16:creationId xmlns:a16="http://schemas.microsoft.com/office/drawing/2014/main" id="{57772D0F-1DEA-4328-43FA-E5A39F9DBF1E}"/>
              </a:ext>
            </a:extLst>
          </p:cNvPr>
          <p:cNvSpPr txBox="1">
            <a:spLocks/>
          </p:cNvSpPr>
          <p:nvPr/>
        </p:nvSpPr>
        <p:spPr>
          <a:xfrm>
            <a:off x="1775999" y="4439928"/>
            <a:ext cx="8640000" cy="543819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a-DK" sz="4800" b="1" kern="1200" dirty="0">
                <a:solidFill>
                  <a:srgbClr val="FCF3E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noProof="0">
                <a:solidFill>
                  <a:srgbClr val="375D6A"/>
                </a:solidFill>
              </a:rPr>
              <a:t>Praksispakke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14" name="Billede 13">
            <a:extLst>
              <a:ext uri="{FF2B5EF4-FFF2-40B4-BE49-F238E27FC236}">
                <a16:creationId xmlns:a16="http://schemas.microsoft.com/office/drawing/2014/main" id="{DBB5C12C-3AB2-D9BC-C283-EFEF65D90D0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147" y="2164184"/>
            <a:ext cx="4189542" cy="4320001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736E812E-76EE-A516-4DBB-F35162C28EA3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D7EC38D4-1346-5664-F1C5-3781F19415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3960" y="1818000"/>
            <a:ext cx="5376000" cy="4320000"/>
          </a:xfrm>
        </p:spPr>
        <p:txBody>
          <a:bodyPr/>
          <a:lstStyle/>
          <a:p>
            <a:endParaRPr lang="da-DK" dirty="0"/>
          </a:p>
          <a:p>
            <a:endParaRPr lang="da-DK" dirty="0"/>
          </a:p>
          <a:p>
            <a:pPr>
              <a:buFont typeface="+mj-lt"/>
              <a:buAutoNum type="arabicPeriod"/>
            </a:pPr>
            <a:r>
              <a:rPr lang="da-DK" dirty="0"/>
              <a:t>Det engagerende spørgsmål (30 min.)</a:t>
            </a:r>
          </a:p>
          <a:p>
            <a:pPr lvl="1"/>
            <a:r>
              <a:rPr lang="da-DK" sz="1600" dirty="0">
                <a:solidFill>
                  <a:srgbClr val="375D6A"/>
                </a:solidFill>
              </a:rPr>
              <a:t>At tænke kreative tanker og stille åbne spørgsmål - en proces med artefakter</a:t>
            </a:r>
          </a:p>
          <a:p>
            <a:pPr>
              <a:buFont typeface="+mj-lt"/>
              <a:buAutoNum type="arabicPeriod"/>
            </a:pPr>
            <a:r>
              <a:rPr lang="da-DK" dirty="0"/>
              <a:t>PBL projektvæg, del 1 (45 min.)</a:t>
            </a:r>
          </a:p>
          <a:p>
            <a:pPr lvl="1"/>
            <a:r>
              <a:rPr lang="da-DK" sz="1600" dirty="0">
                <a:solidFill>
                  <a:srgbClr val="375D6A"/>
                </a:solidFill>
              </a:rPr>
              <a:t>At planlægge et PBL projekt på en projektvæg</a:t>
            </a:r>
          </a:p>
          <a:p>
            <a:pPr>
              <a:buFont typeface="+mj-lt"/>
              <a:buAutoNum type="arabicPeriod"/>
            </a:pPr>
            <a:r>
              <a:rPr lang="da-DK" dirty="0"/>
              <a:t>Formidling, refleksion og justering (30 min.)</a:t>
            </a:r>
          </a:p>
          <a:p>
            <a:pPr lvl="1"/>
            <a:r>
              <a:rPr lang="da-DK" sz="1600" dirty="0">
                <a:solidFill>
                  <a:srgbClr val="375D6A"/>
                </a:solidFill>
              </a:rPr>
              <a:t>I grupper</a:t>
            </a:r>
          </a:p>
          <a:p>
            <a:pPr>
              <a:buFont typeface="+mj-lt"/>
              <a:buAutoNum type="arabicPeriod"/>
            </a:pPr>
            <a:r>
              <a:rPr lang="da-DK" dirty="0"/>
              <a:t>PBL projektvæg, del 2 (45 min.)</a:t>
            </a:r>
          </a:p>
          <a:p>
            <a:pPr lvl="1"/>
            <a:r>
              <a:rPr lang="da-DK" sz="1600" dirty="0">
                <a:solidFill>
                  <a:srgbClr val="375D6A"/>
                </a:solidFill>
              </a:rPr>
              <a:t>At planlægge et PBL projekt på en projektvæg</a:t>
            </a:r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C0E043-362A-B725-D6E3-089FD02933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6313" y="720000"/>
            <a:ext cx="8640000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Dagsorden</a:t>
            </a:r>
          </a:p>
        </p:txBody>
      </p:sp>
      <p:pic>
        <p:nvPicPr>
          <p:cNvPr id="5" name="Billede 4" descr="Et billede, der indeholder tegning, skitse, kunst&#10;&#10;AI-genereret indhold kan være ukorrekt.">
            <a:extLst>
              <a:ext uri="{FF2B5EF4-FFF2-40B4-BE49-F238E27FC236}">
                <a16:creationId xmlns:a16="http://schemas.microsoft.com/office/drawing/2014/main" id="{B2BC4743-D6E4-6822-A615-72BF75BC85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1983">
            <a:off x="6470451" y="2554969"/>
            <a:ext cx="4358923" cy="30824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8" name="Rektangel 7">
            <a:extLst>
              <a:ext uri="{FF2B5EF4-FFF2-40B4-BE49-F238E27FC236}">
                <a16:creationId xmlns:a16="http://schemas.microsoft.com/office/drawing/2014/main" id="{A26F0E8B-CC83-E3D9-363E-8D71F73F53F7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49A7149F-A7BB-E84B-AE6C-1CAC7A05E5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6313" y="720000"/>
            <a:ext cx="8640000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Det engagerende spørgsmål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369FCB-A89D-F73E-429A-67FB75DC7C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96313" y="1800000"/>
            <a:ext cx="5099686" cy="4320000"/>
          </a:xfrm>
        </p:spPr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sz="1800" dirty="0"/>
              <a:t>… sætter retningen for projektet</a:t>
            </a:r>
          </a:p>
          <a:p>
            <a:endParaRPr lang="da-DK" sz="1800" dirty="0"/>
          </a:p>
          <a:p>
            <a:r>
              <a:rPr lang="da-DK" sz="1800" dirty="0"/>
              <a:t>… er åbent for flere svarmuligheder</a:t>
            </a:r>
          </a:p>
          <a:p>
            <a:endParaRPr lang="da-DK" sz="1800" dirty="0"/>
          </a:p>
          <a:p>
            <a:r>
              <a:rPr lang="da-DK" sz="1800" dirty="0"/>
              <a:t>… pirrer elevernes nysgerrighed</a:t>
            </a:r>
          </a:p>
          <a:p>
            <a:endParaRPr lang="da-DK" sz="1800" dirty="0"/>
          </a:p>
          <a:p>
            <a:r>
              <a:rPr lang="da-DK" sz="1800" dirty="0"/>
              <a:t>… skaber rum for at eleverne arbejder undersøgende</a:t>
            </a:r>
          </a:p>
        </p:txBody>
      </p:sp>
      <p:pic>
        <p:nvPicPr>
          <p:cNvPr id="11" name="Pladsholder til billede 10" descr="Et billede, der indeholder tekst, Post-it-note, håndskrift, kvittering&#10;&#10;AI-genereret indhold kan være ukorrekt.">
            <a:extLst>
              <a:ext uri="{FF2B5EF4-FFF2-40B4-BE49-F238E27FC236}">
                <a16:creationId xmlns:a16="http://schemas.microsoft.com/office/drawing/2014/main" id="{11CD13EF-78CB-1E05-755A-0FD846E5825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89" b="14389"/>
          <a:stretch>
            <a:fillRect/>
          </a:stretch>
        </p:blipFill>
        <p:spPr>
          <a:xfrm>
            <a:off x="6744562" y="2196548"/>
            <a:ext cx="3121704" cy="2643809"/>
          </a:xfrm>
          <a:prstGeom prst="roundRect">
            <a:avLst>
              <a:gd name="adj" fmla="val 21671"/>
            </a:avLst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8C2A310A-E602-31D5-E4CF-E3497B04F875}"/>
              </a:ext>
            </a:extLst>
          </p:cNvPr>
          <p:cNvSpPr txBox="1"/>
          <p:nvPr/>
        </p:nvSpPr>
        <p:spPr>
          <a:xfrm>
            <a:off x="7042056" y="5157506"/>
            <a:ext cx="2608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>
                <a:solidFill>
                  <a:srgbClr val="375D6A"/>
                </a:solidFill>
              </a:rPr>
              <a:t>Formål med proces: </a:t>
            </a:r>
            <a:br>
              <a:rPr lang="da-DK" sz="1400" b="1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At tænke kreative tanker </a:t>
            </a:r>
            <a:br>
              <a:rPr lang="da-DK" sz="1400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og stille åbne spørgsmål</a:t>
            </a:r>
          </a:p>
          <a:p>
            <a:endParaRPr lang="da-DK" dirty="0">
              <a:solidFill>
                <a:srgbClr val="375D6A"/>
              </a:solidFill>
            </a:endParaRPr>
          </a:p>
        </p:txBody>
      </p:sp>
      <p:sp>
        <p:nvSpPr>
          <p:cNvPr id="9" name="Rektangel: enkelt hjørne afrundet 8">
            <a:extLst>
              <a:ext uri="{FF2B5EF4-FFF2-40B4-BE49-F238E27FC236}">
                <a16:creationId xmlns:a16="http://schemas.microsoft.com/office/drawing/2014/main" id="{48C601F5-E9B6-68C7-1C4C-0308109B42A1}"/>
              </a:ext>
            </a:extLst>
          </p:cNvPr>
          <p:cNvSpPr/>
          <p:nvPr/>
        </p:nvSpPr>
        <p:spPr>
          <a:xfrm>
            <a:off x="6807552" y="5126450"/>
            <a:ext cx="3048775" cy="1015663"/>
          </a:xfrm>
          <a:prstGeom prst="round1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18" name="Billede 17" descr="Et billede, der indeholder cirkel&#10;&#10;AI-genereret indhold kan være ukorrekt.">
            <a:extLst>
              <a:ext uri="{FF2B5EF4-FFF2-40B4-BE49-F238E27FC236}">
                <a16:creationId xmlns:a16="http://schemas.microsoft.com/office/drawing/2014/main" id="{04EA9EA7-B23E-6317-63F9-706DDE86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515" y="1509623"/>
            <a:ext cx="4019470" cy="4000350"/>
          </a:xfrm>
          <a:prstGeom prst="rect">
            <a:avLst/>
          </a:prstGeom>
          <a:ln>
            <a:noFill/>
          </a:ln>
        </p:spPr>
      </p:pic>
      <p:sp>
        <p:nvSpPr>
          <p:cNvPr id="20" name="Rektangel: enkelt hjørne afrundet 19">
            <a:extLst>
              <a:ext uri="{FF2B5EF4-FFF2-40B4-BE49-F238E27FC236}">
                <a16:creationId xmlns:a16="http://schemas.microsoft.com/office/drawing/2014/main" id="{C88E5640-04BF-3CFB-ED90-EEA0F9D43422}"/>
              </a:ext>
            </a:extLst>
          </p:cNvPr>
          <p:cNvSpPr/>
          <p:nvPr/>
        </p:nvSpPr>
        <p:spPr>
          <a:xfrm>
            <a:off x="7075789" y="5276224"/>
            <a:ext cx="4174171" cy="861776"/>
          </a:xfrm>
          <a:prstGeom prst="round1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3058115C-5EE5-DAE3-28FA-005E903CE7D8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71FE294F-C227-E8F4-E104-7E9A53041E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6314" y="720000"/>
            <a:ext cx="8640000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Det engagerende spørgsmål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F684CBD-1709-48DE-660D-926A7B902E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8209" y="2150981"/>
            <a:ext cx="5099686" cy="4320000"/>
          </a:xfrm>
        </p:spPr>
        <p:txBody>
          <a:bodyPr/>
          <a:lstStyle/>
          <a:p>
            <a:r>
              <a:rPr lang="da-DK" b="1" dirty="0"/>
              <a:t>Individuel proces:                                                   8-10 minutter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Skriv eksempler på engagerende spørgsmål på post </a:t>
            </a:r>
            <a:r>
              <a:rPr lang="da-DK" dirty="0" err="1"/>
              <a:t>its</a:t>
            </a:r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og sæt dem fast på </a:t>
            </a:r>
            <a:r>
              <a:rPr lang="da-DK" dirty="0" err="1"/>
              <a:t>artefakten</a:t>
            </a:r>
            <a:r>
              <a:rPr lang="da-DK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Skriv kun ét spørgsmål på hver post it.</a:t>
            </a:r>
          </a:p>
          <a:p>
            <a:br>
              <a:rPr lang="da-DK" dirty="0"/>
            </a:br>
            <a:endParaRPr lang="da-DK" dirty="0"/>
          </a:p>
          <a:p>
            <a:endParaRPr lang="da-DK" dirty="0"/>
          </a:p>
          <a:p>
            <a:r>
              <a:rPr lang="da-DK" b="1" dirty="0"/>
              <a:t>Gå sammen i teams/fagteams:                               20 minutter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Udvælg et engagerende spørgsmål, som I synes lyder interessant (det er muligt at arbejde videre med dette spørgsmål i selve planlægningen af forløb).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Udvikl videre på det engagerende spørgsmål: </a:t>
            </a:r>
            <a:br>
              <a:rPr lang="da-DK" dirty="0"/>
            </a:br>
            <a:r>
              <a:rPr lang="da-DK" dirty="0"/>
              <a:t>Uddyb/bred ud, gør mere åbent, nørd i jeres faglighed</a:t>
            </a:r>
            <a:r>
              <a:rPr lang="da-DK" dirty="0">
                <a:sym typeface="Wingdings" panose="05000000000000000000" pitchFamily="2" charset="2"/>
              </a:rPr>
              <a:t></a:t>
            </a:r>
            <a:r>
              <a:rPr lang="da-DK" dirty="0"/>
              <a:t>. Tænk stort uden begrænsninger!</a:t>
            </a:r>
          </a:p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0DED343D-E948-4648-B28C-ED3BAFD12835}"/>
              </a:ext>
            </a:extLst>
          </p:cNvPr>
          <p:cNvSpPr txBox="1"/>
          <p:nvPr/>
        </p:nvSpPr>
        <p:spPr>
          <a:xfrm>
            <a:off x="6883429" y="5379166"/>
            <a:ext cx="442543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>
                <a:solidFill>
                  <a:srgbClr val="375D6A"/>
                </a:solidFill>
              </a:rPr>
              <a:t>Formål med proces: </a:t>
            </a:r>
            <a:br>
              <a:rPr lang="da-DK" sz="1400" b="1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At tænke kreative tanker og stille åbne spørgsmål</a:t>
            </a:r>
          </a:p>
          <a:p>
            <a:endParaRPr lang="da-DK" dirty="0">
              <a:solidFill>
                <a:srgbClr val="375D6A"/>
              </a:solidFill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8DB044AD-479C-57F1-9323-833E7019EDA2}"/>
              </a:ext>
            </a:extLst>
          </p:cNvPr>
          <p:cNvSpPr txBox="1"/>
          <p:nvPr/>
        </p:nvSpPr>
        <p:spPr>
          <a:xfrm>
            <a:off x="7357186" y="2334003"/>
            <a:ext cx="3581055" cy="263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a-DK" sz="1600" b="1" dirty="0">
                <a:solidFill>
                  <a:srgbClr val="375D6A"/>
                </a:solidFill>
                <a:cs typeface="Arial" panose="020B0604020202020204" pitchFamily="34" charset="0"/>
              </a:rPr>
              <a:t>Husk at det skal:</a:t>
            </a:r>
          </a:p>
          <a:p>
            <a:pPr marL="9715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da-DK" sz="1600" dirty="0">
                <a:solidFill>
                  <a:srgbClr val="375D6A"/>
                </a:solidFill>
              </a:rPr>
              <a:t>sætte retning for projektet</a:t>
            </a:r>
          </a:p>
          <a:p>
            <a:pPr marL="9715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da-DK" sz="1600" dirty="0">
                <a:solidFill>
                  <a:srgbClr val="375D6A"/>
                </a:solidFill>
              </a:rPr>
              <a:t>være åbent for flere svarmuligheder</a:t>
            </a:r>
          </a:p>
          <a:p>
            <a:pPr marL="9715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da-DK" sz="1600" dirty="0">
                <a:solidFill>
                  <a:srgbClr val="375D6A"/>
                </a:solidFill>
              </a:rPr>
              <a:t>pirre elevernes nysgerrighed</a:t>
            </a:r>
          </a:p>
          <a:p>
            <a:pPr marL="9715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da-DK" sz="1600" dirty="0">
                <a:solidFill>
                  <a:srgbClr val="375D6A"/>
                </a:solidFill>
              </a:rPr>
              <a:t>skabe rum for at eleverne arbejder undersøgende</a:t>
            </a:r>
          </a:p>
        </p:txBody>
      </p:sp>
      <p:cxnSp>
        <p:nvCxnSpPr>
          <p:cNvPr id="16" name="Lige forbindelse 15">
            <a:extLst>
              <a:ext uri="{FF2B5EF4-FFF2-40B4-BE49-F238E27FC236}">
                <a16:creationId xmlns:a16="http://schemas.microsoft.com/office/drawing/2014/main" id="{B6393F90-06BE-AE06-B024-90B113A99E7A}"/>
              </a:ext>
            </a:extLst>
          </p:cNvPr>
          <p:cNvCxnSpPr>
            <a:cxnSpLocks/>
          </p:cNvCxnSpPr>
          <p:nvPr/>
        </p:nvCxnSpPr>
        <p:spPr>
          <a:xfrm>
            <a:off x="1478208" y="3815690"/>
            <a:ext cx="4895758" cy="0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 descr="Ur med massiv udfyldning">
            <a:extLst>
              <a:ext uri="{FF2B5EF4-FFF2-40B4-BE49-F238E27FC236}">
                <a16:creationId xmlns:a16="http://schemas.microsoft.com/office/drawing/2014/main" id="{F222123B-4CB8-1E08-AC59-FE63E81A086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66108" y="2061212"/>
            <a:ext cx="385778" cy="385778"/>
          </a:xfrm>
          <a:prstGeom prst="rect">
            <a:avLst/>
          </a:prstGeom>
        </p:spPr>
      </p:pic>
      <p:pic>
        <p:nvPicPr>
          <p:cNvPr id="5" name="Grafik 4" descr="Ur med massiv udfyldning">
            <a:extLst>
              <a:ext uri="{FF2B5EF4-FFF2-40B4-BE49-F238E27FC236}">
                <a16:creationId xmlns:a16="http://schemas.microsoft.com/office/drawing/2014/main" id="{418C7184-B6E1-63D3-7BCF-9F727BC0240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66108" y="4232486"/>
            <a:ext cx="385778" cy="385778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3926854E-2397-0BF9-C153-29A920A87F24}"/>
              </a:ext>
            </a:extLst>
          </p:cNvPr>
          <p:cNvSpPr/>
          <p:nvPr/>
        </p:nvSpPr>
        <p:spPr>
          <a:xfrm>
            <a:off x="996314" y="2100117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B5B1019F-3409-8F41-FF8D-52590F0AB48B}"/>
              </a:ext>
            </a:extLst>
          </p:cNvPr>
          <p:cNvSpPr txBox="1"/>
          <p:nvPr/>
        </p:nvSpPr>
        <p:spPr>
          <a:xfrm>
            <a:off x="996314" y="2046879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1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6035F2A-CC84-84F5-7B98-CB808E6AF6AA}"/>
              </a:ext>
            </a:extLst>
          </p:cNvPr>
          <p:cNvSpPr/>
          <p:nvPr/>
        </p:nvSpPr>
        <p:spPr>
          <a:xfrm>
            <a:off x="1001982" y="4278558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2F681FE-CB61-E836-EB94-0DE4DDB06119}"/>
              </a:ext>
            </a:extLst>
          </p:cNvPr>
          <p:cNvSpPr txBox="1"/>
          <p:nvPr/>
        </p:nvSpPr>
        <p:spPr>
          <a:xfrm>
            <a:off x="1001982" y="4225320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15" name="Rektangel 14">
            <a:extLst>
              <a:ext uri="{FF2B5EF4-FFF2-40B4-BE49-F238E27FC236}">
                <a16:creationId xmlns:a16="http://schemas.microsoft.com/office/drawing/2014/main" id="{71C1DCBE-5AD0-0B20-BB4D-FF912F6D1151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5" name="Billede 4" descr="Et billede, der indeholder cirkel&#10;&#10;AI-genereret indhold kan være ukorrekt.">
            <a:extLst>
              <a:ext uri="{FF2B5EF4-FFF2-40B4-BE49-F238E27FC236}">
                <a16:creationId xmlns:a16="http://schemas.microsoft.com/office/drawing/2014/main" id="{E2BBA247-AE35-370A-4963-076D729F67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834" y="1772241"/>
            <a:ext cx="3626323" cy="3739243"/>
          </a:xfrm>
          <a:prstGeom prst="rect">
            <a:avLst/>
          </a:prstGeom>
        </p:spPr>
      </p:pic>
      <p:sp>
        <p:nvSpPr>
          <p:cNvPr id="21" name="Rektangel 20">
            <a:extLst>
              <a:ext uri="{FF2B5EF4-FFF2-40B4-BE49-F238E27FC236}">
                <a16:creationId xmlns:a16="http://schemas.microsoft.com/office/drawing/2014/main" id="{3057619B-2633-0187-8EAC-17B451AF0E49}"/>
              </a:ext>
            </a:extLst>
          </p:cNvPr>
          <p:cNvSpPr/>
          <p:nvPr/>
        </p:nvSpPr>
        <p:spPr>
          <a:xfrm>
            <a:off x="996313" y="5556738"/>
            <a:ext cx="3065733" cy="316524"/>
          </a:xfrm>
          <a:prstGeom prst="rect">
            <a:avLst/>
          </a:prstGeom>
          <a:solidFill>
            <a:srgbClr val="EDC0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Rektangel: enkelt hjørne afrundet 16">
            <a:extLst>
              <a:ext uri="{FF2B5EF4-FFF2-40B4-BE49-F238E27FC236}">
                <a16:creationId xmlns:a16="http://schemas.microsoft.com/office/drawing/2014/main" id="{0BBA0F7C-82F2-F7D6-8BA2-0A4135A5C84B}"/>
              </a:ext>
            </a:extLst>
          </p:cNvPr>
          <p:cNvSpPr/>
          <p:nvPr/>
        </p:nvSpPr>
        <p:spPr>
          <a:xfrm>
            <a:off x="6962616" y="5255829"/>
            <a:ext cx="3951542" cy="986493"/>
          </a:xfrm>
          <a:prstGeom prst="round1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: afrundede hjørner 12">
            <a:extLst>
              <a:ext uri="{FF2B5EF4-FFF2-40B4-BE49-F238E27FC236}">
                <a16:creationId xmlns:a16="http://schemas.microsoft.com/office/drawing/2014/main" id="{AE37CCFC-A1F4-808A-EF6A-E84840CAB764}"/>
              </a:ext>
            </a:extLst>
          </p:cNvPr>
          <p:cNvSpPr/>
          <p:nvPr/>
        </p:nvSpPr>
        <p:spPr>
          <a:xfrm>
            <a:off x="10325407" y="411063"/>
            <a:ext cx="1380562" cy="524760"/>
          </a:xfrm>
          <a:prstGeom prst="roundRect">
            <a:avLst/>
          </a:prstGeom>
          <a:solidFill>
            <a:srgbClr val="EACF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7B338C5C-433D-EBCB-E8B3-9B3F465752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6313" y="741096"/>
            <a:ext cx="1905034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PBL forløb</a:t>
            </a:r>
            <a:endParaRPr lang="da-DK" sz="3200" b="0" dirty="0">
              <a:latin typeface="+mn-lt"/>
            </a:endParaRP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EC95A0C-10ED-E4AD-5DDE-58174A2B86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82582" y="2243345"/>
            <a:ext cx="4488920" cy="4320000"/>
          </a:xfrm>
        </p:spPr>
        <p:txBody>
          <a:bodyPr/>
          <a:lstStyle/>
          <a:p>
            <a:r>
              <a:rPr lang="da-DK" b="1" dirty="0"/>
              <a:t>OPGAVE: Planlæg et PBL forløb med udgangspunkt i jeres engagerende spørgsmål.</a:t>
            </a:r>
          </a:p>
          <a:p>
            <a:endParaRPr lang="da-DK" dirty="0"/>
          </a:p>
          <a:p>
            <a:r>
              <a:rPr lang="da-DK" dirty="0"/>
              <a:t>Brug skabelonen ”Planlægning” til at få overblik 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Faglige mål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Aktiviteter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Overvejelser over de seks PBL elementer</a:t>
            </a:r>
          </a:p>
          <a:p>
            <a:endParaRPr lang="da-DK" dirty="0"/>
          </a:p>
          <a:p>
            <a:r>
              <a:rPr lang="da-DK" i="1" dirty="0"/>
              <a:t>Find skabelonerne her: </a:t>
            </a:r>
            <a:endParaRPr lang="da-DK" i="1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a-DK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Projektbaseret læring - </a:t>
            </a:r>
            <a:r>
              <a:rPr lang="da-DK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AarhusIntra</a:t>
            </a:r>
            <a:endParaRPr lang="da-DK" dirty="0"/>
          </a:p>
          <a:p>
            <a:endParaRPr lang="da-DK" dirty="0"/>
          </a:p>
        </p:txBody>
      </p:sp>
      <p:pic>
        <p:nvPicPr>
          <p:cNvPr id="22" name="Billede 21">
            <a:extLst>
              <a:ext uri="{FF2B5EF4-FFF2-40B4-BE49-F238E27FC236}">
                <a16:creationId xmlns:a16="http://schemas.microsoft.com/office/drawing/2014/main" id="{6096ABB5-8879-AB5C-AB48-D323B9794E3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5000"/>
          </a:blip>
          <a:stretch>
            <a:fillRect/>
          </a:stretch>
        </p:blipFill>
        <p:spPr>
          <a:xfrm>
            <a:off x="7763656" y="3289788"/>
            <a:ext cx="2105723" cy="1480126"/>
          </a:xfrm>
          <a:prstGeom prst="rect">
            <a:avLst/>
          </a:prstGeom>
          <a:noFill/>
          <a:ln>
            <a:noFill/>
          </a:ln>
          <a:effectLst>
            <a:outerShdw blurRad="152400" dist="50800" dir="21540000" algn="ctr" rotWithShape="0">
              <a:schemeClr val="bg1">
                <a:lumMod val="65000"/>
              </a:schemeClr>
            </a:outerShdw>
          </a:effectLst>
        </p:spPr>
      </p:pic>
      <p:pic>
        <p:nvPicPr>
          <p:cNvPr id="26" name="Billede 25">
            <a:extLst>
              <a:ext uri="{FF2B5EF4-FFF2-40B4-BE49-F238E27FC236}">
                <a16:creationId xmlns:a16="http://schemas.microsoft.com/office/drawing/2014/main" id="{DB6E21B4-AD6A-7643-2EA5-3211DA6125BF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75000"/>
          </a:blip>
          <a:stretch>
            <a:fillRect/>
          </a:stretch>
        </p:blipFill>
        <p:spPr>
          <a:xfrm>
            <a:off x="8559460" y="2446324"/>
            <a:ext cx="2125836" cy="1480127"/>
          </a:xfrm>
          <a:prstGeom prst="rect">
            <a:avLst/>
          </a:prstGeom>
          <a:noFill/>
          <a:ln>
            <a:noFill/>
          </a:ln>
          <a:effectLst>
            <a:outerShdw blurRad="152400" dist="50800" dir="21540000" algn="ctr" rotWithShape="0">
              <a:schemeClr val="bg1">
                <a:lumMod val="65000"/>
              </a:schemeClr>
            </a:outerShdw>
          </a:effectLst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EFE2C72A-3ECD-54C6-71E1-5A1AAA06D68D}"/>
              </a:ext>
            </a:extLst>
          </p:cNvPr>
          <p:cNvSpPr txBox="1"/>
          <p:nvPr/>
        </p:nvSpPr>
        <p:spPr>
          <a:xfrm>
            <a:off x="7165882" y="5324680"/>
            <a:ext cx="351941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>
                <a:solidFill>
                  <a:srgbClr val="375D6A"/>
                </a:solidFill>
              </a:rPr>
              <a:t>Formål med proces: </a:t>
            </a:r>
            <a:br>
              <a:rPr lang="da-DK" sz="1400" b="1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At få fingre i praksis gennem planlægningen af et PBL forløb.</a:t>
            </a:r>
          </a:p>
          <a:p>
            <a:pPr algn="ctr"/>
            <a:endParaRPr lang="da-DK" sz="1400" dirty="0">
              <a:solidFill>
                <a:srgbClr val="375D6A"/>
              </a:solidFill>
            </a:endParaRPr>
          </a:p>
          <a:p>
            <a:endParaRPr lang="da-DK" dirty="0">
              <a:solidFill>
                <a:srgbClr val="375D6A"/>
              </a:solidFill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52077AC8-4F03-5EA5-E583-7683E523BDBD}"/>
              </a:ext>
            </a:extLst>
          </p:cNvPr>
          <p:cNvSpPr txBox="1"/>
          <p:nvPr/>
        </p:nvSpPr>
        <p:spPr>
          <a:xfrm>
            <a:off x="10769398" y="1061966"/>
            <a:ext cx="60930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375D6A"/>
                </a:solidFill>
                <a:latin typeface="+mn-lt"/>
              </a:rPr>
              <a:t>   45 min.</a:t>
            </a:r>
            <a:endParaRPr lang="da-DK" b="1" dirty="0">
              <a:solidFill>
                <a:srgbClr val="375D6A"/>
              </a:solidFill>
            </a:endParaRPr>
          </a:p>
        </p:txBody>
      </p:sp>
      <p:pic>
        <p:nvPicPr>
          <p:cNvPr id="19" name="Grafik 18" descr="Ur med massiv udfyldning">
            <a:extLst>
              <a:ext uri="{FF2B5EF4-FFF2-40B4-BE49-F238E27FC236}">
                <a16:creationId xmlns:a16="http://schemas.microsoft.com/office/drawing/2014/main" id="{0BC232D1-0BA0-2A89-3187-EA1D1584258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72465" y="935823"/>
            <a:ext cx="588750" cy="588750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25FD2404-F4EC-01CD-9A66-A20CFB284369}"/>
              </a:ext>
            </a:extLst>
          </p:cNvPr>
          <p:cNvSpPr txBox="1"/>
          <p:nvPr/>
        </p:nvSpPr>
        <p:spPr>
          <a:xfrm>
            <a:off x="10341455" y="388904"/>
            <a:ext cx="13645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3200" b="1" dirty="0">
                <a:solidFill>
                  <a:srgbClr val="FCF3E6"/>
                </a:solidFill>
                <a:latin typeface="+mn-lt"/>
              </a:rPr>
              <a:t>DEL 1</a:t>
            </a:r>
            <a:endParaRPr lang="da-DK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19" name="Rektangel: enkelt hjørne afrundet 18">
            <a:extLst>
              <a:ext uri="{FF2B5EF4-FFF2-40B4-BE49-F238E27FC236}">
                <a16:creationId xmlns:a16="http://schemas.microsoft.com/office/drawing/2014/main" id="{576DE88B-6348-0637-F197-B829B00F9F61}"/>
              </a:ext>
            </a:extLst>
          </p:cNvPr>
          <p:cNvSpPr/>
          <p:nvPr/>
        </p:nvSpPr>
        <p:spPr>
          <a:xfrm>
            <a:off x="6840633" y="5013223"/>
            <a:ext cx="3825391" cy="1121671"/>
          </a:xfrm>
          <a:prstGeom prst="round1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22" name="Billede 21" descr="Et billede, der indeholder cirkel&#10;&#10;AI-genereret indhold kan være ukorrekt.">
            <a:extLst>
              <a:ext uri="{FF2B5EF4-FFF2-40B4-BE49-F238E27FC236}">
                <a16:creationId xmlns:a16="http://schemas.microsoft.com/office/drawing/2014/main" id="{FD62F55F-D650-4C21-5748-455326913CA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721" y="1579914"/>
            <a:ext cx="3695214" cy="3810280"/>
          </a:xfrm>
          <a:prstGeom prst="rect">
            <a:avLst/>
          </a:prstGeom>
          <a:ln>
            <a:noFill/>
          </a:ln>
        </p:spPr>
      </p:pic>
      <p:sp>
        <p:nvSpPr>
          <p:cNvPr id="17" name="Rektangel 16">
            <a:extLst>
              <a:ext uri="{FF2B5EF4-FFF2-40B4-BE49-F238E27FC236}">
                <a16:creationId xmlns:a16="http://schemas.microsoft.com/office/drawing/2014/main" id="{1C28F63B-79D1-11D7-576C-09E7A8165FB8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B6008856-63DE-5998-07F4-587F49B69A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31368" y="720000"/>
            <a:ext cx="8640000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Formidling, refleksion, justering</a:t>
            </a:r>
            <a:endParaRPr lang="da-DK" sz="3200" b="0" dirty="0">
              <a:latin typeface="+mn-lt"/>
            </a:endParaRP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9FE1578-6F31-55B9-3190-0788476D61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5976" y="2130200"/>
            <a:ext cx="5027687" cy="4320000"/>
          </a:xfrm>
        </p:spPr>
        <p:txBody>
          <a:bodyPr/>
          <a:lstStyle/>
          <a:p>
            <a:r>
              <a:rPr lang="da-DK" b="1" dirty="0"/>
              <a:t>OPGAVE: Giv hinanden feedback til den videre planlægning</a:t>
            </a:r>
          </a:p>
          <a:p>
            <a:endParaRPr lang="da-DK" dirty="0"/>
          </a:p>
          <a:p>
            <a:r>
              <a:rPr lang="da-DK" dirty="0"/>
              <a:t>Hvert team går sammen med et andet team.</a:t>
            </a:r>
          </a:p>
          <a:p>
            <a:r>
              <a:rPr lang="da-DK" dirty="0"/>
              <a:t>Et team fortæller om deres foreløbige planlægning: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Det engagerende spørgsmål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Fag og mål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Aktiviteter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PBL elementerne og hvordan I arbejder med dem</a:t>
            </a:r>
          </a:p>
          <a:p>
            <a:r>
              <a:rPr lang="da-DK" dirty="0"/>
              <a:t>Det andet team giver feedback og gode ideer til den videre planlægning.</a:t>
            </a:r>
          </a:p>
          <a:p>
            <a:r>
              <a:rPr lang="da-DK" dirty="0"/>
              <a:t>Byt roller så det andet team fortæller og det første team giver feedback.</a:t>
            </a:r>
          </a:p>
          <a:p>
            <a:r>
              <a:rPr lang="da-DK" dirty="0">
                <a:latin typeface="+mj-lt"/>
              </a:rPr>
              <a:t> (15 minutter pr. team)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44335302-6295-B478-CF03-F0728D833180}"/>
              </a:ext>
            </a:extLst>
          </p:cNvPr>
          <p:cNvSpPr txBox="1"/>
          <p:nvPr/>
        </p:nvSpPr>
        <p:spPr>
          <a:xfrm>
            <a:off x="6840633" y="5086235"/>
            <a:ext cx="38253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>
                <a:solidFill>
                  <a:srgbClr val="375D6A"/>
                </a:solidFill>
              </a:rPr>
              <a:t>Formål med proces: </a:t>
            </a:r>
            <a:br>
              <a:rPr lang="da-DK" sz="1400" b="1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At få erfaring med, hvad den fælles refleksionsproces i PBL betyder for læringen og det endelige produkt.</a:t>
            </a:r>
          </a:p>
          <a:p>
            <a:pPr algn="ctr"/>
            <a:endParaRPr lang="da-DK" sz="1600" dirty="0">
              <a:solidFill>
                <a:srgbClr val="375D6A"/>
              </a:solidFill>
            </a:endParaRPr>
          </a:p>
          <a:p>
            <a:pPr algn="ctr"/>
            <a:endParaRPr lang="da-DK" dirty="0">
              <a:solidFill>
                <a:srgbClr val="375D6A"/>
              </a:solidFill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B08A2BB8-E381-9ABD-0678-1B336D837343}"/>
              </a:ext>
            </a:extLst>
          </p:cNvPr>
          <p:cNvSpPr/>
          <p:nvPr/>
        </p:nvSpPr>
        <p:spPr>
          <a:xfrm>
            <a:off x="1031366" y="4884824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2E6DF3A-0297-3D4A-45AB-C580EB943434}"/>
              </a:ext>
            </a:extLst>
          </p:cNvPr>
          <p:cNvSpPr/>
          <p:nvPr/>
        </p:nvSpPr>
        <p:spPr>
          <a:xfrm>
            <a:off x="1031366" y="3122362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64A308D-192E-D0C3-539F-848407287CCA}"/>
              </a:ext>
            </a:extLst>
          </p:cNvPr>
          <p:cNvSpPr/>
          <p:nvPr/>
        </p:nvSpPr>
        <p:spPr>
          <a:xfrm>
            <a:off x="1031366" y="2741410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EFC8F4A-54F8-5529-2A4B-984F639F3969}"/>
              </a:ext>
            </a:extLst>
          </p:cNvPr>
          <p:cNvSpPr txBox="1"/>
          <p:nvPr/>
        </p:nvSpPr>
        <p:spPr>
          <a:xfrm>
            <a:off x="1031366" y="2688172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1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EAE5D497-88F3-0368-405A-502A3E9B11F9}"/>
              </a:ext>
            </a:extLst>
          </p:cNvPr>
          <p:cNvSpPr txBox="1"/>
          <p:nvPr/>
        </p:nvSpPr>
        <p:spPr>
          <a:xfrm>
            <a:off x="1031366" y="3092933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2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4F39EB8-7262-EED0-45A0-EDD2D7055066}"/>
              </a:ext>
            </a:extLst>
          </p:cNvPr>
          <p:cNvSpPr txBox="1"/>
          <p:nvPr/>
        </p:nvSpPr>
        <p:spPr>
          <a:xfrm>
            <a:off x="1031364" y="4836381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3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49C86A44-2FB3-B802-A917-A773BFF833C2}"/>
              </a:ext>
            </a:extLst>
          </p:cNvPr>
          <p:cNvSpPr/>
          <p:nvPr/>
        </p:nvSpPr>
        <p:spPr>
          <a:xfrm>
            <a:off x="1031366" y="5390194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6D88062-289C-33D4-EB2E-02B028322206}"/>
              </a:ext>
            </a:extLst>
          </p:cNvPr>
          <p:cNvSpPr txBox="1"/>
          <p:nvPr/>
        </p:nvSpPr>
        <p:spPr>
          <a:xfrm>
            <a:off x="1031364" y="5341751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4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357EBAE6-7AD9-4D52-6C74-B3819A74E2F2}"/>
              </a:ext>
            </a:extLst>
          </p:cNvPr>
          <p:cNvSpPr txBox="1"/>
          <p:nvPr/>
        </p:nvSpPr>
        <p:spPr>
          <a:xfrm>
            <a:off x="10818866" y="1002908"/>
            <a:ext cx="60930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rgbClr val="375D6A"/>
                </a:solidFill>
              </a:rPr>
              <a:t>   30</a:t>
            </a:r>
            <a:r>
              <a:rPr lang="da-DK" sz="1800" b="1" dirty="0">
                <a:solidFill>
                  <a:srgbClr val="375D6A"/>
                </a:solidFill>
                <a:latin typeface="+mn-lt"/>
              </a:rPr>
              <a:t> min.</a:t>
            </a:r>
            <a:endParaRPr lang="da-DK" b="1" dirty="0">
              <a:solidFill>
                <a:srgbClr val="375D6A"/>
              </a:solidFill>
            </a:endParaRPr>
          </a:p>
        </p:txBody>
      </p:sp>
      <p:pic>
        <p:nvPicPr>
          <p:cNvPr id="21" name="Grafik 20" descr="Ur med massiv udfyldning">
            <a:extLst>
              <a:ext uri="{FF2B5EF4-FFF2-40B4-BE49-F238E27FC236}">
                <a16:creationId xmlns:a16="http://schemas.microsoft.com/office/drawing/2014/main" id="{DF73EEC6-90DF-F2F8-CB34-6F1CF470849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47977" y="816995"/>
            <a:ext cx="677217" cy="677217"/>
          </a:xfrm>
          <a:prstGeom prst="rect">
            <a:avLst/>
          </a:prstGeom>
        </p:spPr>
      </p:pic>
      <p:pic>
        <p:nvPicPr>
          <p:cNvPr id="26" name="Billede 25" descr="Et billede, der indeholder tegning, skitse, kunst, Stregtegning&#10;&#10;AI-genereret indhold kan være ukorrekt.">
            <a:extLst>
              <a:ext uri="{FF2B5EF4-FFF2-40B4-BE49-F238E27FC236}">
                <a16:creationId xmlns:a16="http://schemas.microsoft.com/office/drawing/2014/main" id="{EE3AEFE8-C563-7A56-0665-855F3597FB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897" y="1852376"/>
            <a:ext cx="4759060" cy="336495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6" name="Rektangel 25">
            <a:extLst>
              <a:ext uri="{FF2B5EF4-FFF2-40B4-BE49-F238E27FC236}">
                <a16:creationId xmlns:a16="http://schemas.microsoft.com/office/drawing/2014/main" id="{9C91FD77-EFC3-2155-7AF0-526907639250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4230243-6D34-97C2-A234-0DE4830DA3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96313" y="720000"/>
            <a:ext cx="2674350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PBL forløb</a:t>
            </a:r>
            <a:endParaRPr lang="da-DK" sz="3200" b="0" dirty="0">
              <a:latin typeface="+mn-lt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56913ED2-2EEB-652D-ED86-862A15BA1745}"/>
              </a:ext>
            </a:extLst>
          </p:cNvPr>
          <p:cNvSpPr txBox="1"/>
          <p:nvPr/>
        </p:nvSpPr>
        <p:spPr>
          <a:xfrm>
            <a:off x="996313" y="4524929"/>
            <a:ext cx="28367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400" dirty="0">
                <a:solidFill>
                  <a:srgbClr val="375D6A"/>
                </a:solidFill>
              </a:rPr>
              <a:t>Brug feedbacken til at </a:t>
            </a:r>
            <a:br>
              <a:rPr lang="da-DK" sz="1400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justere jeres forløb.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8C1D081F-6A61-E7C5-731D-23C28BBEB4A8}"/>
              </a:ext>
            </a:extLst>
          </p:cNvPr>
          <p:cNvSpPr txBox="1"/>
          <p:nvPr/>
        </p:nvSpPr>
        <p:spPr>
          <a:xfrm>
            <a:off x="4290640" y="4505804"/>
            <a:ext cx="361071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400" dirty="0">
                <a:solidFill>
                  <a:srgbClr val="375D6A"/>
                </a:solidFill>
              </a:rPr>
              <a:t>Lav en projektvæg, så I får et visuelt overblik over arbejdet med PBL elementerne i forløbet.</a:t>
            </a:r>
          </a:p>
          <a:p>
            <a:endParaRPr lang="da-DK" sz="1400" dirty="0">
              <a:solidFill>
                <a:srgbClr val="375D6A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375D6A"/>
                </a:solidFill>
              </a:rPr>
              <a:t>Kommer I omkring alle elementer eller har I tendens til at komme omkring de (samme) få?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375D6A"/>
                </a:solidFill>
              </a:rPr>
              <a:t>Får eleverne mulighed for at arbejde praktisk gennem hele forløbet?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85297FF7-12A5-9618-6B57-E76FBBB54547}"/>
              </a:ext>
            </a:extLst>
          </p:cNvPr>
          <p:cNvSpPr txBox="1"/>
          <p:nvPr/>
        </p:nvSpPr>
        <p:spPr>
          <a:xfrm>
            <a:off x="8112689" y="4483486"/>
            <a:ext cx="33916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400" dirty="0">
                <a:solidFill>
                  <a:srgbClr val="375D6A"/>
                </a:solidFill>
                <a:cs typeface="Arial" panose="020B0604020202020204" pitchFamily="34" charset="0"/>
              </a:rPr>
              <a:t>Brug skabelonen ”Uge for uge” til at detailplanlægge med dagsaktiviteter og materialer (hvis der er tid).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61E7F4A3-D4ED-3E38-40FC-DA61AB4264BA}"/>
              </a:ext>
            </a:extLst>
          </p:cNvPr>
          <p:cNvSpPr/>
          <p:nvPr/>
        </p:nvSpPr>
        <p:spPr>
          <a:xfrm>
            <a:off x="9644393" y="4154137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650B3CA8-D0B0-2E1E-8F31-A218AD2E370B}"/>
              </a:ext>
            </a:extLst>
          </p:cNvPr>
          <p:cNvSpPr/>
          <p:nvPr/>
        </p:nvSpPr>
        <p:spPr>
          <a:xfrm>
            <a:off x="6033672" y="4190140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3663FDF7-A4C5-C488-D369-D267DC6EDF31}"/>
              </a:ext>
            </a:extLst>
          </p:cNvPr>
          <p:cNvSpPr/>
          <p:nvPr/>
        </p:nvSpPr>
        <p:spPr>
          <a:xfrm>
            <a:off x="2220683" y="4213949"/>
            <a:ext cx="332509" cy="332509"/>
          </a:xfrm>
          <a:prstGeom prst="ellipse">
            <a:avLst/>
          </a:prstGeom>
          <a:solidFill>
            <a:srgbClr val="405F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66C6DB5B-DB20-F9AB-296E-00F0E7DD57D2}"/>
              </a:ext>
            </a:extLst>
          </p:cNvPr>
          <p:cNvSpPr txBox="1"/>
          <p:nvPr/>
        </p:nvSpPr>
        <p:spPr>
          <a:xfrm>
            <a:off x="2220683" y="4160711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1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500D0F2-F4BA-594C-C456-A3CDBEEEEDC4}"/>
              </a:ext>
            </a:extLst>
          </p:cNvPr>
          <p:cNvSpPr txBox="1"/>
          <p:nvPr/>
        </p:nvSpPr>
        <p:spPr>
          <a:xfrm>
            <a:off x="6033672" y="4160711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2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CDFD65C4-FA0D-4678-61DE-A598865527E5}"/>
              </a:ext>
            </a:extLst>
          </p:cNvPr>
          <p:cNvSpPr txBox="1"/>
          <p:nvPr/>
        </p:nvSpPr>
        <p:spPr>
          <a:xfrm>
            <a:off x="9644391" y="4105694"/>
            <a:ext cx="332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>
                <a:solidFill>
                  <a:srgbClr val="F0EBE5"/>
                </a:solidFill>
              </a:rPr>
              <a:t>3</a:t>
            </a:r>
          </a:p>
        </p:txBody>
      </p:sp>
      <p:sp>
        <p:nvSpPr>
          <p:cNvPr id="38" name="Rektangel: enkelt hjørne afrundet 37">
            <a:extLst>
              <a:ext uri="{FF2B5EF4-FFF2-40B4-BE49-F238E27FC236}">
                <a16:creationId xmlns:a16="http://schemas.microsoft.com/office/drawing/2014/main" id="{E5077AA3-1FE3-75F5-BEFD-CFDFFF1BCAED}"/>
              </a:ext>
            </a:extLst>
          </p:cNvPr>
          <p:cNvSpPr/>
          <p:nvPr/>
        </p:nvSpPr>
        <p:spPr>
          <a:xfrm>
            <a:off x="8023341" y="5454986"/>
            <a:ext cx="3610719" cy="866700"/>
          </a:xfrm>
          <a:prstGeom prst="round1Rect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375D6A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5F20CB33-1BF5-442D-C529-DCDA7EB44C27}"/>
              </a:ext>
            </a:extLst>
          </p:cNvPr>
          <p:cNvSpPr txBox="1"/>
          <p:nvPr/>
        </p:nvSpPr>
        <p:spPr>
          <a:xfrm>
            <a:off x="7982988" y="5517242"/>
            <a:ext cx="36510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b="1" dirty="0">
                <a:solidFill>
                  <a:srgbClr val="375D6A"/>
                </a:solidFill>
              </a:rPr>
              <a:t>Formål med proces: </a:t>
            </a:r>
            <a:br>
              <a:rPr lang="da-DK" sz="1400" b="1" dirty="0">
                <a:solidFill>
                  <a:srgbClr val="375D6A"/>
                </a:solidFill>
              </a:rPr>
            </a:br>
            <a:r>
              <a:rPr lang="da-DK" sz="1400" dirty="0">
                <a:solidFill>
                  <a:srgbClr val="375D6A"/>
                </a:solidFill>
              </a:rPr>
              <a:t>At afprøve en procesvæg i planlægningen af et PBL forløb.</a:t>
            </a:r>
          </a:p>
          <a:p>
            <a:pPr algn="ctr"/>
            <a:endParaRPr lang="da-DK" sz="1600" dirty="0">
              <a:solidFill>
                <a:srgbClr val="375D6A"/>
              </a:solidFill>
            </a:endParaRPr>
          </a:p>
          <a:p>
            <a:endParaRPr lang="da-DK" dirty="0">
              <a:solidFill>
                <a:srgbClr val="375D6A"/>
              </a:solidFill>
            </a:endParaRPr>
          </a:p>
        </p:txBody>
      </p:sp>
      <p:sp>
        <p:nvSpPr>
          <p:cNvPr id="5" name="Rektangel: afrundede hjørner 4">
            <a:extLst>
              <a:ext uri="{FF2B5EF4-FFF2-40B4-BE49-F238E27FC236}">
                <a16:creationId xmlns:a16="http://schemas.microsoft.com/office/drawing/2014/main" id="{E42BDEEB-1E30-81DA-446E-89595FADF7CB}"/>
              </a:ext>
            </a:extLst>
          </p:cNvPr>
          <p:cNvSpPr/>
          <p:nvPr/>
        </p:nvSpPr>
        <p:spPr>
          <a:xfrm>
            <a:off x="10325407" y="411063"/>
            <a:ext cx="1380562" cy="524760"/>
          </a:xfrm>
          <a:prstGeom prst="roundRect">
            <a:avLst/>
          </a:prstGeom>
          <a:solidFill>
            <a:srgbClr val="EACF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391653E7-FA0D-C6D8-0D18-A354F7126518}"/>
              </a:ext>
            </a:extLst>
          </p:cNvPr>
          <p:cNvSpPr txBox="1"/>
          <p:nvPr/>
        </p:nvSpPr>
        <p:spPr>
          <a:xfrm>
            <a:off x="10769398" y="1061966"/>
            <a:ext cx="60930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rgbClr val="375D6A"/>
                </a:solidFill>
              </a:rPr>
              <a:t>   </a:t>
            </a:r>
            <a:r>
              <a:rPr lang="da-DK" sz="1800" b="1" dirty="0">
                <a:solidFill>
                  <a:srgbClr val="375D6A"/>
                </a:solidFill>
                <a:latin typeface="+mn-lt"/>
              </a:rPr>
              <a:t>45 min.</a:t>
            </a:r>
            <a:endParaRPr lang="da-DK" b="1" dirty="0">
              <a:solidFill>
                <a:srgbClr val="375D6A"/>
              </a:solidFill>
            </a:endParaRPr>
          </a:p>
        </p:txBody>
      </p:sp>
      <p:pic>
        <p:nvPicPr>
          <p:cNvPr id="8" name="Grafik 7" descr="Ur med massiv udfyldning">
            <a:extLst>
              <a:ext uri="{FF2B5EF4-FFF2-40B4-BE49-F238E27FC236}">
                <a16:creationId xmlns:a16="http://schemas.microsoft.com/office/drawing/2014/main" id="{C6233BA9-442E-D01E-026F-6C37BF4F7D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3098" y="935823"/>
            <a:ext cx="588750" cy="588750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DA036CD0-6479-6E4C-952A-97F6AEA60844}"/>
              </a:ext>
            </a:extLst>
          </p:cNvPr>
          <p:cNvSpPr txBox="1"/>
          <p:nvPr/>
        </p:nvSpPr>
        <p:spPr>
          <a:xfrm>
            <a:off x="10341455" y="388904"/>
            <a:ext cx="13645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3200" b="1" dirty="0">
                <a:solidFill>
                  <a:srgbClr val="FCF3E6"/>
                </a:solidFill>
                <a:latin typeface="+mn-lt"/>
              </a:rPr>
              <a:t>DEL 2</a:t>
            </a:r>
            <a:endParaRPr lang="da-DK" sz="3200" b="1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A469801D-7F27-B2F0-1BEC-71D084EFC8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62668" y="3349367"/>
            <a:ext cx="1181386" cy="437551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95E0C330-3926-C21C-2C6C-C99FF9C072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01615" y="2893431"/>
            <a:ext cx="996622" cy="100326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0E80403E-2D8D-66BE-6B55-233073AB7C8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89862" y="2703699"/>
            <a:ext cx="1054706" cy="1175659"/>
          </a:xfrm>
          <a:prstGeom prst="rect">
            <a:avLst/>
          </a:prstGeom>
        </p:spPr>
      </p:pic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FCDBEDA4-A682-24C4-9EBE-8509ADF6A967}"/>
              </a:ext>
            </a:extLst>
          </p:cNvPr>
          <p:cNvCxnSpPr>
            <a:cxnSpLocks/>
          </p:cNvCxnSpPr>
          <p:nvPr/>
        </p:nvCxnSpPr>
        <p:spPr>
          <a:xfrm>
            <a:off x="4463417" y="4028703"/>
            <a:ext cx="3265165" cy="0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FAC99755-7A8E-745A-44D2-79B0C8F1A528}"/>
              </a:ext>
            </a:extLst>
          </p:cNvPr>
          <p:cNvCxnSpPr>
            <a:cxnSpLocks/>
          </p:cNvCxnSpPr>
          <p:nvPr/>
        </p:nvCxnSpPr>
        <p:spPr>
          <a:xfrm>
            <a:off x="920609" y="4029825"/>
            <a:ext cx="3265165" cy="0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forbindelse 33">
            <a:extLst>
              <a:ext uri="{FF2B5EF4-FFF2-40B4-BE49-F238E27FC236}">
                <a16:creationId xmlns:a16="http://schemas.microsoft.com/office/drawing/2014/main" id="{FECEFDE1-ADF1-B87C-1621-BF59B4D90978}"/>
              </a:ext>
            </a:extLst>
          </p:cNvPr>
          <p:cNvCxnSpPr>
            <a:cxnSpLocks/>
          </p:cNvCxnSpPr>
          <p:nvPr/>
        </p:nvCxnSpPr>
        <p:spPr>
          <a:xfrm>
            <a:off x="8112689" y="4030814"/>
            <a:ext cx="3265165" cy="0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ktangel 3">
            <a:extLst>
              <a:ext uri="{FF2B5EF4-FFF2-40B4-BE49-F238E27FC236}">
                <a16:creationId xmlns:a16="http://schemas.microsoft.com/office/drawing/2014/main" id="{E2210DDE-396C-E0B3-FF8A-BC421430D72B}"/>
              </a:ext>
            </a:extLst>
          </p:cNvPr>
          <p:cNvSpPr/>
          <p:nvPr/>
        </p:nvSpPr>
        <p:spPr>
          <a:xfrm>
            <a:off x="1" y="-1"/>
            <a:ext cx="12192000" cy="1726989"/>
          </a:xfrm>
          <a:prstGeom prst="rect">
            <a:avLst/>
          </a:prstGeom>
          <a:solidFill>
            <a:srgbClr val="F0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D5A8078F-92D9-8C71-03C8-E7397FCC78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03742" y="3283755"/>
            <a:ext cx="4191267" cy="4320000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I har arbejdet med</a:t>
            </a:r>
          </a:p>
          <a:p>
            <a:r>
              <a:rPr lang="da-DK" b="0" dirty="0"/>
              <a:t>Et projektbaseret forløb i jeres årsplan</a:t>
            </a:r>
          </a:p>
          <a:p>
            <a:r>
              <a:rPr lang="da-DK" b="0" dirty="0"/>
              <a:t>Et engagerende spørgsmål</a:t>
            </a:r>
          </a:p>
          <a:p>
            <a:r>
              <a:rPr lang="da-DK" b="0" dirty="0"/>
              <a:t>Faglige mål og læringsaktiviteter</a:t>
            </a:r>
          </a:p>
          <a:p>
            <a:r>
              <a:rPr lang="da-DK" b="0" dirty="0"/>
              <a:t>PBL elementerne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6D28015-4746-0310-6405-883FB9BDE5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31364" y="720000"/>
            <a:ext cx="8640000" cy="1080000"/>
          </a:xfrm>
        </p:spPr>
        <p:txBody>
          <a:bodyPr/>
          <a:lstStyle/>
          <a:p>
            <a:r>
              <a:rPr lang="da-DK" sz="3200" dirty="0">
                <a:latin typeface="+mn-lt"/>
              </a:rPr>
              <a:t>Opsamling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E08B74F-5C7F-A1B6-F83D-400A2FAADA40}"/>
              </a:ext>
            </a:extLst>
          </p:cNvPr>
          <p:cNvSpPr txBox="1"/>
          <p:nvPr/>
        </p:nvSpPr>
        <p:spPr>
          <a:xfrm>
            <a:off x="6677514" y="3283755"/>
            <a:ext cx="4619113" cy="2627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a-DK" b="1" dirty="0">
                <a:solidFill>
                  <a:srgbClr val="375D6A"/>
                </a:solidFill>
                <a:cs typeface="Arial" panose="020B0604020202020204" pitchFamily="34" charset="0"/>
              </a:rPr>
              <a:t>Vi håber, at I går herfra med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375D6A"/>
                </a:solidFill>
                <a:cs typeface="Arial" panose="020B0604020202020204" pitchFamily="34" charset="0"/>
              </a:rPr>
              <a:t>Et godt udgangspunkt for jeres videre planlægning af jeres PBL forløb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375D6A"/>
                </a:solidFill>
                <a:cs typeface="Arial" panose="020B0604020202020204" pitchFamily="34" charset="0"/>
              </a:rPr>
              <a:t>Planlægning skrevet i fælles skabelon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375D6A"/>
                </a:solidFill>
                <a:cs typeface="Arial" panose="020B0604020202020204" pitchFamily="34" charset="0"/>
              </a:rPr>
              <a:t>En procesvæg til ophængning </a:t>
            </a:r>
            <a:br>
              <a:rPr lang="da-DK" dirty="0">
                <a:solidFill>
                  <a:srgbClr val="375D6A"/>
                </a:solidFill>
                <a:cs typeface="Arial" panose="020B0604020202020204" pitchFamily="34" charset="0"/>
              </a:rPr>
            </a:br>
            <a:r>
              <a:rPr lang="da-DK" dirty="0">
                <a:solidFill>
                  <a:srgbClr val="375D6A"/>
                </a:solidFill>
                <a:cs typeface="Arial" panose="020B0604020202020204" pitchFamily="34" charset="0"/>
              </a:rPr>
              <a:t>– evt. i klassen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375D6A"/>
                </a:solidFill>
                <a:cs typeface="Arial" panose="020B0604020202020204" pitchFamily="34" charset="0"/>
              </a:rPr>
              <a:t>En uge for uge oversigt over forløbet (eventuelt)</a:t>
            </a:r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E43B3371-434B-474D-8035-F06D8BA0EEF5}"/>
              </a:ext>
            </a:extLst>
          </p:cNvPr>
          <p:cNvCxnSpPr>
            <a:cxnSpLocks/>
          </p:cNvCxnSpPr>
          <p:nvPr/>
        </p:nvCxnSpPr>
        <p:spPr>
          <a:xfrm>
            <a:off x="1439376" y="3170090"/>
            <a:ext cx="4320000" cy="0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EDF08EF2-DE82-FAB6-791F-530749C9497E}"/>
              </a:ext>
            </a:extLst>
          </p:cNvPr>
          <p:cNvCxnSpPr>
            <a:cxnSpLocks/>
          </p:cNvCxnSpPr>
          <p:nvPr/>
        </p:nvCxnSpPr>
        <p:spPr>
          <a:xfrm>
            <a:off x="6677514" y="3170090"/>
            <a:ext cx="4320000" cy="0"/>
          </a:xfrm>
          <a:prstGeom prst="line">
            <a:avLst/>
          </a:prstGeom>
          <a:ln w="31750">
            <a:solidFill>
              <a:srgbClr val="405F6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 descr="Værktøj til minearbejde med massiv udfyldning">
            <a:extLst>
              <a:ext uri="{FF2B5EF4-FFF2-40B4-BE49-F238E27FC236}">
                <a16:creationId xmlns:a16="http://schemas.microsoft.com/office/drawing/2014/main" id="{D5AE1ACF-4F98-9B65-89DB-8B945FB4DF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2175" y="2084677"/>
            <a:ext cx="914400" cy="914400"/>
          </a:xfrm>
          <a:prstGeom prst="rect">
            <a:avLst/>
          </a:prstGeom>
        </p:spPr>
      </p:pic>
      <p:pic>
        <p:nvPicPr>
          <p:cNvPr id="13" name="Grafik 12" descr="Rygsæk med massiv udfyldning">
            <a:extLst>
              <a:ext uri="{FF2B5EF4-FFF2-40B4-BE49-F238E27FC236}">
                <a16:creationId xmlns:a16="http://schemas.microsoft.com/office/drawing/2014/main" id="{EC2D0F4F-B072-4DB0-7AEA-1898917BBEA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9870" y="2084677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