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 id="2147483648" r:id="rId2"/>
  </p:sldMasterIdLst>
  <p:sldIdLst>
    <p:sldId id="377" r:id="rId3"/>
    <p:sldId id="360" r:id="rId4"/>
    <p:sldId id="382" r:id="rId5"/>
    <p:sldId id="378" r:id="rId6"/>
    <p:sldId id="383" r:id="rId7"/>
    <p:sldId id="384" r:id="rId8"/>
    <p:sldId id="385" r:id="rId9"/>
    <p:sldId id="386" r:id="rId10"/>
    <p:sldId id="387" r:id="rId11"/>
    <p:sldId id="388" r:id="rId12"/>
    <p:sldId id="389" r:id="rId13"/>
    <p:sldId id="390" r:id="rId14"/>
    <p:sldId id="391" r:id="rId15"/>
    <p:sldId id="392" r:id="rId16"/>
    <p:sldId id="395" r:id="rId17"/>
    <p:sldId id="394" r:id="rId18"/>
    <p:sldId id="393" r:id="rId19"/>
    <p:sldId id="398" r:id="rId20"/>
    <p:sldId id="397" r:id="rId21"/>
    <p:sldId id="396" r:id="rId22"/>
    <p:sldId id="399" r:id="rId23"/>
    <p:sldId id="400" r:id="rId24"/>
    <p:sldId id="401" r:id="rId25"/>
    <p:sldId id="403" r:id="rId26"/>
    <p:sldId id="402" r:id="rId27"/>
    <p:sldId id="404" r:id="rId28"/>
    <p:sldId id="405" r:id="rId29"/>
    <p:sldId id="406" r:id="rId30"/>
    <p:sldId id="408" r:id="rId31"/>
    <p:sldId id="407" r:id="rId32"/>
    <p:sldId id="409" r:id="rId33"/>
    <p:sldId id="411" r:id="rId34"/>
    <p:sldId id="412" r:id="rId35"/>
    <p:sldId id="410" r:id="rId36"/>
    <p:sldId id="413" r:id="rId37"/>
    <p:sldId id="415" r:id="rId38"/>
    <p:sldId id="414" r:id="rId39"/>
    <p:sldId id="416" r:id="rId40"/>
    <p:sldId id="417" r:id="rId41"/>
    <p:sldId id="418" r:id="rId42"/>
    <p:sldId id="423" r:id="rId43"/>
    <p:sldId id="362" r:id="rId44"/>
    <p:sldId id="425" r:id="rId45"/>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61D9"/>
    <a:srgbClr val="849D52"/>
    <a:srgbClr val="79B440"/>
    <a:srgbClr val="D22D2E"/>
    <a:srgbClr val="8B6B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74"/>
  </p:normalViewPr>
  <p:slideViewPr>
    <p:cSldViewPr snapToGrid="0">
      <p:cViewPr varScale="1">
        <p:scale>
          <a:sx n="67" d="100"/>
          <a:sy n="67" d="100"/>
        </p:scale>
        <p:origin x="528" y="4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ide 1">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1B05536C-A887-4DB2-B3D9-2383D64B9588}"/>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0" y="4414723"/>
            <a:ext cx="12192000" cy="2405166"/>
          </a:xfrm>
          <a:prstGeom prst="rect">
            <a:avLst/>
          </a:prstGeom>
        </p:spPr>
      </p:pic>
      <p:cxnSp>
        <p:nvCxnSpPr>
          <p:cNvPr id="17" name="Lige forbindelse 16">
            <a:extLst>
              <a:ext uri="{FF2B5EF4-FFF2-40B4-BE49-F238E27FC236}">
                <a16:creationId xmlns:a16="http://schemas.microsoft.com/office/drawing/2014/main" id="{F0BCBB05-B06A-454F-ACCB-366A3D912C2E}"/>
              </a:ext>
            </a:extLst>
          </p:cNvPr>
          <p:cNvCxnSpPr>
            <a:cxnSpLocks/>
          </p:cNvCxnSpPr>
          <p:nvPr userDrawn="1"/>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sp>
        <p:nvSpPr>
          <p:cNvPr id="7" name="Pladsholder til indhold 11">
            <a:extLst>
              <a:ext uri="{FF2B5EF4-FFF2-40B4-BE49-F238E27FC236}">
                <a16:creationId xmlns:a16="http://schemas.microsoft.com/office/drawing/2014/main" id="{66A32CB0-4FF1-44BF-A43D-F382BBADEF71}"/>
              </a:ext>
            </a:extLst>
          </p:cNvPr>
          <p:cNvSpPr>
            <a:spLocks noGrp="1"/>
          </p:cNvSpPr>
          <p:nvPr>
            <p:ph sz="quarter" idx="11" hasCustomPrompt="1"/>
          </p:nvPr>
        </p:nvSpPr>
        <p:spPr>
          <a:xfrm>
            <a:off x="461728" y="358071"/>
            <a:ext cx="5097596" cy="507946"/>
          </a:xfrm>
          <a:prstGeom prst="rect">
            <a:avLst/>
          </a:prstGeom>
        </p:spPr>
        <p:txBody>
          <a:bodyPr/>
          <a:lstStyle>
            <a:lvl1pPr marL="0" indent="0">
              <a:buNone/>
              <a:defRPr sz="2000">
                <a:latin typeface="Arial Black" panose="020B0A04020102020204" pitchFamily="34" charset="0"/>
              </a:defRPr>
            </a:lvl1pPr>
          </a:lstStyle>
          <a:p>
            <a:pPr lvl="0"/>
            <a:r>
              <a:rPr lang="da-DK" dirty="0"/>
              <a:t>OVERSKRIFT</a:t>
            </a:r>
          </a:p>
        </p:txBody>
      </p:sp>
      <p:sp>
        <p:nvSpPr>
          <p:cNvPr id="8" name="Pladsholder til indhold 17">
            <a:extLst>
              <a:ext uri="{FF2B5EF4-FFF2-40B4-BE49-F238E27FC236}">
                <a16:creationId xmlns:a16="http://schemas.microsoft.com/office/drawing/2014/main" id="{A5C5A3E1-6EF9-45D8-B25D-CC1B909BBD4F}"/>
              </a:ext>
            </a:extLst>
          </p:cNvPr>
          <p:cNvSpPr>
            <a:spLocks noGrp="1"/>
          </p:cNvSpPr>
          <p:nvPr>
            <p:ph sz="quarter" idx="12" hasCustomPrompt="1"/>
          </p:nvPr>
        </p:nvSpPr>
        <p:spPr>
          <a:xfrm>
            <a:off x="461728" y="876038"/>
            <a:ext cx="4688521" cy="344487"/>
          </a:xfrm>
          <a:prstGeom prst="rect">
            <a:avLst/>
          </a:prstGeom>
        </p:spPr>
        <p:txBody>
          <a:bodyPr/>
          <a:lstStyle>
            <a:lvl1pPr marL="0" indent="0">
              <a:buNone/>
              <a:defRPr sz="1400">
                <a:latin typeface="Arial" panose="020B0604020202020204" pitchFamily="34" charset="0"/>
                <a:cs typeface="Arial" panose="020B0604020202020204" pitchFamily="34" charset="0"/>
              </a:defRPr>
            </a:lvl1pPr>
          </a:lstStyle>
          <a:p>
            <a:pPr lvl="0"/>
            <a:r>
              <a:rPr lang="da-DK" dirty="0"/>
              <a:t>Undertitel</a:t>
            </a:r>
          </a:p>
        </p:txBody>
      </p:sp>
      <p:sp>
        <p:nvSpPr>
          <p:cNvPr id="9" name="Pladsholder til tekst 17">
            <a:extLst>
              <a:ext uri="{FF2B5EF4-FFF2-40B4-BE49-F238E27FC236}">
                <a16:creationId xmlns:a16="http://schemas.microsoft.com/office/drawing/2014/main" id="{A6DB8CB2-4055-453C-9848-AE5F5E075F00}"/>
              </a:ext>
            </a:extLst>
          </p:cNvPr>
          <p:cNvSpPr>
            <a:spLocks noGrp="1"/>
          </p:cNvSpPr>
          <p:nvPr>
            <p:ph type="body" sz="quarter" idx="13" hasCustomPrompt="1"/>
          </p:nvPr>
        </p:nvSpPr>
        <p:spPr>
          <a:xfrm>
            <a:off x="461728" y="2356538"/>
            <a:ext cx="4992588" cy="3184525"/>
          </a:xfrm>
          <a:prstGeom prst="rect">
            <a:avLst/>
          </a:prstGeom>
        </p:spPr>
        <p:txBody>
          <a:bodyPr/>
          <a:lstStyle>
            <a:lvl1pPr marL="0" indent="0">
              <a:buNone/>
              <a:defRPr sz="1800"/>
            </a:lvl1pPr>
          </a:lstStyle>
          <a:p>
            <a:r>
              <a:rPr lang="da-DK" dirty="0">
                <a:latin typeface="Arial" panose="020B0604020202020204" pitchFamily="34" charset="0"/>
                <a:cs typeface="Arial" panose="020B0604020202020204" pitchFamily="34" charset="0"/>
              </a:rPr>
              <a:t>Er ganske enkelt </a:t>
            </a:r>
            <a:r>
              <a:rPr lang="da-DK" dirty="0" err="1">
                <a:latin typeface="Arial" panose="020B0604020202020204" pitchFamily="34" charset="0"/>
                <a:cs typeface="Arial" panose="020B0604020202020204" pitchFamily="34" charset="0"/>
              </a:rPr>
              <a:t>fyldtekst</a:t>
            </a:r>
            <a:r>
              <a:rPr lang="da-DK" dirty="0">
                <a:latin typeface="Arial" panose="020B0604020202020204" pitchFamily="34" charset="0"/>
                <a:cs typeface="Arial" panose="020B0604020202020204" pitchFamily="34" charset="0"/>
              </a:rPr>
              <a:t> fra print- og typografiindustrien. </a:t>
            </a:r>
            <a:r>
              <a:rPr lang="da-DK" dirty="0" err="1">
                <a:latin typeface="Arial" panose="020B0604020202020204" pitchFamily="34" charset="0"/>
                <a:cs typeface="Arial" panose="020B0604020202020204" pitchFamily="34" charset="0"/>
              </a:rPr>
              <a:t>Lorem</a:t>
            </a:r>
            <a:r>
              <a:rPr lang="da-DK" dirty="0">
                <a:latin typeface="Arial" panose="020B0604020202020204" pitchFamily="34" charset="0"/>
                <a:cs typeface="Arial" panose="020B0604020202020204" pitchFamily="34" charset="0"/>
              </a:rPr>
              <a:t> </a:t>
            </a:r>
            <a:r>
              <a:rPr lang="da-DK" dirty="0" err="1">
                <a:latin typeface="Arial" panose="020B0604020202020204" pitchFamily="34" charset="0"/>
                <a:cs typeface="Arial" panose="020B0604020202020204" pitchFamily="34" charset="0"/>
              </a:rPr>
              <a:t>Ipsum</a:t>
            </a:r>
            <a:r>
              <a:rPr lang="da-DK" dirty="0">
                <a:latin typeface="Arial" panose="020B0604020202020204" pitchFamily="34" charset="0"/>
                <a:cs typeface="Arial" panose="020B0604020202020204" pitchFamily="34" charset="0"/>
              </a:rPr>
              <a:t> har været standard </a:t>
            </a:r>
            <a:r>
              <a:rPr lang="da-DK" dirty="0" err="1">
                <a:latin typeface="Arial" panose="020B0604020202020204" pitchFamily="34" charset="0"/>
                <a:cs typeface="Arial" panose="020B0604020202020204" pitchFamily="34" charset="0"/>
              </a:rPr>
              <a:t>fyldtekst</a:t>
            </a:r>
            <a:r>
              <a:rPr lang="da-DK" dirty="0">
                <a:latin typeface="Arial" panose="020B0604020202020204" pitchFamily="34" charset="0"/>
                <a:cs typeface="Arial" panose="020B0604020202020204" pitchFamily="34" charset="0"/>
              </a:rPr>
              <a:t> siden 1500-tallet.</a:t>
            </a:r>
          </a:p>
          <a:p>
            <a:r>
              <a:rPr lang="da-DK" dirty="0">
                <a:latin typeface="Arial" panose="020B0604020202020204" pitchFamily="34" charset="0"/>
                <a:cs typeface="Arial" panose="020B0604020202020204" pitchFamily="34" charset="0"/>
              </a:rPr>
              <a:t>Hvor en ukendt trykker sammensatte en tilfældig spalte for at trykke en bog til sammenligning af forskellige skrifttyper. </a:t>
            </a:r>
          </a:p>
          <a:p>
            <a:r>
              <a:rPr lang="da-DK" dirty="0" err="1">
                <a:latin typeface="Arial" panose="020B0604020202020204" pitchFamily="34" charset="0"/>
                <a:cs typeface="Arial" panose="020B0604020202020204" pitchFamily="34" charset="0"/>
              </a:rPr>
              <a:t>Lorem</a:t>
            </a:r>
            <a:r>
              <a:rPr lang="da-DK" dirty="0">
                <a:latin typeface="Arial" panose="020B0604020202020204" pitchFamily="34" charset="0"/>
                <a:cs typeface="Arial" panose="020B0604020202020204" pitchFamily="34" charset="0"/>
              </a:rPr>
              <a:t> </a:t>
            </a:r>
            <a:r>
              <a:rPr lang="da-DK" dirty="0" err="1">
                <a:latin typeface="Arial" panose="020B0604020202020204" pitchFamily="34" charset="0"/>
                <a:cs typeface="Arial" panose="020B0604020202020204" pitchFamily="34" charset="0"/>
              </a:rPr>
              <a:t>Ipsum</a:t>
            </a:r>
            <a:r>
              <a:rPr lang="da-DK" dirty="0">
                <a:latin typeface="Arial" panose="020B0604020202020204" pitchFamily="34" charset="0"/>
                <a:cs typeface="Arial" panose="020B0604020202020204" pitchFamily="34" charset="0"/>
              </a:rPr>
              <a:t> har ikke alene overlevet fem århundreder, men har også vundet indpas i elektronisk typografi uden væsentlige ændringer. </a:t>
            </a:r>
          </a:p>
          <a:p>
            <a:pPr lvl="0"/>
            <a:endParaRPr lang="da-DK" dirty="0"/>
          </a:p>
        </p:txBody>
      </p:sp>
    </p:spTree>
    <p:extLst>
      <p:ext uri="{BB962C8B-B14F-4D97-AF65-F5344CB8AC3E}">
        <p14:creationId xmlns:p14="http://schemas.microsoft.com/office/powerpoint/2010/main" val="4277727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gsorden">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312201B5-5A07-8D49-8130-7E483F667F0E}"/>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0" y="4414723"/>
            <a:ext cx="12192000" cy="2405166"/>
          </a:xfrm>
          <a:prstGeom prst="rect">
            <a:avLst/>
          </a:prstGeom>
        </p:spPr>
      </p:pic>
      <p:sp>
        <p:nvSpPr>
          <p:cNvPr id="26" name="Rektangel 25">
            <a:extLst>
              <a:ext uri="{FF2B5EF4-FFF2-40B4-BE49-F238E27FC236}">
                <a16:creationId xmlns:a16="http://schemas.microsoft.com/office/drawing/2014/main" id="{17661083-0057-E744-B202-8DB3407007E9}"/>
              </a:ext>
            </a:extLst>
          </p:cNvPr>
          <p:cNvSpPr/>
          <p:nvPr userDrawn="1"/>
        </p:nvSpPr>
        <p:spPr>
          <a:xfrm>
            <a:off x="11832000" y="0"/>
            <a:ext cx="360000" cy="6858000"/>
          </a:xfrm>
          <a:prstGeom prst="rect">
            <a:avLst/>
          </a:prstGeom>
          <a:solidFill>
            <a:srgbClr val="3761D9"/>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0" name="Pladsholder til indhold 11">
            <a:extLst>
              <a:ext uri="{FF2B5EF4-FFF2-40B4-BE49-F238E27FC236}">
                <a16:creationId xmlns:a16="http://schemas.microsoft.com/office/drawing/2014/main" id="{EA7C7C13-FD98-4705-9982-88610F2496DB}"/>
              </a:ext>
            </a:extLst>
          </p:cNvPr>
          <p:cNvSpPr>
            <a:spLocks noGrp="1"/>
          </p:cNvSpPr>
          <p:nvPr>
            <p:ph sz="quarter" idx="13" hasCustomPrompt="1"/>
          </p:nvPr>
        </p:nvSpPr>
        <p:spPr>
          <a:xfrm>
            <a:off x="3325319" y="1825306"/>
            <a:ext cx="2642344" cy="507946"/>
          </a:xfrm>
          <a:prstGeom prst="rect">
            <a:avLst/>
          </a:prstGeom>
        </p:spPr>
        <p:txBody>
          <a:bodyPr/>
          <a:lstStyle>
            <a:lvl1pPr marL="0" indent="0">
              <a:buNone/>
              <a:defRPr sz="1800" b="1">
                <a:latin typeface="Arial" panose="020B0604020202020204" pitchFamily="34" charset="0"/>
                <a:cs typeface="Arial" panose="020B0604020202020204" pitchFamily="34" charset="0"/>
              </a:defRPr>
            </a:lvl1pPr>
          </a:lstStyle>
          <a:p>
            <a:pPr lvl="0"/>
            <a:r>
              <a:rPr lang="da-DK" dirty="0"/>
              <a:t>Emne</a:t>
            </a:r>
          </a:p>
        </p:txBody>
      </p:sp>
      <p:sp>
        <p:nvSpPr>
          <p:cNvPr id="31" name="Pladsholder til indhold 11">
            <a:extLst>
              <a:ext uri="{FF2B5EF4-FFF2-40B4-BE49-F238E27FC236}">
                <a16:creationId xmlns:a16="http://schemas.microsoft.com/office/drawing/2014/main" id="{1EDE373E-5FC9-44A1-8F2B-93A9AC01F229}"/>
              </a:ext>
            </a:extLst>
          </p:cNvPr>
          <p:cNvSpPr>
            <a:spLocks noGrp="1"/>
          </p:cNvSpPr>
          <p:nvPr>
            <p:ph sz="quarter" idx="14" hasCustomPrompt="1"/>
          </p:nvPr>
        </p:nvSpPr>
        <p:spPr>
          <a:xfrm>
            <a:off x="7378296" y="1832172"/>
            <a:ext cx="2439472" cy="507946"/>
          </a:xfrm>
          <a:prstGeom prst="rect">
            <a:avLst/>
          </a:prstGeom>
        </p:spPr>
        <p:txBody>
          <a:bodyPr/>
          <a:lstStyle>
            <a:lvl1pPr marL="0" indent="0">
              <a:buNone/>
              <a:defRPr sz="1800" b="1">
                <a:latin typeface="Arial" panose="020B0604020202020204" pitchFamily="34" charset="0"/>
                <a:cs typeface="Arial" panose="020B0604020202020204" pitchFamily="34" charset="0"/>
              </a:defRPr>
            </a:lvl1pPr>
          </a:lstStyle>
          <a:p>
            <a:pPr lvl="0"/>
            <a:r>
              <a:rPr lang="da-DK" dirty="0"/>
              <a:t>Emne</a:t>
            </a:r>
          </a:p>
        </p:txBody>
      </p:sp>
      <p:sp>
        <p:nvSpPr>
          <p:cNvPr id="32" name="Pladsholder til indhold 11">
            <a:extLst>
              <a:ext uri="{FF2B5EF4-FFF2-40B4-BE49-F238E27FC236}">
                <a16:creationId xmlns:a16="http://schemas.microsoft.com/office/drawing/2014/main" id="{6F46BA7E-28CB-4356-9D7C-C2B8013DA6E2}"/>
              </a:ext>
            </a:extLst>
          </p:cNvPr>
          <p:cNvSpPr>
            <a:spLocks noGrp="1"/>
          </p:cNvSpPr>
          <p:nvPr>
            <p:ph sz="quarter" idx="15" hasCustomPrompt="1"/>
          </p:nvPr>
        </p:nvSpPr>
        <p:spPr>
          <a:xfrm>
            <a:off x="3329367" y="2730258"/>
            <a:ext cx="2642344" cy="507946"/>
          </a:xfrm>
          <a:prstGeom prst="rect">
            <a:avLst/>
          </a:prstGeom>
        </p:spPr>
        <p:txBody>
          <a:bodyPr/>
          <a:lstStyle>
            <a:lvl1pPr marL="0" indent="0">
              <a:buNone/>
              <a:defRPr sz="1800" b="1">
                <a:latin typeface="Arial" panose="020B0604020202020204" pitchFamily="34" charset="0"/>
                <a:cs typeface="Arial" panose="020B0604020202020204" pitchFamily="34" charset="0"/>
              </a:defRPr>
            </a:lvl1pPr>
          </a:lstStyle>
          <a:p>
            <a:pPr lvl="0"/>
            <a:r>
              <a:rPr lang="da-DK" dirty="0"/>
              <a:t>Emne</a:t>
            </a:r>
          </a:p>
        </p:txBody>
      </p:sp>
      <p:sp>
        <p:nvSpPr>
          <p:cNvPr id="33" name="Pladsholder til indhold 11">
            <a:extLst>
              <a:ext uri="{FF2B5EF4-FFF2-40B4-BE49-F238E27FC236}">
                <a16:creationId xmlns:a16="http://schemas.microsoft.com/office/drawing/2014/main" id="{12E1AD9A-907C-43B8-8883-DD01BC9C3B2F}"/>
              </a:ext>
            </a:extLst>
          </p:cNvPr>
          <p:cNvSpPr>
            <a:spLocks noGrp="1"/>
          </p:cNvSpPr>
          <p:nvPr>
            <p:ph sz="quarter" idx="16" hasCustomPrompt="1"/>
          </p:nvPr>
        </p:nvSpPr>
        <p:spPr>
          <a:xfrm>
            <a:off x="7382344" y="2737124"/>
            <a:ext cx="2439472" cy="507946"/>
          </a:xfrm>
          <a:prstGeom prst="rect">
            <a:avLst/>
          </a:prstGeom>
        </p:spPr>
        <p:txBody>
          <a:bodyPr/>
          <a:lstStyle>
            <a:lvl1pPr marL="0" indent="0">
              <a:buNone/>
              <a:defRPr sz="1800" b="1">
                <a:latin typeface="Arial" panose="020B0604020202020204" pitchFamily="34" charset="0"/>
                <a:cs typeface="Arial" panose="020B0604020202020204" pitchFamily="34" charset="0"/>
              </a:defRPr>
            </a:lvl1pPr>
          </a:lstStyle>
          <a:p>
            <a:pPr lvl="0"/>
            <a:r>
              <a:rPr lang="da-DK" dirty="0"/>
              <a:t>Emne</a:t>
            </a:r>
          </a:p>
        </p:txBody>
      </p:sp>
      <p:sp>
        <p:nvSpPr>
          <p:cNvPr id="34" name="Pladsholder til indhold 11">
            <a:extLst>
              <a:ext uri="{FF2B5EF4-FFF2-40B4-BE49-F238E27FC236}">
                <a16:creationId xmlns:a16="http://schemas.microsoft.com/office/drawing/2014/main" id="{67172F0E-421D-4C87-B15A-E9A4B57E4C16}"/>
              </a:ext>
            </a:extLst>
          </p:cNvPr>
          <p:cNvSpPr>
            <a:spLocks noGrp="1"/>
          </p:cNvSpPr>
          <p:nvPr>
            <p:ph sz="quarter" idx="17" hasCustomPrompt="1"/>
          </p:nvPr>
        </p:nvSpPr>
        <p:spPr>
          <a:xfrm>
            <a:off x="3325319" y="3630064"/>
            <a:ext cx="2642344" cy="507946"/>
          </a:xfrm>
          <a:prstGeom prst="rect">
            <a:avLst/>
          </a:prstGeom>
        </p:spPr>
        <p:txBody>
          <a:bodyPr/>
          <a:lstStyle>
            <a:lvl1pPr marL="0" indent="0">
              <a:buNone/>
              <a:defRPr sz="1800" b="1">
                <a:latin typeface="Arial" panose="020B0604020202020204" pitchFamily="34" charset="0"/>
                <a:cs typeface="Arial" panose="020B0604020202020204" pitchFamily="34" charset="0"/>
              </a:defRPr>
            </a:lvl1pPr>
          </a:lstStyle>
          <a:p>
            <a:pPr lvl="0"/>
            <a:r>
              <a:rPr lang="da-DK" dirty="0"/>
              <a:t>Emne</a:t>
            </a:r>
          </a:p>
        </p:txBody>
      </p:sp>
      <p:sp>
        <p:nvSpPr>
          <p:cNvPr id="35" name="Pladsholder til indhold 11">
            <a:extLst>
              <a:ext uri="{FF2B5EF4-FFF2-40B4-BE49-F238E27FC236}">
                <a16:creationId xmlns:a16="http://schemas.microsoft.com/office/drawing/2014/main" id="{59C3E4CD-5A76-4D3C-9635-17B2FC5AE784}"/>
              </a:ext>
            </a:extLst>
          </p:cNvPr>
          <p:cNvSpPr>
            <a:spLocks noGrp="1"/>
          </p:cNvSpPr>
          <p:nvPr>
            <p:ph sz="quarter" idx="18" hasCustomPrompt="1"/>
          </p:nvPr>
        </p:nvSpPr>
        <p:spPr>
          <a:xfrm>
            <a:off x="7378296" y="3636930"/>
            <a:ext cx="2439472" cy="507946"/>
          </a:xfrm>
          <a:prstGeom prst="rect">
            <a:avLst/>
          </a:prstGeom>
        </p:spPr>
        <p:txBody>
          <a:bodyPr/>
          <a:lstStyle>
            <a:lvl1pPr marL="0" indent="0">
              <a:buNone/>
              <a:defRPr sz="1800" b="1">
                <a:latin typeface="Arial" panose="020B0604020202020204" pitchFamily="34" charset="0"/>
                <a:cs typeface="Arial" panose="020B0604020202020204" pitchFamily="34" charset="0"/>
              </a:defRPr>
            </a:lvl1pPr>
          </a:lstStyle>
          <a:p>
            <a:pPr lvl="0"/>
            <a:r>
              <a:rPr lang="da-DK" dirty="0"/>
              <a:t>Emne</a:t>
            </a:r>
          </a:p>
        </p:txBody>
      </p:sp>
      <p:sp>
        <p:nvSpPr>
          <p:cNvPr id="36" name="Pladsholder til indhold 11">
            <a:extLst>
              <a:ext uri="{FF2B5EF4-FFF2-40B4-BE49-F238E27FC236}">
                <a16:creationId xmlns:a16="http://schemas.microsoft.com/office/drawing/2014/main" id="{6D47961C-2684-4A06-BEF7-D35E4538D21A}"/>
              </a:ext>
            </a:extLst>
          </p:cNvPr>
          <p:cNvSpPr>
            <a:spLocks noGrp="1"/>
          </p:cNvSpPr>
          <p:nvPr>
            <p:ph sz="quarter" idx="19" hasCustomPrompt="1"/>
          </p:nvPr>
        </p:nvSpPr>
        <p:spPr>
          <a:xfrm>
            <a:off x="3325319" y="4623877"/>
            <a:ext cx="2642344" cy="507946"/>
          </a:xfrm>
          <a:prstGeom prst="rect">
            <a:avLst/>
          </a:prstGeom>
        </p:spPr>
        <p:txBody>
          <a:bodyPr/>
          <a:lstStyle>
            <a:lvl1pPr marL="0" indent="0">
              <a:buNone/>
              <a:defRPr sz="1800" b="1">
                <a:latin typeface="Arial" panose="020B0604020202020204" pitchFamily="34" charset="0"/>
                <a:cs typeface="Arial" panose="020B0604020202020204" pitchFamily="34" charset="0"/>
              </a:defRPr>
            </a:lvl1pPr>
          </a:lstStyle>
          <a:p>
            <a:pPr lvl="0"/>
            <a:r>
              <a:rPr lang="da-DK" dirty="0"/>
              <a:t>Emne</a:t>
            </a:r>
          </a:p>
        </p:txBody>
      </p:sp>
      <p:sp>
        <p:nvSpPr>
          <p:cNvPr id="37" name="Pladsholder til indhold 11">
            <a:extLst>
              <a:ext uri="{FF2B5EF4-FFF2-40B4-BE49-F238E27FC236}">
                <a16:creationId xmlns:a16="http://schemas.microsoft.com/office/drawing/2014/main" id="{13830982-62E5-497C-8FAC-5FE7CD9E6934}"/>
              </a:ext>
            </a:extLst>
          </p:cNvPr>
          <p:cNvSpPr>
            <a:spLocks noGrp="1"/>
          </p:cNvSpPr>
          <p:nvPr>
            <p:ph sz="quarter" idx="20" hasCustomPrompt="1"/>
          </p:nvPr>
        </p:nvSpPr>
        <p:spPr>
          <a:xfrm>
            <a:off x="7378296" y="4630743"/>
            <a:ext cx="2439472" cy="507946"/>
          </a:xfrm>
          <a:prstGeom prst="rect">
            <a:avLst/>
          </a:prstGeom>
        </p:spPr>
        <p:txBody>
          <a:bodyPr/>
          <a:lstStyle>
            <a:lvl1pPr marL="0" indent="0">
              <a:buNone/>
              <a:defRPr sz="1800" b="1">
                <a:latin typeface="Arial" panose="020B0604020202020204" pitchFamily="34" charset="0"/>
                <a:cs typeface="Arial" panose="020B0604020202020204" pitchFamily="34" charset="0"/>
              </a:defRPr>
            </a:lvl1pPr>
          </a:lstStyle>
          <a:p>
            <a:pPr lvl="0"/>
            <a:r>
              <a:rPr lang="da-DK" dirty="0"/>
              <a:t>Emne</a:t>
            </a:r>
          </a:p>
        </p:txBody>
      </p:sp>
      <p:sp>
        <p:nvSpPr>
          <p:cNvPr id="38" name="Pladsholder til indhold 11">
            <a:extLst>
              <a:ext uri="{FF2B5EF4-FFF2-40B4-BE49-F238E27FC236}">
                <a16:creationId xmlns:a16="http://schemas.microsoft.com/office/drawing/2014/main" id="{1D9D2ED9-B752-4ABF-B203-82AB20FE1B08}"/>
              </a:ext>
            </a:extLst>
          </p:cNvPr>
          <p:cNvSpPr>
            <a:spLocks noGrp="1"/>
          </p:cNvSpPr>
          <p:nvPr>
            <p:ph sz="quarter" idx="21" hasCustomPrompt="1"/>
          </p:nvPr>
        </p:nvSpPr>
        <p:spPr>
          <a:xfrm>
            <a:off x="3304135" y="5543134"/>
            <a:ext cx="2642344" cy="507946"/>
          </a:xfrm>
          <a:prstGeom prst="rect">
            <a:avLst/>
          </a:prstGeom>
        </p:spPr>
        <p:txBody>
          <a:bodyPr/>
          <a:lstStyle>
            <a:lvl1pPr marL="0" indent="0">
              <a:buNone/>
              <a:defRPr sz="1800" b="1">
                <a:latin typeface="Arial" panose="020B0604020202020204" pitchFamily="34" charset="0"/>
                <a:cs typeface="Arial" panose="020B0604020202020204" pitchFamily="34" charset="0"/>
              </a:defRPr>
            </a:lvl1pPr>
          </a:lstStyle>
          <a:p>
            <a:pPr lvl="0"/>
            <a:r>
              <a:rPr lang="da-DK" dirty="0"/>
              <a:t>Emne</a:t>
            </a:r>
          </a:p>
        </p:txBody>
      </p:sp>
      <p:sp>
        <p:nvSpPr>
          <p:cNvPr id="39" name="Pladsholder til indhold 11">
            <a:extLst>
              <a:ext uri="{FF2B5EF4-FFF2-40B4-BE49-F238E27FC236}">
                <a16:creationId xmlns:a16="http://schemas.microsoft.com/office/drawing/2014/main" id="{5435C590-A960-4BBB-BD79-E91FBF654BAA}"/>
              </a:ext>
            </a:extLst>
          </p:cNvPr>
          <p:cNvSpPr>
            <a:spLocks noGrp="1"/>
          </p:cNvSpPr>
          <p:nvPr>
            <p:ph sz="quarter" idx="22" hasCustomPrompt="1"/>
          </p:nvPr>
        </p:nvSpPr>
        <p:spPr>
          <a:xfrm>
            <a:off x="7669503" y="5550000"/>
            <a:ext cx="2439472" cy="507946"/>
          </a:xfrm>
          <a:prstGeom prst="rect">
            <a:avLst/>
          </a:prstGeom>
        </p:spPr>
        <p:txBody>
          <a:bodyPr/>
          <a:lstStyle>
            <a:lvl1pPr marL="0" indent="0">
              <a:buNone/>
              <a:defRPr sz="1800" b="1">
                <a:latin typeface="Arial" panose="020B0604020202020204" pitchFamily="34" charset="0"/>
                <a:cs typeface="Arial" panose="020B0604020202020204" pitchFamily="34" charset="0"/>
              </a:defRPr>
            </a:lvl1pPr>
          </a:lstStyle>
          <a:p>
            <a:pPr lvl="0"/>
            <a:r>
              <a:rPr lang="da-DK" dirty="0"/>
              <a:t>Emne</a:t>
            </a:r>
          </a:p>
        </p:txBody>
      </p:sp>
      <p:cxnSp>
        <p:nvCxnSpPr>
          <p:cNvPr id="43" name="Lige forbindelse 42">
            <a:extLst>
              <a:ext uri="{FF2B5EF4-FFF2-40B4-BE49-F238E27FC236}">
                <a16:creationId xmlns:a16="http://schemas.microsoft.com/office/drawing/2014/main" id="{D279E33E-649A-47C1-950A-48BE78B04D87}"/>
              </a:ext>
            </a:extLst>
          </p:cNvPr>
          <p:cNvCxnSpPr>
            <a:cxnSpLocks/>
          </p:cNvCxnSpPr>
          <p:nvPr userDrawn="1"/>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sp>
        <p:nvSpPr>
          <p:cNvPr id="44" name="Pladsholder til indhold 11">
            <a:extLst>
              <a:ext uri="{FF2B5EF4-FFF2-40B4-BE49-F238E27FC236}">
                <a16:creationId xmlns:a16="http://schemas.microsoft.com/office/drawing/2014/main" id="{9562C4BD-239C-4C8C-B252-BD08A945F16B}"/>
              </a:ext>
            </a:extLst>
          </p:cNvPr>
          <p:cNvSpPr>
            <a:spLocks noGrp="1"/>
          </p:cNvSpPr>
          <p:nvPr>
            <p:ph sz="quarter" idx="11" hasCustomPrompt="1"/>
          </p:nvPr>
        </p:nvSpPr>
        <p:spPr>
          <a:xfrm>
            <a:off x="461728" y="358071"/>
            <a:ext cx="5097596" cy="370587"/>
          </a:xfrm>
          <a:prstGeom prst="rect">
            <a:avLst/>
          </a:prstGeom>
        </p:spPr>
        <p:txBody>
          <a:bodyPr/>
          <a:lstStyle>
            <a:lvl1pPr marL="0" indent="0">
              <a:buNone/>
              <a:defRPr sz="2000">
                <a:latin typeface="Arial Black" panose="020B0A04020102020204" pitchFamily="34" charset="0"/>
              </a:defRPr>
            </a:lvl1pPr>
          </a:lstStyle>
          <a:p>
            <a:pPr lvl="0"/>
            <a:r>
              <a:rPr lang="da-DK" dirty="0"/>
              <a:t>DAGSORDEN</a:t>
            </a:r>
          </a:p>
        </p:txBody>
      </p:sp>
      <p:sp>
        <p:nvSpPr>
          <p:cNvPr id="45" name="Pladsholder til indhold 17">
            <a:extLst>
              <a:ext uri="{FF2B5EF4-FFF2-40B4-BE49-F238E27FC236}">
                <a16:creationId xmlns:a16="http://schemas.microsoft.com/office/drawing/2014/main" id="{DC2E71E9-1B46-4105-8891-5E1166611411}"/>
              </a:ext>
            </a:extLst>
          </p:cNvPr>
          <p:cNvSpPr>
            <a:spLocks noGrp="1"/>
          </p:cNvSpPr>
          <p:nvPr>
            <p:ph sz="quarter" idx="12" hasCustomPrompt="1"/>
          </p:nvPr>
        </p:nvSpPr>
        <p:spPr>
          <a:xfrm>
            <a:off x="461728" y="876038"/>
            <a:ext cx="4688521" cy="344487"/>
          </a:xfrm>
          <a:prstGeom prst="rect">
            <a:avLst/>
          </a:prstGeom>
        </p:spPr>
        <p:txBody>
          <a:bodyPr/>
          <a:lstStyle>
            <a:lvl1pPr marL="0" indent="0">
              <a:buNone/>
              <a:defRPr sz="1400">
                <a:latin typeface="Arial" panose="020B0604020202020204" pitchFamily="34" charset="0"/>
                <a:cs typeface="Arial" panose="020B0604020202020204" pitchFamily="34" charset="0"/>
              </a:defRPr>
            </a:lvl1pPr>
          </a:lstStyle>
          <a:p>
            <a:pPr lvl="0"/>
            <a:r>
              <a:rPr lang="da-DK" dirty="0"/>
              <a:t>Undertitel</a:t>
            </a:r>
          </a:p>
        </p:txBody>
      </p:sp>
      <p:sp>
        <p:nvSpPr>
          <p:cNvPr id="51" name="Pladsholder til tekst 50">
            <a:extLst>
              <a:ext uri="{FF2B5EF4-FFF2-40B4-BE49-F238E27FC236}">
                <a16:creationId xmlns:a16="http://schemas.microsoft.com/office/drawing/2014/main" id="{0A2BF995-555B-481B-A4B1-3F5C9BEE38CD}"/>
              </a:ext>
            </a:extLst>
          </p:cNvPr>
          <p:cNvSpPr>
            <a:spLocks noGrp="1"/>
          </p:cNvSpPr>
          <p:nvPr>
            <p:ph type="body" sz="quarter" idx="24" hasCustomPrompt="1"/>
          </p:nvPr>
        </p:nvSpPr>
        <p:spPr>
          <a:xfrm>
            <a:off x="2462425" y="1461329"/>
            <a:ext cx="1103312" cy="865188"/>
          </a:xfrm>
          <a:prstGeom prst="rect">
            <a:avLst/>
          </a:prstGeom>
        </p:spPr>
        <p:txBody>
          <a:bodyPr/>
          <a:lstStyle>
            <a:lvl1pPr marL="0" indent="0">
              <a:buNone/>
              <a:defRPr sz="5400" b="1">
                <a:solidFill>
                  <a:srgbClr val="3761D9"/>
                </a:solidFill>
                <a:latin typeface="Arial" panose="020B0604020202020204" pitchFamily="34" charset="0"/>
                <a:cs typeface="Arial" panose="020B0604020202020204" pitchFamily="34" charset="0"/>
              </a:defRPr>
            </a:lvl1pPr>
          </a:lstStyle>
          <a:p>
            <a:pPr lvl="0"/>
            <a:r>
              <a:rPr lang="da-DK" dirty="0"/>
              <a:t>1.</a:t>
            </a:r>
          </a:p>
        </p:txBody>
      </p:sp>
      <p:sp>
        <p:nvSpPr>
          <p:cNvPr id="52" name="Pladsholder til tekst 50">
            <a:extLst>
              <a:ext uri="{FF2B5EF4-FFF2-40B4-BE49-F238E27FC236}">
                <a16:creationId xmlns:a16="http://schemas.microsoft.com/office/drawing/2014/main" id="{AA820D95-F57D-4124-A892-2E61C6D1B7B5}"/>
              </a:ext>
            </a:extLst>
          </p:cNvPr>
          <p:cNvSpPr>
            <a:spLocks noGrp="1"/>
          </p:cNvSpPr>
          <p:nvPr>
            <p:ph type="body" sz="quarter" idx="25" hasCustomPrompt="1"/>
          </p:nvPr>
        </p:nvSpPr>
        <p:spPr>
          <a:xfrm>
            <a:off x="6537155" y="1461329"/>
            <a:ext cx="928833" cy="865188"/>
          </a:xfrm>
          <a:prstGeom prst="rect">
            <a:avLst/>
          </a:prstGeom>
        </p:spPr>
        <p:txBody>
          <a:bodyPr/>
          <a:lstStyle>
            <a:lvl1pPr marL="0" indent="0">
              <a:buNone/>
              <a:defRPr sz="5400" b="1">
                <a:solidFill>
                  <a:srgbClr val="3761D9"/>
                </a:solidFill>
                <a:latin typeface="Arial" panose="020B0604020202020204" pitchFamily="34" charset="0"/>
                <a:cs typeface="Arial" panose="020B0604020202020204" pitchFamily="34" charset="0"/>
              </a:defRPr>
            </a:lvl1pPr>
          </a:lstStyle>
          <a:p>
            <a:pPr lvl="0"/>
            <a:r>
              <a:rPr lang="da-DK" dirty="0"/>
              <a:t>6.</a:t>
            </a:r>
          </a:p>
        </p:txBody>
      </p:sp>
      <p:sp>
        <p:nvSpPr>
          <p:cNvPr id="53" name="Pladsholder til tekst 50">
            <a:extLst>
              <a:ext uri="{FF2B5EF4-FFF2-40B4-BE49-F238E27FC236}">
                <a16:creationId xmlns:a16="http://schemas.microsoft.com/office/drawing/2014/main" id="{193661C9-B439-48AE-85A2-42AAE73D70F5}"/>
              </a:ext>
            </a:extLst>
          </p:cNvPr>
          <p:cNvSpPr>
            <a:spLocks noGrp="1"/>
          </p:cNvSpPr>
          <p:nvPr>
            <p:ph type="body" sz="quarter" idx="26" hasCustomPrompt="1"/>
          </p:nvPr>
        </p:nvSpPr>
        <p:spPr>
          <a:xfrm>
            <a:off x="2462425" y="2384270"/>
            <a:ext cx="1103312" cy="865188"/>
          </a:xfrm>
          <a:prstGeom prst="rect">
            <a:avLst/>
          </a:prstGeom>
        </p:spPr>
        <p:txBody>
          <a:bodyPr/>
          <a:lstStyle>
            <a:lvl1pPr marL="0" indent="0">
              <a:buNone/>
              <a:defRPr sz="5400" b="1">
                <a:solidFill>
                  <a:srgbClr val="3761D9"/>
                </a:solidFill>
                <a:latin typeface="Arial" panose="020B0604020202020204" pitchFamily="34" charset="0"/>
                <a:cs typeface="Arial" panose="020B0604020202020204" pitchFamily="34" charset="0"/>
              </a:defRPr>
            </a:lvl1pPr>
          </a:lstStyle>
          <a:p>
            <a:pPr lvl="0"/>
            <a:r>
              <a:rPr lang="da-DK" dirty="0"/>
              <a:t>2.</a:t>
            </a:r>
          </a:p>
        </p:txBody>
      </p:sp>
      <p:sp>
        <p:nvSpPr>
          <p:cNvPr id="54" name="Pladsholder til tekst 50">
            <a:extLst>
              <a:ext uri="{FF2B5EF4-FFF2-40B4-BE49-F238E27FC236}">
                <a16:creationId xmlns:a16="http://schemas.microsoft.com/office/drawing/2014/main" id="{8A2D5DF9-123D-4F8B-870A-218BFC659B9C}"/>
              </a:ext>
            </a:extLst>
          </p:cNvPr>
          <p:cNvSpPr>
            <a:spLocks noGrp="1"/>
          </p:cNvSpPr>
          <p:nvPr>
            <p:ph type="body" sz="quarter" idx="27" hasCustomPrompt="1"/>
          </p:nvPr>
        </p:nvSpPr>
        <p:spPr>
          <a:xfrm>
            <a:off x="6537155" y="2384270"/>
            <a:ext cx="928833" cy="865188"/>
          </a:xfrm>
          <a:prstGeom prst="rect">
            <a:avLst/>
          </a:prstGeom>
        </p:spPr>
        <p:txBody>
          <a:bodyPr/>
          <a:lstStyle>
            <a:lvl1pPr marL="0" indent="0">
              <a:buNone/>
              <a:defRPr sz="5400" b="1">
                <a:solidFill>
                  <a:srgbClr val="3761D9"/>
                </a:solidFill>
                <a:latin typeface="Arial" panose="020B0604020202020204" pitchFamily="34" charset="0"/>
                <a:cs typeface="Arial" panose="020B0604020202020204" pitchFamily="34" charset="0"/>
              </a:defRPr>
            </a:lvl1pPr>
          </a:lstStyle>
          <a:p>
            <a:pPr lvl="0"/>
            <a:r>
              <a:rPr lang="da-DK" dirty="0"/>
              <a:t>7.</a:t>
            </a:r>
          </a:p>
        </p:txBody>
      </p:sp>
      <p:sp>
        <p:nvSpPr>
          <p:cNvPr id="55" name="Pladsholder til tekst 50">
            <a:extLst>
              <a:ext uri="{FF2B5EF4-FFF2-40B4-BE49-F238E27FC236}">
                <a16:creationId xmlns:a16="http://schemas.microsoft.com/office/drawing/2014/main" id="{5EF7B015-F141-403A-A6EA-C6F49EDAE02F}"/>
              </a:ext>
            </a:extLst>
          </p:cNvPr>
          <p:cNvSpPr>
            <a:spLocks noGrp="1"/>
          </p:cNvSpPr>
          <p:nvPr>
            <p:ph type="body" sz="quarter" idx="28" hasCustomPrompt="1"/>
          </p:nvPr>
        </p:nvSpPr>
        <p:spPr>
          <a:xfrm>
            <a:off x="2462425" y="3298424"/>
            <a:ext cx="1103312" cy="865188"/>
          </a:xfrm>
          <a:prstGeom prst="rect">
            <a:avLst/>
          </a:prstGeom>
        </p:spPr>
        <p:txBody>
          <a:bodyPr/>
          <a:lstStyle>
            <a:lvl1pPr marL="0" indent="0">
              <a:buNone/>
              <a:defRPr sz="5400" b="1">
                <a:solidFill>
                  <a:srgbClr val="3761D9"/>
                </a:solidFill>
                <a:latin typeface="Arial" panose="020B0604020202020204" pitchFamily="34" charset="0"/>
                <a:cs typeface="Arial" panose="020B0604020202020204" pitchFamily="34" charset="0"/>
              </a:defRPr>
            </a:lvl1pPr>
          </a:lstStyle>
          <a:p>
            <a:pPr lvl="0"/>
            <a:r>
              <a:rPr lang="da-DK" dirty="0"/>
              <a:t>3.</a:t>
            </a:r>
          </a:p>
        </p:txBody>
      </p:sp>
      <p:sp>
        <p:nvSpPr>
          <p:cNvPr id="56" name="Pladsholder til tekst 50">
            <a:extLst>
              <a:ext uri="{FF2B5EF4-FFF2-40B4-BE49-F238E27FC236}">
                <a16:creationId xmlns:a16="http://schemas.microsoft.com/office/drawing/2014/main" id="{44406BD8-AA8E-45EB-AEBE-53BC49948C04}"/>
              </a:ext>
            </a:extLst>
          </p:cNvPr>
          <p:cNvSpPr>
            <a:spLocks noGrp="1"/>
          </p:cNvSpPr>
          <p:nvPr>
            <p:ph type="body" sz="quarter" idx="29" hasCustomPrompt="1"/>
          </p:nvPr>
        </p:nvSpPr>
        <p:spPr>
          <a:xfrm>
            <a:off x="6537155" y="3298424"/>
            <a:ext cx="928833" cy="865188"/>
          </a:xfrm>
          <a:prstGeom prst="rect">
            <a:avLst/>
          </a:prstGeom>
        </p:spPr>
        <p:txBody>
          <a:bodyPr/>
          <a:lstStyle>
            <a:lvl1pPr marL="0" indent="0">
              <a:buNone/>
              <a:defRPr sz="5400" b="1">
                <a:solidFill>
                  <a:srgbClr val="3761D9"/>
                </a:solidFill>
                <a:latin typeface="Arial" panose="020B0604020202020204" pitchFamily="34" charset="0"/>
                <a:cs typeface="Arial" panose="020B0604020202020204" pitchFamily="34" charset="0"/>
              </a:defRPr>
            </a:lvl1pPr>
          </a:lstStyle>
          <a:p>
            <a:pPr lvl="0"/>
            <a:r>
              <a:rPr lang="da-DK" dirty="0"/>
              <a:t>8.</a:t>
            </a:r>
          </a:p>
        </p:txBody>
      </p:sp>
      <p:sp>
        <p:nvSpPr>
          <p:cNvPr id="57" name="Pladsholder til tekst 50">
            <a:extLst>
              <a:ext uri="{FF2B5EF4-FFF2-40B4-BE49-F238E27FC236}">
                <a16:creationId xmlns:a16="http://schemas.microsoft.com/office/drawing/2014/main" id="{767BE3A1-AB7F-433D-A70F-84F4672DF93E}"/>
              </a:ext>
            </a:extLst>
          </p:cNvPr>
          <p:cNvSpPr>
            <a:spLocks noGrp="1"/>
          </p:cNvSpPr>
          <p:nvPr>
            <p:ph type="body" sz="quarter" idx="30" hasCustomPrompt="1"/>
          </p:nvPr>
        </p:nvSpPr>
        <p:spPr>
          <a:xfrm>
            <a:off x="2462425" y="4230692"/>
            <a:ext cx="1103312" cy="865188"/>
          </a:xfrm>
          <a:prstGeom prst="rect">
            <a:avLst/>
          </a:prstGeom>
        </p:spPr>
        <p:txBody>
          <a:bodyPr/>
          <a:lstStyle>
            <a:lvl1pPr marL="0" indent="0">
              <a:buNone/>
              <a:defRPr sz="5400" b="1">
                <a:solidFill>
                  <a:srgbClr val="3761D9"/>
                </a:solidFill>
                <a:latin typeface="Arial" panose="020B0604020202020204" pitchFamily="34" charset="0"/>
                <a:cs typeface="Arial" panose="020B0604020202020204" pitchFamily="34" charset="0"/>
              </a:defRPr>
            </a:lvl1pPr>
          </a:lstStyle>
          <a:p>
            <a:pPr lvl="0"/>
            <a:r>
              <a:rPr lang="da-DK" dirty="0"/>
              <a:t>4.</a:t>
            </a:r>
          </a:p>
        </p:txBody>
      </p:sp>
      <p:sp>
        <p:nvSpPr>
          <p:cNvPr id="58" name="Pladsholder til tekst 50">
            <a:extLst>
              <a:ext uri="{FF2B5EF4-FFF2-40B4-BE49-F238E27FC236}">
                <a16:creationId xmlns:a16="http://schemas.microsoft.com/office/drawing/2014/main" id="{C49D4F0D-67F4-486A-A7D3-CCE8896F9830}"/>
              </a:ext>
            </a:extLst>
          </p:cNvPr>
          <p:cNvSpPr>
            <a:spLocks noGrp="1"/>
          </p:cNvSpPr>
          <p:nvPr>
            <p:ph type="body" sz="quarter" idx="31" hasCustomPrompt="1"/>
          </p:nvPr>
        </p:nvSpPr>
        <p:spPr>
          <a:xfrm>
            <a:off x="6537155" y="4230692"/>
            <a:ext cx="928833" cy="865188"/>
          </a:xfrm>
          <a:prstGeom prst="rect">
            <a:avLst/>
          </a:prstGeom>
        </p:spPr>
        <p:txBody>
          <a:bodyPr/>
          <a:lstStyle>
            <a:lvl1pPr marL="0" indent="0">
              <a:buNone/>
              <a:defRPr sz="5400" b="1">
                <a:solidFill>
                  <a:srgbClr val="3761D9"/>
                </a:solidFill>
                <a:latin typeface="Arial" panose="020B0604020202020204" pitchFamily="34" charset="0"/>
                <a:cs typeface="Arial" panose="020B0604020202020204" pitchFamily="34" charset="0"/>
              </a:defRPr>
            </a:lvl1pPr>
          </a:lstStyle>
          <a:p>
            <a:pPr lvl="0"/>
            <a:r>
              <a:rPr lang="da-DK" dirty="0"/>
              <a:t>9.</a:t>
            </a:r>
          </a:p>
        </p:txBody>
      </p:sp>
      <p:sp>
        <p:nvSpPr>
          <p:cNvPr id="59" name="Pladsholder til tekst 50">
            <a:extLst>
              <a:ext uri="{FF2B5EF4-FFF2-40B4-BE49-F238E27FC236}">
                <a16:creationId xmlns:a16="http://schemas.microsoft.com/office/drawing/2014/main" id="{20A41F87-94C2-4924-99FD-042255A49442}"/>
              </a:ext>
            </a:extLst>
          </p:cNvPr>
          <p:cNvSpPr>
            <a:spLocks noGrp="1"/>
          </p:cNvSpPr>
          <p:nvPr>
            <p:ph type="body" sz="quarter" idx="32" hasCustomPrompt="1"/>
          </p:nvPr>
        </p:nvSpPr>
        <p:spPr>
          <a:xfrm>
            <a:off x="2462425" y="5153349"/>
            <a:ext cx="1103312" cy="865188"/>
          </a:xfrm>
          <a:prstGeom prst="rect">
            <a:avLst/>
          </a:prstGeom>
        </p:spPr>
        <p:txBody>
          <a:bodyPr/>
          <a:lstStyle>
            <a:lvl1pPr marL="0" indent="0">
              <a:buNone/>
              <a:defRPr sz="5400" b="1">
                <a:solidFill>
                  <a:srgbClr val="3761D9"/>
                </a:solidFill>
                <a:latin typeface="Arial" panose="020B0604020202020204" pitchFamily="34" charset="0"/>
                <a:cs typeface="Arial" panose="020B0604020202020204" pitchFamily="34" charset="0"/>
              </a:defRPr>
            </a:lvl1pPr>
          </a:lstStyle>
          <a:p>
            <a:pPr lvl="0"/>
            <a:r>
              <a:rPr lang="da-DK" dirty="0"/>
              <a:t>5.</a:t>
            </a:r>
          </a:p>
        </p:txBody>
      </p:sp>
      <p:sp>
        <p:nvSpPr>
          <p:cNvPr id="60" name="Pladsholder til tekst 50">
            <a:extLst>
              <a:ext uri="{FF2B5EF4-FFF2-40B4-BE49-F238E27FC236}">
                <a16:creationId xmlns:a16="http://schemas.microsoft.com/office/drawing/2014/main" id="{76AE01EA-F710-4E2C-B0F8-CA0071920BFE}"/>
              </a:ext>
            </a:extLst>
          </p:cNvPr>
          <p:cNvSpPr>
            <a:spLocks noGrp="1"/>
          </p:cNvSpPr>
          <p:nvPr>
            <p:ph type="body" sz="quarter" idx="33" hasCustomPrompt="1"/>
          </p:nvPr>
        </p:nvSpPr>
        <p:spPr>
          <a:xfrm>
            <a:off x="6537155" y="5153349"/>
            <a:ext cx="1267329" cy="865188"/>
          </a:xfrm>
          <a:prstGeom prst="rect">
            <a:avLst/>
          </a:prstGeom>
        </p:spPr>
        <p:txBody>
          <a:bodyPr/>
          <a:lstStyle>
            <a:lvl1pPr marL="0" indent="0">
              <a:buNone/>
              <a:defRPr sz="5400" b="1">
                <a:solidFill>
                  <a:srgbClr val="3761D9"/>
                </a:solidFill>
                <a:latin typeface="Arial" panose="020B0604020202020204" pitchFamily="34" charset="0"/>
                <a:cs typeface="Arial" panose="020B0604020202020204" pitchFamily="34" charset="0"/>
              </a:defRPr>
            </a:lvl1pPr>
          </a:lstStyle>
          <a:p>
            <a:pPr lvl="0"/>
            <a:r>
              <a:rPr lang="da-DK" dirty="0"/>
              <a:t>10.</a:t>
            </a:r>
          </a:p>
        </p:txBody>
      </p:sp>
    </p:spTree>
    <p:extLst>
      <p:ext uri="{BB962C8B-B14F-4D97-AF65-F5344CB8AC3E}">
        <p14:creationId xmlns:p14="http://schemas.microsoft.com/office/powerpoint/2010/main" val="194803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venstre m cirkeldiagram">
    <p:spTree>
      <p:nvGrpSpPr>
        <p:cNvPr id="1" name=""/>
        <p:cNvGrpSpPr/>
        <p:nvPr/>
      </p:nvGrpSpPr>
      <p:grpSpPr>
        <a:xfrm>
          <a:off x="0" y="0"/>
          <a:ext cx="0" cy="0"/>
          <a:chOff x="0" y="0"/>
          <a:chExt cx="0" cy="0"/>
        </a:xfrm>
      </p:grpSpPr>
      <p:sp>
        <p:nvSpPr>
          <p:cNvPr id="20" name="Pladsholder til billede 19">
            <a:extLst>
              <a:ext uri="{FF2B5EF4-FFF2-40B4-BE49-F238E27FC236}">
                <a16:creationId xmlns:a16="http://schemas.microsoft.com/office/drawing/2014/main" id="{B59FFDBC-3FFF-4A5C-9B25-1CC0F445993A}"/>
              </a:ext>
            </a:extLst>
          </p:cNvPr>
          <p:cNvSpPr>
            <a:spLocks noGrp="1"/>
          </p:cNvSpPr>
          <p:nvPr>
            <p:ph type="pic" sz="quarter" idx="14"/>
          </p:nvPr>
        </p:nvSpPr>
        <p:spPr>
          <a:xfrm>
            <a:off x="6569075" y="0"/>
            <a:ext cx="5622925" cy="6858000"/>
          </a:xfrm>
          <a:prstGeom prst="rect">
            <a:avLst/>
          </a:prstGeom>
        </p:spPr>
        <p:txBody>
          <a:bodyPr/>
          <a:lstStyle/>
          <a:p>
            <a:endParaRPr lang="da-DK"/>
          </a:p>
        </p:txBody>
      </p:sp>
      <p:pic>
        <p:nvPicPr>
          <p:cNvPr id="15" name="Billede 14">
            <a:extLst>
              <a:ext uri="{FF2B5EF4-FFF2-40B4-BE49-F238E27FC236}">
                <a16:creationId xmlns:a16="http://schemas.microsoft.com/office/drawing/2014/main" id="{26D3D250-4950-1542-9513-E4528A89C2FB}"/>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0" y="4414723"/>
            <a:ext cx="12192000" cy="2405166"/>
          </a:xfrm>
          <a:prstGeom prst="rect">
            <a:avLst/>
          </a:prstGeom>
        </p:spPr>
      </p:pic>
      <p:cxnSp>
        <p:nvCxnSpPr>
          <p:cNvPr id="12" name="Lige forbindelse 11">
            <a:extLst>
              <a:ext uri="{FF2B5EF4-FFF2-40B4-BE49-F238E27FC236}">
                <a16:creationId xmlns:a16="http://schemas.microsoft.com/office/drawing/2014/main" id="{4E13178C-4A93-F54C-9BD7-597D786A6C31}"/>
              </a:ext>
            </a:extLst>
          </p:cNvPr>
          <p:cNvCxnSpPr>
            <a:cxnSpLocks/>
          </p:cNvCxnSpPr>
          <p:nvPr userDrawn="1"/>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13" name="Billede 12">
            <a:extLst>
              <a:ext uri="{FF2B5EF4-FFF2-40B4-BE49-F238E27FC236}">
                <a16:creationId xmlns:a16="http://schemas.microsoft.com/office/drawing/2014/main" id="{176FDED2-D283-A24B-BC67-17028164E25D}"/>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tretch>
            <a:fillRect/>
          </a:stretch>
        </p:blipFill>
        <p:spPr>
          <a:xfrm>
            <a:off x="10945018" y="111239"/>
            <a:ext cx="1070178" cy="408465"/>
          </a:xfrm>
          <a:prstGeom prst="rect">
            <a:avLst/>
          </a:prstGeom>
          <a:effectLst/>
        </p:spPr>
      </p:pic>
      <p:sp>
        <p:nvSpPr>
          <p:cNvPr id="16" name="Pladsholder til indhold 11">
            <a:extLst>
              <a:ext uri="{FF2B5EF4-FFF2-40B4-BE49-F238E27FC236}">
                <a16:creationId xmlns:a16="http://schemas.microsoft.com/office/drawing/2014/main" id="{AC17E0B4-84A2-4F27-83A7-5523D6139311}"/>
              </a:ext>
            </a:extLst>
          </p:cNvPr>
          <p:cNvSpPr>
            <a:spLocks noGrp="1"/>
          </p:cNvSpPr>
          <p:nvPr>
            <p:ph sz="quarter" idx="11" hasCustomPrompt="1"/>
          </p:nvPr>
        </p:nvSpPr>
        <p:spPr>
          <a:xfrm>
            <a:off x="461728" y="358071"/>
            <a:ext cx="5097596" cy="370587"/>
          </a:xfrm>
          <a:prstGeom prst="rect">
            <a:avLst/>
          </a:prstGeom>
        </p:spPr>
        <p:txBody>
          <a:bodyPr/>
          <a:lstStyle>
            <a:lvl1pPr marL="0" indent="0">
              <a:buNone/>
              <a:defRPr sz="2000">
                <a:latin typeface="Arial Black" panose="020B0A04020102020204" pitchFamily="34" charset="0"/>
              </a:defRPr>
            </a:lvl1pPr>
          </a:lstStyle>
          <a:p>
            <a:pPr lvl="0"/>
            <a:r>
              <a:rPr lang="da-DK" dirty="0"/>
              <a:t>OVERSKRIFT</a:t>
            </a:r>
          </a:p>
        </p:txBody>
      </p:sp>
      <p:sp>
        <p:nvSpPr>
          <p:cNvPr id="17" name="Pladsholder til indhold 17">
            <a:extLst>
              <a:ext uri="{FF2B5EF4-FFF2-40B4-BE49-F238E27FC236}">
                <a16:creationId xmlns:a16="http://schemas.microsoft.com/office/drawing/2014/main" id="{5D22BDA8-438C-4017-A481-F9A21202DEBA}"/>
              </a:ext>
            </a:extLst>
          </p:cNvPr>
          <p:cNvSpPr>
            <a:spLocks noGrp="1"/>
          </p:cNvSpPr>
          <p:nvPr>
            <p:ph sz="quarter" idx="12" hasCustomPrompt="1"/>
          </p:nvPr>
        </p:nvSpPr>
        <p:spPr>
          <a:xfrm>
            <a:off x="461728" y="876038"/>
            <a:ext cx="4688521" cy="344487"/>
          </a:xfrm>
          <a:prstGeom prst="rect">
            <a:avLst/>
          </a:prstGeom>
        </p:spPr>
        <p:txBody>
          <a:bodyPr/>
          <a:lstStyle>
            <a:lvl1pPr marL="0" indent="0">
              <a:buNone/>
              <a:defRPr sz="1400">
                <a:latin typeface="Arial" panose="020B0604020202020204" pitchFamily="34" charset="0"/>
                <a:cs typeface="Arial" panose="020B0604020202020204" pitchFamily="34" charset="0"/>
              </a:defRPr>
            </a:lvl1pPr>
          </a:lstStyle>
          <a:p>
            <a:pPr lvl="0"/>
            <a:r>
              <a:rPr lang="da-DK" dirty="0"/>
              <a:t>Undertitel</a:t>
            </a:r>
          </a:p>
        </p:txBody>
      </p:sp>
      <p:sp>
        <p:nvSpPr>
          <p:cNvPr id="18" name="Pladsholder til tekst 17">
            <a:extLst>
              <a:ext uri="{FF2B5EF4-FFF2-40B4-BE49-F238E27FC236}">
                <a16:creationId xmlns:a16="http://schemas.microsoft.com/office/drawing/2014/main" id="{EC6C8A86-BF59-4521-94AB-E586F21261A0}"/>
              </a:ext>
            </a:extLst>
          </p:cNvPr>
          <p:cNvSpPr>
            <a:spLocks noGrp="1"/>
          </p:cNvSpPr>
          <p:nvPr>
            <p:ph type="body" sz="quarter" idx="13" hasCustomPrompt="1"/>
          </p:nvPr>
        </p:nvSpPr>
        <p:spPr>
          <a:xfrm>
            <a:off x="461728" y="2356538"/>
            <a:ext cx="4516438" cy="3184525"/>
          </a:xfrm>
          <a:prstGeom prst="rect">
            <a:avLst/>
          </a:prstGeom>
        </p:spPr>
        <p:txBody>
          <a:bodyPr/>
          <a:lstStyle>
            <a:lvl1pPr marL="0" indent="0">
              <a:buNone/>
              <a:defRPr sz="1800"/>
            </a:lvl1pPr>
          </a:lstStyle>
          <a:p>
            <a:r>
              <a:rPr lang="da-DK" dirty="0">
                <a:latin typeface="Arial" panose="020B0604020202020204" pitchFamily="34" charset="0"/>
                <a:cs typeface="Arial" panose="020B0604020202020204" pitchFamily="34" charset="0"/>
              </a:rPr>
              <a:t>Er ganske enkelt </a:t>
            </a:r>
            <a:r>
              <a:rPr lang="da-DK" dirty="0" err="1">
                <a:latin typeface="Arial" panose="020B0604020202020204" pitchFamily="34" charset="0"/>
                <a:cs typeface="Arial" panose="020B0604020202020204" pitchFamily="34" charset="0"/>
              </a:rPr>
              <a:t>fyldtekst</a:t>
            </a:r>
            <a:r>
              <a:rPr lang="da-DK" dirty="0">
                <a:latin typeface="Arial" panose="020B0604020202020204" pitchFamily="34" charset="0"/>
                <a:cs typeface="Arial" panose="020B0604020202020204" pitchFamily="34" charset="0"/>
              </a:rPr>
              <a:t> fra print- og typografiindustrien. </a:t>
            </a:r>
            <a:r>
              <a:rPr lang="da-DK" dirty="0" err="1">
                <a:latin typeface="Arial" panose="020B0604020202020204" pitchFamily="34" charset="0"/>
                <a:cs typeface="Arial" panose="020B0604020202020204" pitchFamily="34" charset="0"/>
              </a:rPr>
              <a:t>Lorem</a:t>
            </a:r>
            <a:r>
              <a:rPr lang="da-DK" dirty="0">
                <a:latin typeface="Arial" panose="020B0604020202020204" pitchFamily="34" charset="0"/>
                <a:cs typeface="Arial" panose="020B0604020202020204" pitchFamily="34" charset="0"/>
              </a:rPr>
              <a:t> </a:t>
            </a:r>
            <a:r>
              <a:rPr lang="da-DK" dirty="0" err="1">
                <a:latin typeface="Arial" panose="020B0604020202020204" pitchFamily="34" charset="0"/>
                <a:cs typeface="Arial" panose="020B0604020202020204" pitchFamily="34" charset="0"/>
              </a:rPr>
              <a:t>Ipsum</a:t>
            </a:r>
            <a:r>
              <a:rPr lang="da-DK" dirty="0">
                <a:latin typeface="Arial" panose="020B0604020202020204" pitchFamily="34" charset="0"/>
                <a:cs typeface="Arial" panose="020B0604020202020204" pitchFamily="34" charset="0"/>
              </a:rPr>
              <a:t> har været standard </a:t>
            </a:r>
            <a:r>
              <a:rPr lang="da-DK" dirty="0" err="1">
                <a:latin typeface="Arial" panose="020B0604020202020204" pitchFamily="34" charset="0"/>
                <a:cs typeface="Arial" panose="020B0604020202020204" pitchFamily="34" charset="0"/>
              </a:rPr>
              <a:t>fyldtekst</a:t>
            </a:r>
            <a:r>
              <a:rPr lang="da-DK" dirty="0">
                <a:latin typeface="Arial" panose="020B0604020202020204" pitchFamily="34" charset="0"/>
                <a:cs typeface="Arial" panose="020B0604020202020204" pitchFamily="34" charset="0"/>
              </a:rPr>
              <a:t> siden 1500-tallet, hvor en ukendt trykker sammensatte en tilfældig spalte for at trykke en bog til sammenligning af forskellige skrifttyper. </a:t>
            </a:r>
          </a:p>
          <a:p>
            <a:endParaRPr lang="da-DK" dirty="0">
              <a:latin typeface="Arial" panose="020B0604020202020204" pitchFamily="34" charset="0"/>
              <a:cs typeface="Arial" panose="020B0604020202020204" pitchFamily="34" charset="0"/>
            </a:endParaRPr>
          </a:p>
          <a:p>
            <a:r>
              <a:rPr lang="da-DK" dirty="0" err="1">
                <a:latin typeface="Arial" panose="020B0604020202020204" pitchFamily="34" charset="0"/>
                <a:cs typeface="Arial" panose="020B0604020202020204" pitchFamily="34" charset="0"/>
              </a:rPr>
              <a:t>Lorem</a:t>
            </a:r>
            <a:r>
              <a:rPr lang="da-DK" dirty="0">
                <a:latin typeface="Arial" panose="020B0604020202020204" pitchFamily="34" charset="0"/>
                <a:cs typeface="Arial" panose="020B0604020202020204" pitchFamily="34" charset="0"/>
              </a:rPr>
              <a:t> </a:t>
            </a:r>
            <a:r>
              <a:rPr lang="da-DK" dirty="0" err="1">
                <a:latin typeface="Arial" panose="020B0604020202020204" pitchFamily="34" charset="0"/>
                <a:cs typeface="Arial" panose="020B0604020202020204" pitchFamily="34" charset="0"/>
              </a:rPr>
              <a:t>Ipsum</a:t>
            </a:r>
            <a:r>
              <a:rPr lang="da-DK" dirty="0">
                <a:latin typeface="Arial" panose="020B0604020202020204" pitchFamily="34" charset="0"/>
                <a:cs typeface="Arial" panose="020B0604020202020204" pitchFamily="34" charset="0"/>
              </a:rPr>
              <a:t> har ikke alene overlevet fem århundreder, men har også vundet indpas i elektronisk typografi uden væsentlige ændringer. </a:t>
            </a:r>
          </a:p>
          <a:p>
            <a:pPr lvl="0"/>
            <a:endParaRPr lang="da-DK" dirty="0"/>
          </a:p>
        </p:txBody>
      </p:sp>
    </p:spTree>
    <p:extLst>
      <p:ext uri="{BB962C8B-B14F-4D97-AF65-F5344CB8AC3E}">
        <p14:creationId xmlns:p14="http://schemas.microsoft.com/office/powerpoint/2010/main" val="3537635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ventre m søljediagram">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C3472D7A-2552-4E4C-92AE-433CF4CD87D9}"/>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0" y="4414723"/>
            <a:ext cx="12192000" cy="2405166"/>
          </a:xfrm>
          <a:prstGeom prst="rect">
            <a:avLst/>
          </a:prstGeom>
        </p:spPr>
      </p:pic>
      <p:cxnSp>
        <p:nvCxnSpPr>
          <p:cNvPr id="10" name="Lige forbindelse 9">
            <a:extLst>
              <a:ext uri="{FF2B5EF4-FFF2-40B4-BE49-F238E27FC236}">
                <a16:creationId xmlns:a16="http://schemas.microsoft.com/office/drawing/2014/main" id="{795453A7-0E92-054D-8D3B-4BA260C5DA7B}"/>
              </a:ext>
            </a:extLst>
          </p:cNvPr>
          <p:cNvCxnSpPr>
            <a:cxnSpLocks/>
          </p:cNvCxnSpPr>
          <p:nvPr userDrawn="1"/>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11" name="Billede 10">
            <a:extLst>
              <a:ext uri="{FF2B5EF4-FFF2-40B4-BE49-F238E27FC236}">
                <a16:creationId xmlns:a16="http://schemas.microsoft.com/office/drawing/2014/main" id="{0ECC1D72-6617-694E-A2FD-E438BB43FEED}"/>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tretch>
            <a:fillRect/>
          </a:stretch>
        </p:blipFill>
        <p:spPr>
          <a:xfrm>
            <a:off x="10945018" y="111239"/>
            <a:ext cx="1070178" cy="408465"/>
          </a:xfrm>
          <a:prstGeom prst="rect">
            <a:avLst/>
          </a:prstGeom>
          <a:effectLst/>
        </p:spPr>
      </p:pic>
      <p:sp>
        <p:nvSpPr>
          <p:cNvPr id="17" name="Pladsholder til indhold 11">
            <a:extLst>
              <a:ext uri="{FF2B5EF4-FFF2-40B4-BE49-F238E27FC236}">
                <a16:creationId xmlns:a16="http://schemas.microsoft.com/office/drawing/2014/main" id="{333E4973-C5CE-4FE5-8411-5C7E60E25A06}"/>
              </a:ext>
            </a:extLst>
          </p:cNvPr>
          <p:cNvSpPr>
            <a:spLocks noGrp="1"/>
          </p:cNvSpPr>
          <p:nvPr>
            <p:ph sz="quarter" idx="11" hasCustomPrompt="1"/>
          </p:nvPr>
        </p:nvSpPr>
        <p:spPr>
          <a:xfrm>
            <a:off x="461728" y="358071"/>
            <a:ext cx="5097596" cy="507946"/>
          </a:xfrm>
          <a:prstGeom prst="rect">
            <a:avLst/>
          </a:prstGeom>
        </p:spPr>
        <p:txBody>
          <a:bodyPr/>
          <a:lstStyle>
            <a:lvl1pPr marL="0" indent="0">
              <a:buNone/>
              <a:defRPr sz="2000">
                <a:latin typeface="Arial Black" panose="020B0A04020102020204" pitchFamily="34" charset="0"/>
              </a:defRPr>
            </a:lvl1pPr>
          </a:lstStyle>
          <a:p>
            <a:pPr lvl="0"/>
            <a:r>
              <a:rPr lang="da-DK" dirty="0"/>
              <a:t>OVERSKRIFT</a:t>
            </a:r>
          </a:p>
        </p:txBody>
      </p:sp>
      <p:sp>
        <p:nvSpPr>
          <p:cNvPr id="18" name="Pladsholder til indhold 17">
            <a:extLst>
              <a:ext uri="{FF2B5EF4-FFF2-40B4-BE49-F238E27FC236}">
                <a16:creationId xmlns:a16="http://schemas.microsoft.com/office/drawing/2014/main" id="{67A06EA3-EDB7-4C0A-B9A3-BD29583475C6}"/>
              </a:ext>
            </a:extLst>
          </p:cNvPr>
          <p:cNvSpPr>
            <a:spLocks noGrp="1"/>
          </p:cNvSpPr>
          <p:nvPr>
            <p:ph sz="quarter" idx="12" hasCustomPrompt="1"/>
          </p:nvPr>
        </p:nvSpPr>
        <p:spPr>
          <a:xfrm>
            <a:off x="461728" y="876038"/>
            <a:ext cx="4688521" cy="344487"/>
          </a:xfrm>
          <a:prstGeom prst="rect">
            <a:avLst/>
          </a:prstGeom>
        </p:spPr>
        <p:txBody>
          <a:bodyPr/>
          <a:lstStyle>
            <a:lvl1pPr marL="0" indent="0">
              <a:buNone/>
              <a:defRPr sz="1400">
                <a:latin typeface="Arial" panose="020B0604020202020204" pitchFamily="34" charset="0"/>
                <a:cs typeface="Arial" panose="020B0604020202020204" pitchFamily="34" charset="0"/>
              </a:defRPr>
            </a:lvl1pPr>
          </a:lstStyle>
          <a:p>
            <a:pPr lvl="0"/>
            <a:r>
              <a:rPr lang="da-DK" dirty="0"/>
              <a:t>Undertitel</a:t>
            </a:r>
          </a:p>
        </p:txBody>
      </p:sp>
      <p:sp>
        <p:nvSpPr>
          <p:cNvPr id="19" name="Pladsholder til tekst 17">
            <a:extLst>
              <a:ext uri="{FF2B5EF4-FFF2-40B4-BE49-F238E27FC236}">
                <a16:creationId xmlns:a16="http://schemas.microsoft.com/office/drawing/2014/main" id="{4E7E6E8F-A284-4BCA-82E4-B3B7C30497D5}"/>
              </a:ext>
            </a:extLst>
          </p:cNvPr>
          <p:cNvSpPr>
            <a:spLocks noGrp="1"/>
          </p:cNvSpPr>
          <p:nvPr>
            <p:ph type="body" sz="quarter" idx="13" hasCustomPrompt="1"/>
          </p:nvPr>
        </p:nvSpPr>
        <p:spPr>
          <a:xfrm>
            <a:off x="461728" y="2356538"/>
            <a:ext cx="4516438" cy="3184525"/>
          </a:xfrm>
          <a:prstGeom prst="rect">
            <a:avLst/>
          </a:prstGeom>
        </p:spPr>
        <p:txBody>
          <a:bodyPr/>
          <a:lstStyle>
            <a:lvl1pPr marL="0" indent="0">
              <a:buNone/>
              <a:defRPr sz="1800"/>
            </a:lvl1pPr>
          </a:lstStyle>
          <a:p>
            <a:r>
              <a:rPr lang="da-DK" dirty="0">
                <a:latin typeface="Arial" panose="020B0604020202020204" pitchFamily="34" charset="0"/>
                <a:cs typeface="Arial" panose="020B0604020202020204" pitchFamily="34" charset="0"/>
              </a:rPr>
              <a:t>Er ganske enkelt </a:t>
            </a:r>
            <a:r>
              <a:rPr lang="da-DK" dirty="0" err="1">
                <a:latin typeface="Arial" panose="020B0604020202020204" pitchFamily="34" charset="0"/>
                <a:cs typeface="Arial" panose="020B0604020202020204" pitchFamily="34" charset="0"/>
              </a:rPr>
              <a:t>fyldtekst</a:t>
            </a:r>
            <a:r>
              <a:rPr lang="da-DK" dirty="0">
                <a:latin typeface="Arial" panose="020B0604020202020204" pitchFamily="34" charset="0"/>
                <a:cs typeface="Arial" panose="020B0604020202020204" pitchFamily="34" charset="0"/>
              </a:rPr>
              <a:t> fra print- og typografiindustrien. </a:t>
            </a:r>
            <a:r>
              <a:rPr lang="da-DK" dirty="0" err="1">
                <a:latin typeface="Arial" panose="020B0604020202020204" pitchFamily="34" charset="0"/>
                <a:cs typeface="Arial" panose="020B0604020202020204" pitchFamily="34" charset="0"/>
              </a:rPr>
              <a:t>Lorem</a:t>
            </a:r>
            <a:r>
              <a:rPr lang="da-DK" dirty="0">
                <a:latin typeface="Arial" panose="020B0604020202020204" pitchFamily="34" charset="0"/>
                <a:cs typeface="Arial" panose="020B0604020202020204" pitchFamily="34" charset="0"/>
              </a:rPr>
              <a:t> </a:t>
            </a:r>
            <a:r>
              <a:rPr lang="da-DK" dirty="0" err="1">
                <a:latin typeface="Arial" panose="020B0604020202020204" pitchFamily="34" charset="0"/>
                <a:cs typeface="Arial" panose="020B0604020202020204" pitchFamily="34" charset="0"/>
              </a:rPr>
              <a:t>Ipsum</a:t>
            </a:r>
            <a:r>
              <a:rPr lang="da-DK" dirty="0">
                <a:latin typeface="Arial" panose="020B0604020202020204" pitchFamily="34" charset="0"/>
                <a:cs typeface="Arial" panose="020B0604020202020204" pitchFamily="34" charset="0"/>
              </a:rPr>
              <a:t> har været standard </a:t>
            </a:r>
            <a:r>
              <a:rPr lang="da-DK" dirty="0" err="1">
                <a:latin typeface="Arial" panose="020B0604020202020204" pitchFamily="34" charset="0"/>
                <a:cs typeface="Arial" panose="020B0604020202020204" pitchFamily="34" charset="0"/>
              </a:rPr>
              <a:t>fyldtekst</a:t>
            </a:r>
            <a:r>
              <a:rPr lang="da-DK" dirty="0">
                <a:latin typeface="Arial" panose="020B0604020202020204" pitchFamily="34" charset="0"/>
                <a:cs typeface="Arial" panose="020B0604020202020204" pitchFamily="34" charset="0"/>
              </a:rPr>
              <a:t> siden 1500-tallet, hvor en ukendt trykker sammensatte en tilfældig spalte for at trykke en bog til sammenligning af forskellige skrifttyper. </a:t>
            </a:r>
          </a:p>
          <a:p>
            <a:endParaRPr lang="da-DK" dirty="0">
              <a:latin typeface="Arial" panose="020B0604020202020204" pitchFamily="34" charset="0"/>
              <a:cs typeface="Arial" panose="020B0604020202020204" pitchFamily="34" charset="0"/>
            </a:endParaRPr>
          </a:p>
          <a:p>
            <a:r>
              <a:rPr lang="da-DK" dirty="0" err="1">
                <a:latin typeface="Arial" panose="020B0604020202020204" pitchFamily="34" charset="0"/>
                <a:cs typeface="Arial" panose="020B0604020202020204" pitchFamily="34" charset="0"/>
              </a:rPr>
              <a:t>Lorem</a:t>
            </a:r>
            <a:r>
              <a:rPr lang="da-DK" dirty="0">
                <a:latin typeface="Arial" panose="020B0604020202020204" pitchFamily="34" charset="0"/>
                <a:cs typeface="Arial" panose="020B0604020202020204" pitchFamily="34" charset="0"/>
              </a:rPr>
              <a:t> </a:t>
            </a:r>
            <a:r>
              <a:rPr lang="da-DK" dirty="0" err="1">
                <a:latin typeface="Arial" panose="020B0604020202020204" pitchFamily="34" charset="0"/>
                <a:cs typeface="Arial" panose="020B0604020202020204" pitchFamily="34" charset="0"/>
              </a:rPr>
              <a:t>Ipsum</a:t>
            </a:r>
            <a:r>
              <a:rPr lang="da-DK" dirty="0">
                <a:latin typeface="Arial" panose="020B0604020202020204" pitchFamily="34" charset="0"/>
                <a:cs typeface="Arial" panose="020B0604020202020204" pitchFamily="34" charset="0"/>
              </a:rPr>
              <a:t> har ikke alene overlevet fem århundreder, men har også vundet indpas i elektronisk typografi uden væsentlige ændringer. </a:t>
            </a:r>
          </a:p>
          <a:p>
            <a:pPr lvl="0"/>
            <a:endParaRPr lang="da-DK" dirty="0"/>
          </a:p>
        </p:txBody>
      </p:sp>
    </p:spTree>
    <p:extLst>
      <p:ext uri="{BB962C8B-B14F-4D97-AF65-F5344CB8AC3E}">
        <p14:creationId xmlns:p14="http://schemas.microsoft.com/office/powerpoint/2010/main" val="1254671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venstre m diagram">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21790646-11E4-C64F-9A50-B06D5862CDA1}"/>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0" y="4414723"/>
            <a:ext cx="12192000" cy="2405166"/>
          </a:xfrm>
          <a:prstGeom prst="rect">
            <a:avLst/>
          </a:prstGeom>
        </p:spPr>
      </p:pic>
      <p:cxnSp>
        <p:nvCxnSpPr>
          <p:cNvPr id="10" name="Lige forbindelse 9">
            <a:extLst>
              <a:ext uri="{FF2B5EF4-FFF2-40B4-BE49-F238E27FC236}">
                <a16:creationId xmlns:a16="http://schemas.microsoft.com/office/drawing/2014/main" id="{36F96FD7-5AA5-2B45-A905-7494EF0E5A85}"/>
              </a:ext>
            </a:extLst>
          </p:cNvPr>
          <p:cNvCxnSpPr>
            <a:cxnSpLocks/>
          </p:cNvCxnSpPr>
          <p:nvPr userDrawn="1"/>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11" name="Billede 10">
            <a:extLst>
              <a:ext uri="{FF2B5EF4-FFF2-40B4-BE49-F238E27FC236}">
                <a16:creationId xmlns:a16="http://schemas.microsoft.com/office/drawing/2014/main" id="{8A8634E0-6423-504E-BF1C-93DCCE51F42A}"/>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tretch>
            <a:fillRect/>
          </a:stretch>
        </p:blipFill>
        <p:spPr>
          <a:xfrm>
            <a:off x="10945018" y="111239"/>
            <a:ext cx="1070178" cy="408465"/>
          </a:xfrm>
          <a:prstGeom prst="rect">
            <a:avLst/>
          </a:prstGeom>
          <a:effectLst/>
        </p:spPr>
      </p:pic>
      <p:sp>
        <p:nvSpPr>
          <p:cNvPr id="14" name="Pladsholder til indhold 11">
            <a:extLst>
              <a:ext uri="{FF2B5EF4-FFF2-40B4-BE49-F238E27FC236}">
                <a16:creationId xmlns:a16="http://schemas.microsoft.com/office/drawing/2014/main" id="{3D3AC544-F734-44DC-AE87-45BE294CE254}"/>
              </a:ext>
            </a:extLst>
          </p:cNvPr>
          <p:cNvSpPr>
            <a:spLocks noGrp="1"/>
          </p:cNvSpPr>
          <p:nvPr>
            <p:ph sz="quarter" idx="11" hasCustomPrompt="1"/>
          </p:nvPr>
        </p:nvSpPr>
        <p:spPr>
          <a:xfrm>
            <a:off x="461728" y="358071"/>
            <a:ext cx="5097596" cy="507946"/>
          </a:xfrm>
          <a:prstGeom prst="rect">
            <a:avLst/>
          </a:prstGeom>
        </p:spPr>
        <p:txBody>
          <a:bodyPr/>
          <a:lstStyle>
            <a:lvl1pPr marL="0" indent="0">
              <a:buNone/>
              <a:defRPr sz="2000">
                <a:latin typeface="Arial Black" panose="020B0A04020102020204" pitchFamily="34" charset="0"/>
              </a:defRPr>
            </a:lvl1pPr>
          </a:lstStyle>
          <a:p>
            <a:pPr lvl="0"/>
            <a:r>
              <a:rPr lang="da-DK" dirty="0"/>
              <a:t>OVERSKRIFT</a:t>
            </a:r>
          </a:p>
        </p:txBody>
      </p:sp>
      <p:sp>
        <p:nvSpPr>
          <p:cNvPr id="15" name="Pladsholder til indhold 17">
            <a:extLst>
              <a:ext uri="{FF2B5EF4-FFF2-40B4-BE49-F238E27FC236}">
                <a16:creationId xmlns:a16="http://schemas.microsoft.com/office/drawing/2014/main" id="{2FCD3A68-D48E-47F0-82B3-D7FBFD33A262}"/>
              </a:ext>
            </a:extLst>
          </p:cNvPr>
          <p:cNvSpPr>
            <a:spLocks noGrp="1"/>
          </p:cNvSpPr>
          <p:nvPr>
            <p:ph sz="quarter" idx="12" hasCustomPrompt="1"/>
          </p:nvPr>
        </p:nvSpPr>
        <p:spPr>
          <a:xfrm>
            <a:off x="461728" y="876038"/>
            <a:ext cx="4688521" cy="344487"/>
          </a:xfrm>
          <a:prstGeom prst="rect">
            <a:avLst/>
          </a:prstGeom>
        </p:spPr>
        <p:txBody>
          <a:bodyPr/>
          <a:lstStyle>
            <a:lvl1pPr marL="0" indent="0">
              <a:buNone/>
              <a:defRPr sz="1400">
                <a:latin typeface="Arial" panose="020B0604020202020204" pitchFamily="34" charset="0"/>
                <a:cs typeface="Arial" panose="020B0604020202020204" pitchFamily="34" charset="0"/>
              </a:defRPr>
            </a:lvl1pPr>
          </a:lstStyle>
          <a:p>
            <a:pPr lvl="0"/>
            <a:r>
              <a:rPr lang="da-DK" dirty="0"/>
              <a:t>Undertitel</a:t>
            </a:r>
          </a:p>
        </p:txBody>
      </p:sp>
      <p:sp>
        <p:nvSpPr>
          <p:cNvPr id="16" name="Pladsholder til tekst 17">
            <a:extLst>
              <a:ext uri="{FF2B5EF4-FFF2-40B4-BE49-F238E27FC236}">
                <a16:creationId xmlns:a16="http://schemas.microsoft.com/office/drawing/2014/main" id="{FA8288F0-8E91-4781-AA02-4062D6B2174B}"/>
              </a:ext>
            </a:extLst>
          </p:cNvPr>
          <p:cNvSpPr>
            <a:spLocks noGrp="1"/>
          </p:cNvSpPr>
          <p:nvPr>
            <p:ph type="body" sz="quarter" idx="13" hasCustomPrompt="1"/>
          </p:nvPr>
        </p:nvSpPr>
        <p:spPr>
          <a:xfrm>
            <a:off x="461728" y="2356538"/>
            <a:ext cx="4516438" cy="3184525"/>
          </a:xfrm>
          <a:prstGeom prst="rect">
            <a:avLst/>
          </a:prstGeom>
        </p:spPr>
        <p:txBody>
          <a:bodyPr/>
          <a:lstStyle>
            <a:lvl1pPr marL="0" indent="0">
              <a:buNone/>
              <a:defRPr sz="1800"/>
            </a:lvl1pPr>
          </a:lstStyle>
          <a:p>
            <a:r>
              <a:rPr lang="da-DK" dirty="0">
                <a:latin typeface="Arial" panose="020B0604020202020204" pitchFamily="34" charset="0"/>
                <a:cs typeface="Arial" panose="020B0604020202020204" pitchFamily="34" charset="0"/>
              </a:rPr>
              <a:t>Er ganske enkelt </a:t>
            </a:r>
            <a:r>
              <a:rPr lang="da-DK" dirty="0" err="1">
                <a:latin typeface="Arial" panose="020B0604020202020204" pitchFamily="34" charset="0"/>
                <a:cs typeface="Arial" panose="020B0604020202020204" pitchFamily="34" charset="0"/>
              </a:rPr>
              <a:t>fyldtekst</a:t>
            </a:r>
            <a:r>
              <a:rPr lang="da-DK" dirty="0">
                <a:latin typeface="Arial" panose="020B0604020202020204" pitchFamily="34" charset="0"/>
                <a:cs typeface="Arial" panose="020B0604020202020204" pitchFamily="34" charset="0"/>
              </a:rPr>
              <a:t> fra print- og typografiindustrien. </a:t>
            </a:r>
            <a:r>
              <a:rPr lang="da-DK" dirty="0" err="1">
                <a:latin typeface="Arial" panose="020B0604020202020204" pitchFamily="34" charset="0"/>
                <a:cs typeface="Arial" panose="020B0604020202020204" pitchFamily="34" charset="0"/>
              </a:rPr>
              <a:t>Lorem</a:t>
            </a:r>
            <a:r>
              <a:rPr lang="da-DK" dirty="0">
                <a:latin typeface="Arial" panose="020B0604020202020204" pitchFamily="34" charset="0"/>
                <a:cs typeface="Arial" panose="020B0604020202020204" pitchFamily="34" charset="0"/>
              </a:rPr>
              <a:t> </a:t>
            </a:r>
            <a:r>
              <a:rPr lang="da-DK" dirty="0" err="1">
                <a:latin typeface="Arial" panose="020B0604020202020204" pitchFamily="34" charset="0"/>
                <a:cs typeface="Arial" panose="020B0604020202020204" pitchFamily="34" charset="0"/>
              </a:rPr>
              <a:t>Ipsum</a:t>
            </a:r>
            <a:r>
              <a:rPr lang="da-DK" dirty="0">
                <a:latin typeface="Arial" panose="020B0604020202020204" pitchFamily="34" charset="0"/>
                <a:cs typeface="Arial" panose="020B0604020202020204" pitchFamily="34" charset="0"/>
              </a:rPr>
              <a:t> har været standard </a:t>
            </a:r>
            <a:r>
              <a:rPr lang="da-DK" dirty="0" err="1">
                <a:latin typeface="Arial" panose="020B0604020202020204" pitchFamily="34" charset="0"/>
                <a:cs typeface="Arial" panose="020B0604020202020204" pitchFamily="34" charset="0"/>
              </a:rPr>
              <a:t>fyldtekst</a:t>
            </a:r>
            <a:r>
              <a:rPr lang="da-DK" dirty="0">
                <a:latin typeface="Arial" panose="020B0604020202020204" pitchFamily="34" charset="0"/>
                <a:cs typeface="Arial" panose="020B0604020202020204" pitchFamily="34" charset="0"/>
              </a:rPr>
              <a:t> siden 1500-tallet, hvor en ukendt trykker sammensatte en tilfældig spalte for at trykke en bog til sammenligning af forskellige skrifttyper. </a:t>
            </a:r>
          </a:p>
          <a:p>
            <a:endParaRPr lang="da-DK" dirty="0">
              <a:latin typeface="Arial" panose="020B0604020202020204" pitchFamily="34" charset="0"/>
              <a:cs typeface="Arial" panose="020B0604020202020204" pitchFamily="34" charset="0"/>
            </a:endParaRPr>
          </a:p>
          <a:p>
            <a:r>
              <a:rPr lang="da-DK" dirty="0" err="1">
                <a:latin typeface="Arial" panose="020B0604020202020204" pitchFamily="34" charset="0"/>
                <a:cs typeface="Arial" panose="020B0604020202020204" pitchFamily="34" charset="0"/>
              </a:rPr>
              <a:t>Lorem</a:t>
            </a:r>
            <a:r>
              <a:rPr lang="da-DK" dirty="0">
                <a:latin typeface="Arial" panose="020B0604020202020204" pitchFamily="34" charset="0"/>
                <a:cs typeface="Arial" panose="020B0604020202020204" pitchFamily="34" charset="0"/>
              </a:rPr>
              <a:t> </a:t>
            </a:r>
            <a:r>
              <a:rPr lang="da-DK" dirty="0" err="1">
                <a:latin typeface="Arial" panose="020B0604020202020204" pitchFamily="34" charset="0"/>
                <a:cs typeface="Arial" panose="020B0604020202020204" pitchFamily="34" charset="0"/>
              </a:rPr>
              <a:t>Ipsum</a:t>
            </a:r>
            <a:r>
              <a:rPr lang="da-DK" dirty="0">
                <a:latin typeface="Arial" panose="020B0604020202020204" pitchFamily="34" charset="0"/>
                <a:cs typeface="Arial" panose="020B0604020202020204" pitchFamily="34" charset="0"/>
              </a:rPr>
              <a:t> har ikke alene overlevet fem århundreder, men har også vundet indpas i elektronisk typografi uden væsentlige ændringer. </a:t>
            </a:r>
          </a:p>
          <a:p>
            <a:pPr lvl="0"/>
            <a:endParaRPr lang="da-DK" dirty="0"/>
          </a:p>
        </p:txBody>
      </p:sp>
    </p:spTree>
    <p:extLst>
      <p:ext uri="{BB962C8B-B14F-4D97-AF65-F5344CB8AC3E}">
        <p14:creationId xmlns:p14="http://schemas.microsoft.com/office/powerpoint/2010/main" val="1686509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 højre u billede">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312201B5-5A07-8D49-8130-7E483F667F0E}"/>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0" y="4414723"/>
            <a:ext cx="12192000" cy="2405166"/>
          </a:xfrm>
          <a:prstGeom prst="rect">
            <a:avLst/>
          </a:prstGeom>
        </p:spPr>
      </p:pic>
      <p:sp>
        <p:nvSpPr>
          <p:cNvPr id="11" name="Tekstfelt 10">
            <a:extLst>
              <a:ext uri="{FF2B5EF4-FFF2-40B4-BE49-F238E27FC236}">
                <a16:creationId xmlns:a16="http://schemas.microsoft.com/office/drawing/2014/main" id="{97CDB115-D365-8D44-8CB9-279989247BDB}"/>
              </a:ext>
            </a:extLst>
          </p:cNvPr>
          <p:cNvSpPr txBox="1"/>
          <p:nvPr userDrawn="1"/>
        </p:nvSpPr>
        <p:spPr>
          <a:xfrm>
            <a:off x="5351780" y="315472"/>
            <a:ext cx="6270378" cy="1077218"/>
          </a:xfrm>
          <a:prstGeom prst="rect">
            <a:avLst/>
          </a:prstGeom>
          <a:noFill/>
        </p:spPr>
        <p:txBody>
          <a:bodyPr wrap="square" rtlCol="0">
            <a:spAutoFit/>
          </a:bodyPr>
          <a:lstStyle/>
          <a:p>
            <a:r>
              <a:rPr lang="da-DK" sz="2000" dirty="0">
                <a:latin typeface="Arial Black" panose="020B0A04020102020204" pitchFamily="34" charset="0"/>
                <a:cs typeface="Arial" panose="020B0604020202020204" pitchFamily="34" charset="0"/>
              </a:rPr>
              <a:t>OVERSKRIFT</a:t>
            </a:r>
          </a:p>
          <a:p>
            <a:endParaRPr lang="da-DK" sz="4400" dirty="0">
              <a:latin typeface="Bebas Kai" panose="04050603020B02020204" pitchFamily="82" charset="0"/>
            </a:endParaRPr>
          </a:p>
        </p:txBody>
      </p:sp>
      <p:sp>
        <p:nvSpPr>
          <p:cNvPr id="12" name="Tekstfelt 11">
            <a:extLst>
              <a:ext uri="{FF2B5EF4-FFF2-40B4-BE49-F238E27FC236}">
                <a16:creationId xmlns:a16="http://schemas.microsoft.com/office/drawing/2014/main" id="{AD548FBB-1BAE-6147-99C3-B6141F37FC1E}"/>
              </a:ext>
            </a:extLst>
          </p:cNvPr>
          <p:cNvSpPr txBox="1"/>
          <p:nvPr userDrawn="1"/>
        </p:nvSpPr>
        <p:spPr>
          <a:xfrm>
            <a:off x="5351779" y="854081"/>
            <a:ext cx="2510071" cy="553998"/>
          </a:xfrm>
          <a:prstGeom prst="rect">
            <a:avLst/>
          </a:prstGeom>
          <a:noFill/>
          <a:ln>
            <a:noFill/>
          </a:ln>
        </p:spPr>
        <p:txBody>
          <a:bodyPr wrap="square" rtlCol="0">
            <a:spAutoFit/>
          </a:bodyPr>
          <a:lstStyle/>
          <a:p>
            <a:r>
              <a:rPr lang="da-DK" sz="1400" dirty="0">
                <a:latin typeface="Arial" panose="020B0604020202020204" pitchFamily="34" charset="0"/>
                <a:cs typeface="Arial" panose="020B0604020202020204" pitchFamily="34" charset="0"/>
              </a:rPr>
              <a:t>Undertitel</a:t>
            </a:r>
          </a:p>
          <a:p>
            <a:endParaRPr lang="da-DK" sz="1600" dirty="0">
              <a:latin typeface="Arial" panose="020B0604020202020204" pitchFamily="34" charset="0"/>
              <a:cs typeface="Arial" panose="020B0604020202020204" pitchFamily="34" charset="0"/>
            </a:endParaRPr>
          </a:p>
        </p:txBody>
      </p:sp>
      <p:cxnSp>
        <p:nvCxnSpPr>
          <p:cNvPr id="13" name="Lige forbindelse 12">
            <a:extLst>
              <a:ext uri="{FF2B5EF4-FFF2-40B4-BE49-F238E27FC236}">
                <a16:creationId xmlns:a16="http://schemas.microsoft.com/office/drawing/2014/main" id="{4A3A18BD-4860-5B42-8824-4AAB1DD0E763}"/>
              </a:ext>
            </a:extLst>
          </p:cNvPr>
          <p:cNvCxnSpPr>
            <a:cxnSpLocks/>
          </p:cNvCxnSpPr>
          <p:nvPr userDrawn="1"/>
        </p:nvCxnSpPr>
        <p:spPr>
          <a:xfrm>
            <a:off x="5439276"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sp>
        <p:nvSpPr>
          <p:cNvPr id="8" name="Pladsholder til tekst 17">
            <a:extLst>
              <a:ext uri="{FF2B5EF4-FFF2-40B4-BE49-F238E27FC236}">
                <a16:creationId xmlns:a16="http://schemas.microsoft.com/office/drawing/2014/main" id="{7EC2B6BE-0D3D-4E91-8D1C-51157A07AC21}"/>
              </a:ext>
            </a:extLst>
          </p:cNvPr>
          <p:cNvSpPr>
            <a:spLocks noGrp="1"/>
          </p:cNvSpPr>
          <p:nvPr>
            <p:ph type="body" sz="quarter" idx="13" hasCustomPrompt="1"/>
          </p:nvPr>
        </p:nvSpPr>
        <p:spPr>
          <a:xfrm>
            <a:off x="5351778" y="1859377"/>
            <a:ext cx="5588937" cy="3697075"/>
          </a:xfrm>
          <a:prstGeom prst="rect">
            <a:avLst/>
          </a:prstGeom>
        </p:spPr>
        <p:txBody>
          <a:bodyPr/>
          <a:lstStyle>
            <a:lvl1pPr marL="285750" indent="-285750">
              <a:buFont typeface="Arial" panose="020B0604020202020204" pitchFamily="34" charset="0"/>
              <a:buChar char="•"/>
              <a:defRPr sz="1800"/>
            </a:lvl1pPr>
          </a:lstStyle>
          <a:p>
            <a:r>
              <a:rPr lang="da-DK" dirty="0">
                <a:latin typeface="Arial" panose="020B0604020202020204" pitchFamily="34" charset="0"/>
                <a:cs typeface="Arial" panose="020B0604020202020204" pitchFamily="34" charset="0"/>
              </a:rPr>
              <a:t>Er ganske enkelt </a:t>
            </a:r>
            <a:r>
              <a:rPr lang="da-DK" dirty="0" err="1">
                <a:latin typeface="Arial" panose="020B0604020202020204" pitchFamily="34" charset="0"/>
                <a:cs typeface="Arial" panose="020B0604020202020204" pitchFamily="34" charset="0"/>
              </a:rPr>
              <a:t>fyldtekst</a:t>
            </a:r>
            <a:r>
              <a:rPr lang="da-DK" dirty="0">
                <a:latin typeface="Arial" panose="020B0604020202020204" pitchFamily="34" charset="0"/>
                <a:cs typeface="Arial" panose="020B0604020202020204" pitchFamily="34" charset="0"/>
              </a:rPr>
              <a:t> fra print- og typografiindustrien. </a:t>
            </a:r>
          </a:p>
          <a:p>
            <a:r>
              <a:rPr lang="da-DK" dirty="0" err="1">
                <a:latin typeface="Arial" panose="020B0604020202020204" pitchFamily="34" charset="0"/>
                <a:cs typeface="Arial" panose="020B0604020202020204" pitchFamily="34" charset="0"/>
              </a:rPr>
              <a:t>Lorem</a:t>
            </a:r>
            <a:r>
              <a:rPr lang="da-DK" dirty="0">
                <a:latin typeface="Arial" panose="020B0604020202020204" pitchFamily="34" charset="0"/>
                <a:cs typeface="Arial" panose="020B0604020202020204" pitchFamily="34" charset="0"/>
              </a:rPr>
              <a:t> </a:t>
            </a:r>
            <a:r>
              <a:rPr lang="da-DK" dirty="0" err="1">
                <a:latin typeface="Arial" panose="020B0604020202020204" pitchFamily="34" charset="0"/>
                <a:cs typeface="Arial" panose="020B0604020202020204" pitchFamily="34" charset="0"/>
              </a:rPr>
              <a:t>Ipsum</a:t>
            </a:r>
            <a:r>
              <a:rPr lang="da-DK" dirty="0">
                <a:latin typeface="Arial" panose="020B0604020202020204" pitchFamily="34" charset="0"/>
                <a:cs typeface="Arial" panose="020B0604020202020204" pitchFamily="34" charset="0"/>
              </a:rPr>
              <a:t> har været standard </a:t>
            </a:r>
            <a:r>
              <a:rPr lang="da-DK" dirty="0" err="1">
                <a:latin typeface="Arial" panose="020B0604020202020204" pitchFamily="34" charset="0"/>
                <a:cs typeface="Arial" panose="020B0604020202020204" pitchFamily="34" charset="0"/>
              </a:rPr>
              <a:t>fyldtekst</a:t>
            </a:r>
            <a:r>
              <a:rPr lang="da-DK" dirty="0">
                <a:latin typeface="Arial" panose="020B0604020202020204" pitchFamily="34" charset="0"/>
                <a:cs typeface="Arial" panose="020B0604020202020204" pitchFamily="34" charset="0"/>
              </a:rPr>
              <a:t> siden 1500-tallet.</a:t>
            </a:r>
          </a:p>
          <a:p>
            <a:r>
              <a:rPr lang="da-DK" dirty="0">
                <a:latin typeface="Arial" panose="020B0604020202020204" pitchFamily="34" charset="0"/>
                <a:cs typeface="Arial" panose="020B0604020202020204" pitchFamily="34" charset="0"/>
              </a:rPr>
              <a:t>Hvor en ukendt trykker sammensatte en tilfældig spalte for at trykke en bog til sammenligning af forskellige skrifttyper. </a:t>
            </a:r>
          </a:p>
          <a:p>
            <a:r>
              <a:rPr lang="da-DK" dirty="0" err="1">
                <a:latin typeface="Arial" panose="020B0604020202020204" pitchFamily="34" charset="0"/>
                <a:cs typeface="Arial" panose="020B0604020202020204" pitchFamily="34" charset="0"/>
              </a:rPr>
              <a:t>Lorem</a:t>
            </a:r>
            <a:r>
              <a:rPr lang="da-DK" dirty="0">
                <a:latin typeface="Arial" panose="020B0604020202020204" pitchFamily="34" charset="0"/>
                <a:cs typeface="Arial" panose="020B0604020202020204" pitchFamily="34" charset="0"/>
              </a:rPr>
              <a:t> </a:t>
            </a:r>
            <a:r>
              <a:rPr lang="da-DK" dirty="0" err="1">
                <a:latin typeface="Arial" panose="020B0604020202020204" pitchFamily="34" charset="0"/>
                <a:cs typeface="Arial" panose="020B0604020202020204" pitchFamily="34" charset="0"/>
              </a:rPr>
              <a:t>Ipsum</a:t>
            </a:r>
            <a:r>
              <a:rPr lang="da-DK" dirty="0">
                <a:latin typeface="Arial" panose="020B0604020202020204" pitchFamily="34" charset="0"/>
                <a:cs typeface="Arial" panose="020B0604020202020204" pitchFamily="34" charset="0"/>
              </a:rPr>
              <a:t> har ikke alene overlevet fem århundreder, men har også vundet indpas i elektronisk typografi uden væsentlige ændringer. </a:t>
            </a:r>
          </a:p>
          <a:p>
            <a:pPr lvl="0"/>
            <a:endParaRPr lang="da-DK" dirty="0"/>
          </a:p>
        </p:txBody>
      </p:sp>
      <p:sp>
        <p:nvSpPr>
          <p:cNvPr id="3" name="Pladsholder til billede 2">
            <a:extLst>
              <a:ext uri="{FF2B5EF4-FFF2-40B4-BE49-F238E27FC236}">
                <a16:creationId xmlns:a16="http://schemas.microsoft.com/office/drawing/2014/main" id="{33F495A2-8B8F-4370-9838-F7FB5237FE88}"/>
              </a:ext>
            </a:extLst>
          </p:cNvPr>
          <p:cNvSpPr>
            <a:spLocks noGrp="1"/>
          </p:cNvSpPr>
          <p:nvPr>
            <p:ph type="pic" sz="quarter" idx="14"/>
          </p:nvPr>
        </p:nvSpPr>
        <p:spPr>
          <a:xfrm>
            <a:off x="0" y="0"/>
            <a:ext cx="4924425" cy="6858000"/>
          </a:xfrm>
          <a:prstGeom prst="rect">
            <a:avLst/>
          </a:prstGeom>
        </p:spPr>
        <p:txBody>
          <a:bodyPr/>
          <a:lstStyle/>
          <a:p>
            <a:endParaRPr lang="da-DK"/>
          </a:p>
        </p:txBody>
      </p:sp>
    </p:spTree>
    <p:extLst>
      <p:ext uri="{BB962C8B-B14F-4D97-AF65-F5344CB8AC3E}">
        <p14:creationId xmlns:p14="http://schemas.microsoft.com/office/powerpoint/2010/main" val="2542733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 spalter">
    <p:spTree>
      <p:nvGrpSpPr>
        <p:cNvPr id="1" name=""/>
        <p:cNvGrpSpPr/>
        <p:nvPr/>
      </p:nvGrpSpPr>
      <p:grpSpPr>
        <a:xfrm>
          <a:off x="0" y="0"/>
          <a:ext cx="0" cy="0"/>
          <a:chOff x="0" y="0"/>
          <a:chExt cx="0" cy="0"/>
        </a:xfrm>
      </p:grpSpPr>
      <p:pic>
        <p:nvPicPr>
          <p:cNvPr id="19" name="Billede 18">
            <a:extLst>
              <a:ext uri="{FF2B5EF4-FFF2-40B4-BE49-F238E27FC236}">
                <a16:creationId xmlns:a16="http://schemas.microsoft.com/office/drawing/2014/main" id="{F209247A-0E80-FF43-AB37-85F0EF45CB7E}"/>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0" y="4414723"/>
            <a:ext cx="12192000" cy="2405166"/>
          </a:xfrm>
          <a:prstGeom prst="rect">
            <a:avLst/>
          </a:prstGeom>
        </p:spPr>
      </p:pic>
      <p:sp>
        <p:nvSpPr>
          <p:cNvPr id="13" name="Tekstfelt 12">
            <a:extLst>
              <a:ext uri="{FF2B5EF4-FFF2-40B4-BE49-F238E27FC236}">
                <a16:creationId xmlns:a16="http://schemas.microsoft.com/office/drawing/2014/main" id="{615E6ECC-4F36-E141-9145-966E09AD2357}"/>
              </a:ext>
            </a:extLst>
          </p:cNvPr>
          <p:cNvSpPr txBox="1"/>
          <p:nvPr userDrawn="1"/>
        </p:nvSpPr>
        <p:spPr>
          <a:xfrm>
            <a:off x="461728" y="315472"/>
            <a:ext cx="6730379" cy="1077218"/>
          </a:xfrm>
          <a:prstGeom prst="rect">
            <a:avLst/>
          </a:prstGeom>
          <a:noFill/>
        </p:spPr>
        <p:txBody>
          <a:bodyPr wrap="square" rtlCol="0">
            <a:spAutoFit/>
          </a:bodyPr>
          <a:lstStyle/>
          <a:p>
            <a:r>
              <a:rPr lang="da-DK" sz="2000" dirty="0">
                <a:latin typeface="Arial Black" panose="020B0A04020102020204" pitchFamily="34" charset="0"/>
                <a:cs typeface="Arial" panose="020B0604020202020204" pitchFamily="34" charset="0"/>
              </a:rPr>
              <a:t>OVERSKRIFT</a:t>
            </a:r>
          </a:p>
          <a:p>
            <a:endParaRPr lang="da-DK" sz="4400" dirty="0">
              <a:latin typeface="Bebas Kai" panose="04050603020B02020204" pitchFamily="82" charset="0"/>
            </a:endParaRPr>
          </a:p>
        </p:txBody>
      </p:sp>
      <p:sp>
        <p:nvSpPr>
          <p:cNvPr id="14" name="Tekstfelt 13">
            <a:extLst>
              <a:ext uri="{FF2B5EF4-FFF2-40B4-BE49-F238E27FC236}">
                <a16:creationId xmlns:a16="http://schemas.microsoft.com/office/drawing/2014/main" id="{604D77C3-229D-624D-99F0-8DF6D554C9E2}"/>
              </a:ext>
            </a:extLst>
          </p:cNvPr>
          <p:cNvSpPr txBox="1"/>
          <p:nvPr userDrawn="1"/>
        </p:nvSpPr>
        <p:spPr>
          <a:xfrm>
            <a:off x="461728" y="854081"/>
            <a:ext cx="2510071" cy="553998"/>
          </a:xfrm>
          <a:prstGeom prst="rect">
            <a:avLst/>
          </a:prstGeom>
          <a:noFill/>
          <a:ln>
            <a:noFill/>
          </a:ln>
        </p:spPr>
        <p:txBody>
          <a:bodyPr wrap="square" rtlCol="0">
            <a:spAutoFit/>
          </a:bodyPr>
          <a:lstStyle/>
          <a:p>
            <a:r>
              <a:rPr lang="da-DK" sz="1400" dirty="0">
                <a:latin typeface="Arial" panose="020B0604020202020204" pitchFamily="34" charset="0"/>
                <a:cs typeface="Arial" panose="020B0604020202020204" pitchFamily="34" charset="0"/>
              </a:rPr>
              <a:t>Undertitel</a:t>
            </a:r>
          </a:p>
          <a:p>
            <a:endParaRPr lang="da-DK" sz="1600" dirty="0">
              <a:latin typeface="Arial" panose="020B0604020202020204" pitchFamily="34" charset="0"/>
              <a:cs typeface="Arial" panose="020B0604020202020204" pitchFamily="34" charset="0"/>
            </a:endParaRPr>
          </a:p>
        </p:txBody>
      </p:sp>
      <p:cxnSp>
        <p:nvCxnSpPr>
          <p:cNvPr id="15" name="Lige forbindelse 14">
            <a:extLst>
              <a:ext uri="{FF2B5EF4-FFF2-40B4-BE49-F238E27FC236}">
                <a16:creationId xmlns:a16="http://schemas.microsoft.com/office/drawing/2014/main" id="{CF4A6701-6745-A746-A270-F7B17BAE0DA8}"/>
              </a:ext>
            </a:extLst>
          </p:cNvPr>
          <p:cNvCxnSpPr>
            <a:cxnSpLocks/>
          </p:cNvCxnSpPr>
          <p:nvPr userDrawn="1"/>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16" name="Billede 15">
            <a:extLst>
              <a:ext uri="{FF2B5EF4-FFF2-40B4-BE49-F238E27FC236}">
                <a16:creationId xmlns:a16="http://schemas.microsoft.com/office/drawing/2014/main" id="{E32E49F2-07E1-0B44-8686-BC2AB7A7F3E1}"/>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tretch>
            <a:fillRect/>
          </a:stretch>
        </p:blipFill>
        <p:spPr>
          <a:xfrm>
            <a:off x="10945018" y="111239"/>
            <a:ext cx="1070178" cy="408465"/>
          </a:xfrm>
          <a:prstGeom prst="rect">
            <a:avLst/>
          </a:prstGeom>
          <a:effectLst/>
        </p:spPr>
      </p:pic>
      <p:sp>
        <p:nvSpPr>
          <p:cNvPr id="8" name="Pladsholder til indhold 11">
            <a:extLst>
              <a:ext uri="{FF2B5EF4-FFF2-40B4-BE49-F238E27FC236}">
                <a16:creationId xmlns:a16="http://schemas.microsoft.com/office/drawing/2014/main" id="{4F6631B8-2D1A-48F9-ABAA-8B43EDC06356}"/>
              </a:ext>
            </a:extLst>
          </p:cNvPr>
          <p:cNvSpPr>
            <a:spLocks noGrp="1"/>
          </p:cNvSpPr>
          <p:nvPr>
            <p:ph sz="quarter" idx="11" hasCustomPrompt="1"/>
          </p:nvPr>
        </p:nvSpPr>
        <p:spPr>
          <a:xfrm>
            <a:off x="461728" y="358071"/>
            <a:ext cx="5097596" cy="507946"/>
          </a:xfrm>
          <a:prstGeom prst="rect">
            <a:avLst/>
          </a:prstGeom>
        </p:spPr>
        <p:txBody>
          <a:bodyPr/>
          <a:lstStyle>
            <a:lvl1pPr marL="0" indent="0">
              <a:buNone/>
              <a:defRPr sz="2000">
                <a:latin typeface="Arial Black" panose="020B0A04020102020204" pitchFamily="34" charset="0"/>
              </a:defRPr>
            </a:lvl1pPr>
          </a:lstStyle>
          <a:p>
            <a:pPr lvl="0"/>
            <a:r>
              <a:rPr lang="da-DK" dirty="0"/>
              <a:t>OVERSKRIFT</a:t>
            </a:r>
          </a:p>
        </p:txBody>
      </p:sp>
      <p:sp>
        <p:nvSpPr>
          <p:cNvPr id="9" name="Pladsholder til indhold 17">
            <a:extLst>
              <a:ext uri="{FF2B5EF4-FFF2-40B4-BE49-F238E27FC236}">
                <a16:creationId xmlns:a16="http://schemas.microsoft.com/office/drawing/2014/main" id="{FC4A233E-8FDF-4B16-ADBD-680FE9F0AC4E}"/>
              </a:ext>
            </a:extLst>
          </p:cNvPr>
          <p:cNvSpPr>
            <a:spLocks noGrp="1"/>
          </p:cNvSpPr>
          <p:nvPr>
            <p:ph sz="quarter" idx="12" hasCustomPrompt="1"/>
          </p:nvPr>
        </p:nvSpPr>
        <p:spPr>
          <a:xfrm>
            <a:off x="461728" y="876038"/>
            <a:ext cx="4688521" cy="344487"/>
          </a:xfrm>
          <a:prstGeom prst="rect">
            <a:avLst/>
          </a:prstGeom>
        </p:spPr>
        <p:txBody>
          <a:bodyPr/>
          <a:lstStyle>
            <a:lvl1pPr marL="0" indent="0">
              <a:buNone/>
              <a:defRPr sz="1400">
                <a:latin typeface="Arial" panose="020B0604020202020204" pitchFamily="34" charset="0"/>
                <a:cs typeface="Arial" panose="020B0604020202020204" pitchFamily="34" charset="0"/>
              </a:defRPr>
            </a:lvl1pPr>
          </a:lstStyle>
          <a:p>
            <a:pPr lvl="0"/>
            <a:r>
              <a:rPr lang="da-DK" dirty="0"/>
              <a:t>Undertitel</a:t>
            </a:r>
          </a:p>
        </p:txBody>
      </p:sp>
      <p:sp>
        <p:nvSpPr>
          <p:cNvPr id="10" name="Pladsholder til tekst 17">
            <a:extLst>
              <a:ext uri="{FF2B5EF4-FFF2-40B4-BE49-F238E27FC236}">
                <a16:creationId xmlns:a16="http://schemas.microsoft.com/office/drawing/2014/main" id="{C0867E23-8C1B-4D6F-AE4C-039A358D6039}"/>
              </a:ext>
            </a:extLst>
          </p:cNvPr>
          <p:cNvSpPr>
            <a:spLocks noGrp="1"/>
          </p:cNvSpPr>
          <p:nvPr>
            <p:ph type="body" sz="quarter" idx="13" hasCustomPrompt="1"/>
          </p:nvPr>
        </p:nvSpPr>
        <p:spPr>
          <a:xfrm>
            <a:off x="614128" y="1888700"/>
            <a:ext cx="10330890" cy="3184525"/>
          </a:xfrm>
          <a:prstGeom prst="rect">
            <a:avLst/>
          </a:prstGeom>
        </p:spPr>
        <p:txBody>
          <a:bodyPr numCol="2"/>
          <a:lstStyle>
            <a:lvl1pPr marL="0" marR="0" indent="0" algn="l" defTabSz="914400" rtl="0" eaLnBrk="1" fontAlgn="auto" latinLnBrk="0" hangingPunct="1">
              <a:lnSpc>
                <a:spcPct val="100000"/>
              </a:lnSpc>
              <a:spcBef>
                <a:spcPts val="0"/>
              </a:spcBef>
              <a:spcAft>
                <a:spcPts val="0"/>
              </a:spcAft>
              <a:buClrTx/>
              <a:buSzTx/>
              <a:buFontTx/>
              <a:buNone/>
              <a:tabLst/>
              <a:defRPr sz="1800"/>
            </a:lvl1pPr>
          </a:lstStyle>
          <a:p>
            <a:r>
              <a:rPr lang="da-DK" dirty="0">
                <a:latin typeface="Arial" panose="020B0604020202020204" pitchFamily="34" charset="0"/>
                <a:cs typeface="Arial" panose="020B0604020202020204" pitchFamily="34" charset="0"/>
              </a:rPr>
              <a:t>Er ganske enkelt </a:t>
            </a:r>
            <a:r>
              <a:rPr lang="da-DK" dirty="0" err="1">
                <a:latin typeface="Arial" panose="020B0604020202020204" pitchFamily="34" charset="0"/>
                <a:cs typeface="Arial" panose="020B0604020202020204" pitchFamily="34" charset="0"/>
              </a:rPr>
              <a:t>fyldtekst</a:t>
            </a:r>
            <a:r>
              <a:rPr lang="da-DK" dirty="0">
                <a:latin typeface="Arial" panose="020B0604020202020204" pitchFamily="34" charset="0"/>
                <a:cs typeface="Arial" panose="020B0604020202020204" pitchFamily="34" charset="0"/>
              </a:rPr>
              <a:t> fra print- og typografiindustrien. </a:t>
            </a:r>
            <a:r>
              <a:rPr lang="da-DK" dirty="0" err="1">
                <a:latin typeface="Arial" panose="020B0604020202020204" pitchFamily="34" charset="0"/>
                <a:cs typeface="Arial" panose="020B0604020202020204" pitchFamily="34" charset="0"/>
              </a:rPr>
              <a:t>Lorem</a:t>
            </a:r>
            <a:r>
              <a:rPr lang="da-DK" dirty="0">
                <a:latin typeface="Arial" panose="020B0604020202020204" pitchFamily="34" charset="0"/>
                <a:cs typeface="Arial" panose="020B0604020202020204" pitchFamily="34" charset="0"/>
              </a:rPr>
              <a:t> </a:t>
            </a:r>
            <a:r>
              <a:rPr lang="da-DK" dirty="0" err="1">
                <a:latin typeface="Arial" panose="020B0604020202020204" pitchFamily="34" charset="0"/>
                <a:cs typeface="Arial" panose="020B0604020202020204" pitchFamily="34" charset="0"/>
              </a:rPr>
              <a:t>Ipsum</a:t>
            </a:r>
            <a:r>
              <a:rPr lang="da-DK" dirty="0">
                <a:latin typeface="Arial" panose="020B0604020202020204" pitchFamily="34" charset="0"/>
                <a:cs typeface="Arial" panose="020B0604020202020204" pitchFamily="34" charset="0"/>
              </a:rPr>
              <a:t> har været standard </a:t>
            </a:r>
            <a:r>
              <a:rPr lang="da-DK" dirty="0" err="1">
                <a:latin typeface="Arial" panose="020B0604020202020204" pitchFamily="34" charset="0"/>
                <a:cs typeface="Arial" panose="020B0604020202020204" pitchFamily="34" charset="0"/>
              </a:rPr>
              <a:t>fyldtekst</a:t>
            </a:r>
            <a:r>
              <a:rPr lang="da-DK" dirty="0">
                <a:latin typeface="Arial" panose="020B0604020202020204" pitchFamily="34" charset="0"/>
                <a:cs typeface="Arial" panose="020B0604020202020204" pitchFamily="34" charset="0"/>
              </a:rPr>
              <a:t> siden 1500-tallet, hvor en ukendt trykker sammensatte en tilfældig spalte for at trykke en bog til sammenligning af forskellige skrifttyper. </a:t>
            </a:r>
          </a:p>
          <a:p>
            <a:endParaRPr lang="da-DK" dirty="0">
              <a:latin typeface="Arial" panose="020B0604020202020204" pitchFamily="34" charset="0"/>
              <a:cs typeface="Arial" panose="020B0604020202020204" pitchFamily="34" charset="0"/>
            </a:endParaRPr>
          </a:p>
          <a:p>
            <a:r>
              <a:rPr lang="da-DK" dirty="0" err="1">
                <a:latin typeface="Arial" panose="020B0604020202020204" pitchFamily="34" charset="0"/>
                <a:cs typeface="Arial" panose="020B0604020202020204" pitchFamily="34" charset="0"/>
              </a:rPr>
              <a:t>Lorem</a:t>
            </a:r>
            <a:r>
              <a:rPr lang="da-DK" dirty="0">
                <a:latin typeface="Arial" panose="020B0604020202020204" pitchFamily="34" charset="0"/>
                <a:cs typeface="Arial" panose="020B0604020202020204" pitchFamily="34" charset="0"/>
              </a:rPr>
              <a:t> </a:t>
            </a:r>
            <a:r>
              <a:rPr lang="da-DK" dirty="0" err="1">
                <a:latin typeface="Arial" panose="020B0604020202020204" pitchFamily="34" charset="0"/>
                <a:cs typeface="Arial" panose="020B0604020202020204" pitchFamily="34" charset="0"/>
              </a:rPr>
              <a:t>Ipsum</a:t>
            </a:r>
            <a:r>
              <a:rPr lang="da-DK" dirty="0">
                <a:latin typeface="Arial" panose="020B0604020202020204" pitchFamily="34" charset="0"/>
                <a:cs typeface="Arial" panose="020B0604020202020204" pitchFamily="34" charset="0"/>
              </a:rPr>
              <a:t> har ikke alene overlevet fem århundreder, men har også vundet indpas i elektronisk typografi uden væsentlige ændringer.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err="1">
                <a:latin typeface="Arial" panose="020B0604020202020204" pitchFamily="34" charset="0"/>
                <a:cs typeface="Arial" panose="020B0604020202020204" pitchFamily="34" charset="0"/>
              </a:rPr>
              <a:t>Lorem</a:t>
            </a:r>
            <a:r>
              <a:rPr lang="da-DK" dirty="0">
                <a:latin typeface="Arial" panose="020B0604020202020204" pitchFamily="34" charset="0"/>
                <a:cs typeface="Arial" panose="020B0604020202020204" pitchFamily="34" charset="0"/>
              </a:rPr>
              <a:t> </a:t>
            </a:r>
            <a:r>
              <a:rPr lang="da-DK" dirty="0" err="1">
                <a:latin typeface="Arial" panose="020B0604020202020204" pitchFamily="34" charset="0"/>
                <a:cs typeface="Arial" panose="020B0604020202020204" pitchFamily="34" charset="0"/>
              </a:rPr>
              <a:t>Ipsum</a:t>
            </a:r>
            <a:r>
              <a:rPr lang="da-DK" dirty="0">
                <a:latin typeface="Arial" panose="020B0604020202020204" pitchFamily="34" charset="0"/>
                <a:cs typeface="Arial" panose="020B0604020202020204" pitchFamily="34" charset="0"/>
              </a:rPr>
              <a:t> har ikke alene overlevet fem århundreder, men har også vundet indpas i elektronisk typografi uden væsentlige ændringer. </a:t>
            </a:r>
          </a:p>
          <a:p>
            <a:endParaRPr lang="da-DK"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err="1">
                <a:latin typeface="Arial" panose="020B0604020202020204" pitchFamily="34" charset="0"/>
                <a:cs typeface="Arial" panose="020B0604020202020204" pitchFamily="34" charset="0"/>
              </a:rPr>
              <a:t>Lorem</a:t>
            </a:r>
            <a:r>
              <a:rPr lang="da-DK" dirty="0">
                <a:latin typeface="Arial" panose="020B0604020202020204" pitchFamily="34" charset="0"/>
                <a:cs typeface="Arial" panose="020B0604020202020204" pitchFamily="34" charset="0"/>
              </a:rPr>
              <a:t> </a:t>
            </a:r>
            <a:r>
              <a:rPr lang="da-DK" dirty="0" err="1">
                <a:latin typeface="Arial" panose="020B0604020202020204" pitchFamily="34" charset="0"/>
                <a:cs typeface="Arial" panose="020B0604020202020204" pitchFamily="34" charset="0"/>
              </a:rPr>
              <a:t>Ipsum</a:t>
            </a:r>
            <a:r>
              <a:rPr lang="da-DK" dirty="0">
                <a:latin typeface="Arial" panose="020B0604020202020204" pitchFamily="34" charset="0"/>
                <a:cs typeface="Arial" panose="020B0604020202020204" pitchFamily="34" charset="0"/>
              </a:rPr>
              <a:t> har ikke alene overlevet fem århundreder, men har også vundet indpas i elektronisk typografi uden væsentlige ændringer.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err="1">
                <a:latin typeface="Arial" panose="020B0604020202020204" pitchFamily="34" charset="0"/>
                <a:cs typeface="Arial" panose="020B0604020202020204" pitchFamily="34" charset="0"/>
              </a:rPr>
              <a:t>Lorem</a:t>
            </a:r>
            <a:r>
              <a:rPr lang="da-DK" dirty="0">
                <a:latin typeface="Arial" panose="020B0604020202020204" pitchFamily="34" charset="0"/>
                <a:cs typeface="Arial" panose="020B0604020202020204" pitchFamily="34" charset="0"/>
              </a:rPr>
              <a:t> </a:t>
            </a:r>
            <a:r>
              <a:rPr lang="da-DK" dirty="0" err="1">
                <a:latin typeface="Arial" panose="020B0604020202020204" pitchFamily="34" charset="0"/>
                <a:cs typeface="Arial" panose="020B0604020202020204" pitchFamily="34" charset="0"/>
              </a:rPr>
              <a:t>Ipsum</a:t>
            </a:r>
            <a:r>
              <a:rPr lang="da-DK" dirty="0">
                <a:latin typeface="Arial" panose="020B0604020202020204" pitchFamily="34" charset="0"/>
                <a:cs typeface="Arial" panose="020B0604020202020204" pitchFamily="34" charset="0"/>
              </a:rPr>
              <a:t> har ikke alene overlevet fem århundreder, men har også vundet indpas i elektronisk typografi uden væsentlige ændringer. </a:t>
            </a:r>
          </a:p>
          <a:p>
            <a:endParaRPr lang="da-DK"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26266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rugerdefineret layout">
    <p:spTree>
      <p:nvGrpSpPr>
        <p:cNvPr id="1" name=""/>
        <p:cNvGrpSpPr/>
        <p:nvPr/>
      </p:nvGrpSpPr>
      <p:grpSpPr>
        <a:xfrm>
          <a:off x="0" y="0"/>
          <a:ext cx="0" cy="0"/>
          <a:chOff x="0" y="0"/>
          <a:chExt cx="0" cy="0"/>
        </a:xfrm>
      </p:grpSpPr>
      <p:pic>
        <p:nvPicPr>
          <p:cNvPr id="7" name="Billede 6" descr="Et billede, der indeholder himmel, udendørs, foto&#10;&#10;&#10;&#10;Automatisk oprettet beskrivelse">
            <a:extLst>
              <a:ext uri="{FF2B5EF4-FFF2-40B4-BE49-F238E27FC236}">
                <a16:creationId xmlns:a16="http://schemas.microsoft.com/office/drawing/2014/main" id="{93926F0F-A4C3-134A-BB2B-1A3243CB201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Billede 7">
            <a:extLst>
              <a:ext uri="{FF2B5EF4-FFF2-40B4-BE49-F238E27FC236}">
                <a16:creationId xmlns:a16="http://schemas.microsoft.com/office/drawing/2014/main" id="{CEBDC8FE-366F-9C4E-B609-B60D1AEF5927}"/>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tretch>
            <a:fillRect/>
          </a:stretch>
        </p:blipFill>
        <p:spPr>
          <a:xfrm>
            <a:off x="10945018" y="6286751"/>
            <a:ext cx="1071118" cy="408466"/>
          </a:xfrm>
          <a:prstGeom prst="rect">
            <a:avLst/>
          </a:prstGeom>
        </p:spPr>
      </p:pic>
    </p:spTree>
    <p:extLst>
      <p:ext uri="{BB962C8B-B14F-4D97-AF65-F5344CB8AC3E}">
        <p14:creationId xmlns:p14="http://schemas.microsoft.com/office/powerpoint/2010/main" val="11227825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Brugerdefineret layout">
    <p:spTree>
      <p:nvGrpSpPr>
        <p:cNvPr id="1" name=""/>
        <p:cNvGrpSpPr/>
        <p:nvPr/>
      </p:nvGrpSpPr>
      <p:grpSpPr>
        <a:xfrm>
          <a:off x="0" y="0"/>
          <a:ext cx="0" cy="0"/>
          <a:chOff x="0" y="0"/>
          <a:chExt cx="0" cy="0"/>
        </a:xfrm>
      </p:grpSpPr>
      <p:pic>
        <p:nvPicPr>
          <p:cNvPr id="3" name="Billede 2" descr="Et billede, der indeholder himmel, udendørs, vand, båd&#10;&#10;&#10;&#10;Automatisk oprettet beskrivelse">
            <a:extLst>
              <a:ext uri="{FF2B5EF4-FFF2-40B4-BE49-F238E27FC236}">
                <a16:creationId xmlns:a16="http://schemas.microsoft.com/office/drawing/2014/main" id="{A2FD701A-16CD-DE43-821B-F0BF11BA9238}"/>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harpenSoften amount="-15000"/>
                    </a14:imgEffect>
                    <a14:imgEffect>
                      <a14:saturation sat="84000"/>
                    </a14:imgEffect>
                  </a14:imgLayer>
                </a14:imgProps>
              </a:ext>
              <a:ext uri="{28A0092B-C50C-407E-A947-70E740481C1C}">
                <a14:useLocalDpi xmlns:a14="http://schemas.microsoft.com/office/drawing/2010/main"/>
              </a:ext>
            </a:extLst>
          </a:blip>
          <a:srcRect/>
          <a:stretch/>
        </p:blipFill>
        <p:spPr>
          <a:xfrm>
            <a:off x="-1" y="0"/>
            <a:ext cx="12191999" cy="6858000"/>
          </a:xfrm>
          <a:prstGeom prst="rect">
            <a:avLst/>
          </a:prstGeom>
        </p:spPr>
      </p:pic>
      <p:pic>
        <p:nvPicPr>
          <p:cNvPr id="8" name="Billede 7">
            <a:extLst>
              <a:ext uri="{FF2B5EF4-FFF2-40B4-BE49-F238E27FC236}">
                <a16:creationId xmlns:a16="http://schemas.microsoft.com/office/drawing/2014/main" id="{CEBDC8FE-366F-9C4E-B609-B60D1AEF5927}"/>
              </a:ext>
            </a:extLst>
          </p:cNvPr>
          <p:cNvPicPr>
            <a:picLocks noChangeAspect="1"/>
          </p:cNvPicPr>
          <p:nvPr userDrawn="1"/>
        </p:nvPicPr>
        <p:blipFill>
          <a:blip r:embed="rId4" cstate="screen">
            <a:alphaModFix/>
            <a:extLst>
              <a:ext uri="{28A0092B-C50C-407E-A947-70E740481C1C}">
                <a14:useLocalDpi xmlns:a14="http://schemas.microsoft.com/office/drawing/2010/main"/>
              </a:ext>
            </a:extLst>
          </a:blip>
          <a:stretch>
            <a:fillRect/>
          </a:stretch>
        </p:blipFill>
        <p:spPr>
          <a:xfrm>
            <a:off x="10945018" y="6286751"/>
            <a:ext cx="1071118" cy="408466"/>
          </a:xfrm>
          <a:prstGeom prst="rect">
            <a:avLst/>
          </a:prstGeom>
        </p:spPr>
      </p:pic>
    </p:spTree>
    <p:extLst>
      <p:ext uri="{BB962C8B-B14F-4D97-AF65-F5344CB8AC3E}">
        <p14:creationId xmlns:p14="http://schemas.microsoft.com/office/powerpoint/2010/main" val="50897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pic>
        <p:nvPicPr>
          <p:cNvPr id="7" name="Billede 6" descr="Et billede, der indeholder udendørs, himmel, skyer, solnedgang&#10;&#10;&#10;&#10;Automatisk oprettet beskrivelse">
            <a:extLst>
              <a:ext uri="{FF2B5EF4-FFF2-40B4-BE49-F238E27FC236}">
                <a16:creationId xmlns:a16="http://schemas.microsoft.com/office/drawing/2014/main" id="{8FA020AA-2FBF-BD44-968A-FF17156155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63"/>
            <a:ext cx="12192000" cy="6856673"/>
          </a:xfrm>
          <a:prstGeom prst="rect">
            <a:avLst/>
          </a:prstGeom>
        </p:spPr>
      </p:pic>
      <p:pic>
        <p:nvPicPr>
          <p:cNvPr id="8" name="Billede 7">
            <a:extLst>
              <a:ext uri="{FF2B5EF4-FFF2-40B4-BE49-F238E27FC236}">
                <a16:creationId xmlns:a16="http://schemas.microsoft.com/office/drawing/2014/main" id="{6FA52594-DA97-A549-9F56-9F36632EABD0}"/>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tretch>
            <a:fillRect/>
          </a:stretch>
        </p:blipFill>
        <p:spPr>
          <a:xfrm>
            <a:off x="10945018" y="6286751"/>
            <a:ext cx="1071118" cy="408466"/>
          </a:xfrm>
          <a:prstGeom prst="rect">
            <a:avLst/>
          </a:prstGeom>
        </p:spPr>
      </p:pic>
    </p:spTree>
    <p:extLst>
      <p:ext uri="{BB962C8B-B14F-4D97-AF65-F5344CB8AC3E}">
        <p14:creationId xmlns:p14="http://schemas.microsoft.com/office/powerpoint/2010/main" val="14443266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Brugerdefineret layout">
    <p:spTree>
      <p:nvGrpSpPr>
        <p:cNvPr id="1" name=""/>
        <p:cNvGrpSpPr/>
        <p:nvPr/>
      </p:nvGrpSpPr>
      <p:grpSpPr>
        <a:xfrm>
          <a:off x="0" y="0"/>
          <a:ext cx="0" cy="0"/>
          <a:chOff x="0" y="0"/>
          <a:chExt cx="0" cy="0"/>
        </a:xfrm>
      </p:grpSpPr>
      <p:pic>
        <p:nvPicPr>
          <p:cNvPr id="5" name="Billede 4" descr="Et billede, der indeholder himmel, udendørs, bygning&#10;&#10;&#10;&#10;Automatisk oprettet beskrivelse">
            <a:extLst>
              <a:ext uri="{FF2B5EF4-FFF2-40B4-BE49-F238E27FC236}">
                <a16:creationId xmlns:a16="http://schemas.microsoft.com/office/drawing/2014/main" id="{A8597087-A8B0-F844-99FA-502EA76BF0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Billede 7">
            <a:extLst>
              <a:ext uri="{FF2B5EF4-FFF2-40B4-BE49-F238E27FC236}">
                <a16:creationId xmlns:a16="http://schemas.microsoft.com/office/drawing/2014/main" id="{E5F61090-6069-D04D-97B9-1618EBBC6418}"/>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tretch>
            <a:fillRect/>
          </a:stretch>
        </p:blipFill>
        <p:spPr>
          <a:xfrm>
            <a:off x="10945018" y="6286751"/>
            <a:ext cx="1071118" cy="408466"/>
          </a:xfrm>
          <a:prstGeom prst="rect">
            <a:avLst/>
          </a:prstGeom>
        </p:spPr>
      </p:pic>
    </p:spTree>
    <p:extLst>
      <p:ext uri="{BB962C8B-B14F-4D97-AF65-F5344CB8AC3E}">
        <p14:creationId xmlns:p14="http://schemas.microsoft.com/office/powerpoint/2010/main" val="1478220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kst venstre u billede">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4C9BEC43-3E57-3E4E-8DE2-A1AFBAAACF2A}"/>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0" y="4414723"/>
            <a:ext cx="12192000" cy="2405166"/>
          </a:xfrm>
          <a:prstGeom prst="rect">
            <a:avLst/>
          </a:prstGeom>
        </p:spPr>
      </p:pic>
    </p:spTree>
    <p:extLst>
      <p:ext uri="{BB962C8B-B14F-4D97-AF65-F5344CB8AC3E}">
        <p14:creationId xmlns:p14="http://schemas.microsoft.com/office/powerpoint/2010/main" val="10266564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Brugerdefineret layout">
    <p:spTree>
      <p:nvGrpSpPr>
        <p:cNvPr id="1" name=""/>
        <p:cNvGrpSpPr/>
        <p:nvPr/>
      </p:nvGrpSpPr>
      <p:grpSpPr>
        <a:xfrm>
          <a:off x="0" y="0"/>
          <a:ext cx="0" cy="0"/>
          <a:chOff x="0" y="0"/>
          <a:chExt cx="0" cy="0"/>
        </a:xfrm>
      </p:grpSpPr>
      <p:pic>
        <p:nvPicPr>
          <p:cNvPr id="6" name="Billede 5" descr="Et billede, der indeholder udendørs, bygning, stop, sne&#10;&#10;&#10;&#10;Automatisk oprettet beskrivelse">
            <a:extLst>
              <a:ext uri="{FF2B5EF4-FFF2-40B4-BE49-F238E27FC236}">
                <a16:creationId xmlns:a16="http://schemas.microsoft.com/office/drawing/2014/main" id="{4E6E5655-1CED-7B4F-81B6-DA1C52FD5B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327"/>
            <a:ext cx="12192000" cy="6856673"/>
          </a:xfrm>
          <a:prstGeom prst="rect">
            <a:avLst/>
          </a:prstGeom>
        </p:spPr>
      </p:pic>
      <p:pic>
        <p:nvPicPr>
          <p:cNvPr id="7" name="Billede 6">
            <a:extLst>
              <a:ext uri="{FF2B5EF4-FFF2-40B4-BE49-F238E27FC236}">
                <a16:creationId xmlns:a16="http://schemas.microsoft.com/office/drawing/2014/main" id="{7F0F4DCA-856B-B44E-884C-19384ABFAA8E}"/>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tretch>
            <a:fillRect/>
          </a:stretch>
        </p:blipFill>
        <p:spPr>
          <a:xfrm>
            <a:off x="10945018" y="6286751"/>
            <a:ext cx="1071118" cy="408466"/>
          </a:xfrm>
          <a:prstGeom prst="rect">
            <a:avLst/>
          </a:prstGeom>
        </p:spPr>
      </p:pic>
    </p:spTree>
    <p:extLst>
      <p:ext uri="{BB962C8B-B14F-4D97-AF65-F5344CB8AC3E}">
        <p14:creationId xmlns:p14="http://schemas.microsoft.com/office/powerpoint/2010/main" val="40651264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Brugerdefineret layout">
    <p:spTree>
      <p:nvGrpSpPr>
        <p:cNvPr id="1" name=""/>
        <p:cNvGrpSpPr/>
        <p:nvPr/>
      </p:nvGrpSpPr>
      <p:grpSpPr>
        <a:xfrm>
          <a:off x="0" y="0"/>
          <a:ext cx="0" cy="0"/>
          <a:chOff x="0" y="0"/>
          <a:chExt cx="0" cy="0"/>
        </a:xfrm>
      </p:grpSpPr>
      <p:pic>
        <p:nvPicPr>
          <p:cNvPr id="3" name="Billede 2" descr="Et billede, der indeholder himmel, vand, udendørs, overskyet&#10;&#10;&#10;&#10;Automatisk oprettet beskrivelse">
            <a:extLst>
              <a:ext uri="{FF2B5EF4-FFF2-40B4-BE49-F238E27FC236}">
                <a16:creationId xmlns:a16="http://schemas.microsoft.com/office/drawing/2014/main" id="{8E53A52D-D863-8142-9706-0269E7724C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Billede 6">
            <a:extLst>
              <a:ext uri="{FF2B5EF4-FFF2-40B4-BE49-F238E27FC236}">
                <a16:creationId xmlns:a16="http://schemas.microsoft.com/office/drawing/2014/main" id="{7F0F4DCA-856B-B44E-884C-19384ABFAA8E}"/>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tretch>
            <a:fillRect/>
          </a:stretch>
        </p:blipFill>
        <p:spPr>
          <a:xfrm>
            <a:off x="10945018" y="6286751"/>
            <a:ext cx="1071118" cy="408466"/>
          </a:xfrm>
          <a:prstGeom prst="rect">
            <a:avLst/>
          </a:prstGeom>
        </p:spPr>
      </p:pic>
    </p:spTree>
    <p:extLst>
      <p:ext uri="{BB962C8B-B14F-4D97-AF65-F5344CB8AC3E}">
        <p14:creationId xmlns:p14="http://schemas.microsoft.com/office/powerpoint/2010/main" val="26157453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Brugerdefineret layout">
    <p:spTree>
      <p:nvGrpSpPr>
        <p:cNvPr id="1" name=""/>
        <p:cNvGrpSpPr/>
        <p:nvPr/>
      </p:nvGrpSpPr>
      <p:grpSpPr>
        <a:xfrm>
          <a:off x="0" y="0"/>
          <a:ext cx="0" cy="0"/>
          <a:chOff x="0" y="0"/>
          <a:chExt cx="0" cy="0"/>
        </a:xfrm>
      </p:grpSpPr>
      <p:pic>
        <p:nvPicPr>
          <p:cNvPr id="4" name="Billede 3" descr="Et billede, der indeholder mad, svampe&#10;&#10;&#10;&#10;Automatisk oprettet beskrivelse">
            <a:extLst>
              <a:ext uri="{FF2B5EF4-FFF2-40B4-BE49-F238E27FC236}">
                <a16:creationId xmlns:a16="http://schemas.microsoft.com/office/drawing/2014/main" id="{30BA4B3E-214D-A445-B009-788D0CD565F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harpenSoften amount="-30000"/>
                    </a14:imgEffect>
                  </a14:imgLayer>
                </a14:imgProps>
              </a:ext>
              <a:ext uri="{28A0092B-C50C-407E-A947-70E740481C1C}">
                <a14:useLocalDpi xmlns:a14="http://schemas.microsoft.com/office/drawing/2010/main"/>
              </a:ext>
            </a:extLst>
          </a:blip>
          <a:srcRect/>
          <a:stretch/>
        </p:blipFill>
        <p:spPr>
          <a:xfrm>
            <a:off x="-1" y="0"/>
            <a:ext cx="12191999" cy="6858000"/>
          </a:xfrm>
          <a:prstGeom prst="rect">
            <a:avLst/>
          </a:prstGeom>
        </p:spPr>
      </p:pic>
      <p:pic>
        <p:nvPicPr>
          <p:cNvPr id="7" name="Billede 6">
            <a:extLst>
              <a:ext uri="{FF2B5EF4-FFF2-40B4-BE49-F238E27FC236}">
                <a16:creationId xmlns:a16="http://schemas.microsoft.com/office/drawing/2014/main" id="{7F0F4DCA-856B-B44E-884C-19384ABFAA8E}"/>
              </a:ext>
            </a:extLst>
          </p:cNvPr>
          <p:cNvPicPr>
            <a:picLocks noChangeAspect="1"/>
          </p:cNvPicPr>
          <p:nvPr userDrawn="1"/>
        </p:nvPicPr>
        <p:blipFill>
          <a:blip r:embed="rId4" cstate="screen">
            <a:alphaModFix/>
            <a:extLst>
              <a:ext uri="{28A0092B-C50C-407E-A947-70E740481C1C}">
                <a14:useLocalDpi xmlns:a14="http://schemas.microsoft.com/office/drawing/2010/main"/>
              </a:ext>
            </a:extLst>
          </a:blip>
          <a:stretch>
            <a:fillRect/>
          </a:stretch>
        </p:blipFill>
        <p:spPr>
          <a:xfrm>
            <a:off x="10945018" y="6286751"/>
            <a:ext cx="1071118" cy="408466"/>
          </a:xfrm>
          <a:prstGeom prst="rect">
            <a:avLst/>
          </a:prstGeom>
        </p:spPr>
      </p:pic>
    </p:spTree>
    <p:extLst>
      <p:ext uri="{BB962C8B-B14F-4D97-AF65-F5344CB8AC3E}">
        <p14:creationId xmlns:p14="http://schemas.microsoft.com/office/powerpoint/2010/main" val="33770885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odret titel og tekst">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7EDAC07C-5806-FA46-915B-C60823B7E6FD}"/>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10945018" y="111238"/>
            <a:ext cx="1071118" cy="408466"/>
          </a:xfrm>
          <a:prstGeom prst="rect">
            <a:avLst/>
          </a:prstGeom>
        </p:spPr>
      </p:pic>
      <p:pic>
        <p:nvPicPr>
          <p:cNvPr id="3" name="Billede 2">
            <a:extLst>
              <a:ext uri="{FF2B5EF4-FFF2-40B4-BE49-F238E27FC236}">
                <a16:creationId xmlns:a16="http://schemas.microsoft.com/office/drawing/2014/main" id="{00370D3B-45A5-CF4D-889D-E186071FDE8C}"/>
              </a:ext>
            </a:extLst>
          </p:cNvPr>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a:off x="0" y="4414723"/>
            <a:ext cx="12192000" cy="2405166"/>
          </a:xfrm>
          <a:prstGeom prst="rect">
            <a:avLst/>
          </a:prstGeom>
        </p:spPr>
      </p:pic>
      <p:cxnSp>
        <p:nvCxnSpPr>
          <p:cNvPr id="8" name="Lige forbindelse 7">
            <a:extLst>
              <a:ext uri="{FF2B5EF4-FFF2-40B4-BE49-F238E27FC236}">
                <a16:creationId xmlns:a16="http://schemas.microsoft.com/office/drawing/2014/main" id="{59187BC7-0521-42DC-938B-D5BF6BC75F49}"/>
              </a:ext>
            </a:extLst>
          </p:cNvPr>
          <p:cNvCxnSpPr>
            <a:cxnSpLocks/>
          </p:cNvCxnSpPr>
          <p:nvPr userDrawn="1"/>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sp>
        <p:nvSpPr>
          <p:cNvPr id="12" name="Pladsholder til indhold 11">
            <a:extLst>
              <a:ext uri="{FF2B5EF4-FFF2-40B4-BE49-F238E27FC236}">
                <a16:creationId xmlns:a16="http://schemas.microsoft.com/office/drawing/2014/main" id="{16054E5B-8E57-4D45-A7A2-193C56467CEC}"/>
              </a:ext>
            </a:extLst>
          </p:cNvPr>
          <p:cNvSpPr>
            <a:spLocks noGrp="1"/>
          </p:cNvSpPr>
          <p:nvPr>
            <p:ph sz="quarter" idx="11" hasCustomPrompt="1"/>
          </p:nvPr>
        </p:nvSpPr>
        <p:spPr>
          <a:xfrm>
            <a:off x="461728" y="358071"/>
            <a:ext cx="5097596" cy="507946"/>
          </a:xfrm>
          <a:prstGeom prst="rect">
            <a:avLst/>
          </a:prstGeom>
        </p:spPr>
        <p:txBody>
          <a:bodyPr/>
          <a:lstStyle>
            <a:lvl1pPr marL="0" indent="0">
              <a:buNone/>
              <a:defRPr sz="2000">
                <a:latin typeface="Arial Black" panose="020B0A04020102020204" pitchFamily="34" charset="0"/>
              </a:defRPr>
            </a:lvl1pPr>
          </a:lstStyle>
          <a:p>
            <a:pPr lvl="0"/>
            <a:r>
              <a:rPr lang="da-DK" dirty="0"/>
              <a:t>OVERSKRIFT</a:t>
            </a:r>
          </a:p>
        </p:txBody>
      </p:sp>
      <p:sp>
        <p:nvSpPr>
          <p:cNvPr id="13" name="Pladsholder til indhold 17">
            <a:extLst>
              <a:ext uri="{FF2B5EF4-FFF2-40B4-BE49-F238E27FC236}">
                <a16:creationId xmlns:a16="http://schemas.microsoft.com/office/drawing/2014/main" id="{F244A83C-54D4-4E8C-AEA4-5C86FA4B3CA7}"/>
              </a:ext>
            </a:extLst>
          </p:cNvPr>
          <p:cNvSpPr>
            <a:spLocks noGrp="1"/>
          </p:cNvSpPr>
          <p:nvPr>
            <p:ph sz="quarter" idx="12" hasCustomPrompt="1"/>
          </p:nvPr>
        </p:nvSpPr>
        <p:spPr>
          <a:xfrm>
            <a:off x="461728" y="876038"/>
            <a:ext cx="4688521" cy="344487"/>
          </a:xfrm>
          <a:prstGeom prst="rect">
            <a:avLst/>
          </a:prstGeom>
        </p:spPr>
        <p:txBody>
          <a:bodyPr/>
          <a:lstStyle>
            <a:lvl1pPr marL="0" indent="0">
              <a:buNone/>
              <a:defRPr sz="1400">
                <a:latin typeface="Arial" panose="020B0604020202020204" pitchFamily="34" charset="0"/>
                <a:cs typeface="Arial" panose="020B0604020202020204" pitchFamily="34" charset="0"/>
              </a:defRPr>
            </a:lvl1pPr>
          </a:lstStyle>
          <a:p>
            <a:pPr lvl="0"/>
            <a:r>
              <a:rPr lang="da-DK" dirty="0"/>
              <a:t>Undertitel</a:t>
            </a:r>
          </a:p>
        </p:txBody>
      </p:sp>
      <p:sp>
        <p:nvSpPr>
          <p:cNvPr id="14" name="Pladsholder til tekst 17">
            <a:extLst>
              <a:ext uri="{FF2B5EF4-FFF2-40B4-BE49-F238E27FC236}">
                <a16:creationId xmlns:a16="http://schemas.microsoft.com/office/drawing/2014/main" id="{60BA7F46-D35B-4261-9FBD-4EF606B09E65}"/>
              </a:ext>
            </a:extLst>
          </p:cNvPr>
          <p:cNvSpPr>
            <a:spLocks noGrp="1"/>
          </p:cNvSpPr>
          <p:nvPr>
            <p:ph type="body" sz="quarter" idx="13" hasCustomPrompt="1"/>
          </p:nvPr>
        </p:nvSpPr>
        <p:spPr>
          <a:xfrm>
            <a:off x="461728" y="2356538"/>
            <a:ext cx="4516438" cy="3184525"/>
          </a:xfrm>
          <a:prstGeom prst="rect">
            <a:avLst/>
          </a:prstGeom>
        </p:spPr>
        <p:txBody>
          <a:bodyPr/>
          <a:lstStyle>
            <a:lvl1pPr marL="0" indent="0">
              <a:buNone/>
              <a:defRPr sz="1800"/>
            </a:lvl1pPr>
          </a:lstStyle>
          <a:p>
            <a:r>
              <a:rPr lang="da-DK" dirty="0">
                <a:latin typeface="Arial" panose="020B0604020202020204" pitchFamily="34" charset="0"/>
                <a:cs typeface="Arial" panose="020B0604020202020204" pitchFamily="34" charset="0"/>
              </a:rPr>
              <a:t>Er ganske enkelt </a:t>
            </a:r>
            <a:r>
              <a:rPr lang="da-DK" dirty="0" err="1">
                <a:latin typeface="Arial" panose="020B0604020202020204" pitchFamily="34" charset="0"/>
                <a:cs typeface="Arial" panose="020B0604020202020204" pitchFamily="34" charset="0"/>
              </a:rPr>
              <a:t>fyldtekst</a:t>
            </a:r>
            <a:r>
              <a:rPr lang="da-DK" dirty="0">
                <a:latin typeface="Arial" panose="020B0604020202020204" pitchFamily="34" charset="0"/>
                <a:cs typeface="Arial" panose="020B0604020202020204" pitchFamily="34" charset="0"/>
              </a:rPr>
              <a:t> fra print- og typografiindustrien. </a:t>
            </a:r>
            <a:r>
              <a:rPr lang="da-DK" dirty="0" err="1">
                <a:latin typeface="Arial" panose="020B0604020202020204" pitchFamily="34" charset="0"/>
                <a:cs typeface="Arial" panose="020B0604020202020204" pitchFamily="34" charset="0"/>
              </a:rPr>
              <a:t>Lorem</a:t>
            </a:r>
            <a:r>
              <a:rPr lang="da-DK" dirty="0">
                <a:latin typeface="Arial" panose="020B0604020202020204" pitchFamily="34" charset="0"/>
                <a:cs typeface="Arial" panose="020B0604020202020204" pitchFamily="34" charset="0"/>
              </a:rPr>
              <a:t> </a:t>
            </a:r>
            <a:r>
              <a:rPr lang="da-DK" dirty="0" err="1">
                <a:latin typeface="Arial" panose="020B0604020202020204" pitchFamily="34" charset="0"/>
                <a:cs typeface="Arial" panose="020B0604020202020204" pitchFamily="34" charset="0"/>
              </a:rPr>
              <a:t>Ipsum</a:t>
            </a:r>
            <a:r>
              <a:rPr lang="da-DK" dirty="0">
                <a:latin typeface="Arial" panose="020B0604020202020204" pitchFamily="34" charset="0"/>
                <a:cs typeface="Arial" panose="020B0604020202020204" pitchFamily="34" charset="0"/>
              </a:rPr>
              <a:t> har været standard </a:t>
            </a:r>
            <a:r>
              <a:rPr lang="da-DK" dirty="0" err="1">
                <a:latin typeface="Arial" panose="020B0604020202020204" pitchFamily="34" charset="0"/>
                <a:cs typeface="Arial" panose="020B0604020202020204" pitchFamily="34" charset="0"/>
              </a:rPr>
              <a:t>fyldtekst</a:t>
            </a:r>
            <a:r>
              <a:rPr lang="da-DK" dirty="0">
                <a:latin typeface="Arial" panose="020B0604020202020204" pitchFamily="34" charset="0"/>
                <a:cs typeface="Arial" panose="020B0604020202020204" pitchFamily="34" charset="0"/>
              </a:rPr>
              <a:t> siden 1500-tallet, hvor en ukendt trykker sammensatte en tilfældig spalte for at trykke en bog til sammenligning af forskellige skrifttyper. </a:t>
            </a:r>
          </a:p>
          <a:p>
            <a:endParaRPr lang="da-DK" dirty="0">
              <a:latin typeface="Arial" panose="020B0604020202020204" pitchFamily="34" charset="0"/>
              <a:cs typeface="Arial" panose="020B0604020202020204" pitchFamily="34" charset="0"/>
            </a:endParaRPr>
          </a:p>
          <a:p>
            <a:r>
              <a:rPr lang="da-DK" dirty="0" err="1">
                <a:latin typeface="Arial" panose="020B0604020202020204" pitchFamily="34" charset="0"/>
                <a:cs typeface="Arial" panose="020B0604020202020204" pitchFamily="34" charset="0"/>
              </a:rPr>
              <a:t>Lorem</a:t>
            </a:r>
            <a:r>
              <a:rPr lang="da-DK" dirty="0">
                <a:latin typeface="Arial" panose="020B0604020202020204" pitchFamily="34" charset="0"/>
                <a:cs typeface="Arial" panose="020B0604020202020204" pitchFamily="34" charset="0"/>
              </a:rPr>
              <a:t> </a:t>
            </a:r>
            <a:r>
              <a:rPr lang="da-DK" dirty="0" err="1">
                <a:latin typeface="Arial" panose="020B0604020202020204" pitchFamily="34" charset="0"/>
                <a:cs typeface="Arial" panose="020B0604020202020204" pitchFamily="34" charset="0"/>
              </a:rPr>
              <a:t>Ipsum</a:t>
            </a:r>
            <a:r>
              <a:rPr lang="da-DK" dirty="0">
                <a:latin typeface="Arial" panose="020B0604020202020204" pitchFamily="34" charset="0"/>
                <a:cs typeface="Arial" panose="020B0604020202020204" pitchFamily="34" charset="0"/>
              </a:rPr>
              <a:t> har ikke alene overlevet fem århundreder, men har også vundet indpas i elektronisk typografi uden væsentlige ændringer. </a:t>
            </a:r>
          </a:p>
          <a:p>
            <a:pPr lvl="0"/>
            <a:endParaRPr lang="da-DK" dirty="0"/>
          </a:p>
        </p:txBody>
      </p:sp>
    </p:spTree>
    <p:extLst>
      <p:ext uri="{BB962C8B-B14F-4D97-AF65-F5344CB8AC3E}">
        <p14:creationId xmlns:p14="http://schemas.microsoft.com/office/powerpoint/2010/main" val="4293889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312201B5-5A07-8D49-8130-7E483F667F0E}"/>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0" y="4414723"/>
            <a:ext cx="12192000" cy="2405166"/>
          </a:xfrm>
          <a:prstGeom prst="rect">
            <a:avLst/>
          </a:prstGeom>
        </p:spPr>
      </p:pic>
    </p:spTree>
    <p:extLst>
      <p:ext uri="{BB962C8B-B14F-4D97-AF65-F5344CB8AC3E}">
        <p14:creationId xmlns:p14="http://schemas.microsoft.com/office/powerpoint/2010/main" val="4181771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m side">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340EF5E1-38FA-9245-B846-D8493FDAE1B1}"/>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0" y="4414723"/>
            <a:ext cx="12192000" cy="2405166"/>
          </a:xfrm>
          <a:prstGeom prst="rect">
            <a:avLst/>
          </a:prstGeom>
        </p:spPr>
      </p:pic>
    </p:spTree>
    <p:extLst>
      <p:ext uri="{BB962C8B-B14F-4D97-AF65-F5344CB8AC3E}">
        <p14:creationId xmlns:p14="http://schemas.microsoft.com/office/powerpoint/2010/main" val="506445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om">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7EF1AAB3-6F12-49D8-B3F6-AE2438E3D07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4754645"/>
          </a:xfrm>
          <a:prstGeom prst="rect">
            <a:avLst/>
          </a:prstGeom>
        </p:spPr>
      </p:pic>
      <p:cxnSp>
        <p:nvCxnSpPr>
          <p:cNvPr id="6" name="Lige forbindelse 5">
            <a:extLst>
              <a:ext uri="{FF2B5EF4-FFF2-40B4-BE49-F238E27FC236}">
                <a16:creationId xmlns:a16="http://schemas.microsoft.com/office/drawing/2014/main" id="{2FEB977E-6E5D-48F6-9371-AC42D08F1AAF}"/>
              </a:ext>
            </a:extLst>
          </p:cNvPr>
          <p:cNvCxnSpPr>
            <a:cxnSpLocks/>
          </p:cNvCxnSpPr>
          <p:nvPr userDrawn="1"/>
        </p:nvCxnSpPr>
        <p:spPr>
          <a:xfrm>
            <a:off x="562672" y="6049263"/>
            <a:ext cx="2261210"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sp>
        <p:nvSpPr>
          <p:cNvPr id="7" name="Rektangel 6">
            <a:extLst>
              <a:ext uri="{FF2B5EF4-FFF2-40B4-BE49-F238E27FC236}">
                <a16:creationId xmlns:a16="http://schemas.microsoft.com/office/drawing/2014/main" id="{81C24DAA-F6C1-44C7-BBC7-F255F2EFC1F8}"/>
              </a:ext>
            </a:extLst>
          </p:cNvPr>
          <p:cNvSpPr/>
          <p:nvPr userDrawn="1"/>
        </p:nvSpPr>
        <p:spPr>
          <a:xfrm>
            <a:off x="7899587" y="3773241"/>
            <a:ext cx="4087073" cy="1962807"/>
          </a:xfrm>
          <a:prstGeom prst="rect">
            <a:avLst/>
          </a:prstGeom>
          <a:solidFill>
            <a:srgbClr val="376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8" name="Billede 7">
            <a:extLst>
              <a:ext uri="{FF2B5EF4-FFF2-40B4-BE49-F238E27FC236}">
                <a16:creationId xmlns:a16="http://schemas.microsoft.com/office/drawing/2014/main" id="{4E44B7F3-227B-479B-ABC5-2CA4534CC0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0587" y="4106954"/>
            <a:ext cx="3125072" cy="1191732"/>
          </a:xfrm>
          <a:prstGeom prst="rect">
            <a:avLst/>
          </a:prstGeom>
          <a:effectLst>
            <a:outerShdw blurRad="25400" dist="25400" dir="2700000" algn="ctr" rotWithShape="0">
              <a:srgbClr val="000000">
                <a:alpha val="30000"/>
              </a:srgbClr>
            </a:outerShdw>
          </a:effectLst>
        </p:spPr>
      </p:pic>
      <p:sp>
        <p:nvSpPr>
          <p:cNvPr id="12" name="Pladsholder til indhold 11">
            <a:extLst>
              <a:ext uri="{FF2B5EF4-FFF2-40B4-BE49-F238E27FC236}">
                <a16:creationId xmlns:a16="http://schemas.microsoft.com/office/drawing/2014/main" id="{A671F89E-4AAD-4B65-974E-A4B55D4A036A}"/>
              </a:ext>
            </a:extLst>
          </p:cNvPr>
          <p:cNvSpPr>
            <a:spLocks noGrp="1"/>
          </p:cNvSpPr>
          <p:nvPr>
            <p:ph sz="quarter" idx="11" hasCustomPrompt="1"/>
          </p:nvPr>
        </p:nvSpPr>
        <p:spPr>
          <a:xfrm>
            <a:off x="468542" y="5508259"/>
            <a:ext cx="5900173" cy="573088"/>
          </a:xfrm>
          <a:prstGeom prst="rect">
            <a:avLst/>
          </a:prstGeom>
        </p:spPr>
        <p:txBody>
          <a:bodyPr/>
          <a:lstStyle>
            <a:lvl1pPr marL="0" indent="0">
              <a:buNone/>
              <a:defRPr sz="3000">
                <a:latin typeface="Arial Black" panose="020B0A04020102020204" pitchFamily="34" charset="0"/>
              </a:defRPr>
            </a:lvl1pPr>
          </a:lstStyle>
          <a:p>
            <a:pPr lvl="0"/>
            <a:r>
              <a:rPr lang="da-DK" dirty="0"/>
              <a:t>TITEL PÅ PRÆSENTATION</a:t>
            </a:r>
          </a:p>
        </p:txBody>
      </p:sp>
      <p:sp>
        <p:nvSpPr>
          <p:cNvPr id="18" name="Pladsholder til indhold 17">
            <a:extLst>
              <a:ext uri="{FF2B5EF4-FFF2-40B4-BE49-F238E27FC236}">
                <a16:creationId xmlns:a16="http://schemas.microsoft.com/office/drawing/2014/main" id="{4854F29F-9564-408A-A872-A4C38B8191BC}"/>
              </a:ext>
            </a:extLst>
          </p:cNvPr>
          <p:cNvSpPr>
            <a:spLocks noGrp="1"/>
          </p:cNvSpPr>
          <p:nvPr>
            <p:ph sz="quarter" idx="12" hasCustomPrompt="1"/>
          </p:nvPr>
        </p:nvSpPr>
        <p:spPr>
          <a:xfrm>
            <a:off x="468543" y="6151936"/>
            <a:ext cx="3742510" cy="344487"/>
          </a:xfrm>
          <a:prstGeom prst="rect">
            <a:avLst/>
          </a:prstGeom>
        </p:spPr>
        <p:txBody>
          <a:bodyPr/>
          <a:lstStyle>
            <a:lvl1pPr marL="0" indent="0">
              <a:buNone/>
              <a:defRPr sz="1400">
                <a:latin typeface="Arial" panose="020B0604020202020204" pitchFamily="34" charset="0"/>
                <a:cs typeface="Arial" panose="020B0604020202020204" pitchFamily="34" charset="0"/>
              </a:defRPr>
            </a:lvl1pPr>
          </a:lstStyle>
          <a:p>
            <a:pPr lvl="0"/>
            <a:r>
              <a:rPr lang="da-DK" dirty="0"/>
              <a:t>Undertitel</a:t>
            </a:r>
          </a:p>
        </p:txBody>
      </p:sp>
    </p:spTree>
    <p:extLst>
      <p:ext uri="{BB962C8B-B14F-4D97-AF65-F5344CB8AC3E}">
        <p14:creationId xmlns:p14="http://schemas.microsoft.com/office/powerpoint/2010/main" val="3256816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side 2">
    <p:spTree>
      <p:nvGrpSpPr>
        <p:cNvPr id="1" name=""/>
        <p:cNvGrpSpPr/>
        <p:nvPr/>
      </p:nvGrpSpPr>
      <p:grpSpPr>
        <a:xfrm>
          <a:off x="0" y="0"/>
          <a:ext cx="0" cy="0"/>
          <a:chOff x="0" y="0"/>
          <a:chExt cx="0" cy="0"/>
        </a:xfrm>
      </p:grpSpPr>
      <p:pic>
        <p:nvPicPr>
          <p:cNvPr id="13" name="Billede 12" descr="Et billede, der indeholder udendørs, himmel, bygning, vej&#10;&#10;&#10;&#10;Automatisk oprettet beskrivelse">
            <a:extLst>
              <a:ext uri="{FF2B5EF4-FFF2-40B4-BE49-F238E27FC236}">
                <a16:creationId xmlns:a16="http://schemas.microsoft.com/office/drawing/2014/main" id="{7D80CCBD-204E-3E49-9704-1D8DAD493D2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458" y="-1"/>
            <a:ext cx="12204458" cy="4754645"/>
          </a:xfrm>
          <a:prstGeom prst="rect">
            <a:avLst/>
          </a:prstGeom>
        </p:spPr>
      </p:pic>
      <p:cxnSp>
        <p:nvCxnSpPr>
          <p:cNvPr id="16" name="Lige forbindelse 15">
            <a:extLst>
              <a:ext uri="{FF2B5EF4-FFF2-40B4-BE49-F238E27FC236}">
                <a16:creationId xmlns:a16="http://schemas.microsoft.com/office/drawing/2014/main" id="{F19047EC-0D0D-1B45-BB74-59E8E9EA4632}"/>
              </a:ext>
            </a:extLst>
          </p:cNvPr>
          <p:cNvCxnSpPr>
            <a:cxnSpLocks/>
          </p:cNvCxnSpPr>
          <p:nvPr userDrawn="1"/>
        </p:nvCxnSpPr>
        <p:spPr>
          <a:xfrm>
            <a:off x="562672" y="6049263"/>
            <a:ext cx="2261210"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sp>
        <p:nvSpPr>
          <p:cNvPr id="17" name="Rektangel 16">
            <a:extLst>
              <a:ext uri="{FF2B5EF4-FFF2-40B4-BE49-F238E27FC236}">
                <a16:creationId xmlns:a16="http://schemas.microsoft.com/office/drawing/2014/main" id="{16EED692-48AD-9141-B6EA-09E85FB6C800}"/>
              </a:ext>
            </a:extLst>
          </p:cNvPr>
          <p:cNvSpPr/>
          <p:nvPr userDrawn="1"/>
        </p:nvSpPr>
        <p:spPr>
          <a:xfrm>
            <a:off x="7899587" y="3773241"/>
            <a:ext cx="4087073" cy="1962807"/>
          </a:xfrm>
          <a:prstGeom prst="rect">
            <a:avLst/>
          </a:prstGeom>
          <a:solidFill>
            <a:srgbClr val="376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8" name="Billede 17">
            <a:extLst>
              <a:ext uri="{FF2B5EF4-FFF2-40B4-BE49-F238E27FC236}">
                <a16:creationId xmlns:a16="http://schemas.microsoft.com/office/drawing/2014/main" id="{B5A13A23-CFD0-C44A-B5A1-D8D71E8950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0587" y="4106954"/>
            <a:ext cx="3125072" cy="1191732"/>
          </a:xfrm>
          <a:prstGeom prst="rect">
            <a:avLst/>
          </a:prstGeom>
          <a:effectLst>
            <a:outerShdw blurRad="25400" dist="25400" dir="2700000" algn="ctr" rotWithShape="0">
              <a:srgbClr val="000000">
                <a:alpha val="30000"/>
              </a:srgbClr>
            </a:outerShdw>
          </a:effectLst>
        </p:spPr>
      </p:pic>
      <p:sp>
        <p:nvSpPr>
          <p:cNvPr id="8" name="Pladsholder til indhold 11">
            <a:extLst>
              <a:ext uri="{FF2B5EF4-FFF2-40B4-BE49-F238E27FC236}">
                <a16:creationId xmlns:a16="http://schemas.microsoft.com/office/drawing/2014/main" id="{F072C10F-1C94-4CDC-AEDB-3C77D98E1A8C}"/>
              </a:ext>
            </a:extLst>
          </p:cNvPr>
          <p:cNvSpPr>
            <a:spLocks noGrp="1"/>
          </p:cNvSpPr>
          <p:nvPr>
            <p:ph sz="quarter" idx="11" hasCustomPrompt="1"/>
          </p:nvPr>
        </p:nvSpPr>
        <p:spPr>
          <a:xfrm>
            <a:off x="468543" y="5508259"/>
            <a:ext cx="7045604" cy="573088"/>
          </a:xfrm>
          <a:prstGeom prst="rect">
            <a:avLst/>
          </a:prstGeom>
        </p:spPr>
        <p:txBody>
          <a:bodyPr/>
          <a:lstStyle>
            <a:lvl1pPr marL="0" indent="0">
              <a:buNone/>
              <a:defRPr sz="3000">
                <a:latin typeface="Arial Black" panose="020B0A04020102020204" pitchFamily="34" charset="0"/>
              </a:defRPr>
            </a:lvl1pPr>
          </a:lstStyle>
          <a:p>
            <a:pPr lvl="0"/>
            <a:r>
              <a:rPr lang="da-DK" dirty="0"/>
              <a:t>TITEL PÅ PRÆSENTATION</a:t>
            </a:r>
          </a:p>
        </p:txBody>
      </p:sp>
      <p:sp>
        <p:nvSpPr>
          <p:cNvPr id="9" name="Pladsholder til indhold 17">
            <a:extLst>
              <a:ext uri="{FF2B5EF4-FFF2-40B4-BE49-F238E27FC236}">
                <a16:creationId xmlns:a16="http://schemas.microsoft.com/office/drawing/2014/main" id="{42200AE7-76D0-4E5A-8470-B0D2ED3194C2}"/>
              </a:ext>
            </a:extLst>
          </p:cNvPr>
          <p:cNvSpPr>
            <a:spLocks noGrp="1"/>
          </p:cNvSpPr>
          <p:nvPr>
            <p:ph sz="quarter" idx="12" hasCustomPrompt="1"/>
          </p:nvPr>
        </p:nvSpPr>
        <p:spPr>
          <a:xfrm>
            <a:off x="468543" y="6151936"/>
            <a:ext cx="3742510" cy="344487"/>
          </a:xfrm>
          <a:prstGeom prst="rect">
            <a:avLst/>
          </a:prstGeom>
        </p:spPr>
        <p:txBody>
          <a:bodyPr/>
          <a:lstStyle>
            <a:lvl1pPr marL="0" indent="0">
              <a:buNone/>
              <a:defRPr sz="1400">
                <a:latin typeface="Arial" panose="020B0604020202020204" pitchFamily="34" charset="0"/>
                <a:cs typeface="Arial" panose="020B0604020202020204" pitchFamily="34" charset="0"/>
              </a:defRPr>
            </a:lvl1pPr>
          </a:lstStyle>
          <a:p>
            <a:pPr lvl="0"/>
            <a:r>
              <a:rPr lang="da-DK" dirty="0"/>
              <a:t>Undertitel</a:t>
            </a:r>
          </a:p>
        </p:txBody>
      </p:sp>
    </p:spTree>
    <p:extLst>
      <p:ext uri="{BB962C8B-B14F-4D97-AF65-F5344CB8AC3E}">
        <p14:creationId xmlns:p14="http://schemas.microsoft.com/office/powerpoint/2010/main" val="1710531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side 3">
    <p:spTree>
      <p:nvGrpSpPr>
        <p:cNvPr id="1" name=""/>
        <p:cNvGrpSpPr/>
        <p:nvPr/>
      </p:nvGrpSpPr>
      <p:grpSpPr>
        <a:xfrm>
          <a:off x="0" y="0"/>
          <a:ext cx="0" cy="0"/>
          <a:chOff x="0" y="0"/>
          <a:chExt cx="0" cy="0"/>
        </a:xfrm>
      </p:grpSpPr>
      <p:pic>
        <p:nvPicPr>
          <p:cNvPr id="8" name="Billede 7" descr="Et billede, der indeholder træ, græs, udendørs, himmel&#10;&#10;&#10;&#10;Automatisk oprettet beskrivelse">
            <a:extLst>
              <a:ext uri="{FF2B5EF4-FFF2-40B4-BE49-F238E27FC236}">
                <a16:creationId xmlns:a16="http://schemas.microsoft.com/office/drawing/2014/main" id="{2D75BF9A-E98D-C941-A077-37EAE773970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545"/>
            <a:ext cx="12192000" cy="4752100"/>
          </a:xfrm>
          <a:prstGeom prst="rect">
            <a:avLst/>
          </a:prstGeom>
        </p:spPr>
      </p:pic>
      <p:cxnSp>
        <p:nvCxnSpPr>
          <p:cNvPr id="11" name="Lige forbindelse 10">
            <a:extLst>
              <a:ext uri="{FF2B5EF4-FFF2-40B4-BE49-F238E27FC236}">
                <a16:creationId xmlns:a16="http://schemas.microsoft.com/office/drawing/2014/main" id="{B7E3F47B-84FE-D64B-83CA-C37325838A7B}"/>
              </a:ext>
            </a:extLst>
          </p:cNvPr>
          <p:cNvCxnSpPr>
            <a:cxnSpLocks/>
          </p:cNvCxnSpPr>
          <p:nvPr userDrawn="1"/>
        </p:nvCxnSpPr>
        <p:spPr>
          <a:xfrm>
            <a:off x="562672" y="6049263"/>
            <a:ext cx="2261210"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sp>
        <p:nvSpPr>
          <p:cNvPr id="12" name="Rektangel 11">
            <a:extLst>
              <a:ext uri="{FF2B5EF4-FFF2-40B4-BE49-F238E27FC236}">
                <a16:creationId xmlns:a16="http://schemas.microsoft.com/office/drawing/2014/main" id="{530D4127-8BA3-004A-8CD1-DF208B3D2095}"/>
              </a:ext>
            </a:extLst>
          </p:cNvPr>
          <p:cNvSpPr/>
          <p:nvPr userDrawn="1"/>
        </p:nvSpPr>
        <p:spPr>
          <a:xfrm>
            <a:off x="7899587" y="3773241"/>
            <a:ext cx="4087073" cy="1962807"/>
          </a:xfrm>
          <a:prstGeom prst="rect">
            <a:avLst/>
          </a:prstGeom>
          <a:solidFill>
            <a:srgbClr val="376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9" name="Billede 18">
            <a:extLst>
              <a:ext uri="{FF2B5EF4-FFF2-40B4-BE49-F238E27FC236}">
                <a16:creationId xmlns:a16="http://schemas.microsoft.com/office/drawing/2014/main" id="{61FA48BE-0B04-A941-8911-DA0FD13DA90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0587" y="4106954"/>
            <a:ext cx="3125072" cy="1191732"/>
          </a:xfrm>
          <a:prstGeom prst="rect">
            <a:avLst/>
          </a:prstGeom>
          <a:effectLst>
            <a:outerShdw blurRad="25400" dist="25400" dir="2700000" algn="ctr" rotWithShape="0">
              <a:srgbClr val="000000">
                <a:alpha val="30000"/>
              </a:srgbClr>
            </a:outerShdw>
          </a:effectLst>
        </p:spPr>
      </p:pic>
      <p:sp>
        <p:nvSpPr>
          <p:cNvPr id="13" name="Pladsholder til indhold 11">
            <a:extLst>
              <a:ext uri="{FF2B5EF4-FFF2-40B4-BE49-F238E27FC236}">
                <a16:creationId xmlns:a16="http://schemas.microsoft.com/office/drawing/2014/main" id="{0BD70FBE-E0C2-42FB-9960-755F1F68F4B8}"/>
              </a:ext>
            </a:extLst>
          </p:cNvPr>
          <p:cNvSpPr>
            <a:spLocks noGrp="1"/>
          </p:cNvSpPr>
          <p:nvPr>
            <p:ph sz="quarter" idx="11" hasCustomPrompt="1"/>
          </p:nvPr>
        </p:nvSpPr>
        <p:spPr>
          <a:xfrm>
            <a:off x="468543" y="5508259"/>
            <a:ext cx="7045604" cy="573088"/>
          </a:xfrm>
          <a:prstGeom prst="rect">
            <a:avLst/>
          </a:prstGeom>
        </p:spPr>
        <p:txBody>
          <a:bodyPr/>
          <a:lstStyle>
            <a:lvl1pPr marL="0" indent="0">
              <a:buNone/>
              <a:defRPr sz="3000">
                <a:latin typeface="Arial Black" panose="020B0A04020102020204" pitchFamily="34" charset="0"/>
              </a:defRPr>
            </a:lvl1pPr>
          </a:lstStyle>
          <a:p>
            <a:pPr lvl="0"/>
            <a:r>
              <a:rPr lang="da-DK" dirty="0"/>
              <a:t>TITEL PÅ PRÆSENTATION</a:t>
            </a:r>
          </a:p>
        </p:txBody>
      </p:sp>
      <p:sp>
        <p:nvSpPr>
          <p:cNvPr id="14" name="Pladsholder til indhold 17">
            <a:extLst>
              <a:ext uri="{FF2B5EF4-FFF2-40B4-BE49-F238E27FC236}">
                <a16:creationId xmlns:a16="http://schemas.microsoft.com/office/drawing/2014/main" id="{6790FC20-CA64-4FD7-90AF-05B8CD1A98BD}"/>
              </a:ext>
            </a:extLst>
          </p:cNvPr>
          <p:cNvSpPr>
            <a:spLocks noGrp="1"/>
          </p:cNvSpPr>
          <p:nvPr>
            <p:ph sz="quarter" idx="12" hasCustomPrompt="1"/>
          </p:nvPr>
        </p:nvSpPr>
        <p:spPr>
          <a:xfrm>
            <a:off x="468543" y="6151936"/>
            <a:ext cx="3742510" cy="344487"/>
          </a:xfrm>
          <a:prstGeom prst="rect">
            <a:avLst/>
          </a:prstGeom>
        </p:spPr>
        <p:txBody>
          <a:bodyPr/>
          <a:lstStyle>
            <a:lvl1pPr marL="0" indent="0">
              <a:buNone/>
              <a:defRPr sz="1400">
                <a:latin typeface="Arial" panose="020B0604020202020204" pitchFamily="34" charset="0"/>
                <a:cs typeface="Arial" panose="020B0604020202020204" pitchFamily="34" charset="0"/>
              </a:defRPr>
            </a:lvl1pPr>
          </a:lstStyle>
          <a:p>
            <a:pPr lvl="0"/>
            <a:r>
              <a:rPr lang="da-DK" dirty="0"/>
              <a:t>Undertitel</a:t>
            </a:r>
          </a:p>
        </p:txBody>
      </p:sp>
    </p:spTree>
    <p:extLst>
      <p:ext uri="{BB962C8B-B14F-4D97-AF65-F5344CB8AC3E}">
        <p14:creationId xmlns:p14="http://schemas.microsoft.com/office/powerpoint/2010/main" val="3874858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side 4">
    <p:spTree>
      <p:nvGrpSpPr>
        <p:cNvPr id="1" name=""/>
        <p:cNvGrpSpPr/>
        <p:nvPr/>
      </p:nvGrpSpPr>
      <p:grpSpPr>
        <a:xfrm>
          <a:off x="0" y="0"/>
          <a:ext cx="0" cy="0"/>
          <a:chOff x="0" y="0"/>
          <a:chExt cx="0" cy="0"/>
        </a:xfrm>
      </p:grpSpPr>
      <p:pic>
        <p:nvPicPr>
          <p:cNvPr id="13" name="Billede 12" descr="Et billede, der indeholder bord, sidder&#10;&#10;&#10;&#10;Automatisk oprettet beskrivelse">
            <a:extLst>
              <a:ext uri="{FF2B5EF4-FFF2-40B4-BE49-F238E27FC236}">
                <a16:creationId xmlns:a16="http://schemas.microsoft.com/office/drawing/2014/main" id="{5D510686-3388-994D-97C5-03280D6532A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4752100"/>
          </a:xfrm>
          <a:prstGeom prst="rect">
            <a:avLst/>
          </a:prstGeom>
        </p:spPr>
      </p:pic>
      <p:cxnSp>
        <p:nvCxnSpPr>
          <p:cNvPr id="16" name="Lige forbindelse 15">
            <a:extLst>
              <a:ext uri="{FF2B5EF4-FFF2-40B4-BE49-F238E27FC236}">
                <a16:creationId xmlns:a16="http://schemas.microsoft.com/office/drawing/2014/main" id="{C1A3B858-F796-524F-9151-5ADBC8837298}"/>
              </a:ext>
            </a:extLst>
          </p:cNvPr>
          <p:cNvCxnSpPr>
            <a:cxnSpLocks/>
          </p:cNvCxnSpPr>
          <p:nvPr userDrawn="1"/>
        </p:nvCxnSpPr>
        <p:spPr>
          <a:xfrm>
            <a:off x="562672" y="6049263"/>
            <a:ext cx="2261210"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sp>
        <p:nvSpPr>
          <p:cNvPr id="17" name="Rektangel 16">
            <a:extLst>
              <a:ext uri="{FF2B5EF4-FFF2-40B4-BE49-F238E27FC236}">
                <a16:creationId xmlns:a16="http://schemas.microsoft.com/office/drawing/2014/main" id="{33815E29-7B4B-104C-98EC-2940091DBABA}"/>
              </a:ext>
            </a:extLst>
          </p:cNvPr>
          <p:cNvSpPr/>
          <p:nvPr userDrawn="1"/>
        </p:nvSpPr>
        <p:spPr>
          <a:xfrm>
            <a:off x="7899587" y="3773241"/>
            <a:ext cx="4087073" cy="1962807"/>
          </a:xfrm>
          <a:prstGeom prst="rect">
            <a:avLst/>
          </a:prstGeom>
          <a:solidFill>
            <a:srgbClr val="376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8" name="Billede 17">
            <a:extLst>
              <a:ext uri="{FF2B5EF4-FFF2-40B4-BE49-F238E27FC236}">
                <a16:creationId xmlns:a16="http://schemas.microsoft.com/office/drawing/2014/main" id="{4D2D8568-9130-0F44-8B29-BA3F7F43098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0587" y="4106954"/>
            <a:ext cx="3125072" cy="1191732"/>
          </a:xfrm>
          <a:prstGeom prst="rect">
            <a:avLst/>
          </a:prstGeom>
          <a:effectLst>
            <a:outerShdw blurRad="25400" dist="25400" dir="2700000" algn="ctr" rotWithShape="0">
              <a:srgbClr val="000000">
                <a:alpha val="30000"/>
              </a:srgbClr>
            </a:outerShdw>
          </a:effectLst>
        </p:spPr>
      </p:pic>
      <p:sp>
        <p:nvSpPr>
          <p:cNvPr id="8" name="Pladsholder til indhold 11">
            <a:extLst>
              <a:ext uri="{FF2B5EF4-FFF2-40B4-BE49-F238E27FC236}">
                <a16:creationId xmlns:a16="http://schemas.microsoft.com/office/drawing/2014/main" id="{054EEDDF-EDC5-4B2A-9400-53CDC9DBC6E2}"/>
              </a:ext>
            </a:extLst>
          </p:cNvPr>
          <p:cNvSpPr>
            <a:spLocks noGrp="1"/>
          </p:cNvSpPr>
          <p:nvPr>
            <p:ph sz="quarter" idx="11" hasCustomPrompt="1"/>
          </p:nvPr>
        </p:nvSpPr>
        <p:spPr>
          <a:xfrm>
            <a:off x="468543" y="5508259"/>
            <a:ext cx="7045604" cy="573088"/>
          </a:xfrm>
          <a:prstGeom prst="rect">
            <a:avLst/>
          </a:prstGeom>
        </p:spPr>
        <p:txBody>
          <a:bodyPr/>
          <a:lstStyle>
            <a:lvl1pPr marL="0" indent="0">
              <a:buNone/>
              <a:defRPr sz="3000">
                <a:latin typeface="Arial Black" panose="020B0A04020102020204" pitchFamily="34" charset="0"/>
              </a:defRPr>
            </a:lvl1pPr>
          </a:lstStyle>
          <a:p>
            <a:pPr lvl="0"/>
            <a:r>
              <a:rPr lang="da-DK" dirty="0"/>
              <a:t>TITEL PÅ PRÆSENTATION</a:t>
            </a:r>
          </a:p>
        </p:txBody>
      </p:sp>
      <p:sp>
        <p:nvSpPr>
          <p:cNvPr id="9" name="Pladsholder til indhold 17">
            <a:extLst>
              <a:ext uri="{FF2B5EF4-FFF2-40B4-BE49-F238E27FC236}">
                <a16:creationId xmlns:a16="http://schemas.microsoft.com/office/drawing/2014/main" id="{F8A5BD0D-9328-48E8-8C70-F2D8FE798EDD}"/>
              </a:ext>
            </a:extLst>
          </p:cNvPr>
          <p:cNvSpPr>
            <a:spLocks noGrp="1"/>
          </p:cNvSpPr>
          <p:nvPr>
            <p:ph sz="quarter" idx="12" hasCustomPrompt="1"/>
          </p:nvPr>
        </p:nvSpPr>
        <p:spPr>
          <a:xfrm>
            <a:off x="468543" y="6151936"/>
            <a:ext cx="3742510" cy="344487"/>
          </a:xfrm>
          <a:prstGeom prst="rect">
            <a:avLst/>
          </a:prstGeom>
        </p:spPr>
        <p:txBody>
          <a:bodyPr/>
          <a:lstStyle>
            <a:lvl1pPr marL="0" indent="0">
              <a:buNone/>
              <a:defRPr sz="1400">
                <a:latin typeface="Arial" panose="020B0604020202020204" pitchFamily="34" charset="0"/>
                <a:cs typeface="Arial" panose="020B0604020202020204" pitchFamily="34" charset="0"/>
              </a:defRPr>
            </a:lvl1pPr>
          </a:lstStyle>
          <a:p>
            <a:pPr lvl="0"/>
            <a:r>
              <a:rPr lang="da-DK" dirty="0"/>
              <a:t>Undertitel</a:t>
            </a:r>
          </a:p>
        </p:txBody>
      </p:sp>
    </p:spTree>
    <p:extLst>
      <p:ext uri="{BB962C8B-B14F-4D97-AF65-F5344CB8AC3E}">
        <p14:creationId xmlns:p14="http://schemas.microsoft.com/office/powerpoint/2010/main" val="976073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side 5">
    <p:spTree>
      <p:nvGrpSpPr>
        <p:cNvPr id="1" name=""/>
        <p:cNvGrpSpPr/>
        <p:nvPr/>
      </p:nvGrpSpPr>
      <p:grpSpPr>
        <a:xfrm>
          <a:off x="0" y="0"/>
          <a:ext cx="0" cy="0"/>
          <a:chOff x="0" y="0"/>
          <a:chExt cx="0" cy="0"/>
        </a:xfrm>
      </p:grpSpPr>
      <p:pic>
        <p:nvPicPr>
          <p:cNvPr id="8" name="Billede 7" descr="Et billede, der indeholder græs, udendørs, himmel, felt&#10;&#10;&#10;&#10;Automatisk oprettet beskrivelse">
            <a:extLst>
              <a:ext uri="{FF2B5EF4-FFF2-40B4-BE49-F238E27FC236}">
                <a16:creationId xmlns:a16="http://schemas.microsoft.com/office/drawing/2014/main" id="{E7706480-1EBF-D94C-8B4B-AC5E4AFA3D5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417" y="0"/>
            <a:ext cx="12198417" cy="4752100"/>
          </a:xfrm>
          <a:prstGeom prst="rect">
            <a:avLst/>
          </a:prstGeom>
        </p:spPr>
      </p:pic>
      <p:cxnSp>
        <p:nvCxnSpPr>
          <p:cNvPr id="11" name="Lige forbindelse 10">
            <a:extLst>
              <a:ext uri="{FF2B5EF4-FFF2-40B4-BE49-F238E27FC236}">
                <a16:creationId xmlns:a16="http://schemas.microsoft.com/office/drawing/2014/main" id="{7EC0BC62-0384-A94D-BA80-231CB23F47F5}"/>
              </a:ext>
            </a:extLst>
          </p:cNvPr>
          <p:cNvCxnSpPr>
            <a:cxnSpLocks/>
          </p:cNvCxnSpPr>
          <p:nvPr userDrawn="1"/>
        </p:nvCxnSpPr>
        <p:spPr>
          <a:xfrm>
            <a:off x="562672" y="6049263"/>
            <a:ext cx="2261210"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sp>
        <p:nvSpPr>
          <p:cNvPr id="12" name="Rektangel 11">
            <a:extLst>
              <a:ext uri="{FF2B5EF4-FFF2-40B4-BE49-F238E27FC236}">
                <a16:creationId xmlns:a16="http://schemas.microsoft.com/office/drawing/2014/main" id="{B6757D1D-AAC6-6641-99E9-D6321B5B4A0D}"/>
              </a:ext>
            </a:extLst>
          </p:cNvPr>
          <p:cNvSpPr/>
          <p:nvPr userDrawn="1"/>
        </p:nvSpPr>
        <p:spPr>
          <a:xfrm>
            <a:off x="7899587" y="3773241"/>
            <a:ext cx="4087073" cy="1962807"/>
          </a:xfrm>
          <a:prstGeom prst="rect">
            <a:avLst/>
          </a:prstGeom>
          <a:solidFill>
            <a:srgbClr val="376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9" name="Billede 18">
            <a:extLst>
              <a:ext uri="{FF2B5EF4-FFF2-40B4-BE49-F238E27FC236}">
                <a16:creationId xmlns:a16="http://schemas.microsoft.com/office/drawing/2014/main" id="{13D5E7D8-EBE2-DB40-8B51-87C6DD2664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0587" y="4106954"/>
            <a:ext cx="3125072" cy="1191732"/>
          </a:xfrm>
          <a:prstGeom prst="rect">
            <a:avLst/>
          </a:prstGeom>
          <a:effectLst>
            <a:outerShdw blurRad="25400" dist="25400" dir="2700000" algn="ctr" rotWithShape="0">
              <a:srgbClr val="000000">
                <a:alpha val="30000"/>
              </a:srgbClr>
            </a:outerShdw>
          </a:effectLst>
        </p:spPr>
      </p:pic>
      <p:sp>
        <p:nvSpPr>
          <p:cNvPr id="13" name="Pladsholder til indhold 11">
            <a:extLst>
              <a:ext uri="{FF2B5EF4-FFF2-40B4-BE49-F238E27FC236}">
                <a16:creationId xmlns:a16="http://schemas.microsoft.com/office/drawing/2014/main" id="{AD8774F7-FD72-406B-AA4C-3C5BA5C8B8CD}"/>
              </a:ext>
            </a:extLst>
          </p:cNvPr>
          <p:cNvSpPr>
            <a:spLocks noGrp="1"/>
          </p:cNvSpPr>
          <p:nvPr>
            <p:ph sz="quarter" idx="11" hasCustomPrompt="1"/>
          </p:nvPr>
        </p:nvSpPr>
        <p:spPr>
          <a:xfrm>
            <a:off x="468543" y="5508259"/>
            <a:ext cx="7045604" cy="573088"/>
          </a:xfrm>
          <a:prstGeom prst="rect">
            <a:avLst/>
          </a:prstGeom>
        </p:spPr>
        <p:txBody>
          <a:bodyPr/>
          <a:lstStyle>
            <a:lvl1pPr marL="0" indent="0">
              <a:buNone/>
              <a:defRPr sz="3000">
                <a:latin typeface="Arial Black" panose="020B0A04020102020204" pitchFamily="34" charset="0"/>
              </a:defRPr>
            </a:lvl1pPr>
          </a:lstStyle>
          <a:p>
            <a:pPr lvl="0"/>
            <a:r>
              <a:rPr lang="da-DK" dirty="0"/>
              <a:t>TITEL PÅ PRÆSENTATION</a:t>
            </a:r>
          </a:p>
        </p:txBody>
      </p:sp>
      <p:sp>
        <p:nvSpPr>
          <p:cNvPr id="14" name="Pladsholder til indhold 17">
            <a:extLst>
              <a:ext uri="{FF2B5EF4-FFF2-40B4-BE49-F238E27FC236}">
                <a16:creationId xmlns:a16="http://schemas.microsoft.com/office/drawing/2014/main" id="{B834B2F1-59C5-49CB-9253-B5EACE50B3A6}"/>
              </a:ext>
            </a:extLst>
          </p:cNvPr>
          <p:cNvSpPr>
            <a:spLocks noGrp="1"/>
          </p:cNvSpPr>
          <p:nvPr>
            <p:ph sz="quarter" idx="12" hasCustomPrompt="1"/>
          </p:nvPr>
        </p:nvSpPr>
        <p:spPr>
          <a:xfrm>
            <a:off x="468543" y="6151936"/>
            <a:ext cx="3742510" cy="344487"/>
          </a:xfrm>
          <a:prstGeom prst="rect">
            <a:avLst/>
          </a:prstGeom>
        </p:spPr>
        <p:txBody>
          <a:bodyPr/>
          <a:lstStyle>
            <a:lvl1pPr marL="0" indent="0">
              <a:buNone/>
              <a:defRPr sz="1400">
                <a:latin typeface="Arial" panose="020B0604020202020204" pitchFamily="34" charset="0"/>
                <a:cs typeface="Arial" panose="020B0604020202020204" pitchFamily="34" charset="0"/>
              </a:defRPr>
            </a:lvl1pPr>
          </a:lstStyle>
          <a:p>
            <a:pPr lvl="0"/>
            <a:r>
              <a:rPr lang="da-DK" dirty="0"/>
              <a:t>Undertitel</a:t>
            </a:r>
          </a:p>
        </p:txBody>
      </p:sp>
    </p:spTree>
    <p:extLst>
      <p:ext uri="{BB962C8B-B14F-4D97-AF65-F5344CB8AC3E}">
        <p14:creationId xmlns:p14="http://schemas.microsoft.com/office/powerpoint/2010/main" val="219690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side 6">
    <p:spTree>
      <p:nvGrpSpPr>
        <p:cNvPr id="1" name=""/>
        <p:cNvGrpSpPr/>
        <p:nvPr/>
      </p:nvGrpSpPr>
      <p:grpSpPr>
        <a:xfrm>
          <a:off x="0" y="0"/>
          <a:ext cx="0" cy="0"/>
          <a:chOff x="0" y="0"/>
          <a:chExt cx="0" cy="0"/>
        </a:xfrm>
      </p:grpSpPr>
      <p:pic>
        <p:nvPicPr>
          <p:cNvPr id="13" name="Billede 12" descr="Et billede, der indeholder græs, himmel, udendørs, felt&#10;&#10;&#10;&#10;Automatisk oprettet beskrivelse">
            <a:extLst>
              <a:ext uri="{FF2B5EF4-FFF2-40B4-BE49-F238E27FC236}">
                <a16:creationId xmlns:a16="http://schemas.microsoft.com/office/drawing/2014/main" id="{0F787CD1-0740-064E-9D10-7EE9FE22C57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4752100"/>
          </a:xfrm>
          <a:prstGeom prst="rect">
            <a:avLst/>
          </a:prstGeom>
        </p:spPr>
      </p:pic>
      <p:cxnSp>
        <p:nvCxnSpPr>
          <p:cNvPr id="16" name="Lige forbindelse 15">
            <a:extLst>
              <a:ext uri="{FF2B5EF4-FFF2-40B4-BE49-F238E27FC236}">
                <a16:creationId xmlns:a16="http://schemas.microsoft.com/office/drawing/2014/main" id="{DA537225-EB05-4941-A127-A6C871C42179}"/>
              </a:ext>
            </a:extLst>
          </p:cNvPr>
          <p:cNvCxnSpPr>
            <a:cxnSpLocks/>
          </p:cNvCxnSpPr>
          <p:nvPr userDrawn="1"/>
        </p:nvCxnSpPr>
        <p:spPr>
          <a:xfrm>
            <a:off x="562672" y="6049263"/>
            <a:ext cx="2261210"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sp>
        <p:nvSpPr>
          <p:cNvPr id="17" name="Rektangel 16">
            <a:extLst>
              <a:ext uri="{FF2B5EF4-FFF2-40B4-BE49-F238E27FC236}">
                <a16:creationId xmlns:a16="http://schemas.microsoft.com/office/drawing/2014/main" id="{84C3CFCF-319A-7744-9C56-4D97B6BA2087}"/>
              </a:ext>
            </a:extLst>
          </p:cNvPr>
          <p:cNvSpPr/>
          <p:nvPr userDrawn="1"/>
        </p:nvSpPr>
        <p:spPr>
          <a:xfrm>
            <a:off x="7899587" y="3773241"/>
            <a:ext cx="4087073" cy="1962807"/>
          </a:xfrm>
          <a:prstGeom prst="rect">
            <a:avLst/>
          </a:prstGeom>
          <a:solidFill>
            <a:srgbClr val="376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8" name="Billede 17">
            <a:extLst>
              <a:ext uri="{FF2B5EF4-FFF2-40B4-BE49-F238E27FC236}">
                <a16:creationId xmlns:a16="http://schemas.microsoft.com/office/drawing/2014/main" id="{A68A5A67-8417-7D4C-ACAC-6A9984241D3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0587" y="4106954"/>
            <a:ext cx="3125072" cy="1191732"/>
          </a:xfrm>
          <a:prstGeom prst="rect">
            <a:avLst/>
          </a:prstGeom>
          <a:effectLst>
            <a:outerShdw blurRad="25400" dist="25400" dir="2700000" algn="ctr" rotWithShape="0">
              <a:srgbClr val="000000">
                <a:alpha val="30000"/>
              </a:srgbClr>
            </a:outerShdw>
          </a:effectLst>
        </p:spPr>
      </p:pic>
      <p:sp>
        <p:nvSpPr>
          <p:cNvPr id="8" name="Pladsholder til indhold 11">
            <a:extLst>
              <a:ext uri="{FF2B5EF4-FFF2-40B4-BE49-F238E27FC236}">
                <a16:creationId xmlns:a16="http://schemas.microsoft.com/office/drawing/2014/main" id="{D7991026-2D97-4320-A735-0F307BA711FD}"/>
              </a:ext>
            </a:extLst>
          </p:cNvPr>
          <p:cNvSpPr>
            <a:spLocks noGrp="1"/>
          </p:cNvSpPr>
          <p:nvPr>
            <p:ph sz="quarter" idx="11" hasCustomPrompt="1"/>
          </p:nvPr>
        </p:nvSpPr>
        <p:spPr>
          <a:xfrm>
            <a:off x="468543" y="5508259"/>
            <a:ext cx="7045604" cy="573088"/>
          </a:xfrm>
          <a:prstGeom prst="rect">
            <a:avLst/>
          </a:prstGeom>
        </p:spPr>
        <p:txBody>
          <a:bodyPr/>
          <a:lstStyle>
            <a:lvl1pPr marL="0" indent="0">
              <a:buNone/>
              <a:defRPr sz="3000">
                <a:latin typeface="Arial Black" panose="020B0A04020102020204" pitchFamily="34" charset="0"/>
              </a:defRPr>
            </a:lvl1pPr>
          </a:lstStyle>
          <a:p>
            <a:pPr lvl="0"/>
            <a:r>
              <a:rPr lang="da-DK" dirty="0"/>
              <a:t>TITEL PÅ PRÆSENTATION</a:t>
            </a:r>
          </a:p>
        </p:txBody>
      </p:sp>
      <p:sp>
        <p:nvSpPr>
          <p:cNvPr id="9" name="Pladsholder til indhold 17">
            <a:extLst>
              <a:ext uri="{FF2B5EF4-FFF2-40B4-BE49-F238E27FC236}">
                <a16:creationId xmlns:a16="http://schemas.microsoft.com/office/drawing/2014/main" id="{3505D38C-D658-47E3-A6C8-AA962FE02B30}"/>
              </a:ext>
            </a:extLst>
          </p:cNvPr>
          <p:cNvSpPr>
            <a:spLocks noGrp="1"/>
          </p:cNvSpPr>
          <p:nvPr>
            <p:ph sz="quarter" idx="12" hasCustomPrompt="1"/>
          </p:nvPr>
        </p:nvSpPr>
        <p:spPr>
          <a:xfrm>
            <a:off x="468543" y="6151936"/>
            <a:ext cx="3742510" cy="344487"/>
          </a:xfrm>
          <a:prstGeom prst="rect">
            <a:avLst/>
          </a:prstGeom>
        </p:spPr>
        <p:txBody>
          <a:bodyPr/>
          <a:lstStyle>
            <a:lvl1pPr marL="0" indent="0">
              <a:buNone/>
              <a:defRPr sz="1400">
                <a:latin typeface="Arial" panose="020B0604020202020204" pitchFamily="34" charset="0"/>
                <a:cs typeface="Arial" panose="020B0604020202020204" pitchFamily="34" charset="0"/>
              </a:defRPr>
            </a:lvl1pPr>
          </a:lstStyle>
          <a:p>
            <a:pPr lvl="0"/>
            <a:r>
              <a:rPr lang="da-DK" dirty="0"/>
              <a:t>Undertitel</a:t>
            </a:r>
          </a:p>
        </p:txBody>
      </p:sp>
    </p:spTree>
    <p:extLst>
      <p:ext uri="{BB962C8B-B14F-4D97-AF65-F5344CB8AC3E}">
        <p14:creationId xmlns:p14="http://schemas.microsoft.com/office/powerpoint/2010/main" val="4208152502"/>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BECFB1C9-BCC9-45D1-ABD7-A4F39902E3C8}"/>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0" y="4414723"/>
            <a:ext cx="12192000" cy="2405166"/>
          </a:xfrm>
          <a:prstGeom prst="rect">
            <a:avLst/>
          </a:prstGeom>
        </p:spPr>
      </p:pic>
      <p:cxnSp>
        <p:nvCxnSpPr>
          <p:cNvPr id="11" name="Lige forbindelse 10">
            <a:extLst>
              <a:ext uri="{FF2B5EF4-FFF2-40B4-BE49-F238E27FC236}">
                <a16:creationId xmlns:a16="http://schemas.microsoft.com/office/drawing/2014/main" id="{33926D3E-4BDE-400B-95F3-3AC7D5D23EE8}"/>
              </a:ext>
            </a:extLst>
          </p:cNvPr>
          <p:cNvCxnSpPr>
            <a:cxnSpLocks/>
          </p:cNvCxnSpPr>
          <p:nvPr userDrawn="1"/>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sp>
        <p:nvSpPr>
          <p:cNvPr id="12" name="Pladsholder til indhold 11">
            <a:extLst>
              <a:ext uri="{FF2B5EF4-FFF2-40B4-BE49-F238E27FC236}">
                <a16:creationId xmlns:a16="http://schemas.microsoft.com/office/drawing/2014/main" id="{95376ACF-EE6D-49EF-AFAB-26FC656299AF}"/>
              </a:ext>
            </a:extLst>
          </p:cNvPr>
          <p:cNvSpPr txBox="1">
            <a:spLocks/>
          </p:cNvSpPr>
          <p:nvPr userDrawn="1"/>
        </p:nvSpPr>
        <p:spPr>
          <a:xfrm>
            <a:off x="461728" y="358071"/>
            <a:ext cx="5097596" cy="50794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Black" panose="020B0A04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a:t>OVERSKRIFT</a:t>
            </a:r>
            <a:endParaRPr lang="da-DK" dirty="0"/>
          </a:p>
        </p:txBody>
      </p:sp>
      <p:sp>
        <p:nvSpPr>
          <p:cNvPr id="13" name="Pladsholder til indhold 17">
            <a:extLst>
              <a:ext uri="{FF2B5EF4-FFF2-40B4-BE49-F238E27FC236}">
                <a16:creationId xmlns:a16="http://schemas.microsoft.com/office/drawing/2014/main" id="{B131CC36-CEA7-49A7-91D6-B74AAD0DAA98}"/>
              </a:ext>
            </a:extLst>
          </p:cNvPr>
          <p:cNvSpPr txBox="1">
            <a:spLocks/>
          </p:cNvSpPr>
          <p:nvPr userDrawn="1"/>
        </p:nvSpPr>
        <p:spPr>
          <a:xfrm>
            <a:off x="461728" y="876038"/>
            <a:ext cx="4688521" cy="3444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a:t>Undertitel</a:t>
            </a:r>
            <a:endParaRPr lang="da-DK" dirty="0"/>
          </a:p>
        </p:txBody>
      </p:sp>
      <p:sp>
        <p:nvSpPr>
          <p:cNvPr id="14" name="Pladsholder til tekst 17">
            <a:extLst>
              <a:ext uri="{FF2B5EF4-FFF2-40B4-BE49-F238E27FC236}">
                <a16:creationId xmlns:a16="http://schemas.microsoft.com/office/drawing/2014/main" id="{12C86D9E-BCAF-4A53-98C6-A44B68368780}"/>
              </a:ext>
            </a:extLst>
          </p:cNvPr>
          <p:cNvSpPr txBox="1">
            <a:spLocks/>
          </p:cNvSpPr>
          <p:nvPr userDrawn="1"/>
        </p:nvSpPr>
        <p:spPr>
          <a:xfrm>
            <a:off x="461728" y="2356538"/>
            <a:ext cx="4516438" cy="318452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a:latin typeface="Arial" panose="020B0604020202020204" pitchFamily="34" charset="0"/>
                <a:cs typeface="Arial" panose="020B0604020202020204" pitchFamily="34" charset="0"/>
              </a:rPr>
              <a:t>Er ganske enkelt fyldtekst fra print- og typografiindustrien. Lorem Ipsum har været standard fyldtekst siden 1500-tallet, hvor en ukendt trykker sammensatte en tilfældig spalte for at trykke en bog til sammenligning af forskellige skrifttyper. </a:t>
            </a:r>
          </a:p>
          <a:p>
            <a:endParaRPr lang="da-DK">
              <a:latin typeface="Arial" panose="020B0604020202020204" pitchFamily="34" charset="0"/>
              <a:cs typeface="Arial" panose="020B0604020202020204" pitchFamily="34" charset="0"/>
            </a:endParaRPr>
          </a:p>
          <a:p>
            <a:r>
              <a:rPr lang="da-DK">
                <a:latin typeface="Arial" panose="020B0604020202020204" pitchFamily="34" charset="0"/>
                <a:cs typeface="Arial" panose="020B0604020202020204" pitchFamily="34" charset="0"/>
              </a:rPr>
              <a:t>Lorem Ipsum har ikke alene overlevet fem århundreder, men har også vundet indpas i elektronisk typografi uden væsentlige ændringer. </a:t>
            </a:r>
          </a:p>
          <a:p>
            <a:endParaRPr lang="da-DK" dirty="0"/>
          </a:p>
        </p:txBody>
      </p:sp>
    </p:spTree>
    <p:extLst>
      <p:ext uri="{BB962C8B-B14F-4D97-AF65-F5344CB8AC3E}">
        <p14:creationId xmlns:p14="http://schemas.microsoft.com/office/powerpoint/2010/main" val="1530526134"/>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7523812"/>
      </p:ext>
    </p:extLst>
  </p:cSld>
  <p:clrMap bg1="lt1" tx1="dk1" bg2="lt2" tx2="dk2" accent1="accent1" accent2="accent2" accent3="accent3" accent4="accent4" accent5="accent5" accent6="accent6" hlink="hlink" folHlink="folHlink"/>
  <p:sldLayoutIdLst>
    <p:sldLayoutId id="2147483651" r:id="rId1"/>
    <p:sldLayoutId id="2147483650" r:id="rId2"/>
    <p:sldLayoutId id="2147483649" r:id="rId3"/>
    <p:sldLayoutId id="2147483677" r:id="rId4"/>
    <p:sldLayoutId id="2147483667" r:id="rId5"/>
    <p:sldLayoutId id="2147483668" r:id="rId6"/>
    <p:sldLayoutId id="2147483669" r:id="rId7"/>
    <p:sldLayoutId id="2147483670" r:id="rId8"/>
    <p:sldLayoutId id="2147483671" r:id="rId9"/>
    <p:sldLayoutId id="2147483674" r:id="rId10"/>
    <p:sldLayoutId id="2147483652" r:id="rId11"/>
    <p:sldLayoutId id="2147483672" r:id="rId12"/>
    <p:sldLayoutId id="2147483673" r:id="rId13"/>
    <p:sldLayoutId id="2147483675" r:id="rId14"/>
    <p:sldLayoutId id="2147483653" r:id="rId15"/>
    <p:sldLayoutId id="2147483661" r:id="rId16"/>
    <p:sldLayoutId id="2147483665" r:id="rId17"/>
    <p:sldLayoutId id="2147483660" r:id="rId18"/>
    <p:sldLayoutId id="2147483662" r:id="rId19"/>
    <p:sldLayoutId id="2147483663" r:id="rId20"/>
    <p:sldLayoutId id="2147483664" r:id="rId21"/>
    <p:sldLayoutId id="2147483666" r:id="rId22"/>
    <p:sldLayoutId id="2147483659" r:id="rId23"/>
    <p:sldLayoutId id="2147483655"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0EFE16FD-E665-430E-A781-07802FD09748}"/>
              </a:ext>
            </a:extLst>
          </p:cNvPr>
          <p:cNvSpPr>
            <a:spLocks noGrp="1"/>
          </p:cNvSpPr>
          <p:nvPr>
            <p:ph sz="quarter" idx="11"/>
          </p:nvPr>
        </p:nvSpPr>
        <p:spPr>
          <a:xfrm>
            <a:off x="278387" y="5018974"/>
            <a:ext cx="7865331" cy="573088"/>
          </a:xfrm>
        </p:spPr>
        <p:txBody>
          <a:bodyPr/>
          <a:lstStyle/>
          <a:p>
            <a:r>
              <a:rPr lang="da-DK" dirty="0"/>
              <a:t>Møde i forligskredsen for udvidelse af yderhavnen</a:t>
            </a:r>
          </a:p>
        </p:txBody>
      </p:sp>
      <p:sp>
        <p:nvSpPr>
          <p:cNvPr id="3" name="Pladsholder til indhold 2">
            <a:extLst>
              <a:ext uri="{FF2B5EF4-FFF2-40B4-BE49-F238E27FC236}">
                <a16:creationId xmlns:a16="http://schemas.microsoft.com/office/drawing/2014/main" id="{3DF441F1-1494-44E0-A64B-1B25D2FE7F83}"/>
              </a:ext>
            </a:extLst>
          </p:cNvPr>
          <p:cNvSpPr>
            <a:spLocks noGrp="1"/>
          </p:cNvSpPr>
          <p:nvPr>
            <p:ph sz="quarter" idx="12"/>
          </p:nvPr>
        </p:nvSpPr>
        <p:spPr/>
        <p:txBody>
          <a:bodyPr/>
          <a:lstStyle/>
          <a:p>
            <a:r>
              <a:rPr lang="da-DK" dirty="0"/>
              <a:t>03. Juni 2024</a:t>
            </a:r>
          </a:p>
        </p:txBody>
      </p:sp>
    </p:spTree>
    <p:extLst>
      <p:ext uri="{BB962C8B-B14F-4D97-AF65-F5344CB8AC3E}">
        <p14:creationId xmlns:p14="http://schemas.microsoft.com/office/powerpoint/2010/main" val="2793731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6D9C3DFC-31ED-1349-BDF8-F7F87201C2EC}"/>
              </a:ext>
            </a:extLst>
          </p:cNvPr>
          <p:cNvSpPr txBox="1"/>
          <p:nvPr/>
        </p:nvSpPr>
        <p:spPr>
          <a:xfrm>
            <a:off x="461728" y="315472"/>
            <a:ext cx="6730379" cy="400110"/>
          </a:xfrm>
          <a:prstGeom prst="rect">
            <a:avLst/>
          </a:prstGeom>
          <a:noFill/>
        </p:spPr>
        <p:txBody>
          <a:bodyPr wrap="square" rtlCol="0">
            <a:spAutoFit/>
          </a:bodyPr>
          <a:lstStyle/>
          <a:p>
            <a:r>
              <a:rPr lang="da-DK" sz="2000" dirty="0">
                <a:latin typeface="Arial Black" panose="020B0A04020102020204" pitchFamily="34" charset="0"/>
                <a:cs typeface="Arial" panose="020B0604020202020204" pitchFamily="34" charset="0"/>
              </a:rPr>
              <a:t>PLANKLAGENÆVNETS AFGØRELSE  </a:t>
            </a:r>
          </a:p>
        </p:txBody>
      </p:sp>
      <p:cxnSp>
        <p:nvCxnSpPr>
          <p:cNvPr id="6" name="Lige forbindelse 5">
            <a:extLst>
              <a:ext uri="{FF2B5EF4-FFF2-40B4-BE49-F238E27FC236}">
                <a16:creationId xmlns:a16="http://schemas.microsoft.com/office/drawing/2014/main" id="{D2143B5E-EED7-134A-9DC1-FFAC488882B2}"/>
              </a:ext>
            </a:extLst>
          </p:cNvPr>
          <p:cNvCxnSpPr>
            <a:cxnSpLocks/>
          </p:cNvCxnSpPr>
          <p:nvPr/>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7" name="Billede 6">
            <a:extLst>
              <a:ext uri="{FF2B5EF4-FFF2-40B4-BE49-F238E27FC236}">
                <a16:creationId xmlns:a16="http://schemas.microsoft.com/office/drawing/2014/main" id="{C6602198-56A1-EF4C-A7C8-CB12D6B70419}"/>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10945018" y="111239"/>
            <a:ext cx="1070178" cy="408465"/>
          </a:xfrm>
          <a:prstGeom prst="rect">
            <a:avLst/>
          </a:prstGeom>
          <a:effectLst/>
        </p:spPr>
      </p:pic>
      <p:sp>
        <p:nvSpPr>
          <p:cNvPr id="3" name="Tekstfelt 2">
            <a:extLst>
              <a:ext uri="{FF2B5EF4-FFF2-40B4-BE49-F238E27FC236}">
                <a16:creationId xmlns:a16="http://schemas.microsoft.com/office/drawing/2014/main" id="{186262E0-91A7-5137-86E5-FB1CECCB6380}"/>
              </a:ext>
            </a:extLst>
          </p:cNvPr>
          <p:cNvSpPr txBox="1"/>
          <p:nvPr/>
        </p:nvSpPr>
        <p:spPr>
          <a:xfrm>
            <a:off x="1135224" y="1687677"/>
            <a:ext cx="9504126" cy="2862322"/>
          </a:xfrm>
          <a:prstGeom prst="rect">
            <a:avLst/>
          </a:prstGeom>
          <a:noFill/>
        </p:spPr>
        <p:txBody>
          <a:bodyPr wrap="square">
            <a:spAutoFit/>
          </a:bodyPr>
          <a:lstStyle/>
          <a:p>
            <a:pPr marL="0" indent="0">
              <a:buNone/>
            </a:pPr>
            <a:r>
              <a:rPr lang="da-DK" sz="2000" dirty="0">
                <a:latin typeface="Arial" panose="020B0604020202020204" pitchFamily="34" charset="0"/>
                <a:cs typeface="Arial" panose="020B0604020202020204" pitchFamily="34" charset="0"/>
              </a:rPr>
              <a:t>Afgørelsen er truffet af det samlede nævn den 28. maj 2024</a:t>
            </a:r>
          </a:p>
          <a:p>
            <a:pPr marL="0" indent="0">
              <a:buNone/>
            </a:pPr>
            <a:endParaRPr lang="da-DK" sz="2000" dirty="0">
              <a:latin typeface="Arial" panose="020B0604020202020204" pitchFamily="34" charset="0"/>
              <a:cs typeface="Arial" panose="020B0604020202020204" pitchFamily="34" charset="0"/>
            </a:endParaRPr>
          </a:p>
          <a:p>
            <a:pPr marL="0" indent="0">
              <a:buNone/>
            </a:pPr>
            <a:r>
              <a:rPr lang="da-DK" sz="2000" dirty="0">
                <a:latin typeface="Arial" panose="020B0604020202020204" pitchFamily="34" charset="0"/>
                <a:cs typeface="Arial" panose="020B0604020202020204" pitchFamily="34" charset="0"/>
              </a:rPr>
              <a:t>Planklagenævnet har behandlet fire klagepunkter. </a:t>
            </a:r>
          </a:p>
          <a:p>
            <a:pPr marL="0" indent="0">
              <a:buNone/>
            </a:pPr>
            <a:endParaRPr lang="da-DK" sz="2000" dirty="0">
              <a:latin typeface="Arial" panose="020B0604020202020204" pitchFamily="34" charset="0"/>
              <a:cs typeface="Arial" panose="020B0604020202020204" pitchFamily="34" charset="0"/>
            </a:endParaRPr>
          </a:p>
          <a:p>
            <a:pPr marL="0" indent="0">
              <a:buNone/>
            </a:pPr>
            <a:r>
              <a:rPr lang="da-DK" sz="2000" dirty="0">
                <a:latin typeface="Arial" panose="020B0604020202020204" pitchFamily="34" charset="0"/>
                <a:cs typeface="Arial" panose="020B0604020202020204" pitchFamily="34" charset="0"/>
              </a:rPr>
              <a:t>I tre klagepunkter finder nævnet, at der er mangler ved Aarhus Kommunes planarbejde, som betyder, at lokalplan, kommuneplantillæg og miljøvurdering er ugyldige.</a:t>
            </a:r>
          </a:p>
          <a:p>
            <a:pPr marL="0" indent="0">
              <a:buNone/>
            </a:pPr>
            <a:endParaRPr lang="da-DK" sz="2000" dirty="0">
              <a:latin typeface="Arial" panose="020B0604020202020204" pitchFamily="34" charset="0"/>
              <a:cs typeface="Arial" panose="020B0604020202020204" pitchFamily="34" charset="0"/>
            </a:endParaRPr>
          </a:p>
          <a:p>
            <a:pPr marL="0" indent="0">
              <a:buNone/>
            </a:pPr>
            <a:r>
              <a:rPr lang="da-DK" sz="2000" dirty="0">
                <a:latin typeface="Arial" panose="020B0604020202020204" pitchFamily="34" charset="0"/>
                <a:cs typeface="Arial" panose="020B0604020202020204" pitchFamily="34" charset="0"/>
              </a:rPr>
              <a:t>Det betyder, at de er faldet væk – de er uden nogen virkning. </a:t>
            </a:r>
          </a:p>
        </p:txBody>
      </p:sp>
    </p:spTree>
    <p:extLst>
      <p:ext uri="{BB962C8B-B14F-4D97-AF65-F5344CB8AC3E}">
        <p14:creationId xmlns:p14="http://schemas.microsoft.com/office/powerpoint/2010/main" val="1912558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6D9C3DFC-31ED-1349-BDF8-F7F87201C2EC}"/>
              </a:ext>
            </a:extLst>
          </p:cNvPr>
          <p:cNvSpPr txBox="1"/>
          <p:nvPr/>
        </p:nvSpPr>
        <p:spPr>
          <a:xfrm>
            <a:off x="461728" y="315472"/>
            <a:ext cx="8412306" cy="400110"/>
          </a:xfrm>
          <a:prstGeom prst="rect">
            <a:avLst/>
          </a:prstGeom>
          <a:noFill/>
        </p:spPr>
        <p:txBody>
          <a:bodyPr wrap="square" rtlCol="0">
            <a:spAutoFit/>
          </a:bodyPr>
          <a:lstStyle/>
          <a:p>
            <a:r>
              <a:rPr lang="da-DK" sz="2000" dirty="0">
                <a:latin typeface="Arial Black" panose="020B0A04020102020204" pitchFamily="34" charset="0"/>
                <a:cs typeface="Arial" panose="020B0604020202020204" pitchFamily="34" charset="0"/>
              </a:rPr>
              <a:t>PLANKLAGENÆVNETS AFGØRELSE – KLAGEPUNKT 1 </a:t>
            </a:r>
          </a:p>
        </p:txBody>
      </p:sp>
      <p:cxnSp>
        <p:nvCxnSpPr>
          <p:cNvPr id="6" name="Lige forbindelse 5">
            <a:extLst>
              <a:ext uri="{FF2B5EF4-FFF2-40B4-BE49-F238E27FC236}">
                <a16:creationId xmlns:a16="http://schemas.microsoft.com/office/drawing/2014/main" id="{D2143B5E-EED7-134A-9DC1-FFAC488882B2}"/>
              </a:ext>
            </a:extLst>
          </p:cNvPr>
          <p:cNvCxnSpPr>
            <a:cxnSpLocks/>
          </p:cNvCxnSpPr>
          <p:nvPr/>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7" name="Billede 6">
            <a:extLst>
              <a:ext uri="{FF2B5EF4-FFF2-40B4-BE49-F238E27FC236}">
                <a16:creationId xmlns:a16="http://schemas.microsoft.com/office/drawing/2014/main" id="{C6602198-56A1-EF4C-A7C8-CB12D6B70419}"/>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10945018" y="111239"/>
            <a:ext cx="1070178" cy="408465"/>
          </a:xfrm>
          <a:prstGeom prst="rect">
            <a:avLst/>
          </a:prstGeom>
          <a:effectLst/>
        </p:spPr>
      </p:pic>
      <p:sp>
        <p:nvSpPr>
          <p:cNvPr id="3" name="Tekstfelt 2">
            <a:extLst>
              <a:ext uri="{FF2B5EF4-FFF2-40B4-BE49-F238E27FC236}">
                <a16:creationId xmlns:a16="http://schemas.microsoft.com/office/drawing/2014/main" id="{186262E0-91A7-5137-86E5-FB1CECCB6380}"/>
              </a:ext>
            </a:extLst>
          </p:cNvPr>
          <p:cNvSpPr txBox="1"/>
          <p:nvPr/>
        </p:nvSpPr>
        <p:spPr>
          <a:xfrm>
            <a:off x="1135224" y="1687677"/>
            <a:ext cx="9504126" cy="1092607"/>
          </a:xfrm>
          <a:prstGeom prst="rect">
            <a:avLst/>
          </a:prstGeom>
          <a:noFill/>
        </p:spPr>
        <p:txBody>
          <a:bodyPr wrap="square">
            <a:spAutoFit/>
          </a:bodyPr>
          <a:lstStyle/>
          <a:p>
            <a:pPr marL="0" indent="0">
              <a:spcAft>
                <a:spcPts val="600"/>
              </a:spcAft>
              <a:buNone/>
            </a:pPr>
            <a:r>
              <a:rPr lang="da-DK" sz="2000" u="sng" dirty="0">
                <a:latin typeface="Arial" panose="020B0604020202020204" pitchFamily="34" charset="0"/>
                <a:cs typeface="Arial" panose="020B0604020202020204" pitchFamily="34" charset="0"/>
              </a:rPr>
              <a:t>1. Klagepunkt</a:t>
            </a:r>
          </a:p>
          <a:p>
            <a:pPr marL="0" indent="0">
              <a:buNone/>
            </a:pPr>
            <a:r>
              <a:rPr lang="da-DK" sz="2000" b="1" dirty="0">
                <a:latin typeface="Arial" panose="020B0604020202020204" pitchFamily="34" charset="0"/>
                <a:cs typeface="Arial" panose="020B0604020202020204" pitchFamily="34" charset="0"/>
              </a:rPr>
              <a:t>Kan man lave planlægning for søterritoriet, inden man har opfyldt arealet og etableret et landområde? </a:t>
            </a:r>
          </a:p>
        </p:txBody>
      </p:sp>
      <p:sp>
        <p:nvSpPr>
          <p:cNvPr id="2" name="Tekstfelt 1">
            <a:extLst>
              <a:ext uri="{FF2B5EF4-FFF2-40B4-BE49-F238E27FC236}">
                <a16:creationId xmlns:a16="http://schemas.microsoft.com/office/drawing/2014/main" id="{427F241E-E367-1837-6760-2C4A9A4A11EE}"/>
              </a:ext>
            </a:extLst>
          </p:cNvPr>
          <p:cNvSpPr txBox="1"/>
          <p:nvPr/>
        </p:nvSpPr>
        <p:spPr>
          <a:xfrm>
            <a:off x="1135224" y="3736071"/>
            <a:ext cx="9504126" cy="1092607"/>
          </a:xfrm>
          <a:prstGeom prst="rect">
            <a:avLst/>
          </a:prstGeom>
          <a:noFill/>
        </p:spPr>
        <p:txBody>
          <a:bodyPr wrap="square">
            <a:spAutoFit/>
          </a:bodyPr>
          <a:lstStyle/>
          <a:p>
            <a:pPr marL="0" indent="0">
              <a:spcAft>
                <a:spcPts val="600"/>
              </a:spcAft>
              <a:buNone/>
            </a:pPr>
            <a:r>
              <a:rPr lang="da-DK" sz="2000" u="sng" dirty="0">
                <a:latin typeface="Arial" panose="020B0604020202020204" pitchFamily="34" charset="0"/>
                <a:cs typeface="Arial" panose="020B0604020202020204" pitchFamily="34" charset="0"/>
              </a:rPr>
              <a:t>Afgørelse</a:t>
            </a:r>
            <a:r>
              <a:rPr lang="da-DK" sz="2000" dirty="0">
                <a:latin typeface="Arial" panose="020B0604020202020204" pitchFamily="34" charset="0"/>
                <a:cs typeface="Arial" panose="020B0604020202020204" pitchFamily="34" charset="0"/>
              </a:rPr>
              <a:t>:</a:t>
            </a:r>
          </a:p>
          <a:p>
            <a:pPr marL="0" indent="0">
              <a:buNone/>
            </a:pPr>
            <a:r>
              <a:rPr lang="da-DK" sz="2000" dirty="0">
                <a:latin typeface="Arial" panose="020B0604020202020204" pitchFamily="34" charset="0"/>
                <a:cs typeface="Arial" panose="020B0604020202020204" pitchFamily="34" charset="0"/>
              </a:rPr>
              <a:t>Planklagenævnet fastslår, at Aarhus Kommune</a:t>
            </a:r>
            <a:r>
              <a:rPr lang="da-DK" sz="2000" dirty="0">
                <a:solidFill>
                  <a:srgbClr val="FF0000"/>
                </a:solidFill>
                <a:latin typeface="Arial" panose="020B0604020202020204" pitchFamily="34" charset="0"/>
                <a:cs typeface="Arial" panose="020B0604020202020204" pitchFamily="34" charset="0"/>
              </a:rPr>
              <a:t> </a:t>
            </a:r>
            <a:r>
              <a:rPr lang="da-DK" sz="2000" dirty="0">
                <a:latin typeface="Arial" panose="020B0604020202020204" pitchFamily="34" charset="0"/>
                <a:cs typeface="Arial" panose="020B0604020202020204" pitchFamily="34" charset="0"/>
              </a:rPr>
              <a:t>godt kan planlægge på søterritoriet, men at lokalplanen først vil få virkning, når der er sket opfyldning.</a:t>
            </a:r>
          </a:p>
        </p:txBody>
      </p:sp>
    </p:spTree>
    <p:extLst>
      <p:ext uri="{BB962C8B-B14F-4D97-AF65-F5344CB8AC3E}">
        <p14:creationId xmlns:p14="http://schemas.microsoft.com/office/powerpoint/2010/main" val="807385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6D9C3DFC-31ED-1349-BDF8-F7F87201C2EC}"/>
              </a:ext>
            </a:extLst>
          </p:cNvPr>
          <p:cNvSpPr txBox="1"/>
          <p:nvPr/>
        </p:nvSpPr>
        <p:spPr>
          <a:xfrm>
            <a:off x="461728" y="315472"/>
            <a:ext cx="8525518" cy="400110"/>
          </a:xfrm>
          <a:prstGeom prst="rect">
            <a:avLst/>
          </a:prstGeom>
          <a:noFill/>
        </p:spPr>
        <p:txBody>
          <a:bodyPr wrap="square" rtlCol="0">
            <a:spAutoFit/>
          </a:bodyPr>
          <a:lstStyle/>
          <a:p>
            <a:r>
              <a:rPr lang="da-DK" sz="2000" dirty="0">
                <a:latin typeface="Arial Black" panose="020B0A04020102020204" pitchFamily="34" charset="0"/>
                <a:cs typeface="Arial" panose="020B0604020202020204" pitchFamily="34" charset="0"/>
              </a:rPr>
              <a:t>PLANKLAGENÆVNETS AFGØRELSE – KLAGEPUNKT 2 </a:t>
            </a:r>
          </a:p>
        </p:txBody>
      </p:sp>
      <p:cxnSp>
        <p:nvCxnSpPr>
          <p:cNvPr id="6" name="Lige forbindelse 5">
            <a:extLst>
              <a:ext uri="{FF2B5EF4-FFF2-40B4-BE49-F238E27FC236}">
                <a16:creationId xmlns:a16="http://schemas.microsoft.com/office/drawing/2014/main" id="{D2143B5E-EED7-134A-9DC1-FFAC488882B2}"/>
              </a:ext>
            </a:extLst>
          </p:cNvPr>
          <p:cNvCxnSpPr>
            <a:cxnSpLocks/>
          </p:cNvCxnSpPr>
          <p:nvPr/>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7" name="Billede 6">
            <a:extLst>
              <a:ext uri="{FF2B5EF4-FFF2-40B4-BE49-F238E27FC236}">
                <a16:creationId xmlns:a16="http://schemas.microsoft.com/office/drawing/2014/main" id="{C6602198-56A1-EF4C-A7C8-CB12D6B70419}"/>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10945018" y="111239"/>
            <a:ext cx="1070178" cy="408465"/>
          </a:xfrm>
          <a:prstGeom prst="rect">
            <a:avLst/>
          </a:prstGeom>
          <a:effectLst/>
        </p:spPr>
      </p:pic>
      <p:sp>
        <p:nvSpPr>
          <p:cNvPr id="5" name="Tekstfelt 4">
            <a:extLst>
              <a:ext uri="{FF2B5EF4-FFF2-40B4-BE49-F238E27FC236}">
                <a16:creationId xmlns:a16="http://schemas.microsoft.com/office/drawing/2014/main" id="{A89F93F1-F7D1-5119-D7B4-785808B72EF2}"/>
              </a:ext>
            </a:extLst>
          </p:cNvPr>
          <p:cNvSpPr txBox="1"/>
          <p:nvPr/>
        </p:nvSpPr>
        <p:spPr>
          <a:xfrm>
            <a:off x="1400175" y="1846945"/>
            <a:ext cx="8283756" cy="1092607"/>
          </a:xfrm>
          <a:prstGeom prst="rect">
            <a:avLst/>
          </a:prstGeom>
          <a:noFill/>
        </p:spPr>
        <p:txBody>
          <a:bodyPr wrap="square">
            <a:spAutoFit/>
          </a:bodyPr>
          <a:lstStyle/>
          <a:p>
            <a:pPr marL="0" indent="0">
              <a:spcAft>
                <a:spcPts val="600"/>
              </a:spcAft>
              <a:buNone/>
            </a:pPr>
            <a:r>
              <a:rPr lang="da-DK" sz="2000" u="sng" dirty="0">
                <a:latin typeface="Arial" panose="020B0604020202020204" pitchFamily="34" charset="0"/>
                <a:cs typeface="Arial" panose="020B0604020202020204" pitchFamily="34" charset="0"/>
              </a:rPr>
              <a:t>2. Klagepunkt</a:t>
            </a:r>
          </a:p>
          <a:p>
            <a:pPr marL="0" indent="0">
              <a:buNone/>
            </a:pPr>
            <a:r>
              <a:rPr lang="da-DK" sz="2000" b="1" dirty="0">
                <a:latin typeface="Arial" panose="020B0604020202020204" pitchFamily="34" charset="0"/>
                <a:cs typeface="Arial" panose="020B0604020202020204" pitchFamily="34" charset="0"/>
              </a:rPr>
              <a:t>Aarhus Kommune har ikke lavet en rummelighedsanalyse på kommunens samlede beholdning af arealer udlagt til by.</a:t>
            </a:r>
          </a:p>
        </p:txBody>
      </p:sp>
    </p:spTree>
    <p:extLst>
      <p:ext uri="{BB962C8B-B14F-4D97-AF65-F5344CB8AC3E}">
        <p14:creationId xmlns:p14="http://schemas.microsoft.com/office/powerpoint/2010/main" val="1550902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6D9C3DFC-31ED-1349-BDF8-F7F87201C2EC}"/>
              </a:ext>
            </a:extLst>
          </p:cNvPr>
          <p:cNvSpPr txBox="1"/>
          <p:nvPr/>
        </p:nvSpPr>
        <p:spPr>
          <a:xfrm>
            <a:off x="461728" y="315472"/>
            <a:ext cx="7776581" cy="400110"/>
          </a:xfrm>
          <a:prstGeom prst="rect">
            <a:avLst/>
          </a:prstGeom>
          <a:noFill/>
        </p:spPr>
        <p:txBody>
          <a:bodyPr wrap="square" rtlCol="0">
            <a:spAutoFit/>
          </a:bodyPr>
          <a:lstStyle/>
          <a:p>
            <a:r>
              <a:rPr lang="da-DK" sz="2000" dirty="0">
                <a:latin typeface="Arial Black" panose="020B0A04020102020204" pitchFamily="34" charset="0"/>
                <a:cs typeface="Arial" panose="020B0604020202020204" pitchFamily="34" charset="0"/>
              </a:rPr>
              <a:t>PLANKLAGENÆVNETS AFGØRELSE – KLAGEPUNKT 2 </a:t>
            </a:r>
          </a:p>
        </p:txBody>
      </p:sp>
      <p:cxnSp>
        <p:nvCxnSpPr>
          <p:cNvPr id="6" name="Lige forbindelse 5">
            <a:extLst>
              <a:ext uri="{FF2B5EF4-FFF2-40B4-BE49-F238E27FC236}">
                <a16:creationId xmlns:a16="http://schemas.microsoft.com/office/drawing/2014/main" id="{D2143B5E-EED7-134A-9DC1-FFAC488882B2}"/>
              </a:ext>
            </a:extLst>
          </p:cNvPr>
          <p:cNvCxnSpPr>
            <a:cxnSpLocks/>
          </p:cNvCxnSpPr>
          <p:nvPr/>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7" name="Billede 6">
            <a:extLst>
              <a:ext uri="{FF2B5EF4-FFF2-40B4-BE49-F238E27FC236}">
                <a16:creationId xmlns:a16="http://schemas.microsoft.com/office/drawing/2014/main" id="{C6602198-56A1-EF4C-A7C8-CB12D6B70419}"/>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10945018" y="111239"/>
            <a:ext cx="1070178" cy="408465"/>
          </a:xfrm>
          <a:prstGeom prst="rect">
            <a:avLst/>
          </a:prstGeom>
          <a:effectLst/>
        </p:spPr>
      </p:pic>
      <p:sp>
        <p:nvSpPr>
          <p:cNvPr id="3" name="Tekstfelt 2">
            <a:extLst>
              <a:ext uri="{FF2B5EF4-FFF2-40B4-BE49-F238E27FC236}">
                <a16:creationId xmlns:a16="http://schemas.microsoft.com/office/drawing/2014/main" id="{996070D2-AD7D-B430-2712-9A5D33299CCE}"/>
              </a:ext>
            </a:extLst>
          </p:cNvPr>
          <p:cNvSpPr txBox="1"/>
          <p:nvPr/>
        </p:nvSpPr>
        <p:spPr>
          <a:xfrm>
            <a:off x="1358538" y="1737922"/>
            <a:ext cx="8621486" cy="2554545"/>
          </a:xfrm>
          <a:prstGeom prst="rect">
            <a:avLst/>
          </a:prstGeom>
          <a:noFill/>
        </p:spPr>
        <p:txBody>
          <a:bodyPr wrap="square">
            <a:spAutoFit/>
          </a:bodyPr>
          <a:lstStyle/>
          <a:p>
            <a:pPr marL="0" indent="0">
              <a:buNone/>
            </a:pPr>
            <a:r>
              <a:rPr lang="da-DK" sz="2000" dirty="0">
                <a:latin typeface="Arial" panose="020B0604020202020204" pitchFamily="34" charset="0"/>
                <a:cs typeface="Arial" panose="020B0604020202020204" pitchFamily="34" charset="0"/>
              </a:rPr>
              <a:t>Planloven har som udgangspunkt, at kommunerne kun kan udlægge arealer til ny byudvikling, der dækker et dokumenteret behov for 12 år. </a:t>
            </a:r>
          </a:p>
          <a:p>
            <a:pPr marL="0" indent="0">
              <a:buNone/>
            </a:pPr>
            <a:endParaRPr lang="da-DK" sz="2000" dirty="0">
              <a:latin typeface="Arial" panose="020B0604020202020204" pitchFamily="34" charset="0"/>
              <a:cs typeface="Arial" panose="020B0604020202020204" pitchFamily="34" charset="0"/>
            </a:endParaRPr>
          </a:p>
          <a:p>
            <a:pPr marL="0" indent="0">
              <a:buNone/>
            </a:pPr>
            <a:r>
              <a:rPr lang="da-DK" sz="2000" dirty="0">
                <a:latin typeface="Arial" panose="020B0604020202020204" pitchFamily="34" charset="0"/>
                <a:cs typeface="Arial" panose="020B0604020202020204" pitchFamily="34" charset="0"/>
              </a:rPr>
              <a:t>Dette indebærer, at hvis kommunen skal inddrage nye arealer til byzone, skal man kortlægge, hvor meget areal til byvækst kommunen i forvejen.</a:t>
            </a:r>
          </a:p>
          <a:p>
            <a:pPr marL="0" indent="0">
              <a:buNone/>
            </a:pPr>
            <a:endParaRPr lang="da-DK" sz="2000" dirty="0">
              <a:latin typeface="Arial" panose="020B0604020202020204" pitchFamily="34" charset="0"/>
              <a:cs typeface="Arial" panose="020B0604020202020204" pitchFamily="34" charset="0"/>
            </a:endParaRPr>
          </a:p>
          <a:p>
            <a:pPr marL="0" indent="0">
              <a:buNone/>
            </a:pPr>
            <a:r>
              <a:rPr lang="da-DK" sz="2000" dirty="0">
                <a:latin typeface="Arial" panose="020B0604020202020204" pitchFamily="34" charset="0"/>
                <a:cs typeface="Arial" panose="020B0604020202020204" pitchFamily="34" charset="0"/>
              </a:rPr>
              <a:t>Har kommunen allerede arealer til 12 års forventet byvækst, skal der udtages eksisterende arealer, før kommunen kan tage nye ind.</a:t>
            </a:r>
          </a:p>
        </p:txBody>
      </p:sp>
    </p:spTree>
    <p:extLst>
      <p:ext uri="{BB962C8B-B14F-4D97-AF65-F5344CB8AC3E}">
        <p14:creationId xmlns:p14="http://schemas.microsoft.com/office/powerpoint/2010/main" val="2164829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6D9C3DFC-31ED-1349-BDF8-F7F87201C2EC}"/>
              </a:ext>
            </a:extLst>
          </p:cNvPr>
          <p:cNvSpPr txBox="1"/>
          <p:nvPr/>
        </p:nvSpPr>
        <p:spPr>
          <a:xfrm>
            <a:off x="461728" y="315472"/>
            <a:ext cx="7933335" cy="400110"/>
          </a:xfrm>
          <a:prstGeom prst="rect">
            <a:avLst/>
          </a:prstGeom>
          <a:noFill/>
        </p:spPr>
        <p:txBody>
          <a:bodyPr wrap="square" rtlCol="0">
            <a:spAutoFit/>
          </a:bodyPr>
          <a:lstStyle/>
          <a:p>
            <a:r>
              <a:rPr lang="da-DK" sz="2000" dirty="0">
                <a:latin typeface="Arial Black" panose="020B0A04020102020204" pitchFamily="34" charset="0"/>
                <a:cs typeface="Arial" panose="020B0604020202020204" pitchFamily="34" charset="0"/>
              </a:rPr>
              <a:t>PLANKLAGENÆVNETS AFGØRELSE – KLAGEPUNKT 2 </a:t>
            </a:r>
          </a:p>
        </p:txBody>
      </p:sp>
      <p:cxnSp>
        <p:nvCxnSpPr>
          <p:cNvPr id="6" name="Lige forbindelse 5">
            <a:extLst>
              <a:ext uri="{FF2B5EF4-FFF2-40B4-BE49-F238E27FC236}">
                <a16:creationId xmlns:a16="http://schemas.microsoft.com/office/drawing/2014/main" id="{D2143B5E-EED7-134A-9DC1-FFAC488882B2}"/>
              </a:ext>
            </a:extLst>
          </p:cNvPr>
          <p:cNvCxnSpPr>
            <a:cxnSpLocks/>
          </p:cNvCxnSpPr>
          <p:nvPr/>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7" name="Billede 6">
            <a:extLst>
              <a:ext uri="{FF2B5EF4-FFF2-40B4-BE49-F238E27FC236}">
                <a16:creationId xmlns:a16="http://schemas.microsoft.com/office/drawing/2014/main" id="{C6602198-56A1-EF4C-A7C8-CB12D6B70419}"/>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10945018" y="111239"/>
            <a:ext cx="1070178" cy="408465"/>
          </a:xfrm>
          <a:prstGeom prst="rect">
            <a:avLst/>
          </a:prstGeom>
          <a:effectLst/>
        </p:spPr>
      </p:pic>
      <p:sp>
        <p:nvSpPr>
          <p:cNvPr id="3" name="Tekstfelt 2">
            <a:extLst>
              <a:ext uri="{FF2B5EF4-FFF2-40B4-BE49-F238E27FC236}">
                <a16:creationId xmlns:a16="http://schemas.microsoft.com/office/drawing/2014/main" id="{97601AC1-3F12-B348-7160-91270EB66DBA}"/>
              </a:ext>
            </a:extLst>
          </p:cNvPr>
          <p:cNvSpPr txBox="1"/>
          <p:nvPr/>
        </p:nvSpPr>
        <p:spPr>
          <a:xfrm>
            <a:off x="1135224" y="1549683"/>
            <a:ext cx="8725989" cy="3477875"/>
          </a:xfrm>
          <a:prstGeom prst="rect">
            <a:avLst/>
          </a:prstGeom>
          <a:noFill/>
        </p:spPr>
        <p:txBody>
          <a:bodyPr wrap="square">
            <a:spAutoFit/>
          </a:bodyPr>
          <a:lstStyle/>
          <a:p>
            <a:pPr marL="0" indent="0">
              <a:buNone/>
            </a:pPr>
            <a:r>
              <a:rPr lang="da-DK" sz="2000" dirty="0">
                <a:latin typeface="Arial" panose="020B0604020202020204" pitchFamily="34" charset="0"/>
                <a:cs typeface="Arial" panose="020B0604020202020204" pitchFamily="34" charset="0"/>
              </a:rPr>
              <a:t>Teknik og Miljø har i forbindelse med plansagen for havneudvidelsen</a:t>
            </a:r>
            <a:r>
              <a:rPr lang="da-DK" sz="2000" dirty="0">
                <a:solidFill>
                  <a:srgbClr val="FF0000"/>
                </a:solidFill>
                <a:latin typeface="Arial" panose="020B0604020202020204" pitchFamily="34" charset="0"/>
                <a:cs typeface="Arial" panose="020B0604020202020204" pitchFamily="34" charset="0"/>
              </a:rPr>
              <a:t> </a:t>
            </a:r>
            <a:r>
              <a:rPr lang="da-DK" sz="2000" dirty="0">
                <a:latin typeface="Arial" panose="020B0604020202020204" pitchFamily="34" charset="0"/>
                <a:cs typeface="Arial" panose="020B0604020202020204" pitchFamily="34" charset="0"/>
              </a:rPr>
              <a:t>vurderet, at 12 års-reglen ikke finder anvendelse i den situation, hvor </a:t>
            </a:r>
            <a:r>
              <a:rPr lang="da-DK" sz="2000" i="1" dirty="0">
                <a:latin typeface="Arial" panose="020B0604020202020204" pitchFamily="34" charset="0"/>
                <a:cs typeface="Arial" panose="020B0604020202020204" pitchFamily="34" charset="0"/>
              </a:rPr>
              <a:t>staten</a:t>
            </a:r>
            <a:r>
              <a:rPr lang="da-DK" sz="2000" dirty="0">
                <a:latin typeface="Arial" panose="020B0604020202020204" pitchFamily="34" charset="0"/>
                <a:cs typeface="Arial" panose="020B0604020202020204" pitchFamily="34" charset="0"/>
              </a:rPr>
              <a:t> giver tilladelse til, at en havn kan indvinde nye landarealer fra søterritoriet til brug for havnevirksomhed.</a:t>
            </a:r>
          </a:p>
          <a:p>
            <a:pPr marL="0" indent="0">
              <a:buNone/>
            </a:pPr>
            <a:endParaRPr lang="da-DK" sz="2000" dirty="0">
              <a:latin typeface="Arial" panose="020B0604020202020204" pitchFamily="34" charset="0"/>
              <a:cs typeface="Arial" panose="020B0604020202020204" pitchFamily="34" charset="0"/>
            </a:endParaRPr>
          </a:p>
          <a:p>
            <a:pPr marL="0" indent="0">
              <a:buNone/>
            </a:pPr>
            <a:r>
              <a:rPr lang="da-DK" sz="2000" dirty="0">
                <a:latin typeface="Arial" panose="020B0604020202020204" pitchFamily="34" charset="0"/>
                <a:cs typeface="Arial" panose="020B0604020202020204" pitchFamily="34" charset="0"/>
              </a:rPr>
              <a:t>Teknik og Miljø har således vurderet, at der ikke er en sammenhæng imellem kommunens ”normale” beholdning af arealer til byvækst og nye havnearealer. </a:t>
            </a:r>
            <a:endParaRPr lang="da-DK" sz="2000" dirty="0">
              <a:solidFill>
                <a:schemeClr val="accent1">
                  <a:lumMod val="60000"/>
                  <a:lumOff val="40000"/>
                </a:schemeClr>
              </a:solidFill>
              <a:latin typeface="Arial" panose="020B0604020202020204" pitchFamily="34" charset="0"/>
              <a:cs typeface="Arial" panose="020B0604020202020204" pitchFamily="34" charset="0"/>
            </a:endParaRPr>
          </a:p>
          <a:p>
            <a:pPr marL="0" indent="0">
              <a:buNone/>
            </a:pPr>
            <a:endParaRPr lang="da-DK" sz="2000" dirty="0">
              <a:latin typeface="Arial" panose="020B0604020202020204" pitchFamily="34" charset="0"/>
              <a:cs typeface="Arial" panose="020B0604020202020204" pitchFamily="34" charset="0"/>
            </a:endParaRPr>
          </a:p>
          <a:p>
            <a:pPr marL="0" indent="0">
              <a:buNone/>
            </a:pPr>
            <a:r>
              <a:rPr lang="da-DK" sz="2000" dirty="0">
                <a:latin typeface="Arial" panose="020B0604020202020204" pitchFamily="34" charset="0"/>
                <a:cs typeface="Arial" panose="020B0604020202020204" pitchFamily="34" charset="0"/>
              </a:rPr>
              <a:t>Herudover har havnearealerne en meget længere tidshorisont end 12 år. Alene etableringsfasen er 7-10 år, før de første landfaste arealer er klar. </a:t>
            </a:r>
          </a:p>
        </p:txBody>
      </p:sp>
    </p:spTree>
    <p:extLst>
      <p:ext uri="{BB962C8B-B14F-4D97-AF65-F5344CB8AC3E}">
        <p14:creationId xmlns:p14="http://schemas.microsoft.com/office/powerpoint/2010/main" val="1401702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6D9C3DFC-31ED-1349-BDF8-F7F87201C2EC}"/>
              </a:ext>
            </a:extLst>
          </p:cNvPr>
          <p:cNvSpPr txBox="1"/>
          <p:nvPr/>
        </p:nvSpPr>
        <p:spPr>
          <a:xfrm>
            <a:off x="461728" y="315472"/>
            <a:ext cx="8098798" cy="400110"/>
          </a:xfrm>
          <a:prstGeom prst="rect">
            <a:avLst/>
          </a:prstGeom>
          <a:noFill/>
        </p:spPr>
        <p:txBody>
          <a:bodyPr wrap="square" rtlCol="0">
            <a:spAutoFit/>
          </a:bodyPr>
          <a:lstStyle/>
          <a:p>
            <a:r>
              <a:rPr lang="da-DK" sz="2000" dirty="0">
                <a:latin typeface="Arial Black" panose="020B0A04020102020204" pitchFamily="34" charset="0"/>
                <a:cs typeface="Arial" panose="020B0604020202020204" pitchFamily="34" charset="0"/>
              </a:rPr>
              <a:t>PLANKLAGENÆVNETS AFGØRELSE – KLAGEPUNKT 2</a:t>
            </a:r>
          </a:p>
        </p:txBody>
      </p:sp>
      <p:cxnSp>
        <p:nvCxnSpPr>
          <p:cNvPr id="6" name="Lige forbindelse 5">
            <a:extLst>
              <a:ext uri="{FF2B5EF4-FFF2-40B4-BE49-F238E27FC236}">
                <a16:creationId xmlns:a16="http://schemas.microsoft.com/office/drawing/2014/main" id="{D2143B5E-EED7-134A-9DC1-FFAC488882B2}"/>
              </a:ext>
            </a:extLst>
          </p:cNvPr>
          <p:cNvCxnSpPr>
            <a:cxnSpLocks/>
          </p:cNvCxnSpPr>
          <p:nvPr/>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7" name="Billede 6">
            <a:extLst>
              <a:ext uri="{FF2B5EF4-FFF2-40B4-BE49-F238E27FC236}">
                <a16:creationId xmlns:a16="http://schemas.microsoft.com/office/drawing/2014/main" id="{C6602198-56A1-EF4C-A7C8-CB12D6B70419}"/>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10945018" y="111239"/>
            <a:ext cx="1070178" cy="408465"/>
          </a:xfrm>
          <a:prstGeom prst="rect">
            <a:avLst/>
          </a:prstGeom>
          <a:effectLst/>
        </p:spPr>
      </p:pic>
      <p:sp>
        <p:nvSpPr>
          <p:cNvPr id="5" name="Tekstfelt 4">
            <a:extLst>
              <a:ext uri="{FF2B5EF4-FFF2-40B4-BE49-F238E27FC236}">
                <a16:creationId xmlns:a16="http://schemas.microsoft.com/office/drawing/2014/main" id="{0B07CEF0-8379-6B32-9731-46E4C0360A5A}"/>
              </a:ext>
            </a:extLst>
          </p:cNvPr>
          <p:cNvSpPr txBox="1"/>
          <p:nvPr/>
        </p:nvSpPr>
        <p:spPr>
          <a:xfrm>
            <a:off x="1314994" y="1797207"/>
            <a:ext cx="7776755" cy="1938992"/>
          </a:xfrm>
          <a:prstGeom prst="rect">
            <a:avLst/>
          </a:prstGeom>
          <a:noFill/>
        </p:spPr>
        <p:txBody>
          <a:bodyPr wrap="square">
            <a:spAutoFit/>
          </a:bodyPr>
          <a:lstStyle/>
          <a:p>
            <a:pPr marL="0" indent="0">
              <a:buNone/>
            </a:pPr>
            <a:r>
              <a:rPr lang="da-DK" sz="2000" dirty="0">
                <a:latin typeface="Arial" panose="020B0604020202020204" pitchFamily="34" charset="0"/>
                <a:cs typeface="Arial" panose="020B0604020202020204" pitchFamily="34" charset="0"/>
              </a:rPr>
              <a:t>Planklagenævnet vurderer, at planlægningen for havneudvidelsen </a:t>
            </a:r>
            <a:r>
              <a:rPr lang="da-DK" sz="2000" u="sng" dirty="0">
                <a:latin typeface="Arial" panose="020B0604020202020204" pitchFamily="34" charset="0"/>
                <a:cs typeface="Arial" panose="020B0604020202020204" pitchFamily="34" charset="0"/>
              </a:rPr>
              <a:t>er</a:t>
            </a:r>
            <a:r>
              <a:rPr lang="da-DK" sz="2000" dirty="0">
                <a:latin typeface="Arial" panose="020B0604020202020204" pitchFamily="34" charset="0"/>
                <a:cs typeface="Arial" panose="020B0604020202020204" pitchFamily="34" charset="0"/>
              </a:rPr>
              <a:t> omfattet af 12 års reglen.</a:t>
            </a:r>
          </a:p>
          <a:p>
            <a:pPr marL="0" indent="0">
              <a:buNone/>
            </a:pPr>
            <a:endParaRPr lang="da-DK" sz="2000" dirty="0">
              <a:latin typeface="Arial" panose="020B0604020202020204" pitchFamily="34" charset="0"/>
              <a:cs typeface="Arial" panose="020B0604020202020204" pitchFamily="34" charset="0"/>
            </a:endParaRPr>
          </a:p>
          <a:p>
            <a:pPr marL="0" indent="0">
              <a:buNone/>
            </a:pPr>
            <a:r>
              <a:rPr lang="da-DK" sz="2000" dirty="0">
                <a:latin typeface="Arial" panose="020B0604020202020204" pitchFamily="34" charset="0"/>
                <a:cs typeface="Arial" panose="020B0604020202020204" pitchFamily="34" charset="0"/>
              </a:rPr>
              <a:t>Når der udlægges nye havnearealer på søterritoriet, skal der således - i henhold til Planklagenævnets afgørelse - foretages en vurdering af, om kommunen samlet har for store udlæg til byvækst.</a:t>
            </a:r>
          </a:p>
        </p:txBody>
      </p:sp>
    </p:spTree>
    <p:extLst>
      <p:ext uri="{BB962C8B-B14F-4D97-AF65-F5344CB8AC3E}">
        <p14:creationId xmlns:p14="http://schemas.microsoft.com/office/powerpoint/2010/main" val="1667443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6D9C3DFC-31ED-1349-BDF8-F7F87201C2EC}"/>
              </a:ext>
            </a:extLst>
          </p:cNvPr>
          <p:cNvSpPr txBox="1"/>
          <p:nvPr/>
        </p:nvSpPr>
        <p:spPr>
          <a:xfrm>
            <a:off x="461728" y="315472"/>
            <a:ext cx="7837541" cy="400110"/>
          </a:xfrm>
          <a:prstGeom prst="rect">
            <a:avLst/>
          </a:prstGeom>
          <a:noFill/>
        </p:spPr>
        <p:txBody>
          <a:bodyPr wrap="square" rtlCol="0">
            <a:spAutoFit/>
          </a:bodyPr>
          <a:lstStyle/>
          <a:p>
            <a:r>
              <a:rPr lang="da-DK" sz="2000" dirty="0">
                <a:latin typeface="Arial Black" panose="020B0A04020102020204" pitchFamily="34" charset="0"/>
                <a:cs typeface="Arial" panose="020B0604020202020204" pitchFamily="34" charset="0"/>
              </a:rPr>
              <a:t>PLANKLAGENÆVNETS AFGØRELSE – KLAGEPUNKT 2  </a:t>
            </a:r>
          </a:p>
        </p:txBody>
      </p:sp>
      <p:cxnSp>
        <p:nvCxnSpPr>
          <p:cNvPr id="6" name="Lige forbindelse 5">
            <a:extLst>
              <a:ext uri="{FF2B5EF4-FFF2-40B4-BE49-F238E27FC236}">
                <a16:creationId xmlns:a16="http://schemas.microsoft.com/office/drawing/2014/main" id="{D2143B5E-EED7-134A-9DC1-FFAC488882B2}"/>
              </a:ext>
            </a:extLst>
          </p:cNvPr>
          <p:cNvCxnSpPr>
            <a:cxnSpLocks/>
          </p:cNvCxnSpPr>
          <p:nvPr/>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7" name="Billede 6">
            <a:extLst>
              <a:ext uri="{FF2B5EF4-FFF2-40B4-BE49-F238E27FC236}">
                <a16:creationId xmlns:a16="http://schemas.microsoft.com/office/drawing/2014/main" id="{C6602198-56A1-EF4C-A7C8-CB12D6B70419}"/>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10945018" y="111239"/>
            <a:ext cx="1070178" cy="408465"/>
          </a:xfrm>
          <a:prstGeom prst="rect">
            <a:avLst/>
          </a:prstGeom>
          <a:effectLst/>
        </p:spPr>
      </p:pic>
      <p:sp>
        <p:nvSpPr>
          <p:cNvPr id="5" name="Tekstfelt 4">
            <a:extLst>
              <a:ext uri="{FF2B5EF4-FFF2-40B4-BE49-F238E27FC236}">
                <a16:creationId xmlns:a16="http://schemas.microsoft.com/office/drawing/2014/main" id="{04F33863-EEF9-CA70-90E7-4CD21F30AA34}"/>
              </a:ext>
            </a:extLst>
          </p:cNvPr>
          <p:cNvSpPr txBox="1"/>
          <p:nvPr/>
        </p:nvSpPr>
        <p:spPr>
          <a:xfrm>
            <a:off x="1332497" y="1899195"/>
            <a:ext cx="8246932" cy="1400383"/>
          </a:xfrm>
          <a:prstGeom prst="rect">
            <a:avLst/>
          </a:prstGeom>
          <a:noFill/>
        </p:spPr>
        <p:txBody>
          <a:bodyPr wrap="square">
            <a:spAutoFit/>
          </a:bodyPr>
          <a:lstStyle/>
          <a:p>
            <a:pPr marL="0" indent="0">
              <a:spcAft>
                <a:spcPts val="600"/>
              </a:spcAft>
              <a:buNone/>
            </a:pPr>
            <a:r>
              <a:rPr lang="da-DK" sz="2000" u="sng" dirty="0">
                <a:latin typeface="Arial" panose="020B0604020202020204" pitchFamily="34" charset="0"/>
                <a:cs typeface="Arial" panose="020B0604020202020204" pitchFamily="34" charset="0"/>
              </a:rPr>
              <a:t>Afgørelse</a:t>
            </a:r>
            <a:r>
              <a:rPr lang="da-DK" sz="2000" dirty="0">
                <a:latin typeface="Arial" panose="020B0604020202020204" pitchFamily="34" charset="0"/>
                <a:cs typeface="Arial" panose="020B0604020202020204" pitchFamily="34" charset="0"/>
              </a:rPr>
              <a:t>:</a:t>
            </a:r>
          </a:p>
          <a:p>
            <a:pPr marL="0" indent="0">
              <a:buNone/>
            </a:pPr>
            <a:r>
              <a:rPr lang="da-DK" sz="2000" dirty="0">
                <a:latin typeface="Arial" panose="020B0604020202020204" pitchFamily="34" charset="0"/>
                <a:cs typeface="Arial" panose="020B0604020202020204" pitchFamily="34" charset="0"/>
              </a:rPr>
              <a:t>Idet der ikke er lavet en 12 års-rummelighedsanalyse finder Planklagenævnet, at kommuneplantillægget lider af en væsentlig mangel, som medfører ugyldighed.</a:t>
            </a:r>
          </a:p>
        </p:txBody>
      </p:sp>
    </p:spTree>
    <p:extLst>
      <p:ext uri="{BB962C8B-B14F-4D97-AF65-F5344CB8AC3E}">
        <p14:creationId xmlns:p14="http://schemas.microsoft.com/office/powerpoint/2010/main" val="8737879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6D9C3DFC-31ED-1349-BDF8-F7F87201C2EC}"/>
              </a:ext>
            </a:extLst>
          </p:cNvPr>
          <p:cNvSpPr txBox="1"/>
          <p:nvPr/>
        </p:nvSpPr>
        <p:spPr>
          <a:xfrm>
            <a:off x="461728" y="315472"/>
            <a:ext cx="8159758" cy="400110"/>
          </a:xfrm>
          <a:prstGeom prst="rect">
            <a:avLst/>
          </a:prstGeom>
          <a:noFill/>
        </p:spPr>
        <p:txBody>
          <a:bodyPr wrap="square" rtlCol="0">
            <a:spAutoFit/>
          </a:bodyPr>
          <a:lstStyle/>
          <a:p>
            <a:r>
              <a:rPr lang="da-DK" sz="2000" dirty="0">
                <a:latin typeface="Arial Black" panose="020B0A04020102020204" pitchFamily="34" charset="0"/>
                <a:cs typeface="Arial" panose="020B0604020202020204" pitchFamily="34" charset="0"/>
              </a:rPr>
              <a:t>PLANKLAGENÆVNETS AFGØRELSE – KLAGEPUNKT 3 </a:t>
            </a:r>
          </a:p>
        </p:txBody>
      </p:sp>
      <p:cxnSp>
        <p:nvCxnSpPr>
          <p:cNvPr id="6" name="Lige forbindelse 5">
            <a:extLst>
              <a:ext uri="{FF2B5EF4-FFF2-40B4-BE49-F238E27FC236}">
                <a16:creationId xmlns:a16="http://schemas.microsoft.com/office/drawing/2014/main" id="{D2143B5E-EED7-134A-9DC1-FFAC488882B2}"/>
              </a:ext>
            </a:extLst>
          </p:cNvPr>
          <p:cNvCxnSpPr>
            <a:cxnSpLocks/>
          </p:cNvCxnSpPr>
          <p:nvPr/>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7" name="Billede 6">
            <a:extLst>
              <a:ext uri="{FF2B5EF4-FFF2-40B4-BE49-F238E27FC236}">
                <a16:creationId xmlns:a16="http://schemas.microsoft.com/office/drawing/2014/main" id="{C6602198-56A1-EF4C-A7C8-CB12D6B70419}"/>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10945018" y="111239"/>
            <a:ext cx="1070178" cy="408465"/>
          </a:xfrm>
          <a:prstGeom prst="rect">
            <a:avLst/>
          </a:prstGeom>
          <a:effectLst/>
        </p:spPr>
      </p:pic>
      <p:sp>
        <p:nvSpPr>
          <p:cNvPr id="5" name="Tekstfelt 4">
            <a:extLst>
              <a:ext uri="{FF2B5EF4-FFF2-40B4-BE49-F238E27FC236}">
                <a16:creationId xmlns:a16="http://schemas.microsoft.com/office/drawing/2014/main" id="{47080650-6CB9-1DDC-4748-33E3E1240F80}"/>
              </a:ext>
            </a:extLst>
          </p:cNvPr>
          <p:cNvSpPr txBox="1"/>
          <p:nvPr/>
        </p:nvSpPr>
        <p:spPr>
          <a:xfrm>
            <a:off x="1558834" y="1907904"/>
            <a:ext cx="6096000" cy="1092607"/>
          </a:xfrm>
          <a:prstGeom prst="rect">
            <a:avLst/>
          </a:prstGeom>
          <a:noFill/>
        </p:spPr>
        <p:txBody>
          <a:bodyPr wrap="square">
            <a:spAutoFit/>
          </a:bodyPr>
          <a:lstStyle/>
          <a:p>
            <a:pPr marL="0" indent="0">
              <a:spcAft>
                <a:spcPts val="600"/>
              </a:spcAft>
              <a:buNone/>
            </a:pPr>
            <a:r>
              <a:rPr lang="da-DK" sz="2000" u="sng" dirty="0">
                <a:latin typeface="Arial" panose="020B0604020202020204" pitchFamily="34" charset="0"/>
                <a:cs typeface="Arial" panose="020B0604020202020204" pitchFamily="34" charset="0"/>
              </a:rPr>
              <a:t>3. Klagepunkt</a:t>
            </a:r>
          </a:p>
          <a:p>
            <a:pPr marL="0" indent="0">
              <a:buNone/>
            </a:pPr>
            <a:r>
              <a:rPr lang="da-DK" sz="2000" b="1" dirty="0">
                <a:latin typeface="Arial" panose="020B0604020202020204" pitchFamily="34" charset="0"/>
                <a:cs typeface="Arial" panose="020B0604020202020204" pitchFamily="34" charset="0"/>
              </a:rPr>
              <a:t>Kommunen har ikke i tilstrækkelig grad godtgjort nødvendigheden af landindvindingen.</a:t>
            </a:r>
          </a:p>
        </p:txBody>
      </p:sp>
    </p:spTree>
    <p:extLst>
      <p:ext uri="{BB962C8B-B14F-4D97-AF65-F5344CB8AC3E}">
        <p14:creationId xmlns:p14="http://schemas.microsoft.com/office/powerpoint/2010/main" val="166163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6D9C3DFC-31ED-1349-BDF8-F7F87201C2EC}"/>
              </a:ext>
            </a:extLst>
          </p:cNvPr>
          <p:cNvSpPr txBox="1"/>
          <p:nvPr/>
        </p:nvSpPr>
        <p:spPr>
          <a:xfrm>
            <a:off x="461728" y="315472"/>
            <a:ext cx="8159758" cy="400110"/>
          </a:xfrm>
          <a:prstGeom prst="rect">
            <a:avLst/>
          </a:prstGeom>
          <a:noFill/>
        </p:spPr>
        <p:txBody>
          <a:bodyPr wrap="square" rtlCol="0">
            <a:spAutoFit/>
          </a:bodyPr>
          <a:lstStyle/>
          <a:p>
            <a:r>
              <a:rPr lang="da-DK" sz="2000" dirty="0">
                <a:latin typeface="Arial Black" panose="020B0A04020102020204" pitchFamily="34" charset="0"/>
                <a:cs typeface="Arial" panose="020B0604020202020204" pitchFamily="34" charset="0"/>
              </a:rPr>
              <a:t>PLANKLAGENÆVNETS AFGØRELSE – KLAGEPUNKT 3 </a:t>
            </a:r>
          </a:p>
        </p:txBody>
      </p:sp>
      <p:cxnSp>
        <p:nvCxnSpPr>
          <p:cNvPr id="6" name="Lige forbindelse 5">
            <a:extLst>
              <a:ext uri="{FF2B5EF4-FFF2-40B4-BE49-F238E27FC236}">
                <a16:creationId xmlns:a16="http://schemas.microsoft.com/office/drawing/2014/main" id="{D2143B5E-EED7-134A-9DC1-FFAC488882B2}"/>
              </a:ext>
            </a:extLst>
          </p:cNvPr>
          <p:cNvCxnSpPr>
            <a:cxnSpLocks/>
          </p:cNvCxnSpPr>
          <p:nvPr/>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7" name="Billede 6">
            <a:extLst>
              <a:ext uri="{FF2B5EF4-FFF2-40B4-BE49-F238E27FC236}">
                <a16:creationId xmlns:a16="http://schemas.microsoft.com/office/drawing/2014/main" id="{C6602198-56A1-EF4C-A7C8-CB12D6B70419}"/>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10945018" y="111239"/>
            <a:ext cx="1070178" cy="408465"/>
          </a:xfrm>
          <a:prstGeom prst="rect">
            <a:avLst/>
          </a:prstGeom>
          <a:effectLst/>
        </p:spPr>
      </p:pic>
      <p:sp>
        <p:nvSpPr>
          <p:cNvPr id="3" name="Tekstfelt 2">
            <a:extLst>
              <a:ext uri="{FF2B5EF4-FFF2-40B4-BE49-F238E27FC236}">
                <a16:creationId xmlns:a16="http://schemas.microsoft.com/office/drawing/2014/main" id="{CC151537-EF2B-F9DA-8763-9D8967B230B8}"/>
              </a:ext>
            </a:extLst>
          </p:cNvPr>
          <p:cNvSpPr txBox="1"/>
          <p:nvPr/>
        </p:nvSpPr>
        <p:spPr>
          <a:xfrm>
            <a:off x="1297577" y="1642964"/>
            <a:ext cx="7541623" cy="3477875"/>
          </a:xfrm>
          <a:prstGeom prst="rect">
            <a:avLst/>
          </a:prstGeom>
          <a:noFill/>
        </p:spPr>
        <p:txBody>
          <a:bodyPr wrap="square">
            <a:spAutoFit/>
          </a:bodyPr>
          <a:lstStyle/>
          <a:p>
            <a:pPr marL="0" indent="0">
              <a:buNone/>
            </a:pPr>
            <a:r>
              <a:rPr lang="da-DK" sz="2000" dirty="0">
                <a:latin typeface="Arial" panose="020B0604020202020204" pitchFamily="34" charset="0"/>
                <a:cs typeface="Arial" panose="020B0604020202020204" pitchFamily="34" charset="0"/>
              </a:rPr>
              <a:t>Der er to lovbestemmelser, som lægger begrænsning på kommunernes mulighed for at planlægge i kystnære arealer.</a:t>
            </a:r>
          </a:p>
          <a:p>
            <a:pPr marL="0" indent="0">
              <a:buNone/>
            </a:pPr>
            <a:endParaRPr lang="da-DK" sz="2000" dirty="0">
              <a:latin typeface="Arial" panose="020B0604020202020204" pitchFamily="34" charset="0"/>
              <a:cs typeface="Arial" panose="020B0604020202020204" pitchFamily="34" charset="0"/>
            </a:endParaRPr>
          </a:p>
          <a:p>
            <a:pPr marL="514350" indent="-514350">
              <a:buAutoNum type="arabicPeriod"/>
            </a:pPr>
            <a:r>
              <a:rPr lang="da-DK" sz="2000" dirty="0">
                <a:latin typeface="Arial" panose="020B0604020202020204" pitchFamily="34" charset="0"/>
                <a:cs typeface="Arial" panose="020B0604020202020204" pitchFamily="34" charset="0"/>
              </a:rPr>
              <a:t>I </a:t>
            </a:r>
            <a:r>
              <a:rPr lang="da-DK" sz="2000" b="1" dirty="0">
                <a:latin typeface="Arial" panose="020B0604020202020204" pitchFamily="34" charset="0"/>
                <a:cs typeface="Arial" panose="020B0604020202020204" pitchFamily="34" charset="0"/>
              </a:rPr>
              <a:t>kystnærhedszonen</a:t>
            </a:r>
            <a:r>
              <a:rPr lang="da-DK" sz="2000" dirty="0">
                <a:latin typeface="Arial" panose="020B0604020202020204" pitchFamily="34" charset="0"/>
                <a:cs typeface="Arial" panose="020B0604020202020204" pitchFamily="34" charset="0"/>
              </a:rPr>
              <a:t> (tre km fra kysten) må der kun inddrages nye arealer til byzone, hvis der er en </a:t>
            </a:r>
            <a:r>
              <a:rPr lang="da-DK" sz="2000" i="1" dirty="0">
                <a:latin typeface="Arial" panose="020B0604020202020204" pitchFamily="34" charset="0"/>
                <a:cs typeface="Arial" panose="020B0604020202020204" pitchFamily="34" charset="0"/>
              </a:rPr>
              <a:t>særlig</a:t>
            </a:r>
            <a:r>
              <a:rPr lang="da-DK" sz="2000" dirty="0">
                <a:latin typeface="Arial" panose="020B0604020202020204" pitchFamily="34" charset="0"/>
                <a:cs typeface="Arial" panose="020B0604020202020204" pitchFamily="34" charset="0"/>
              </a:rPr>
              <a:t> begrundelse – enten planmæssigt eller funktionelt</a:t>
            </a:r>
            <a:br>
              <a:rPr lang="da-DK" sz="2000" dirty="0">
                <a:latin typeface="Arial" panose="020B0604020202020204" pitchFamily="34" charset="0"/>
                <a:cs typeface="Arial" panose="020B0604020202020204" pitchFamily="34" charset="0"/>
              </a:rPr>
            </a:br>
            <a:endParaRPr lang="da-DK" sz="2000" dirty="0">
              <a:latin typeface="Arial" panose="020B0604020202020204" pitchFamily="34" charset="0"/>
              <a:cs typeface="Arial" panose="020B0604020202020204" pitchFamily="34" charset="0"/>
            </a:endParaRPr>
          </a:p>
          <a:p>
            <a:pPr marL="514350" indent="-514350">
              <a:buAutoNum type="arabicPeriod"/>
            </a:pPr>
            <a:r>
              <a:rPr lang="da-DK" sz="2000" dirty="0">
                <a:latin typeface="Arial" panose="020B0604020202020204" pitchFamily="34" charset="0"/>
                <a:cs typeface="Arial" panose="020B0604020202020204" pitchFamily="34" charset="0"/>
              </a:rPr>
              <a:t>Bortset fra trafikhavneanlæg og overordnede infrastrukturanlæg kan kommunen kun i ganske særlige tilfælde planlægge for nye arealer </a:t>
            </a:r>
            <a:r>
              <a:rPr lang="da-DK" sz="2000" b="1" dirty="0">
                <a:latin typeface="Arial" panose="020B0604020202020204" pitchFamily="34" charset="0"/>
                <a:cs typeface="Arial" panose="020B0604020202020204" pitchFamily="34" charset="0"/>
              </a:rPr>
              <a:t>indvundet fra søterritoriet</a:t>
            </a:r>
            <a:r>
              <a:rPr lang="da-DK"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42637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6D9C3DFC-31ED-1349-BDF8-F7F87201C2EC}"/>
              </a:ext>
            </a:extLst>
          </p:cNvPr>
          <p:cNvSpPr txBox="1"/>
          <p:nvPr/>
        </p:nvSpPr>
        <p:spPr>
          <a:xfrm>
            <a:off x="461728" y="315472"/>
            <a:ext cx="8159758" cy="400110"/>
          </a:xfrm>
          <a:prstGeom prst="rect">
            <a:avLst/>
          </a:prstGeom>
          <a:noFill/>
        </p:spPr>
        <p:txBody>
          <a:bodyPr wrap="square" rtlCol="0">
            <a:spAutoFit/>
          </a:bodyPr>
          <a:lstStyle/>
          <a:p>
            <a:r>
              <a:rPr lang="da-DK" sz="2000" dirty="0">
                <a:latin typeface="Arial Black" panose="020B0A04020102020204" pitchFamily="34" charset="0"/>
                <a:cs typeface="Arial" panose="020B0604020202020204" pitchFamily="34" charset="0"/>
              </a:rPr>
              <a:t>PLANKLAGENÆVNETS AFGØRELSE – KLAGEPUNKT 3 </a:t>
            </a:r>
          </a:p>
        </p:txBody>
      </p:sp>
      <p:cxnSp>
        <p:nvCxnSpPr>
          <p:cNvPr id="6" name="Lige forbindelse 5">
            <a:extLst>
              <a:ext uri="{FF2B5EF4-FFF2-40B4-BE49-F238E27FC236}">
                <a16:creationId xmlns:a16="http://schemas.microsoft.com/office/drawing/2014/main" id="{D2143B5E-EED7-134A-9DC1-FFAC488882B2}"/>
              </a:ext>
            </a:extLst>
          </p:cNvPr>
          <p:cNvCxnSpPr>
            <a:cxnSpLocks/>
          </p:cNvCxnSpPr>
          <p:nvPr/>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7" name="Billede 6">
            <a:extLst>
              <a:ext uri="{FF2B5EF4-FFF2-40B4-BE49-F238E27FC236}">
                <a16:creationId xmlns:a16="http://schemas.microsoft.com/office/drawing/2014/main" id="{C6602198-56A1-EF4C-A7C8-CB12D6B70419}"/>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10945018" y="111239"/>
            <a:ext cx="1070178" cy="408465"/>
          </a:xfrm>
          <a:prstGeom prst="rect">
            <a:avLst/>
          </a:prstGeom>
          <a:effectLst/>
        </p:spPr>
      </p:pic>
      <p:sp>
        <p:nvSpPr>
          <p:cNvPr id="3" name="Tekstfelt 2">
            <a:extLst>
              <a:ext uri="{FF2B5EF4-FFF2-40B4-BE49-F238E27FC236}">
                <a16:creationId xmlns:a16="http://schemas.microsoft.com/office/drawing/2014/main" id="{EBDBD859-E74F-1403-4F27-B8DAEB952CF2}"/>
              </a:ext>
            </a:extLst>
          </p:cNvPr>
          <p:cNvSpPr txBox="1"/>
          <p:nvPr/>
        </p:nvSpPr>
        <p:spPr>
          <a:xfrm>
            <a:off x="1341120" y="1465949"/>
            <a:ext cx="8325394" cy="2554545"/>
          </a:xfrm>
          <a:prstGeom prst="rect">
            <a:avLst/>
          </a:prstGeom>
          <a:noFill/>
        </p:spPr>
        <p:txBody>
          <a:bodyPr wrap="square">
            <a:spAutoFit/>
          </a:bodyPr>
          <a:lstStyle/>
          <a:p>
            <a:pPr marL="0" indent="0">
              <a:buNone/>
            </a:pPr>
            <a:r>
              <a:rPr lang="da-DK" sz="2000" dirty="0">
                <a:latin typeface="Arial" panose="020B0604020202020204" pitchFamily="34" charset="0"/>
                <a:cs typeface="Arial" panose="020B0604020202020204" pitchFamily="34" charset="0"/>
              </a:rPr>
              <a:t>Kort sagt; </a:t>
            </a:r>
          </a:p>
          <a:p>
            <a:pPr marL="0" indent="0">
              <a:buNone/>
            </a:pPr>
            <a:endParaRPr lang="da-DK" sz="2000" dirty="0">
              <a:latin typeface="Arial" panose="020B0604020202020204" pitchFamily="34" charset="0"/>
              <a:cs typeface="Arial" panose="020B0604020202020204" pitchFamily="34" charset="0"/>
            </a:endParaRPr>
          </a:p>
          <a:p>
            <a:pPr lvl="1"/>
            <a:r>
              <a:rPr lang="da-DK" sz="2000" dirty="0">
                <a:latin typeface="Arial" panose="020B0604020202020204" pitchFamily="34" charset="0"/>
                <a:cs typeface="Arial" panose="020B0604020202020204" pitchFamily="34" charset="0"/>
              </a:rPr>
              <a:t>Alt ny kystnær planlægning kræver en særlig begrundelse, og såfremt der indvindes land fra søterritoriet, gælder der et skærpet krav om begrundelse, medmindre det er trafikhavneanlæg.</a:t>
            </a:r>
          </a:p>
          <a:p>
            <a:pPr marL="0" indent="0">
              <a:buNone/>
            </a:pPr>
            <a:endParaRPr lang="da-DK" sz="2000" dirty="0">
              <a:latin typeface="Arial" panose="020B0604020202020204" pitchFamily="34" charset="0"/>
              <a:cs typeface="Arial" panose="020B0604020202020204" pitchFamily="34" charset="0"/>
            </a:endParaRPr>
          </a:p>
          <a:p>
            <a:pPr lvl="1"/>
            <a:r>
              <a:rPr lang="da-DK" sz="2000" dirty="0">
                <a:latin typeface="Arial" panose="020B0604020202020204" pitchFamily="34" charset="0"/>
                <a:cs typeface="Arial" panose="020B0604020202020204" pitchFamily="34" charset="0"/>
              </a:rPr>
              <a:t>For trafikhavneanlæg gælder der dog det krav, at </a:t>
            </a:r>
            <a:r>
              <a:rPr lang="da-DK" sz="2000" dirty="0" err="1">
                <a:latin typeface="Arial" panose="020B0604020202020204" pitchFamily="34" charset="0"/>
                <a:cs typeface="Arial" panose="020B0604020202020204" pitchFamily="34" charset="0"/>
              </a:rPr>
              <a:t>havneanlægget</a:t>
            </a:r>
            <a:r>
              <a:rPr lang="da-DK" sz="2000" dirty="0">
                <a:latin typeface="Arial" panose="020B0604020202020204" pitchFamily="34" charset="0"/>
                <a:cs typeface="Arial" panose="020B0604020202020204" pitchFamily="34" charset="0"/>
              </a:rPr>
              <a:t> skal være </a:t>
            </a:r>
            <a:r>
              <a:rPr lang="da-DK" sz="2000" i="1" dirty="0">
                <a:latin typeface="Arial" panose="020B0604020202020204" pitchFamily="34" charset="0"/>
                <a:cs typeface="Arial" panose="020B0604020202020204" pitchFamily="34" charset="0"/>
              </a:rPr>
              <a:t>nødvendigt</a:t>
            </a:r>
            <a:r>
              <a:rPr lang="da-DK" sz="2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162238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C6602198-56A1-EF4C-A7C8-CB12D6B70419}"/>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10945018" y="111239"/>
            <a:ext cx="1070178" cy="408465"/>
          </a:xfrm>
          <a:prstGeom prst="rect">
            <a:avLst/>
          </a:prstGeom>
          <a:effectLst/>
        </p:spPr>
      </p:pic>
      <p:sp>
        <p:nvSpPr>
          <p:cNvPr id="10" name="Pladsholder til indhold 2">
            <a:extLst>
              <a:ext uri="{FF2B5EF4-FFF2-40B4-BE49-F238E27FC236}">
                <a16:creationId xmlns:a16="http://schemas.microsoft.com/office/drawing/2014/main" id="{ACED18AF-CA76-B8FA-F43C-25BA0D3D6EC0}"/>
              </a:ext>
            </a:extLst>
          </p:cNvPr>
          <p:cNvSpPr txBox="1">
            <a:spLocks/>
          </p:cNvSpPr>
          <p:nvPr/>
        </p:nvSpPr>
        <p:spPr>
          <a:xfrm>
            <a:off x="1403976" y="1625301"/>
            <a:ext cx="9541042" cy="33076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da-DK" b="1" dirty="0">
                <a:latin typeface="Arial" panose="020B0604020202020204" pitchFamily="34" charset="0"/>
                <a:cs typeface="Arial" panose="020B0604020202020204" pitchFamily="34" charset="0"/>
              </a:rPr>
              <a:t>Orienteringsmøde om Planklagenævnets afgørelse</a:t>
            </a:r>
          </a:p>
          <a:p>
            <a:pPr marL="0" indent="0">
              <a:buNone/>
            </a:pPr>
            <a:r>
              <a:rPr lang="da-DK" sz="2400" dirty="0">
                <a:latin typeface="Arial" panose="020B0604020202020204" pitchFamily="34" charset="0"/>
                <a:cs typeface="Arial" panose="020B0604020202020204" pitchFamily="34" charset="0"/>
              </a:rPr>
              <a:t>Introduktion og baggrund</a:t>
            </a:r>
          </a:p>
          <a:p>
            <a:pPr marL="0" indent="0">
              <a:buNone/>
            </a:pPr>
            <a:r>
              <a:rPr lang="da-DK" sz="2400" dirty="0">
                <a:latin typeface="Arial" panose="020B0604020202020204" pitchFamily="34" charset="0"/>
                <a:cs typeface="Arial" panose="020B0604020202020204" pitchFamily="34" charset="0"/>
              </a:rPr>
              <a:t>Gennemgang af afgørelsen</a:t>
            </a:r>
          </a:p>
          <a:p>
            <a:pPr marL="0" indent="0">
              <a:buNone/>
            </a:pPr>
            <a:r>
              <a:rPr lang="da-DK" sz="2400" dirty="0">
                <a:latin typeface="Arial" panose="020B0604020202020204" pitchFamily="34" charset="0"/>
                <a:cs typeface="Arial" panose="020B0604020202020204" pitchFamily="34" charset="0"/>
              </a:rPr>
              <a:t>Kommunens vurderinger i de tre underkendte forhold</a:t>
            </a:r>
          </a:p>
          <a:p>
            <a:pPr marL="0" indent="0">
              <a:buFont typeface="Arial" panose="020B0604020202020204" pitchFamily="34" charset="0"/>
              <a:buNone/>
            </a:pPr>
            <a:r>
              <a:rPr lang="da-DK" sz="2400" dirty="0">
                <a:latin typeface="Arial" panose="020B0604020202020204" pitchFamily="34" charset="0"/>
                <a:cs typeface="Arial" panose="020B0604020202020204" pitchFamily="34" charset="0"/>
              </a:rPr>
              <a:t>Mulige videre veje</a:t>
            </a:r>
          </a:p>
          <a:p>
            <a:pPr marL="0" indent="0">
              <a:buFont typeface="Arial" panose="020B0604020202020204" pitchFamily="34" charset="0"/>
              <a:buNone/>
            </a:pPr>
            <a:r>
              <a:rPr lang="da-DK"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27074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6D9C3DFC-31ED-1349-BDF8-F7F87201C2EC}"/>
              </a:ext>
            </a:extLst>
          </p:cNvPr>
          <p:cNvSpPr txBox="1"/>
          <p:nvPr/>
        </p:nvSpPr>
        <p:spPr>
          <a:xfrm>
            <a:off x="461728" y="315472"/>
            <a:ext cx="8159758" cy="400110"/>
          </a:xfrm>
          <a:prstGeom prst="rect">
            <a:avLst/>
          </a:prstGeom>
          <a:noFill/>
        </p:spPr>
        <p:txBody>
          <a:bodyPr wrap="square" rtlCol="0">
            <a:spAutoFit/>
          </a:bodyPr>
          <a:lstStyle/>
          <a:p>
            <a:r>
              <a:rPr lang="da-DK" sz="2000" dirty="0">
                <a:latin typeface="Arial Black" panose="020B0A04020102020204" pitchFamily="34" charset="0"/>
                <a:cs typeface="Arial" panose="020B0604020202020204" pitchFamily="34" charset="0"/>
              </a:rPr>
              <a:t>PLANKLAGENÆVNETS AFGØRELSE – KLAGEPUNKT 3 </a:t>
            </a:r>
          </a:p>
        </p:txBody>
      </p:sp>
      <p:cxnSp>
        <p:nvCxnSpPr>
          <p:cNvPr id="6" name="Lige forbindelse 5">
            <a:extLst>
              <a:ext uri="{FF2B5EF4-FFF2-40B4-BE49-F238E27FC236}">
                <a16:creationId xmlns:a16="http://schemas.microsoft.com/office/drawing/2014/main" id="{D2143B5E-EED7-134A-9DC1-FFAC488882B2}"/>
              </a:ext>
            </a:extLst>
          </p:cNvPr>
          <p:cNvCxnSpPr>
            <a:cxnSpLocks/>
          </p:cNvCxnSpPr>
          <p:nvPr/>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7" name="Billede 6">
            <a:extLst>
              <a:ext uri="{FF2B5EF4-FFF2-40B4-BE49-F238E27FC236}">
                <a16:creationId xmlns:a16="http://schemas.microsoft.com/office/drawing/2014/main" id="{C6602198-56A1-EF4C-A7C8-CB12D6B70419}"/>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10945018" y="111239"/>
            <a:ext cx="1070178" cy="408465"/>
          </a:xfrm>
          <a:prstGeom prst="rect">
            <a:avLst/>
          </a:prstGeom>
          <a:effectLst/>
        </p:spPr>
      </p:pic>
      <p:sp>
        <p:nvSpPr>
          <p:cNvPr id="3" name="Tekstfelt 2">
            <a:extLst>
              <a:ext uri="{FF2B5EF4-FFF2-40B4-BE49-F238E27FC236}">
                <a16:creationId xmlns:a16="http://schemas.microsoft.com/office/drawing/2014/main" id="{89D6D1F1-A810-7581-48E6-90C95AF63EBD}"/>
              </a:ext>
            </a:extLst>
          </p:cNvPr>
          <p:cNvSpPr txBox="1"/>
          <p:nvPr/>
        </p:nvSpPr>
        <p:spPr>
          <a:xfrm>
            <a:off x="1393370" y="1574134"/>
            <a:ext cx="8447315" cy="3170099"/>
          </a:xfrm>
          <a:prstGeom prst="rect">
            <a:avLst/>
          </a:prstGeom>
          <a:noFill/>
        </p:spPr>
        <p:txBody>
          <a:bodyPr wrap="square">
            <a:spAutoFit/>
          </a:bodyPr>
          <a:lstStyle/>
          <a:p>
            <a:pPr marL="0" indent="0">
              <a:buNone/>
            </a:pPr>
            <a:r>
              <a:rPr lang="da-DK" sz="2000" dirty="0">
                <a:latin typeface="Arial" panose="020B0604020202020204" pitchFamily="34" charset="0"/>
                <a:cs typeface="Arial" panose="020B0604020202020204" pitchFamily="34" charset="0"/>
              </a:rPr>
              <a:t>Planklagenævnet fastslår i sin afgørelse, at der er en naturlig begrundelse for, at havnearealer skal ligge kystnært. </a:t>
            </a:r>
          </a:p>
          <a:p>
            <a:pPr marL="0" indent="0">
              <a:buNone/>
            </a:pPr>
            <a:endParaRPr lang="da-DK" sz="2000" dirty="0">
              <a:latin typeface="Arial" panose="020B0604020202020204" pitchFamily="34" charset="0"/>
              <a:cs typeface="Arial" panose="020B0604020202020204" pitchFamily="34" charset="0"/>
            </a:endParaRPr>
          </a:p>
          <a:p>
            <a:pPr marL="0" indent="0">
              <a:buNone/>
            </a:pPr>
            <a:r>
              <a:rPr lang="da-DK" sz="2000" dirty="0">
                <a:latin typeface="Arial" panose="020B0604020202020204" pitchFamily="34" charset="0"/>
                <a:cs typeface="Arial" panose="020B0604020202020204" pitchFamily="34" charset="0"/>
              </a:rPr>
              <a:t>Men Planklagenævnet finder ikke, at der i plandokumenterne er en tilstrækkelig begrundelse for, at det er nødvendigt med et areal af et omfang på 84 ha. </a:t>
            </a:r>
          </a:p>
          <a:p>
            <a:pPr marL="0" indent="0">
              <a:buNone/>
            </a:pPr>
            <a:endParaRPr lang="da-DK" sz="2000" dirty="0">
              <a:latin typeface="Arial" panose="020B0604020202020204" pitchFamily="34" charset="0"/>
              <a:cs typeface="Arial" panose="020B0604020202020204" pitchFamily="34" charset="0"/>
            </a:endParaRPr>
          </a:p>
          <a:p>
            <a:pPr marL="0" indent="0">
              <a:buNone/>
            </a:pPr>
            <a:r>
              <a:rPr lang="da-DK" sz="2000" dirty="0">
                <a:latin typeface="Arial" panose="020B0604020202020204" pitchFamily="34" charset="0"/>
                <a:cs typeface="Arial" panose="020B0604020202020204" pitchFamily="34" charset="0"/>
              </a:rPr>
              <a:t>Planklagenævnet peger i denne forbindelse på det forhold, at halvdelen af lokalplanområdet (etape 2) ikke er byggeretsgivende, og at det store areal udlagt til </a:t>
            </a:r>
            <a:r>
              <a:rPr lang="da-DK" sz="2000" dirty="0" err="1">
                <a:latin typeface="Arial" panose="020B0604020202020204" pitchFamily="34" charset="0"/>
                <a:cs typeface="Arial" panose="020B0604020202020204" pitchFamily="34" charset="0"/>
              </a:rPr>
              <a:t>Blueline</a:t>
            </a:r>
            <a:r>
              <a:rPr lang="da-DK" sz="2000" dirty="0">
                <a:latin typeface="Arial" panose="020B0604020202020204" pitchFamily="34" charset="0"/>
                <a:cs typeface="Arial" panose="020B0604020202020204" pitchFamily="34" charset="0"/>
              </a:rPr>
              <a:t> ikke er en naturlig del af en trafikhavn. </a:t>
            </a:r>
          </a:p>
        </p:txBody>
      </p:sp>
    </p:spTree>
    <p:extLst>
      <p:ext uri="{BB962C8B-B14F-4D97-AF65-F5344CB8AC3E}">
        <p14:creationId xmlns:p14="http://schemas.microsoft.com/office/powerpoint/2010/main" val="1171758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6D9C3DFC-31ED-1349-BDF8-F7F87201C2EC}"/>
              </a:ext>
            </a:extLst>
          </p:cNvPr>
          <p:cNvSpPr txBox="1"/>
          <p:nvPr/>
        </p:nvSpPr>
        <p:spPr>
          <a:xfrm>
            <a:off x="461728" y="315472"/>
            <a:ext cx="8159758" cy="400110"/>
          </a:xfrm>
          <a:prstGeom prst="rect">
            <a:avLst/>
          </a:prstGeom>
          <a:noFill/>
        </p:spPr>
        <p:txBody>
          <a:bodyPr wrap="square" rtlCol="0">
            <a:spAutoFit/>
          </a:bodyPr>
          <a:lstStyle/>
          <a:p>
            <a:r>
              <a:rPr lang="da-DK" sz="2000" dirty="0">
                <a:latin typeface="Arial Black" panose="020B0A04020102020204" pitchFamily="34" charset="0"/>
                <a:cs typeface="Arial" panose="020B0604020202020204" pitchFamily="34" charset="0"/>
              </a:rPr>
              <a:t>PLANKLAGENÆVNETS AFGØRELSE – KLAGEPUNKT 3 </a:t>
            </a:r>
          </a:p>
        </p:txBody>
      </p:sp>
      <p:cxnSp>
        <p:nvCxnSpPr>
          <p:cNvPr id="6" name="Lige forbindelse 5">
            <a:extLst>
              <a:ext uri="{FF2B5EF4-FFF2-40B4-BE49-F238E27FC236}">
                <a16:creationId xmlns:a16="http://schemas.microsoft.com/office/drawing/2014/main" id="{D2143B5E-EED7-134A-9DC1-FFAC488882B2}"/>
              </a:ext>
            </a:extLst>
          </p:cNvPr>
          <p:cNvCxnSpPr>
            <a:cxnSpLocks/>
          </p:cNvCxnSpPr>
          <p:nvPr/>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7" name="Billede 6">
            <a:extLst>
              <a:ext uri="{FF2B5EF4-FFF2-40B4-BE49-F238E27FC236}">
                <a16:creationId xmlns:a16="http://schemas.microsoft.com/office/drawing/2014/main" id="{C6602198-56A1-EF4C-A7C8-CB12D6B70419}"/>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10945018" y="111239"/>
            <a:ext cx="1070178" cy="408465"/>
          </a:xfrm>
          <a:prstGeom prst="rect">
            <a:avLst/>
          </a:prstGeom>
          <a:effectLst/>
        </p:spPr>
      </p:pic>
      <p:pic>
        <p:nvPicPr>
          <p:cNvPr id="2" name="Pladsholder til indhold 8">
            <a:extLst>
              <a:ext uri="{FF2B5EF4-FFF2-40B4-BE49-F238E27FC236}">
                <a16:creationId xmlns:a16="http://schemas.microsoft.com/office/drawing/2014/main" id="{99DFD63D-8DFD-E432-4D63-65712A3F05B1}"/>
              </a:ext>
            </a:extLst>
          </p:cNvPr>
          <p:cNvPicPr>
            <a:picLocks noChangeAspect="1"/>
          </p:cNvPicPr>
          <p:nvPr/>
        </p:nvPicPr>
        <p:blipFill rotWithShape="1">
          <a:blip r:embed="rId3"/>
          <a:srcRect l="36730" t="12988" r="11146" b="6239"/>
          <a:stretch/>
        </p:blipFill>
        <p:spPr>
          <a:xfrm>
            <a:off x="2483376" y="766770"/>
            <a:ext cx="6138110" cy="5944782"/>
          </a:xfrm>
          <a:prstGeom prst="rect">
            <a:avLst/>
          </a:prstGeom>
        </p:spPr>
      </p:pic>
    </p:spTree>
    <p:extLst>
      <p:ext uri="{BB962C8B-B14F-4D97-AF65-F5344CB8AC3E}">
        <p14:creationId xmlns:p14="http://schemas.microsoft.com/office/powerpoint/2010/main" val="3425968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6D9C3DFC-31ED-1349-BDF8-F7F87201C2EC}"/>
              </a:ext>
            </a:extLst>
          </p:cNvPr>
          <p:cNvSpPr txBox="1"/>
          <p:nvPr/>
        </p:nvSpPr>
        <p:spPr>
          <a:xfrm>
            <a:off x="461728" y="315472"/>
            <a:ext cx="8159758" cy="400110"/>
          </a:xfrm>
          <a:prstGeom prst="rect">
            <a:avLst/>
          </a:prstGeom>
          <a:noFill/>
        </p:spPr>
        <p:txBody>
          <a:bodyPr wrap="square" rtlCol="0">
            <a:spAutoFit/>
          </a:bodyPr>
          <a:lstStyle/>
          <a:p>
            <a:r>
              <a:rPr lang="da-DK" sz="2000" dirty="0">
                <a:latin typeface="Arial Black" panose="020B0A04020102020204" pitchFamily="34" charset="0"/>
                <a:cs typeface="Arial" panose="020B0604020202020204" pitchFamily="34" charset="0"/>
              </a:rPr>
              <a:t>PLANKLAGENÆVNETS AFGØRELSE – KLAGEPUNKT 3 </a:t>
            </a:r>
          </a:p>
        </p:txBody>
      </p:sp>
      <p:cxnSp>
        <p:nvCxnSpPr>
          <p:cNvPr id="6" name="Lige forbindelse 5">
            <a:extLst>
              <a:ext uri="{FF2B5EF4-FFF2-40B4-BE49-F238E27FC236}">
                <a16:creationId xmlns:a16="http://schemas.microsoft.com/office/drawing/2014/main" id="{D2143B5E-EED7-134A-9DC1-FFAC488882B2}"/>
              </a:ext>
            </a:extLst>
          </p:cNvPr>
          <p:cNvCxnSpPr>
            <a:cxnSpLocks/>
          </p:cNvCxnSpPr>
          <p:nvPr/>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7" name="Billede 6">
            <a:extLst>
              <a:ext uri="{FF2B5EF4-FFF2-40B4-BE49-F238E27FC236}">
                <a16:creationId xmlns:a16="http://schemas.microsoft.com/office/drawing/2014/main" id="{C6602198-56A1-EF4C-A7C8-CB12D6B70419}"/>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10945018" y="111239"/>
            <a:ext cx="1070178" cy="408465"/>
          </a:xfrm>
          <a:prstGeom prst="rect">
            <a:avLst/>
          </a:prstGeom>
          <a:effectLst/>
        </p:spPr>
      </p:pic>
      <p:sp>
        <p:nvSpPr>
          <p:cNvPr id="5" name="Tekstfelt 4">
            <a:extLst>
              <a:ext uri="{FF2B5EF4-FFF2-40B4-BE49-F238E27FC236}">
                <a16:creationId xmlns:a16="http://schemas.microsoft.com/office/drawing/2014/main" id="{E4124403-46A4-667F-FC15-330BE910BDAA}"/>
              </a:ext>
            </a:extLst>
          </p:cNvPr>
          <p:cNvSpPr txBox="1"/>
          <p:nvPr/>
        </p:nvSpPr>
        <p:spPr>
          <a:xfrm>
            <a:off x="931990" y="1446856"/>
            <a:ext cx="9666341" cy="3785652"/>
          </a:xfrm>
          <a:prstGeom prst="rect">
            <a:avLst/>
          </a:prstGeom>
          <a:noFill/>
        </p:spPr>
        <p:txBody>
          <a:bodyPr wrap="square">
            <a:spAutoFit/>
          </a:bodyPr>
          <a:lstStyle/>
          <a:p>
            <a:pPr marL="0" indent="0">
              <a:buNone/>
            </a:pPr>
            <a:r>
              <a:rPr lang="da-DK" sz="2000" dirty="0">
                <a:latin typeface="Arial" panose="020B0604020202020204" pitchFamily="34" charset="0"/>
                <a:cs typeface="Arial" panose="020B0604020202020204" pitchFamily="34" charset="0"/>
              </a:rPr>
              <a:t>Planklagenævnet underkender kommunens lokalplan med henvisning til, at der ikke er anført begrundelser i plan</a:t>
            </a:r>
            <a:r>
              <a:rPr lang="da-DK" sz="2000" i="1" u="sng" dirty="0">
                <a:latin typeface="Arial" panose="020B0604020202020204" pitchFamily="34" charset="0"/>
                <a:cs typeface="Arial" panose="020B0604020202020204" pitchFamily="34" charset="0"/>
              </a:rPr>
              <a:t>dokumenterne</a:t>
            </a:r>
            <a:r>
              <a:rPr lang="da-DK" sz="2000" dirty="0">
                <a:latin typeface="Arial" panose="020B0604020202020204" pitchFamily="34" charset="0"/>
                <a:cs typeface="Arial" panose="020B0604020202020204" pitchFamily="34" charset="0"/>
              </a:rPr>
              <a:t> (disse omfatter selve lokalplanen og miljøvurderingen).</a:t>
            </a:r>
          </a:p>
          <a:p>
            <a:pPr marL="0" indent="0">
              <a:buNone/>
            </a:pPr>
            <a:endParaRPr lang="da-DK" sz="2000" dirty="0">
              <a:latin typeface="Arial" panose="020B0604020202020204" pitchFamily="34" charset="0"/>
              <a:cs typeface="Arial" panose="020B0604020202020204" pitchFamily="34" charset="0"/>
            </a:endParaRPr>
          </a:p>
          <a:p>
            <a:pPr marL="0" indent="0">
              <a:buNone/>
            </a:pPr>
            <a:r>
              <a:rPr lang="da-DK" sz="2000" dirty="0">
                <a:latin typeface="Arial" panose="020B0604020202020204" pitchFamily="34" charset="0"/>
                <a:cs typeface="Arial" panose="020B0604020202020204" pitchFamily="34" charset="0"/>
              </a:rPr>
              <a:t>Det betyder, at selvom sagen som helhed måtte være grundigt belyst i det samlede sagsmateriale, som lå til grund for byrådets beslutninger og den offentlige debat (herunder behovsanalyserne fra Cowi, Rambøll og HBS </a:t>
            </a:r>
            <a:r>
              <a:rPr lang="da-DK" sz="2000" dirty="0" err="1">
                <a:latin typeface="Arial" panose="020B0604020202020204" pitchFamily="34" charset="0"/>
                <a:cs typeface="Arial" panose="020B0604020202020204" pitchFamily="34" charset="0"/>
              </a:rPr>
              <a:t>Economic</a:t>
            </a:r>
            <a:r>
              <a:rPr lang="da-DK" sz="2000" dirty="0">
                <a:latin typeface="Arial" panose="020B0604020202020204" pitchFamily="34" charset="0"/>
                <a:cs typeface="Arial" panose="020B0604020202020204" pitchFamily="34" charset="0"/>
              </a:rPr>
              <a:t>) så indgår det samlede sagsmateriale ikke i Planklagenævnets behandling og afgørelse, da det ikke fremgår af selve plan</a:t>
            </a:r>
            <a:r>
              <a:rPr lang="da-DK" sz="2000" i="1" dirty="0">
                <a:latin typeface="Arial" panose="020B0604020202020204" pitchFamily="34" charset="0"/>
                <a:cs typeface="Arial" panose="020B0604020202020204" pitchFamily="34" charset="0"/>
              </a:rPr>
              <a:t>dokumentet </a:t>
            </a:r>
            <a:r>
              <a:rPr lang="da-DK" sz="2000" dirty="0">
                <a:latin typeface="Arial" panose="020B0604020202020204" pitchFamily="34" charset="0"/>
                <a:cs typeface="Arial" panose="020B0604020202020204" pitchFamily="34" charset="0"/>
              </a:rPr>
              <a:t>(lokalplan og miljøvurdering).</a:t>
            </a:r>
          </a:p>
          <a:p>
            <a:pPr marL="0" indent="0">
              <a:buNone/>
            </a:pPr>
            <a:r>
              <a:rPr lang="da-DK" sz="2000" dirty="0">
                <a:latin typeface="Arial" panose="020B0604020202020204" pitchFamily="34" charset="0"/>
                <a:cs typeface="Arial" panose="020B0604020202020204" pitchFamily="34" charset="0"/>
              </a:rPr>
              <a:t> </a:t>
            </a:r>
          </a:p>
          <a:p>
            <a:pPr marL="0" indent="0">
              <a:buNone/>
            </a:pPr>
            <a:r>
              <a:rPr lang="da-DK" sz="2000" dirty="0">
                <a:latin typeface="Arial" panose="020B0604020202020204" pitchFamily="34" charset="0"/>
                <a:cs typeface="Arial" panose="020B0604020202020204" pitchFamily="34" charset="0"/>
              </a:rPr>
              <a:t>Begrundelserne </a:t>
            </a:r>
            <a:r>
              <a:rPr lang="da-DK" sz="2000" u="sng" dirty="0">
                <a:latin typeface="Arial" panose="020B0604020202020204" pitchFamily="34" charset="0"/>
                <a:cs typeface="Arial" panose="020B0604020202020204" pitchFamily="34" charset="0"/>
              </a:rPr>
              <a:t>skal</a:t>
            </a:r>
            <a:r>
              <a:rPr lang="da-DK" sz="2000" dirty="0">
                <a:latin typeface="Arial" panose="020B0604020202020204" pitchFamily="34" charset="0"/>
                <a:cs typeface="Arial" panose="020B0604020202020204" pitchFamily="34" charset="0"/>
              </a:rPr>
              <a:t> i henhold til Planklagenævnet</a:t>
            </a:r>
            <a:r>
              <a:rPr lang="da-DK" sz="2000" dirty="0">
                <a:solidFill>
                  <a:srgbClr val="FF0000"/>
                </a:solidFill>
                <a:latin typeface="Arial" panose="020B0604020202020204" pitchFamily="34" charset="0"/>
                <a:cs typeface="Arial" panose="020B0604020202020204" pitchFamily="34" charset="0"/>
              </a:rPr>
              <a:t> </a:t>
            </a:r>
            <a:r>
              <a:rPr lang="da-DK" sz="2000" dirty="0">
                <a:latin typeface="Arial" panose="020B0604020202020204" pitchFamily="34" charset="0"/>
                <a:cs typeface="Arial" panose="020B0604020202020204" pitchFamily="34" charset="0"/>
              </a:rPr>
              <a:t>fremgå af selve plan</a:t>
            </a:r>
            <a:r>
              <a:rPr lang="da-DK" sz="2000" i="1" dirty="0">
                <a:latin typeface="Arial" panose="020B0604020202020204" pitchFamily="34" charset="0"/>
                <a:cs typeface="Arial" panose="020B0604020202020204" pitchFamily="34" charset="0"/>
              </a:rPr>
              <a:t>dokumenterne</a:t>
            </a:r>
            <a:r>
              <a:rPr lang="da-DK" sz="2000" dirty="0">
                <a:latin typeface="Arial" panose="020B0604020202020204" pitchFamily="34" charset="0"/>
                <a:cs typeface="Arial" panose="020B0604020202020204" pitchFamily="34" charset="0"/>
              </a:rPr>
              <a:t> (lokalplan og miljøvurdering).</a:t>
            </a:r>
          </a:p>
        </p:txBody>
      </p:sp>
    </p:spTree>
    <p:extLst>
      <p:ext uri="{BB962C8B-B14F-4D97-AF65-F5344CB8AC3E}">
        <p14:creationId xmlns:p14="http://schemas.microsoft.com/office/powerpoint/2010/main" val="41259558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6D9C3DFC-31ED-1349-BDF8-F7F87201C2EC}"/>
              </a:ext>
            </a:extLst>
          </p:cNvPr>
          <p:cNvSpPr txBox="1"/>
          <p:nvPr/>
        </p:nvSpPr>
        <p:spPr>
          <a:xfrm>
            <a:off x="461728" y="315472"/>
            <a:ext cx="8159758" cy="400110"/>
          </a:xfrm>
          <a:prstGeom prst="rect">
            <a:avLst/>
          </a:prstGeom>
          <a:noFill/>
        </p:spPr>
        <p:txBody>
          <a:bodyPr wrap="square" rtlCol="0">
            <a:spAutoFit/>
          </a:bodyPr>
          <a:lstStyle/>
          <a:p>
            <a:r>
              <a:rPr lang="da-DK" sz="2000" dirty="0">
                <a:latin typeface="Arial Black" panose="020B0A04020102020204" pitchFamily="34" charset="0"/>
                <a:cs typeface="Arial" panose="020B0604020202020204" pitchFamily="34" charset="0"/>
              </a:rPr>
              <a:t>PLANKLAGENÆVNETS AFGØRELSE – KLAGEPUNKT 3 </a:t>
            </a:r>
          </a:p>
        </p:txBody>
      </p:sp>
      <p:cxnSp>
        <p:nvCxnSpPr>
          <p:cNvPr id="6" name="Lige forbindelse 5">
            <a:extLst>
              <a:ext uri="{FF2B5EF4-FFF2-40B4-BE49-F238E27FC236}">
                <a16:creationId xmlns:a16="http://schemas.microsoft.com/office/drawing/2014/main" id="{D2143B5E-EED7-134A-9DC1-FFAC488882B2}"/>
              </a:ext>
            </a:extLst>
          </p:cNvPr>
          <p:cNvCxnSpPr>
            <a:cxnSpLocks/>
          </p:cNvCxnSpPr>
          <p:nvPr/>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7" name="Billede 6">
            <a:extLst>
              <a:ext uri="{FF2B5EF4-FFF2-40B4-BE49-F238E27FC236}">
                <a16:creationId xmlns:a16="http://schemas.microsoft.com/office/drawing/2014/main" id="{C6602198-56A1-EF4C-A7C8-CB12D6B70419}"/>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10945018" y="111239"/>
            <a:ext cx="1070178" cy="408465"/>
          </a:xfrm>
          <a:prstGeom prst="rect">
            <a:avLst/>
          </a:prstGeom>
          <a:effectLst/>
        </p:spPr>
      </p:pic>
      <p:sp>
        <p:nvSpPr>
          <p:cNvPr id="3" name="Tekstfelt 2">
            <a:extLst>
              <a:ext uri="{FF2B5EF4-FFF2-40B4-BE49-F238E27FC236}">
                <a16:creationId xmlns:a16="http://schemas.microsoft.com/office/drawing/2014/main" id="{CA19BA32-353A-B755-2317-6BA55341DE05}"/>
              </a:ext>
            </a:extLst>
          </p:cNvPr>
          <p:cNvSpPr txBox="1"/>
          <p:nvPr/>
        </p:nvSpPr>
        <p:spPr>
          <a:xfrm>
            <a:off x="1402080" y="1934031"/>
            <a:ext cx="7741920" cy="1400383"/>
          </a:xfrm>
          <a:prstGeom prst="rect">
            <a:avLst/>
          </a:prstGeom>
          <a:noFill/>
        </p:spPr>
        <p:txBody>
          <a:bodyPr wrap="square">
            <a:spAutoFit/>
          </a:bodyPr>
          <a:lstStyle/>
          <a:p>
            <a:pPr marL="0" indent="0">
              <a:spcAft>
                <a:spcPts val="600"/>
              </a:spcAft>
              <a:buNone/>
            </a:pPr>
            <a:r>
              <a:rPr lang="da-DK" sz="2000" u="sng" dirty="0">
                <a:latin typeface="Arial" panose="020B0604020202020204" pitchFamily="34" charset="0"/>
                <a:cs typeface="Arial" panose="020B0604020202020204" pitchFamily="34" charset="0"/>
              </a:rPr>
              <a:t>Afgørelse</a:t>
            </a:r>
            <a:r>
              <a:rPr lang="da-DK" sz="2000" dirty="0">
                <a:latin typeface="Arial" panose="020B0604020202020204" pitchFamily="34" charset="0"/>
                <a:cs typeface="Arial" panose="020B0604020202020204" pitchFamily="34" charset="0"/>
              </a:rPr>
              <a:t>:</a:t>
            </a:r>
          </a:p>
          <a:p>
            <a:pPr marL="0" indent="0">
              <a:buNone/>
            </a:pPr>
            <a:r>
              <a:rPr lang="da-DK" sz="2000" dirty="0">
                <a:latin typeface="Arial" panose="020B0604020202020204" pitchFamily="34" charset="0"/>
                <a:cs typeface="Arial" panose="020B0604020202020204" pitchFamily="34" charset="0"/>
              </a:rPr>
              <a:t>Idet der ikke er redegjort tilstrækkeligt for arealbehovet, finder Planklagenævnet, at både lokalplan og kommuneplantillæg er ugyldige. </a:t>
            </a:r>
          </a:p>
        </p:txBody>
      </p:sp>
    </p:spTree>
    <p:extLst>
      <p:ext uri="{BB962C8B-B14F-4D97-AF65-F5344CB8AC3E}">
        <p14:creationId xmlns:p14="http://schemas.microsoft.com/office/powerpoint/2010/main" val="2591352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6D9C3DFC-31ED-1349-BDF8-F7F87201C2EC}"/>
              </a:ext>
            </a:extLst>
          </p:cNvPr>
          <p:cNvSpPr txBox="1"/>
          <p:nvPr/>
        </p:nvSpPr>
        <p:spPr>
          <a:xfrm>
            <a:off x="461728" y="315472"/>
            <a:ext cx="8159758" cy="400110"/>
          </a:xfrm>
          <a:prstGeom prst="rect">
            <a:avLst/>
          </a:prstGeom>
          <a:noFill/>
        </p:spPr>
        <p:txBody>
          <a:bodyPr wrap="square" rtlCol="0">
            <a:spAutoFit/>
          </a:bodyPr>
          <a:lstStyle/>
          <a:p>
            <a:r>
              <a:rPr lang="da-DK" sz="2000" dirty="0">
                <a:latin typeface="Arial Black" panose="020B0A04020102020204" pitchFamily="34" charset="0"/>
                <a:cs typeface="Arial" panose="020B0604020202020204" pitchFamily="34" charset="0"/>
              </a:rPr>
              <a:t>PLANKLAGENÆVNETS AFGØRELSE – KLAGEPUNKT 4 </a:t>
            </a:r>
          </a:p>
        </p:txBody>
      </p:sp>
      <p:cxnSp>
        <p:nvCxnSpPr>
          <p:cNvPr id="6" name="Lige forbindelse 5">
            <a:extLst>
              <a:ext uri="{FF2B5EF4-FFF2-40B4-BE49-F238E27FC236}">
                <a16:creationId xmlns:a16="http://schemas.microsoft.com/office/drawing/2014/main" id="{D2143B5E-EED7-134A-9DC1-FFAC488882B2}"/>
              </a:ext>
            </a:extLst>
          </p:cNvPr>
          <p:cNvCxnSpPr>
            <a:cxnSpLocks/>
          </p:cNvCxnSpPr>
          <p:nvPr/>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7" name="Billede 6">
            <a:extLst>
              <a:ext uri="{FF2B5EF4-FFF2-40B4-BE49-F238E27FC236}">
                <a16:creationId xmlns:a16="http://schemas.microsoft.com/office/drawing/2014/main" id="{C6602198-56A1-EF4C-A7C8-CB12D6B70419}"/>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10945018" y="111239"/>
            <a:ext cx="1070178" cy="408465"/>
          </a:xfrm>
          <a:prstGeom prst="rect">
            <a:avLst/>
          </a:prstGeom>
          <a:effectLst/>
        </p:spPr>
      </p:pic>
      <p:sp>
        <p:nvSpPr>
          <p:cNvPr id="5" name="Tekstfelt 4">
            <a:extLst>
              <a:ext uri="{FF2B5EF4-FFF2-40B4-BE49-F238E27FC236}">
                <a16:creationId xmlns:a16="http://schemas.microsoft.com/office/drawing/2014/main" id="{95BB66EB-E379-C7CF-ECA6-873A885101CF}"/>
              </a:ext>
            </a:extLst>
          </p:cNvPr>
          <p:cNvSpPr txBox="1"/>
          <p:nvPr/>
        </p:nvSpPr>
        <p:spPr>
          <a:xfrm>
            <a:off x="1602377" y="1907066"/>
            <a:ext cx="6096000" cy="784830"/>
          </a:xfrm>
          <a:prstGeom prst="rect">
            <a:avLst/>
          </a:prstGeom>
          <a:noFill/>
        </p:spPr>
        <p:txBody>
          <a:bodyPr wrap="square">
            <a:spAutoFit/>
          </a:bodyPr>
          <a:lstStyle/>
          <a:p>
            <a:pPr marL="0" indent="0">
              <a:spcAft>
                <a:spcPts val="600"/>
              </a:spcAft>
              <a:buNone/>
            </a:pPr>
            <a:r>
              <a:rPr lang="da-DK" sz="2000" u="sng" dirty="0">
                <a:latin typeface="Arial" panose="020B0604020202020204" pitchFamily="34" charset="0"/>
                <a:cs typeface="Arial" panose="020B0604020202020204" pitchFamily="34" charset="0"/>
              </a:rPr>
              <a:t>4. Klagepunkt</a:t>
            </a:r>
          </a:p>
          <a:p>
            <a:pPr marL="0" indent="0">
              <a:buNone/>
            </a:pPr>
            <a:r>
              <a:rPr lang="da-DK" sz="2000" b="1" dirty="0">
                <a:latin typeface="Arial" panose="020B0604020202020204" pitchFamily="34" charset="0"/>
                <a:cs typeface="Arial" panose="020B0604020202020204" pitchFamily="34" charset="0"/>
              </a:rPr>
              <a:t>Miljørapporten opfylder ikke lovgivningens krav</a:t>
            </a:r>
          </a:p>
        </p:txBody>
      </p:sp>
    </p:spTree>
    <p:extLst>
      <p:ext uri="{BB962C8B-B14F-4D97-AF65-F5344CB8AC3E}">
        <p14:creationId xmlns:p14="http://schemas.microsoft.com/office/powerpoint/2010/main" val="7119955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6D9C3DFC-31ED-1349-BDF8-F7F87201C2EC}"/>
              </a:ext>
            </a:extLst>
          </p:cNvPr>
          <p:cNvSpPr txBox="1"/>
          <p:nvPr/>
        </p:nvSpPr>
        <p:spPr>
          <a:xfrm>
            <a:off x="461728" y="315472"/>
            <a:ext cx="8159758" cy="400110"/>
          </a:xfrm>
          <a:prstGeom prst="rect">
            <a:avLst/>
          </a:prstGeom>
          <a:noFill/>
        </p:spPr>
        <p:txBody>
          <a:bodyPr wrap="square" rtlCol="0">
            <a:spAutoFit/>
          </a:bodyPr>
          <a:lstStyle/>
          <a:p>
            <a:r>
              <a:rPr lang="da-DK" sz="2000" dirty="0">
                <a:latin typeface="Arial Black" panose="020B0A04020102020204" pitchFamily="34" charset="0"/>
                <a:cs typeface="Arial" panose="020B0604020202020204" pitchFamily="34" charset="0"/>
              </a:rPr>
              <a:t>PLANKLAGENÆVNETS AFGØRELSE – KLAGEPUNKT 4 </a:t>
            </a:r>
          </a:p>
        </p:txBody>
      </p:sp>
      <p:cxnSp>
        <p:nvCxnSpPr>
          <p:cNvPr id="6" name="Lige forbindelse 5">
            <a:extLst>
              <a:ext uri="{FF2B5EF4-FFF2-40B4-BE49-F238E27FC236}">
                <a16:creationId xmlns:a16="http://schemas.microsoft.com/office/drawing/2014/main" id="{D2143B5E-EED7-134A-9DC1-FFAC488882B2}"/>
              </a:ext>
            </a:extLst>
          </p:cNvPr>
          <p:cNvCxnSpPr>
            <a:cxnSpLocks/>
          </p:cNvCxnSpPr>
          <p:nvPr/>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7" name="Billede 6">
            <a:extLst>
              <a:ext uri="{FF2B5EF4-FFF2-40B4-BE49-F238E27FC236}">
                <a16:creationId xmlns:a16="http://schemas.microsoft.com/office/drawing/2014/main" id="{C6602198-56A1-EF4C-A7C8-CB12D6B70419}"/>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10945018" y="111239"/>
            <a:ext cx="1070178" cy="408465"/>
          </a:xfrm>
          <a:prstGeom prst="rect">
            <a:avLst/>
          </a:prstGeom>
          <a:effectLst/>
        </p:spPr>
      </p:pic>
      <p:sp>
        <p:nvSpPr>
          <p:cNvPr id="5" name="Tekstfelt 4">
            <a:extLst>
              <a:ext uri="{FF2B5EF4-FFF2-40B4-BE49-F238E27FC236}">
                <a16:creationId xmlns:a16="http://schemas.microsoft.com/office/drawing/2014/main" id="{8509A099-5BAF-2F82-F70C-0DF72D1509E4}"/>
              </a:ext>
            </a:extLst>
          </p:cNvPr>
          <p:cNvSpPr txBox="1"/>
          <p:nvPr/>
        </p:nvSpPr>
        <p:spPr>
          <a:xfrm>
            <a:off x="1236617" y="1657869"/>
            <a:ext cx="7559040" cy="2246769"/>
          </a:xfrm>
          <a:prstGeom prst="rect">
            <a:avLst/>
          </a:prstGeom>
          <a:noFill/>
        </p:spPr>
        <p:txBody>
          <a:bodyPr wrap="square">
            <a:spAutoFit/>
          </a:bodyPr>
          <a:lstStyle/>
          <a:p>
            <a:pPr marL="0" indent="0">
              <a:buNone/>
            </a:pPr>
            <a:r>
              <a:rPr lang="da-DK" sz="2000" dirty="0">
                <a:latin typeface="Arial" panose="020B0604020202020204" pitchFamily="34" charset="0"/>
                <a:cs typeface="Arial" panose="020B0604020202020204" pitchFamily="34" charset="0"/>
              </a:rPr>
              <a:t>I lokalplanprocessen er der skelnet tydeligt imellem </a:t>
            </a:r>
            <a:r>
              <a:rPr lang="da-DK" sz="2000" i="1" dirty="0">
                <a:latin typeface="Arial" panose="020B0604020202020204" pitchFamily="34" charset="0"/>
                <a:cs typeface="Arial" panose="020B0604020202020204" pitchFamily="34" charset="0"/>
              </a:rPr>
              <a:t>kommunens</a:t>
            </a:r>
            <a:r>
              <a:rPr lang="da-DK" sz="2000" dirty="0">
                <a:latin typeface="Arial" panose="020B0604020202020204" pitchFamily="34" charset="0"/>
                <a:cs typeface="Arial" panose="020B0604020202020204" pitchFamily="34" charset="0"/>
              </a:rPr>
              <a:t> rolle og </a:t>
            </a:r>
            <a:r>
              <a:rPr lang="da-DK" sz="2000" i="1" dirty="0">
                <a:latin typeface="Arial" panose="020B0604020202020204" pitchFamily="34" charset="0"/>
                <a:cs typeface="Arial" panose="020B0604020202020204" pitchFamily="34" charset="0"/>
              </a:rPr>
              <a:t>statens</a:t>
            </a:r>
            <a:r>
              <a:rPr lang="da-DK" sz="2000" dirty="0">
                <a:latin typeface="Arial" panose="020B0604020202020204" pitchFamily="34" charset="0"/>
                <a:cs typeface="Arial" panose="020B0604020202020204" pitchFamily="34" charset="0"/>
              </a:rPr>
              <a:t> rolle. </a:t>
            </a:r>
          </a:p>
          <a:p>
            <a:pPr marL="0" indent="0">
              <a:buNone/>
            </a:pPr>
            <a:endParaRPr lang="da-DK" sz="2000" dirty="0">
              <a:latin typeface="Arial" panose="020B0604020202020204" pitchFamily="34" charset="0"/>
              <a:cs typeface="Arial" panose="020B0604020202020204" pitchFamily="34" charset="0"/>
            </a:endParaRPr>
          </a:p>
          <a:p>
            <a:pPr marL="0" indent="0">
              <a:buNone/>
            </a:pPr>
            <a:r>
              <a:rPr lang="da-DK" sz="2000" dirty="0">
                <a:latin typeface="Arial" panose="020B0604020202020204" pitchFamily="34" charset="0"/>
                <a:cs typeface="Arial" panose="020B0604020202020204" pitchFamily="34" charset="0"/>
              </a:rPr>
              <a:t>Som nævnt står kommunen for lokalplanen – og 	staten står for opfyldningen.</a:t>
            </a:r>
          </a:p>
          <a:p>
            <a:pPr marL="0" indent="0">
              <a:buNone/>
            </a:pPr>
            <a:endParaRPr lang="da-DK" sz="2000" dirty="0">
              <a:latin typeface="Arial" panose="020B0604020202020204" pitchFamily="34" charset="0"/>
              <a:cs typeface="Arial" panose="020B0604020202020204" pitchFamily="34" charset="0"/>
            </a:endParaRPr>
          </a:p>
          <a:p>
            <a:pPr marL="0" indent="0">
              <a:buNone/>
            </a:pPr>
            <a:r>
              <a:rPr lang="da-DK" sz="2000" dirty="0">
                <a:latin typeface="Arial" panose="020B0604020202020204" pitchFamily="34" charset="0"/>
                <a:cs typeface="Arial" panose="020B0604020202020204" pitchFamily="34" charset="0"/>
              </a:rPr>
              <a:t>Både planen og projektet skal miljøvurderes.</a:t>
            </a:r>
          </a:p>
        </p:txBody>
      </p:sp>
    </p:spTree>
    <p:extLst>
      <p:ext uri="{BB962C8B-B14F-4D97-AF65-F5344CB8AC3E}">
        <p14:creationId xmlns:p14="http://schemas.microsoft.com/office/powerpoint/2010/main" val="19346964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6D9C3DFC-31ED-1349-BDF8-F7F87201C2EC}"/>
              </a:ext>
            </a:extLst>
          </p:cNvPr>
          <p:cNvSpPr txBox="1"/>
          <p:nvPr/>
        </p:nvSpPr>
        <p:spPr>
          <a:xfrm>
            <a:off x="461728" y="315472"/>
            <a:ext cx="8159758" cy="400110"/>
          </a:xfrm>
          <a:prstGeom prst="rect">
            <a:avLst/>
          </a:prstGeom>
          <a:noFill/>
        </p:spPr>
        <p:txBody>
          <a:bodyPr wrap="square" rtlCol="0">
            <a:spAutoFit/>
          </a:bodyPr>
          <a:lstStyle/>
          <a:p>
            <a:r>
              <a:rPr lang="da-DK" sz="2000" dirty="0">
                <a:latin typeface="Arial Black" panose="020B0A04020102020204" pitchFamily="34" charset="0"/>
                <a:cs typeface="Arial" panose="020B0604020202020204" pitchFamily="34" charset="0"/>
              </a:rPr>
              <a:t>PLANKLAGENÆVNETS AFGØRELSE – KLAGEPUNKT 4 </a:t>
            </a:r>
          </a:p>
        </p:txBody>
      </p:sp>
      <p:cxnSp>
        <p:nvCxnSpPr>
          <p:cNvPr id="6" name="Lige forbindelse 5">
            <a:extLst>
              <a:ext uri="{FF2B5EF4-FFF2-40B4-BE49-F238E27FC236}">
                <a16:creationId xmlns:a16="http://schemas.microsoft.com/office/drawing/2014/main" id="{D2143B5E-EED7-134A-9DC1-FFAC488882B2}"/>
              </a:ext>
            </a:extLst>
          </p:cNvPr>
          <p:cNvCxnSpPr>
            <a:cxnSpLocks/>
          </p:cNvCxnSpPr>
          <p:nvPr/>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7" name="Billede 6">
            <a:extLst>
              <a:ext uri="{FF2B5EF4-FFF2-40B4-BE49-F238E27FC236}">
                <a16:creationId xmlns:a16="http://schemas.microsoft.com/office/drawing/2014/main" id="{C6602198-56A1-EF4C-A7C8-CB12D6B70419}"/>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10945018" y="111239"/>
            <a:ext cx="1070178" cy="408465"/>
          </a:xfrm>
          <a:prstGeom prst="rect">
            <a:avLst/>
          </a:prstGeom>
          <a:effectLst/>
        </p:spPr>
      </p:pic>
      <p:sp>
        <p:nvSpPr>
          <p:cNvPr id="3" name="Tekstfelt 2">
            <a:extLst>
              <a:ext uri="{FF2B5EF4-FFF2-40B4-BE49-F238E27FC236}">
                <a16:creationId xmlns:a16="http://schemas.microsoft.com/office/drawing/2014/main" id="{1AD21205-F2B1-E7A3-1916-BFD6FCD81022}"/>
              </a:ext>
            </a:extLst>
          </p:cNvPr>
          <p:cNvSpPr txBox="1"/>
          <p:nvPr/>
        </p:nvSpPr>
        <p:spPr>
          <a:xfrm>
            <a:off x="1280159" y="1607293"/>
            <a:ext cx="8734697" cy="2554545"/>
          </a:xfrm>
          <a:prstGeom prst="rect">
            <a:avLst/>
          </a:prstGeom>
          <a:noFill/>
        </p:spPr>
        <p:txBody>
          <a:bodyPr wrap="square">
            <a:spAutoFit/>
          </a:bodyPr>
          <a:lstStyle/>
          <a:p>
            <a:pPr marL="0" indent="0">
              <a:buNone/>
            </a:pPr>
            <a:r>
              <a:rPr lang="da-DK" sz="2000" dirty="0">
                <a:latin typeface="Arial" panose="020B0604020202020204" pitchFamily="34" charset="0"/>
                <a:cs typeface="Arial" panose="020B0604020202020204" pitchFamily="34" charset="0"/>
              </a:rPr>
              <a:t>Der er lavet en særskilt miljørapport for lokalplanen og en miljøkonsekvensrapport for havneudvidelsesprojektet. </a:t>
            </a:r>
          </a:p>
          <a:p>
            <a:pPr marL="0" indent="0">
              <a:buNone/>
            </a:pPr>
            <a:endParaRPr lang="da-DK" sz="2000" dirty="0">
              <a:latin typeface="Arial" panose="020B0604020202020204" pitchFamily="34" charset="0"/>
              <a:cs typeface="Arial" panose="020B0604020202020204" pitchFamily="34" charset="0"/>
            </a:endParaRPr>
          </a:p>
          <a:p>
            <a:pPr marL="0" indent="0">
              <a:buNone/>
            </a:pPr>
            <a:r>
              <a:rPr lang="da-DK" sz="2000" dirty="0">
                <a:latin typeface="Arial" panose="020B0604020202020204" pitchFamily="34" charset="0"/>
                <a:cs typeface="Arial" panose="020B0604020202020204" pitchFamily="34" charset="0"/>
              </a:rPr>
              <a:t>De to rapporter udgør tilsammen en samlet belysning af de forventede miljømæssige indvirkninger på miljøet i forbindelse med havneudvidelsen.</a:t>
            </a:r>
          </a:p>
          <a:p>
            <a:pPr marL="0" indent="0">
              <a:buNone/>
            </a:pPr>
            <a:endParaRPr lang="da-DK" sz="2000" dirty="0">
              <a:latin typeface="Arial" panose="020B0604020202020204" pitchFamily="34" charset="0"/>
              <a:cs typeface="Arial" panose="020B0604020202020204" pitchFamily="34" charset="0"/>
            </a:endParaRPr>
          </a:p>
          <a:p>
            <a:pPr marL="0" indent="0">
              <a:buNone/>
            </a:pPr>
            <a:r>
              <a:rPr lang="da-DK" sz="2000" dirty="0">
                <a:latin typeface="Arial" panose="020B0604020202020204" pitchFamily="34" charset="0"/>
                <a:cs typeface="Arial" panose="020B0604020202020204" pitchFamily="34" charset="0"/>
              </a:rPr>
              <a:t>Den overvejende og mest omfangsrige del af belysningen er indeholdt i statens miljøkonsekvensrapport (600+ sider).</a:t>
            </a:r>
          </a:p>
        </p:txBody>
      </p:sp>
    </p:spTree>
    <p:extLst>
      <p:ext uri="{BB962C8B-B14F-4D97-AF65-F5344CB8AC3E}">
        <p14:creationId xmlns:p14="http://schemas.microsoft.com/office/powerpoint/2010/main" val="24862624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6D9C3DFC-31ED-1349-BDF8-F7F87201C2EC}"/>
              </a:ext>
            </a:extLst>
          </p:cNvPr>
          <p:cNvSpPr txBox="1"/>
          <p:nvPr/>
        </p:nvSpPr>
        <p:spPr>
          <a:xfrm>
            <a:off x="461728" y="315472"/>
            <a:ext cx="8159758" cy="400110"/>
          </a:xfrm>
          <a:prstGeom prst="rect">
            <a:avLst/>
          </a:prstGeom>
          <a:noFill/>
        </p:spPr>
        <p:txBody>
          <a:bodyPr wrap="square" rtlCol="0">
            <a:spAutoFit/>
          </a:bodyPr>
          <a:lstStyle/>
          <a:p>
            <a:r>
              <a:rPr lang="da-DK" sz="2000" dirty="0">
                <a:latin typeface="Arial Black" panose="020B0A04020102020204" pitchFamily="34" charset="0"/>
                <a:cs typeface="Arial" panose="020B0604020202020204" pitchFamily="34" charset="0"/>
              </a:rPr>
              <a:t>PLANKLAGENÆVNETS AFGØRELSE – KLAGEPUNKT 4 </a:t>
            </a:r>
          </a:p>
        </p:txBody>
      </p:sp>
      <p:cxnSp>
        <p:nvCxnSpPr>
          <p:cNvPr id="6" name="Lige forbindelse 5">
            <a:extLst>
              <a:ext uri="{FF2B5EF4-FFF2-40B4-BE49-F238E27FC236}">
                <a16:creationId xmlns:a16="http://schemas.microsoft.com/office/drawing/2014/main" id="{D2143B5E-EED7-134A-9DC1-FFAC488882B2}"/>
              </a:ext>
            </a:extLst>
          </p:cNvPr>
          <p:cNvCxnSpPr>
            <a:cxnSpLocks/>
          </p:cNvCxnSpPr>
          <p:nvPr/>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7" name="Billede 6">
            <a:extLst>
              <a:ext uri="{FF2B5EF4-FFF2-40B4-BE49-F238E27FC236}">
                <a16:creationId xmlns:a16="http://schemas.microsoft.com/office/drawing/2014/main" id="{C6602198-56A1-EF4C-A7C8-CB12D6B70419}"/>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10945018" y="111239"/>
            <a:ext cx="1070178" cy="408465"/>
          </a:xfrm>
          <a:prstGeom prst="rect">
            <a:avLst/>
          </a:prstGeom>
          <a:effectLst/>
        </p:spPr>
      </p:pic>
      <p:sp>
        <p:nvSpPr>
          <p:cNvPr id="3" name="Tekstfelt 2">
            <a:extLst>
              <a:ext uri="{FF2B5EF4-FFF2-40B4-BE49-F238E27FC236}">
                <a16:creationId xmlns:a16="http://schemas.microsoft.com/office/drawing/2014/main" id="{9B1ED956-B9F0-201F-C6F7-9F412F72993F}"/>
              </a:ext>
            </a:extLst>
          </p:cNvPr>
          <p:cNvSpPr txBox="1"/>
          <p:nvPr/>
        </p:nvSpPr>
        <p:spPr>
          <a:xfrm>
            <a:off x="1384663" y="1690062"/>
            <a:ext cx="8264434" cy="2862322"/>
          </a:xfrm>
          <a:prstGeom prst="rect">
            <a:avLst/>
          </a:prstGeom>
          <a:noFill/>
        </p:spPr>
        <p:txBody>
          <a:bodyPr wrap="square">
            <a:spAutoFit/>
          </a:bodyPr>
          <a:lstStyle/>
          <a:p>
            <a:pPr marL="0" indent="0">
              <a:buNone/>
            </a:pPr>
            <a:r>
              <a:rPr lang="da-DK" sz="2000" dirty="0">
                <a:latin typeface="Arial" panose="020B0604020202020204" pitchFamily="34" charset="0"/>
                <a:cs typeface="Arial" panose="020B0604020202020204" pitchFamily="34" charset="0"/>
              </a:rPr>
              <a:t>Statens rapport belyser opfyldningen, uddybning af bassinet, marin natur, klapning m.v.</a:t>
            </a:r>
          </a:p>
          <a:p>
            <a:pPr marL="0" indent="0">
              <a:buNone/>
            </a:pPr>
            <a:endParaRPr lang="da-DK" sz="2000" dirty="0">
              <a:latin typeface="Arial" panose="020B0604020202020204" pitchFamily="34" charset="0"/>
              <a:cs typeface="Arial" panose="020B0604020202020204" pitchFamily="34" charset="0"/>
            </a:endParaRPr>
          </a:p>
          <a:p>
            <a:pPr marL="0" indent="0">
              <a:buNone/>
            </a:pPr>
            <a:r>
              <a:rPr lang="da-DK" sz="2000" dirty="0">
                <a:latin typeface="Arial" panose="020B0604020202020204" pitchFamily="34" charset="0"/>
                <a:cs typeface="Arial" panose="020B0604020202020204" pitchFamily="34" charset="0"/>
              </a:rPr>
              <a:t>Kommunens rapport belyser påvirkning af kystlandskabet, den visuelle påvirkning fra udvalgte steder, adgangsveje, støj m.v.</a:t>
            </a:r>
          </a:p>
          <a:p>
            <a:pPr marL="0" indent="0">
              <a:buNone/>
            </a:pPr>
            <a:endParaRPr lang="da-DK" sz="2000" dirty="0">
              <a:latin typeface="Arial" panose="020B0604020202020204" pitchFamily="34" charset="0"/>
              <a:cs typeface="Arial" panose="020B0604020202020204" pitchFamily="34" charset="0"/>
            </a:endParaRPr>
          </a:p>
          <a:p>
            <a:pPr marL="0" indent="0">
              <a:buNone/>
            </a:pPr>
            <a:r>
              <a:rPr lang="da-DK" sz="2000" dirty="0">
                <a:latin typeface="Arial" panose="020B0604020202020204" pitchFamily="34" charset="0"/>
                <a:cs typeface="Arial" panose="020B0604020202020204" pitchFamily="34" charset="0"/>
              </a:rPr>
              <a:t>Tilsammen udgør de to dokumenter (miljørapporten og miljøkonsekvensrapporten) en samlet belysning af hele projektets forventede miljømæssige indvirkninger på miljøet.</a:t>
            </a:r>
          </a:p>
        </p:txBody>
      </p:sp>
    </p:spTree>
    <p:extLst>
      <p:ext uri="{BB962C8B-B14F-4D97-AF65-F5344CB8AC3E}">
        <p14:creationId xmlns:p14="http://schemas.microsoft.com/office/powerpoint/2010/main" val="4560488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6D9C3DFC-31ED-1349-BDF8-F7F87201C2EC}"/>
              </a:ext>
            </a:extLst>
          </p:cNvPr>
          <p:cNvSpPr txBox="1"/>
          <p:nvPr/>
        </p:nvSpPr>
        <p:spPr>
          <a:xfrm>
            <a:off x="461728" y="315472"/>
            <a:ext cx="8159758" cy="400110"/>
          </a:xfrm>
          <a:prstGeom prst="rect">
            <a:avLst/>
          </a:prstGeom>
          <a:noFill/>
        </p:spPr>
        <p:txBody>
          <a:bodyPr wrap="square" rtlCol="0">
            <a:spAutoFit/>
          </a:bodyPr>
          <a:lstStyle/>
          <a:p>
            <a:r>
              <a:rPr lang="da-DK" sz="2000" dirty="0">
                <a:latin typeface="Arial Black" panose="020B0A04020102020204" pitchFamily="34" charset="0"/>
                <a:cs typeface="Arial" panose="020B0604020202020204" pitchFamily="34" charset="0"/>
              </a:rPr>
              <a:t>PLANKLAGENÆVNETS AFGØRELSE – KLAGEPUNKT 4 </a:t>
            </a:r>
          </a:p>
        </p:txBody>
      </p:sp>
      <p:cxnSp>
        <p:nvCxnSpPr>
          <p:cNvPr id="6" name="Lige forbindelse 5">
            <a:extLst>
              <a:ext uri="{FF2B5EF4-FFF2-40B4-BE49-F238E27FC236}">
                <a16:creationId xmlns:a16="http://schemas.microsoft.com/office/drawing/2014/main" id="{D2143B5E-EED7-134A-9DC1-FFAC488882B2}"/>
              </a:ext>
            </a:extLst>
          </p:cNvPr>
          <p:cNvCxnSpPr>
            <a:cxnSpLocks/>
          </p:cNvCxnSpPr>
          <p:nvPr/>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7" name="Billede 6">
            <a:extLst>
              <a:ext uri="{FF2B5EF4-FFF2-40B4-BE49-F238E27FC236}">
                <a16:creationId xmlns:a16="http://schemas.microsoft.com/office/drawing/2014/main" id="{C6602198-56A1-EF4C-A7C8-CB12D6B70419}"/>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10945018" y="111239"/>
            <a:ext cx="1070178" cy="408465"/>
          </a:xfrm>
          <a:prstGeom prst="rect">
            <a:avLst/>
          </a:prstGeom>
          <a:effectLst/>
        </p:spPr>
      </p:pic>
      <p:sp>
        <p:nvSpPr>
          <p:cNvPr id="3" name="Tekstfelt 2">
            <a:extLst>
              <a:ext uri="{FF2B5EF4-FFF2-40B4-BE49-F238E27FC236}">
                <a16:creationId xmlns:a16="http://schemas.microsoft.com/office/drawing/2014/main" id="{8EC48A5A-C514-7E3C-FD90-3B02FCB48692}"/>
              </a:ext>
            </a:extLst>
          </p:cNvPr>
          <p:cNvSpPr txBox="1"/>
          <p:nvPr/>
        </p:nvSpPr>
        <p:spPr>
          <a:xfrm>
            <a:off x="1288868" y="1599817"/>
            <a:ext cx="8665029" cy="3170099"/>
          </a:xfrm>
          <a:prstGeom prst="rect">
            <a:avLst/>
          </a:prstGeom>
          <a:noFill/>
        </p:spPr>
        <p:txBody>
          <a:bodyPr wrap="square">
            <a:spAutoFit/>
          </a:bodyPr>
          <a:lstStyle/>
          <a:p>
            <a:pPr marL="0" indent="0">
              <a:buNone/>
            </a:pPr>
            <a:r>
              <a:rPr lang="da-DK" sz="2000" dirty="0">
                <a:latin typeface="Arial" panose="020B0604020202020204" pitchFamily="34" charset="0"/>
                <a:cs typeface="Arial" panose="020B0604020202020204" pitchFamily="34" charset="0"/>
              </a:rPr>
              <a:t>De to rapporter følges ad i offentlighedsfasen, hvor staten fremlægger miljøkonsekvensrapporten, og Aarhus Kommune fremlægger miljørapporten samtidigt.</a:t>
            </a:r>
          </a:p>
          <a:p>
            <a:endParaRPr lang="da-DK" sz="2000" dirty="0">
              <a:latin typeface="Arial" panose="020B0604020202020204" pitchFamily="34" charset="0"/>
              <a:cs typeface="Arial" panose="020B0604020202020204" pitchFamily="34" charset="0"/>
            </a:endParaRPr>
          </a:p>
          <a:p>
            <a:pPr marL="0" indent="0">
              <a:buNone/>
            </a:pPr>
            <a:r>
              <a:rPr lang="da-DK" sz="2000" dirty="0">
                <a:latin typeface="Arial" panose="020B0604020202020204" pitchFamily="34" charset="0"/>
                <a:cs typeface="Arial" panose="020B0604020202020204" pitchFamily="34" charset="0"/>
              </a:rPr>
              <a:t>I forløbet opstår der behov for at revidere statens miljøkonsekvensrapport, da klapning ved Fløjstrup Strand tages ud, samtidig med at det politiske forlig reducerer havnearealets størrelse. </a:t>
            </a:r>
          </a:p>
          <a:p>
            <a:endParaRPr lang="da-DK" sz="2000" dirty="0">
              <a:latin typeface="Arial" panose="020B0604020202020204" pitchFamily="34" charset="0"/>
              <a:cs typeface="Arial" panose="020B0604020202020204" pitchFamily="34" charset="0"/>
            </a:endParaRPr>
          </a:p>
          <a:p>
            <a:pPr marL="0" indent="0">
              <a:buNone/>
            </a:pPr>
            <a:r>
              <a:rPr lang="da-DK" sz="2000" dirty="0">
                <a:latin typeface="Arial" panose="020B0604020202020204" pitchFamily="34" charset="0"/>
                <a:cs typeface="Arial" panose="020B0604020202020204" pitchFamily="34" charset="0"/>
              </a:rPr>
              <a:t>Statens </a:t>
            </a:r>
            <a:r>
              <a:rPr lang="da-DK" sz="2000" i="1" dirty="0">
                <a:latin typeface="Arial" panose="020B0604020202020204" pitchFamily="34" charset="0"/>
                <a:cs typeface="Arial" panose="020B0604020202020204" pitchFamily="34" charset="0"/>
              </a:rPr>
              <a:t>reviderede</a:t>
            </a:r>
            <a:r>
              <a:rPr lang="da-DK" sz="2000" dirty="0">
                <a:latin typeface="Arial" panose="020B0604020202020204" pitchFamily="34" charset="0"/>
                <a:cs typeface="Arial" panose="020B0604020202020204" pitchFamily="34" charset="0"/>
              </a:rPr>
              <a:t> miljøkonsekvensrapport er som følge heraf først i høring i april-maj 2024 med udløb af høringsfristen 31. maj 2024.</a:t>
            </a:r>
          </a:p>
        </p:txBody>
      </p:sp>
    </p:spTree>
    <p:extLst>
      <p:ext uri="{BB962C8B-B14F-4D97-AF65-F5344CB8AC3E}">
        <p14:creationId xmlns:p14="http://schemas.microsoft.com/office/powerpoint/2010/main" val="13251782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6D9C3DFC-31ED-1349-BDF8-F7F87201C2EC}"/>
              </a:ext>
            </a:extLst>
          </p:cNvPr>
          <p:cNvSpPr txBox="1"/>
          <p:nvPr/>
        </p:nvSpPr>
        <p:spPr>
          <a:xfrm>
            <a:off x="461728" y="315472"/>
            <a:ext cx="8159758" cy="400110"/>
          </a:xfrm>
          <a:prstGeom prst="rect">
            <a:avLst/>
          </a:prstGeom>
          <a:noFill/>
        </p:spPr>
        <p:txBody>
          <a:bodyPr wrap="square" rtlCol="0">
            <a:spAutoFit/>
          </a:bodyPr>
          <a:lstStyle/>
          <a:p>
            <a:r>
              <a:rPr lang="da-DK" sz="2000" dirty="0">
                <a:latin typeface="Arial Black" panose="020B0A04020102020204" pitchFamily="34" charset="0"/>
                <a:cs typeface="Arial" panose="020B0604020202020204" pitchFamily="34" charset="0"/>
              </a:rPr>
              <a:t>PLANKLAGENÆVNETS AFGØRELSE – KLAGEPUNKT 4 </a:t>
            </a:r>
          </a:p>
        </p:txBody>
      </p:sp>
      <p:cxnSp>
        <p:nvCxnSpPr>
          <p:cNvPr id="6" name="Lige forbindelse 5">
            <a:extLst>
              <a:ext uri="{FF2B5EF4-FFF2-40B4-BE49-F238E27FC236}">
                <a16:creationId xmlns:a16="http://schemas.microsoft.com/office/drawing/2014/main" id="{D2143B5E-EED7-134A-9DC1-FFAC488882B2}"/>
              </a:ext>
            </a:extLst>
          </p:cNvPr>
          <p:cNvCxnSpPr>
            <a:cxnSpLocks/>
          </p:cNvCxnSpPr>
          <p:nvPr/>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7" name="Billede 6">
            <a:extLst>
              <a:ext uri="{FF2B5EF4-FFF2-40B4-BE49-F238E27FC236}">
                <a16:creationId xmlns:a16="http://schemas.microsoft.com/office/drawing/2014/main" id="{C6602198-56A1-EF4C-A7C8-CB12D6B70419}"/>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10945018" y="111239"/>
            <a:ext cx="1070178" cy="408465"/>
          </a:xfrm>
          <a:prstGeom prst="rect">
            <a:avLst/>
          </a:prstGeom>
          <a:effectLst/>
        </p:spPr>
      </p:pic>
      <p:sp>
        <p:nvSpPr>
          <p:cNvPr id="5" name="Tekstfelt 4">
            <a:extLst>
              <a:ext uri="{FF2B5EF4-FFF2-40B4-BE49-F238E27FC236}">
                <a16:creationId xmlns:a16="http://schemas.microsoft.com/office/drawing/2014/main" id="{93249798-65B6-D5A1-D289-1E299439E291}"/>
              </a:ext>
            </a:extLst>
          </p:cNvPr>
          <p:cNvSpPr txBox="1"/>
          <p:nvPr/>
        </p:nvSpPr>
        <p:spPr>
          <a:xfrm>
            <a:off x="849378" y="1277710"/>
            <a:ext cx="10301655" cy="5016758"/>
          </a:xfrm>
          <a:prstGeom prst="rect">
            <a:avLst/>
          </a:prstGeom>
          <a:noFill/>
        </p:spPr>
        <p:txBody>
          <a:bodyPr wrap="square">
            <a:spAutoFit/>
          </a:bodyPr>
          <a:lstStyle/>
          <a:p>
            <a:pPr marL="0" indent="0">
              <a:buNone/>
            </a:pPr>
            <a:r>
              <a:rPr lang="da-DK" sz="2000" dirty="0">
                <a:latin typeface="Arial" panose="020B0604020202020204" pitchFamily="34" charset="0"/>
                <a:cs typeface="Arial" panose="020B0604020202020204" pitchFamily="34" charset="0"/>
              </a:rPr>
              <a:t>Aarhus Byråd vedtager lokalplanen den 21. juni 2023 med den tilhørende miljørapport.</a:t>
            </a:r>
          </a:p>
          <a:p>
            <a:endParaRPr lang="da-DK" sz="2000" dirty="0">
              <a:latin typeface="Arial" panose="020B0604020202020204" pitchFamily="34" charset="0"/>
              <a:cs typeface="Arial" panose="020B0604020202020204" pitchFamily="34" charset="0"/>
            </a:endParaRPr>
          </a:p>
          <a:p>
            <a:pPr marL="0" indent="0">
              <a:buNone/>
            </a:pPr>
            <a:r>
              <a:rPr lang="da-DK" sz="2000" dirty="0">
                <a:latin typeface="Arial" panose="020B0604020202020204" pitchFamily="34" charset="0"/>
                <a:cs typeface="Arial" panose="020B0604020202020204" pitchFamily="34" charset="0"/>
              </a:rPr>
              <a:t>Planklagenævnet forholder sig, i forbindelse med den pågældende klagesag, </a:t>
            </a:r>
            <a:r>
              <a:rPr lang="da-DK" sz="2000" i="1" u="sng" dirty="0">
                <a:latin typeface="Arial" panose="020B0604020202020204" pitchFamily="34" charset="0"/>
                <a:cs typeface="Arial" panose="020B0604020202020204" pitchFamily="34" charset="0"/>
              </a:rPr>
              <a:t>alene</a:t>
            </a:r>
            <a:r>
              <a:rPr lang="da-DK" sz="2000" dirty="0">
                <a:latin typeface="Arial" panose="020B0604020202020204" pitchFamily="34" charset="0"/>
                <a:cs typeface="Arial" panose="020B0604020202020204" pitchFamily="34" charset="0"/>
              </a:rPr>
              <a:t> til Aarhus Kommunes miljørapport og ser ikke på statens miljøkonsekvensrapport.</a:t>
            </a:r>
          </a:p>
          <a:p>
            <a:endParaRPr lang="da-DK" sz="2000" dirty="0">
              <a:latin typeface="Arial" panose="020B0604020202020204" pitchFamily="34" charset="0"/>
              <a:cs typeface="Arial" panose="020B0604020202020204" pitchFamily="34" charset="0"/>
            </a:endParaRPr>
          </a:p>
          <a:p>
            <a:pPr marL="0" indent="0">
              <a:buNone/>
            </a:pPr>
            <a:r>
              <a:rPr lang="da-DK" sz="2000" dirty="0">
                <a:latin typeface="Arial" panose="020B0604020202020204" pitchFamily="34" charset="0"/>
                <a:cs typeface="Arial" panose="020B0604020202020204" pitchFamily="34" charset="0"/>
              </a:rPr>
              <a:t>Når Planklagenævnet således ser bort fra statens miljøkonsekvensrapport, ender Aarhus Kommunes miljørapport med at være utilstrækkelig, da den </a:t>
            </a:r>
            <a:r>
              <a:rPr lang="da-DK" sz="2000" i="1" dirty="0">
                <a:latin typeface="Arial" panose="020B0604020202020204" pitchFamily="34" charset="0"/>
                <a:cs typeface="Arial" panose="020B0604020202020204" pitchFamily="34" charset="0"/>
              </a:rPr>
              <a:t>ikke</a:t>
            </a:r>
            <a:r>
              <a:rPr lang="da-DK" sz="2000" dirty="0">
                <a:latin typeface="Arial" panose="020B0604020202020204" pitchFamily="34" charset="0"/>
                <a:cs typeface="Arial" panose="020B0604020202020204" pitchFamily="34" charset="0"/>
              </a:rPr>
              <a:t> forholder sig til opfyldning, etablering og drift af havnen mv. Elementer som er belyst i den oprindelige  miljøkonsekvensrapport. </a:t>
            </a:r>
          </a:p>
          <a:p>
            <a:pPr marL="0" indent="0">
              <a:buNone/>
            </a:pPr>
            <a:endParaRPr lang="da-DK" sz="2000" dirty="0">
              <a:latin typeface="Arial" panose="020B0604020202020204" pitchFamily="34" charset="0"/>
              <a:cs typeface="Arial" panose="020B0604020202020204" pitchFamily="34" charset="0"/>
            </a:endParaRPr>
          </a:p>
          <a:p>
            <a:pPr marL="0" indent="0">
              <a:buNone/>
            </a:pPr>
            <a:r>
              <a:rPr lang="da-DK" sz="2000" dirty="0">
                <a:latin typeface="Arial" panose="020B0604020202020204" pitchFamily="34" charset="0"/>
                <a:cs typeface="Arial" panose="020B0604020202020204" pitchFamily="34" charset="0"/>
              </a:rPr>
              <a:t>Det er ikke tilstrækkeligt at kommunen henviser til statens oprindelige miljøkonsekvensrapport, som indgik i høringen sammen med kommunes miljørapport.</a:t>
            </a:r>
          </a:p>
          <a:p>
            <a:endParaRPr lang="da-DK" sz="2000" dirty="0">
              <a:latin typeface="Arial" panose="020B0604020202020204" pitchFamily="34" charset="0"/>
              <a:cs typeface="Arial" panose="020B0604020202020204" pitchFamily="34" charset="0"/>
            </a:endParaRPr>
          </a:p>
          <a:p>
            <a:r>
              <a:rPr lang="da-DK" sz="2000" dirty="0">
                <a:latin typeface="Arial" panose="020B0604020202020204" pitchFamily="34" charset="0"/>
                <a:cs typeface="Arial" panose="020B0604020202020204" pitchFamily="34" charset="0"/>
              </a:rPr>
              <a:t>Det er herudover en fejl, at </a:t>
            </a:r>
            <a:r>
              <a:rPr lang="da-DK" sz="2000" i="1" dirty="0">
                <a:latin typeface="Arial" panose="020B0604020202020204" pitchFamily="34" charset="0"/>
                <a:cs typeface="Arial" panose="020B0604020202020204" pitchFamily="34" charset="0"/>
              </a:rPr>
              <a:t>afgrænsningen</a:t>
            </a:r>
            <a:r>
              <a:rPr lang="da-DK" sz="2000" dirty="0">
                <a:latin typeface="Arial" panose="020B0604020202020204" pitchFamily="34" charset="0"/>
                <a:cs typeface="Arial" panose="020B0604020202020204" pitchFamily="34" charset="0"/>
              </a:rPr>
              <a:t> (påvirkning af kystlandskabet, den visuelle påvirkning fra udvalgte steder, adgangsveje, støj mv.) af Aarhus Kommunes miljørapport ikke har været i en separat høring til berørte myndigheder. </a:t>
            </a:r>
          </a:p>
        </p:txBody>
      </p:sp>
    </p:spTree>
    <p:extLst>
      <p:ext uri="{BB962C8B-B14F-4D97-AF65-F5344CB8AC3E}">
        <p14:creationId xmlns:p14="http://schemas.microsoft.com/office/powerpoint/2010/main" val="4252729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felt 7">
            <a:extLst>
              <a:ext uri="{FF2B5EF4-FFF2-40B4-BE49-F238E27FC236}">
                <a16:creationId xmlns:a16="http://schemas.microsoft.com/office/drawing/2014/main" id="{FA500B15-B735-F246-84F0-3084ADEA7155}"/>
              </a:ext>
            </a:extLst>
          </p:cNvPr>
          <p:cNvSpPr txBox="1"/>
          <p:nvPr/>
        </p:nvSpPr>
        <p:spPr>
          <a:xfrm>
            <a:off x="1334683" y="1968605"/>
            <a:ext cx="7643853" cy="830997"/>
          </a:xfrm>
          <a:prstGeom prst="rect">
            <a:avLst/>
          </a:prstGeom>
          <a:noFill/>
        </p:spPr>
        <p:txBody>
          <a:bodyPr wrap="square" rtlCol="0">
            <a:spAutoFit/>
          </a:bodyPr>
          <a:lstStyle/>
          <a:p>
            <a:r>
              <a:rPr lang="da-DK" sz="4800" b="1" dirty="0">
                <a:solidFill>
                  <a:schemeClr val="bg1"/>
                </a:solidFill>
                <a:latin typeface="Calibri" panose="020F0502020204030204" pitchFamily="34" charset="0"/>
                <a:cs typeface="Calibri" panose="020F0502020204030204" pitchFamily="34" charset="0"/>
              </a:rPr>
              <a:t>Introduktion og baggrund</a:t>
            </a:r>
          </a:p>
        </p:txBody>
      </p:sp>
    </p:spTree>
    <p:extLst>
      <p:ext uri="{BB962C8B-B14F-4D97-AF65-F5344CB8AC3E}">
        <p14:creationId xmlns:p14="http://schemas.microsoft.com/office/powerpoint/2010/main" val="6393260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6D9C3DFC-31ED-1349-BDF8-F7F87201C2EC}"/>
              </a:ext>
            </a:extLst>
          </p:cNvPr>
          <p:cNvSpPr txBox="1"/>
          <p:nvPr/>
        </p:nvSpPr>
        <p:spPr>
          <a:xfrm>
            <a:off x="461728" y="315472"/>
            <a:ext cx="8159758" cy="400110"/>
          </a:xfrm>
          <a:prstGeom prst="rect">
            <a:avLst/>
          </a:prstGeom>
          <a:noFill/>
        </p:spPr>
        <p:txBody>
          <a:bodyPr wrap="square" rtlCol="0">
            <a:spAutoFit/>
          </a:bodyPr>
          <a:lstStyle/>
          <a:p>
            <a:r>
              <a:rPr lang="da-DK" sz="2000" dirty="0">
                <a:latin typeface="Arial Black" panose="020B0A04020102020204" pitchFamily="34" charset="0"/>
                <a:cs typeface="Arial" panose="020B0604020202020204" pitchFamily="34" charset="0"/>
              </a:rPr>
              <a:t>PLANKLAGENÆVNETS AFGØRELSE – KLAGEPUNKT 4 </a:t>
            </a:r>
          </a:p>
        </p:txBody>
      </p:sp>
      <p:cxnSp>
        <p:nvCxnSpPr>
          <p:cNvPr id="6" name="Lige forbindelse 5">
            <a:extLst>
              <a:ext uri="{FF2B5EF4-FFF2-40B4-BE49-F238E27FC236}">
                <a16:creationId xmlns:a16="http://schemas.microsoft.com/office/drawing/2014/main" id="{D2143B5E-EED7-134A-9DC1-FFAC488882B2}"/>
              </a:ext>
            </a:extLst>
          </p:cNvPr>
          <p:cNvCxnSpPr>
            <a:cxnSpLocks/>
          </p:cNvCxnSpPr>
          <p:nvPr/>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7" name="Billede 6">
            <a:extLst>
              <a:ext uri="{FF2B5EF4-FFF2-40B4-BE49-F238E27FC236}">
                <a16:creationId xmlns:a16="http://schemas.microsoft.com/office/drawing/2014/main" id="{C6602198-56A1-EF4C-A7C8-CB12D6B70419}"/>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10945018" y="111239"/>
            <a:ext cx="1070178" cy="408465"/>
          </a:xfrm>
          <a:prstGeom prst="rect">
            <a:avLst/>
          </a:prstGeom>
          <a:effectLst/>
        </p:spPr>
      </p:pic>
      <p:sp>
        <p:nvSpPr>
          <p:cNvPr id="5" name="Tekstfelt 4">
            <a:extLst>
              <a:ext uri="{FF2B5EF4-FFF2-40B4-BE49-F238E27FC236}">
                <a16:creationId xmlns:a16="http://schemas.microsoft.com/office/drawing/2014/main" id="{09E66CD6-3EA4-EC6C-915B-1A49FF3D0103}"/>
              </a:ext>
            </a:extLst>
          </p:cNvPr>
          <p:cNvSpPr txBox="1"/>
          <p:nvPr/>
        </p:nvSpPr>
        <p:spPr>
          <a:xfrm>
            <a:off x="990600" y="1797784"/>
            <a:ext cx="7630886" cy="1400383"/>
          </a:xfrm>
          <a:prstGeom prst="rect">
            <a:avLst/>
          </a:prstGeom>
          <a:noFill/>
        </p:spPr>
        <p:txBody>
          <a:bodyPr wrap="square">
            <a:spAutoFit/>
          </a:bodyPr>
          <a:lstStyle/>
          <a:p>
            <a:pPr marL="0" indent="0">
              <a:spcAft>
                <a:spcPts val="600"/>
              </a:spcAft>
              <a:buNone/>
            </a:pPr>
            <a:r>
              <a:rPr lang="da-DK" sz="2000" u="sng" dirty="0">
                <a:latin typeface="Arial" panose="020B0604020202020204" pitchFamily="34" charset="0"/>
                <a:cs typeface="Arial" panose="020B0604020202020204" pitchFamily="34" charset="0"/>
              </a:rPr>
              <a:t>Afgørelse</a:t>
            </a:r>
            <a:r>
              <a:rPr lang="da-DK" sz="2000" dirty="0">
                <a:latin typeface="Arial" panose="020B0604020202020204" pitchFamily="34" charset="0"/>
                <a:cs typeface="Arial" panose="020B0604020202020204" pitchFamily="34" charset="0"/>
              </a:rPr>
              <a:t>:</a:t>
            </a:r>
          </a:p>
          <a:p>
            <a:pPr marL="0" indent="0">
              <a:buNone/>
            </a:pPr>
            <a:r>
              <a:rPr lang="da-DK" sz="2000" dirty="0">
                <a:latin typeface="Arial" panose="020B0604020202020204" pitchFamily="34" charset="0"/>
                <a:cs typeface="Arial" panose="020B0604020202020204" pitchFamily="34" charset="0"/>
              </a:rPr>
              <a:t>Planklagenævnet vurderer, at Aarhus Kommunes miljørapport ikke lever op til lovgivningens minimumskrav, og der er mangler i processen. Derfor er miljørapporten ugyldig.</a:t>
            </a:r>
          </a:p>
        </p:txBody>
      </p:sp>
    </p:spTree>
    <p:extLst>
      <p:ext uri="{BB962C8B-B14F-4D97-AF65-F5344CB8AC3E}">
        <p14:creationId xmlns:p14="http://schemas.microsoft.com/office/powerpoint/2010/main" val="9468469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6D9C3DFC-31ED-1349-BDF8-F7F87201C2EC}"/>
              </a:ext>
            </a:extLst>
          </p:cNvPr>
          <p:cNvSpPr txBox="1"/>
          <p:nvPr/>
        </p:nvSpPr>
        <p:spPr>
          <a:xfrm>
            <a:off x="461728" y="315472"/>
            <a:ext cx="9901472" cy="400110"/>
          </a:xfrm>
          <a:prstGeom prst="rect">
            <a:avLst/>
          </a:prstGeom>
          <a:noFill/>
        </p:spPr>
        <p:txBody>
          <a:bodyPr wrap="square" rtlCol="0">
            <a:spAutoFit/>
          </a:bodyPr>
          <a:lstStyle/>
          <a:p>
            <a:r>
              <a:rPr lang="da-DK" sz="2000" dirty="0">
                <a:latin typeface="Arial Black" panose="020B0A04020102020204" pitchFamily="34" charset="0"/>
                <a:cs typeface="Arial" panose="020B0604020202020204" pitchFamily="34" charset="0"/>
              </a:rPr>
              <a:t>PLANKLAGENÆVNETS AFGØRELSE – FORELØBIGE KONKLUSIONER</a:t>
            </a:r>
          </a:p>
        </p:txBody>
      </p:sp>
      <p:cxnSp>
        <p:nvCxnSpPr>
          <p:cNvPr id="6" name="Lige forbindelse 5">
            <a:extLst>
              <a:ext uri="{FF2B5EF4-FFF2-40B4-BE49-F238E27FC236}">
                <a16:creationId xmlns:a16="http://schemas.microsoft.com/office/drawing/2014/main" id="{D2143B5E-EED7-134A-9DC1-FFAC488882B2}"/>
              </a:ext>
            </a:extLst>
          </p:cNvPr>
          <p:cNvCxnSpPr>
            <a:cxnSpLocks/>
          </p:cNvCxnSpPr>
          <p:nvPr/>
        </p:nvCxnSpPr>
        <p:spPr>
          <a:xfrm>
            <a:off x="557933" y="79735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7" name="Billede 6">
            <a:extLst>
              <a:ext uri="{FF2B5EF4-FFF2-40B4-BE49-F238E27FC236}">
                <a16:creationId xmlns:a16="http://schemas.microsoft.com/office/drawing/2014/main" id="{C6602198-56A1-EF4C-A7C8-CB12D6B70419}"/>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10945018" y="111239"/>
            <a:ext cx="1070178" cy="408465"/>
          </a:xfrm>
          <a:prstGeom prst="rect">
            <a:avLst/>
          </a:prstGeom>
          <a:effectLst/>
        </p:spPr>
      </p:pic>
      <p:sp>
        <p:nvSpPr>
          <p:cNvPr id="3" name="Tekstfelt 2">
            <a:extLst>
              <a:ext uri="{FF2B5EF4-FFF2-40B4-BE49-F238E27FC236}">
                <a16:creationId xmlns:a16="http://schemas.microsoft.com/office/drawing/2014/main" id="{694B0B6E-D478-3ADA-93FC-A439A60614D8}"/>
              </a:ext>
            </a:extLst>
          </p:cNvPr>
          <p:cNvSpPr txBox="1"/>
          <p:nvPr/>
        </p:nvSpPr>
        <p:spPr>
          <a:xfrm>
            <a:off x="809896" y="1310386"/>
            <a:ext cx="9405257" cy="4170372"/>
          </a:xfrm>
          <a:prstGeom prst="rect">
            <a:avLst/>
          </a:prstGeom>
          <a:noFill/>
        </p:spPr>
        <p:txBody>
          <a:bodyPr wrap="square">
            <a:spAutoFit/>
          </a:bodyPr>
          <a:lstStyle/>
          <a:p>
            <a:pPr marL="0" indent="0">
              <a:spcAft>
                <a:spcPts val="600"/>
              </a:spcAft>
              <a:buNone/>
            </a:pPr>
            <a:r>
              <a:rPr lang="da-DK" sz="2000" b="1" dirty="0">
                <a:latin typeface="Arial" panose="020B0604020202020204" pitchFamily="34" charset="0"/>
                <a:cs typeface="Arial" panose="020B0604020202020204" pitchFamily="34" charset="0"/>
              </a:rPr>
              <a:t>Foreløbige konklusioner</a:t>
            </a:r>
          </a:p>
          <a:p>
            <a:pPr marL="0" indent="0">
              <a:buNone/>
            </a:pPr>
            <a:r>
              <a:rPr lang="da-DK" sz="2000" dirty="0">
                <a:latin typeface="Arial" panose="020B0604020202020204" pitchFamily="34" charset="0"/>
                <a:cs typeface="Arial" panose="020B0604020202020204" pitchFamily="34" charset="0"/>
              </a:rPr>
              <a:t>Der er begået væsentlige formelle fejl i processen: </a:t>
            </a:r>
          </a:p>
          <a:p>
            <a:pPr marL="342900" indent="-342900">
              <a:spcAft>
                <a:spcPts val="1200"/>
              </a:spcAft>
              <a:buFont typeface="Arial" panose="020B0604020202020204" pitchFamily="34" charset="0"/>
              <a:buChar char="•"/>
            </a:pPr>
            <a:r>
              <a:rPr lang="da-DK" sz="2000" dirty="0">
                <a:latin typeface="Arial" panose="020B0604020202020204" pitchFamily="34" charset="0"/>
                <a:cs typeface="Arial" panose="020B0604020202020204" pitchFamily="34" charset="0"/>
              </a:rPr>
              <a:t>Begrundelser for udvidelsesbehovet skal fremgå af plan</a:t>
            </a:r>
            <a:r>
              <a:rPr lang="da-DK" sz="2000" i="1" dirty="0">
                <a:latin typeface="Arial" panose="020B0604020202020204" pitchFamily="34" charset="0"/>
                <a:cs typeface="Arial" panose="020B0604020202020204" pitchFamily="34" charset="0"/>
              </a:rPr>
              <a:t>dokumenterne</a:t>
            </a:r>
            <a:r>
              <a:rPr lang="da-DK" sz="2000" dirty="0">
                <a:latin typeface="Arial" panose="020B0604020202020204" pitchFamily="34" charset="0"/>
                <a:cs typeface="Arial" panose="020B0604020202020204" pitchFamily="34" charset="0"/>
              </a:rPr>
              <a:t> (og ikke i tilhørende bilag)</a:t>
            </a:r>
          </a:p>
          <a:p>
            <a:pPr marL="342900" indent="-342900">
              <a:spcAft>
                <a:spcPts val="1200"/>
              </a:spcAft>
              <a:buFont typeface="Arial" panose="020B0604020202020204" pitchFamily="34" charset="0"/>
              <a:buChar char="•"/>
            </a:pPr>
            <a:r>
              <a:rPr lang="da-DK" sz="2000" dirty="0">
                <a:latin typeface="Arial" panose="020B0604020202020204" pitchFamily="34" charset="0"/>
                <a:cs typeface="Arial" panose="020B0604020202020204" pitchFamily="34" charset="0"/>
              </a:rPr>
              <a:t>Da kommunens miljørapport ikke indeholder oplysningerne fra statens miljøkonsekvensrapport, indeholder kommunens miljørapport ikke tilstrækkelige vurderinger til at leve op til lovens krav</a:t>
            </a:r>
          </a:p>
          <a:p>
            <a:pPr marL="342900" indent="-342900">
              <a:buFont typeface="Arial" panose="020B0604020202020204" pitchFamily="34" charset="0"/>
              <a:buChar char="•"/>
            </a:pPr>
            <a:r>
              <a:rPr lang="da-DK" sz="2000" dirty="0">
                <a:latin typeface="Arial" panose="020B0604020202020204" pitchFamily="34" charset="0"/>
                <a:cs typeface="Arial" panose="020B0604020202020204" pitchFamily="34" charset="0"/>
              </a:rPr>
              <a:t>Det er en fejl, at rapportens afgrænsning ikke er sendt i en separat høring</a:t>
            </a:r>
          </a:p>
          <a:p>
            <a:pPr marL="0" indent="0">
              <a:buNone/>
            </a:pPr>
            <a:endParaRPr lang="da-DK" sz="2000" dirty="0">
              <a:latin typeface="Arial" panose="020B0604020202020204" pitchFamily="34" charset="0"/>
              <a:cs typeface="Arial" panose="020B0604020202020204" pitchFamily="34" charset="0"/>
            </a:endParaRPr>
          </a:p>
          <a:p>
            <a:pPr marL="0" indent="0">
              <a:buNone/>
            </a:pPr>
            <a:r>
              <a:rPr lang="da-DK" sz="2000" dirty="0">
                <a:latin typeface="Arial" panose="020B0604020202020204" pitchFamily="34" charset="0"/>
                <a:cs typeface="Arial" panose="020B0604020202020204" pitchFamily="34" charset="0"/>
              </a:rPr>
              <a:t>Selvom sagen indeholder mange dokumenter, som redegør for udvidelsesbehovet og for de miljømæssige påvirkninger, er disse oplysninger ikke indgået korrekt i sagens formelle dokumenter</a:t>
            </a:r>
          </a:p>
        </p:txBody>
      </p:sp>
    </p:spTree>
    <p:extLst>
      <p:ext uri="{BB962C8B-B14F-4D97-AF65-F5344CB8AC3E}">
        <p14:creationId xmlns:p14="http://schemas.microsoft.com/office/powerpoint/2010/main" val="24052530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6D9C3DFC-31ED-1349-BDF8-F7F87201C2EC}"/>
              </a:ext>
            </a:extLst>
          </p:cNvPr>
          <p:cNvSpPr txBox="1"/>
          <p:nvPr/>
        </p:nvSpPr>
        <p:spPr>
          <a:xfrm>
            <a:off x="461727" y="315472"/>
            <a:ext cx="10040809" cy="400110"/>
          </a:xfrm>
          <a:prstGeom prst="rect">
            <a:avLst/>
          </a:prstGeom>
          <a:noFill/>
        </p:spPr>
        <p:txBody>
          <a:bodyPr wrap="square" rtlCol="0">
            <a:spAutoFit/>
          </a:bodyPr>
          <a:lstStyle/>
          <a:p>
            <a:r>
              <a:rPr lang="da-DK" sz="2000" dirty="0">
                <a:latin typeface="Arial Black" panose="020B0A04020102020204" pitchFamily="34" charset="0"/>
                <a:cs typeface="Arial" panose="020B0604020202020204" pitchFamily="34" charset="0"/>
              </a:rPr>
              <a:t>PLANKLAGENÆVNETS AFGØRELSE – FORELØBIGE KONKLUSIONER</a:t>
            </a:r>
          </a:p>
        </p:txBody>
      </p:sp>
      <p:cxnSp>
        <p:nvCxnSpPr>
          <p:cNvPr id="6" name="Lige forbindelse 5">
            <a:extLst>
              <a:ext uri="{FF2B5EF4-FFF2-40B4-BE49-F238E27FC236}">
                <a16:creationId xmlns:a16="http://schemas.microsoft.com/office/drawing/2014/main" id="{D2143B5E-EED7-134A-9DC1-FFAC488882B2}"/>
              </a:ext>
            </a:extLst>
          </p:cNvPr>
          <p:cNvCxnSpPr>
            <a:cxnSpLocks/>
          </p:cNvCxnSpPr>
          <p:nvPr/>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7" name="Billede 6">
            <a:extLst>
              <a:ext uri="{FF2B5EF4-FFF2-40B4-BE49-F238E27FC236}">
                <a16:creationId xmlns:a16="http://schemas.microsoft.com/office/drawing/2014/main" id="{C6602198-56A1-EF4C-A7C8-CB12D6B70419}"/>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10945018" y="111239"/>
            <a:ext cx="1070178" cy="408465"/>
          </a:xfrm>
          <a:prstGeom prst="rect">
            <a:avLst/>
          </a:prstGeom>
          <a:effectLst/>
        </p:spPr>
      </p:pic>
      <p:sp>
        <p:nvSpPr>
          <p:cNvPr id="5" name="Tekstfelt 4">
            <a:extLst>
              <a:ext uri="{FF2B5EF4-FFF2-40B4-BE49-F238E27FC236}">
                <a16:creationId xmlns:a16="http://schemas.microsoft.com/office/drawing/2014/main" id="{A9B5C756-A9BA-5647-1E53-D9D6521406FB}"/>
              </a:ext>
            </a:extLst>
          </p:cNvPr>
          <p:cNvSpPr txBox="1"/>
          <p:nvPr/>
        </p:nvSpPr>
        <p:spPr>
          <a:xfrm>
            <a:off x="1135224" y="1565426"/>
            <a:ext cx="9428273" cy="4401205"/>
          </a:xfrm>
          <a:prstGeom prst="rect">
            <a:avLst/>
          </a:prstGeom>
          <a:noFill/>
        </p:spPr>
        <p:txBody>
          <a:bodyPr wrap="square">
            <a:spAutoFit/>
          </a:bodyPr>
          <a:lstStyle/>
          <a:p>
            <a:pPr marL="0" indent="0">
              <a:buNone/>
            </a:pPr>
            <a:r>
              <a:rPr lang="da-DK" sz="2000" dirty="0">
                <a:latin typeface="Arial" panose="020B0604020202020204" pitchFamily="34" charset="0"/>
                <a:cs typeface="Arial" panose="020B0604020202020204" pitchFamily="34" charset="0"/>
              </a:rPr>
              <a:t>Ved planlægning på søterritoriet skal kommunen lave en rummelighedsanalyse på beholdningen af rammebelagt erhvervsareal for at godtgøre, at der ikke rammebelægges mere jord end til 12 års forbrug.</a:t>
            </a:r>
          </a:p>
          <a:p>
            <a:pPr marL="0" indent="0">
              <a:buNone/>
            </a:pPr>
            <a:endParaRPr lang="da-DK" sz="2000" dirty="0">
              <a:latin typeface="Arial" panose="020B0604020202020204" pitchFamily="34" charset="0"/>
              <a:cs typeface="Arial" panose="020B0604020202020204" pitchFamily="34" charset="0"/>
            </a:endParaRPr>
          </a:p>
          <a:p>
            <a:pPr marL="0" indent="0">
              <a:buNone/>
            </a:pPr>
            <a:r>
              <a:rPr lang="da-DK" sz="2000" dirty="0">
                <a:latin typeface="Arial" panose="020B0604020202020204" pitchFamily="34" charset="0"/>
                <a:cs typeface="Arial" panose="020B0604020202020204" pitchFamily="34" charset="0"/>
              </a:rPr>
              <a:t>Dette betyder sandsynligvis, at Planklagenævnet vil vurdere, at der </a:t>
            </a:r>
            <a:r>
              <a:rPr lang="da-DK" sz="2000" i="1" dirty="0">
                <a:latin typeface="Arial" panose="020B0604020202020204" pitchFamily="34" charset="0"/>
                <a:cs typeface="Arial" panose="020B0604020202020204" pitchFamily="34" charset="0"/>
              </a:rPr>
              <a:t>ikke</a:t>
            </a:r>
            <a:r>
              <a:rPr lang="da-DK" sz="2000" dirty="0">
                <a:latin typeface="Arial" panose="020B0604020202020204" pitchFamily="34" charset="0"/>
                <a:cs typeface="Arial" panose="020B0604020202020204" pitchFamily="34" charset="0"/>
              </a:rPr>
              <a:t> kan planlægges for arealer, som skal bruges over 30 år.</a:t>
            </a:r>
          </a:p>
          <a:p>
            <a:pPr marL="0" indent="0">
              <a:buNone/>
            </a:pPr>
            <a:endParaRPr lang="da-DK" sz="2000" dirty="0">
              <a:latin typeface="Arial" panose="020B0604020202020204" pitchFamily="34" charset="0"/>
              <a:cs typeface="Arial" panose="020B0604020202020204" pitchFamily="34" charset="0"/>
            </a:endParaRPr>
          </a:p>
          <a:p>
            <a:pPr marL="0" indent="0">
              <a:buNone/>
            </a:pPr>
            <a:r>
              <a:rPr lang="da-DK" sz="2000" dirty="0">
                <a:latin typeface="Arial" panose="020B0604020202020204" pitchFamily="34" charset="0"/>
                <a:cs typeface="Arial" panose="020B0604020202020204" pitchFamily="34" charset="0"/>
              </a:rPr>
              <a:t>Planklagenævnet stiller spørgsmålstegn ved, om </a:t>
            </a:r>
            <a:r>
              <a:rPr lang="da-DK" sz="2000" dirty="0" err="1">
                <a:latin typeface="Arial" panose="020B0604020202020204" pitchFamily="34" charset="0"/>
                <a:cs typeface="Arial" panose="020B0604020202020204" pitchFamily="34" charset="0"/>
              </a:rPr>
              <a:t>BlueLine</a:t>
            </a:r>
            <a:r>
              <a:rPr lang="da-DK" sz="2000" dirty="0">
                <a:latin typeface="Arial" panose="020B0604020202020204" pitchFamily="34" charset="0"/>
                <a:cs typeface="Arial" panose="020B0604020202020204" pitchFamily="34" charset="0"/>
              </a:rPr>
              <a:t>-projektet kan etableres på arealer, som indvindes fra søterritoriet. </a:t>
            </a:r>
          </a:p>
          <a:p>
            <a:pPr marL="0" indent="0">
              <a:buNone/>
            </a:pPr>
            <a:endParaRPr lang="da-DK" sz="2000" dirty="0">
              <a:latin typeface="Arial" panose="020B0604020202020204" pitchFamily="34" charset="0"/>
              <a:cs typeface="Arial" panose="020B0604020202020204" pitchFamily="34" charset="0"/>
            </a:endParaRPr>
          </a:p>
          <a:p>
            <a:r>
              <a:rPr lang="da-DK" sz="2000" dirty="0">
                <a:latin typeface="Arial" panose="020B0604020202020204" pitchFamily="34" charset="0"/>
                <a:cs typeface="Arial" panose="020B0604020202020204" pitchFamily="34" charset="0"/>
              </a:rPr>
              <a:t>Når lokalplanen vedtages, før staten giver tilladelsen til opfyldningen (som baserer sig på miljøkonsekvensrapporten), betyder det, at lokalplanens miljørapport bærer den fulde ”bevisbyrde” og</a:t>
            </a:r>
            <a:r>
              <a:rPr lang="da-DK" sz="2000" dirty="0">
                <a:solidFill>
                  <a:srgbClr val="FF0000"/>
                </a:solidFill>
                <a:latin typeface="Arial" panose="020B0604020202020204" pitchFamily="34" charset="0"/>
                <a:cs typeface="Arial" panose="020B0604020202020204" pitchFamily="34" charset="0"/>
              </a:rPr>
              <a:t> </a:t>
            </a:r>
            <a:r>
              <a:rPr lang="da-DK" sz="2000" dirty="0">
                <a:latin typeface="Arial" panose="020B0604020202020204" pitchFamily="34" charset="0"/>
                <a:cs typeface="Arial" panose="020B0604020202020204" pitchFamily="34" charset="0"/>
              </a:rPr>
              <a:t>skal dokumentere en række af de forhold, som hører til statens projekt. </a:t>
            </a:r>
            <a:endParaRPr lang="da-DK" sz="2000" dirty="0">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22124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felt 7">
            <a:extLst>
              <a:ext uri="{FF2B5EF4-FFF2-40B4-BE49-F238E27FC236}">
                <a16:creationId xmlns:a16="http://schemas.microsoft.com/office/drawing/2014/main" id="{FA500B15-B735-F246-84F0-3084ADEA7155}"/>
              </a:ext>
            </a:extLst>
          </p:cNvPr>
          <p:cNvSpPr txBox="1"/>
          <p:nvPr/>
        </p:nvSpPr>
        <p:spPr>
          <a:xfrm>
            <a:off x="1308557" y="1707348"/>
            <a:ext cx="9333317" cy="3046988"/>
          </a:xfrm>
          <a:prstGeom prst="rect">
            <a:avLst/>
          </a:prstGeom>
          <a:noFill/>
        </p:spPr>
        <p:txBody>
          <a:bodyPr wrap="square" rtlCol="0">
            <a:spAutoFit/>
          </a:bodyPr>
          <a:lstStyle/>
          <a:p>
            <a:r>
              <a:rPr lang="da-DK" sz="4800" b="1" dirty="0">
                <a:solidFill>
                  <a:schemeClr val="bg1"/>
                </a:solidFill>
                <a:latin typeface="Calibri" panose="020F0502020204030204" pitchFamily="34" charset="0"/>
                <a:cs typeface="Calibri" panose="020F0502020204030204" pitchFamily="34" charset="0"/>
              </a:rPr>
              <a:t>Baggrunden for Teknik og Miljøs behandling af de tre underkendte dispositioner</a:t>
            </a:r>
          </a:p>
          <a:p>
            <a:r>
              <a:rPr lang="da-DK" sz="4800" b="1" dirty="0">
                <a:solidFill>
                  <a:schemeClr val="bg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3978094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6D9C3DFC-31ED-1349-BDF8-F7F87201C2EC}"/>
              </a:ext>
            </a:extLst>
          </p:cNvPr>
          <p:cNvSpPr txBox="1"/>
          <p:nvPr/>
        </p:nvSpPr>
        <p:spPr>
          <a:xfrm>
            <a:off x="461727" y="315472"/>
            <a:ext cx="10101769" cy="400110"/>
          </a:xfrm>
          <a:prstGeom prst="rect">
            <a:avLst/>
          </a:prstGeom>
          <a:noFill/>
        </p:spPr>
        <p:txBody>
          <a:bodyPr wrap="square" rtlCol="0">
            <a:spAutoFit/>
          </a:bodyPr>
          <a:lstStyle/>
          <a:p>
            <a:r>
              <a:rPr lang="da-DK" sz="2000" dirty="0">
                <a:latin typeface="Arial Black" panose="020B0A04020102020204" pitchFamily="34" charset="0"/>
                <a:cs typeface="Arial" panose="020B0604020202020204" pitchFamily="34" charset="0"/>
              </a:rPr>
              <a:t>RUMMELIGHEDSANALYSE AF KOMMUNENS SAMLEDE AREALBEHOV</a:t>
            </a:r>
          </a:p>
        </p:txBody>
      </p:sp>
      <p:cxnSp>
        <p:nvCxnSpPr>
          <p:cNvPr id="6" name="Lige forbindelse 5">
            <a:extLst>
              <a:ext uri="{FF2B5EF4-FFF2-40B4-BE49-F238E27FC236}">
                <a16:creationId xmlns:a16="http://schemas.microsoft.com/office/drawing/2014/main" id="{D2143B5E-EED7-134A-9DC1-FFAC488882B2}"/>
              </a:ext>
            </a:extLst>
          </p:cNvPr>
          <p:cNvCxnSpPr>
            <a:cxnSpLocks/>
          </p:cNvCxnSpPr>
          <p:nvPr/>
        </p:nvCxnSpPr>
        <p:spPr>
          <a:xfrm>
            <a:off x="549224" y="845147"/>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7" name="Billede 6">
            <a:extLst>
              <a:ext uri="{FF2B5EF4-FFF2-40B4-BE49-F238E27FC236}">
                <a16:creationId xmlns:a16="http://schemas.microsoft.com/office/drawing/2014/main" id="{C6602198-56A1-EF4C-A7C8-CB12D6B70419}"/>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10945018" y="111239"/>
            <a:ext cx="1070178" cy="408465"/>
          </a:xfrm>
          <a:prstGeom prst="rect">
            <a:avLst/>
          </a:prstGeom>
          <a:effectLst/>
        </p:spPr>
      </p:pic>
      <p:sp>
        <p:nvSpPr>
          <p:cNvPr id="8" name="Tekstfelt 7">
            <a:extLst>
              <a:ext uri="{FF2B5EF4-FFF2-40B4-BE49-F238E27FC236}">
                <a16:creationId xmlns:a16="http://schemas.microsoft.com/office/drawing/2014/main" id="{47E922A7-5767-BEC9-2F73-E4D5D4D96544}"/>
              </a:ext>
            </a:extLst>
          </p:cNvPr>
          <p:cNvSpPr txBox="1"/>
          <p:nvPr/>
        </p:nvSpPr>
        <p:spPr>
          <a:xfrm>
            <a:off x="777067" y="4433702"/>
            <a:ext cx="10167951" cy="189282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da-DK" sz="1400" dirty="0">
                <a:latin typeface="Arial" panose="020B0604020202020204" pitchFamily="34" charset="0"/>
                <a:cs typeface="Arial" panose="020B0604020202020204" pitchFamily="34" charset="0"/>
              </a:rPr>
              <a:t>Det anføres i byrådsindstillingen til igangsætning af proces for plan og Miljøvurdering at: </a:t>
            </a:r>
            <a:r>
              <a:rPr lang="da-DK" sz="1400" i="1" dirty="0">
                <a:latin typeface="Arial" panose="020B0604020202020204" pitchFamily="34" charset="0"/>
                <a:cs typeface="Arial" panose="020B0604020202020204" pitchFamily="34" charset="0"/>
              </a:rPr>
              <a:t>”Da det ønskede arealudlæg har en tidshorisont ud over 12 år, skal det godkendes af Erhvervsministeriet”</a:t>
            </a:r>
          </a:p>
          <a:p>
            <a:pPr marL="285750" indent="-285750">
              <a:buFont typeface="Arial" panose="020B0604020202020204" pitchFamily="34" charset="0"/>
              <a:buChar char="•"/>
            </a:pPr>
            <a:r>
              <a:rPr lang="da-DK" sz="1400" dirty="0">
                <a:latin typeface="Arial" panose="020B0604020202020204" pitchFamily="34" charset="0"/>
                <a:cs typeface="Arial" panose="020B0604020202020204" pitchFamily="34" charset="0"/>
              </a:rPr>
              <a:t>Aarhus Kommune har efterfølgende dialog med Erhvervsstyrelsen. Kommunen får den opfattelse, at byvækstregnskabet (12-årsreglen) primært er møntet på arealer til boliger samt almindelige erhvervsarealer. </a:t>
            </a:r>
          </a:p>
          <a:p>
            <a:pPr marL="285750" indent="-285750">
              <a:buFont typeface="Arial" panose="020B0604020202020204" pitchFamily="34" charset="0"/>
              <a:buChar char="•"/>
            </a:pPr>
            <a:endParaRPr lang="da-DK"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a-DK" sz="1400" dirty="0">
                <a:latin typeface="Arial" panose="020B0604020202020204" pitchFamily="34" charset="0"/>
                <a:cs typeface="Arial" panose="020B0604020202020204" pitchFamily="34" charset="0"/>
              </a:rPr>
              <a:t>Erhvervsstyrelsen har ikke bemærkninger til den forudgående høring, og Aarhus Kommune arbejder videre ud fra den opfattelse, at arealregnskabet ikke er relevant for havnearealerne, da arealerne ikke kan sammenlignes med øvrige erhvervsarealer i kommunen. </a:t>
            </a:r>
          </a:p>
        </p:txBody>
      </p:sp>
      <p:sp>
        <p:nvSpPr>
          <p:cNvPr id="9" name="Tekstfelt 8">
            <a:extLst>
              <a:ext uri="{FF2B5EF4-FFF2-40B4-BE49-F238E27FC236}">
                <a16:creationId xmlns:a16="http://schemas.microsoft.com/office/drawing/2014/main" id="{8FEA4E89-5440-8D02-F4A8-A817A5B631BF}"/>
              </a:ext>
            </a:extLst>
          </p:cNvPr>
          <p:cNvSpPr txBox="1"/>
          <p:nvPr/>
        </p:nvSpPr>
        <p:spPr>
          <a:xfrm>
            <a:off x="2171311" y="2453789"/>
            <a:ext cx="2878341" cy="830997"/>
          </a:xfrm>
          <a:prstGeom prst="rect">
            <a:avLst/>
          </a:prstGeom>
          <a:noFill/>
          <a:ln w="28575">
            <a:solidFill>
              <a:schemeClr val="accent5">
                <a:lumMod val="75000"/>
              </a:schemeClr>
            </a:solidFill>
          </a:ln>
        </p:spPr>
        <p:txBody>
          <a:bodyPr wrap="square" rtlCol="0">
            <a:spAutoFit/>
          </a:bodyPr>
          <a:lstStyle/>
          <a:p>
            <a:pPr algn="ctr"/>
            <a:r>
              <a:rPr lang="da-DK" sz="1600" dirty="0"/>
              <a:t>Byrådet godkender igangsætning af planproces og proces for miljøvurdering</a:t>
            </a:r>
          </a:p>
        </p:txBody>
      </p:sp>
      <p:sp>
        <p:nvSpPr>
          <p:cNvPr id="10" name="Tekstfelt 9">
            <a:extLst>
              <a:ext uri="{FF2B5EF4-FFF2-40B4-BE49-F238E27FC236}">
                <a16:creationId xmlns:a16="http://schemas.microsoft.com/office/drawing/2014/main" id="{D78CB400-126A-3A98-1E0D-E4963FDE2679}"/>
              </a:ext>
            </a:extLst>
          </p:cNvPr>
          <p:cNvSpPr txBox="1"/>
          <p:nvPr/>
        </p:nvSpPr>
        <p:spPr>
          <a:xfrm>
            <a:off x="6588912" y="2423650"/>
            <a:ext cx="2085503" cy="584775"/>
          </a:xfrm>
          <a:prstGeom prst="rect">
            <a:avLst/>
          </a:prstGeom>
          <a:noFill/>
          <a:ln w="28575">
            <a:solidFill>
              <a:schemeClr val="accent5">
                <a:lumMod val="75000"/>
              </a:schemeClr>
            </a:solidFill>
          </a:ln>
        </p:spPr>
        <p:txBody>
          <a:bodyPr wrap="square" rtlCol="0">
            <a:spAutoFit/>
          </a:bodyPr>
          <a:lstStyle>
            <a:defPPr>
              <a:defRPr lang="da-DK"/>
            </a:defPPr>
            <a:lvl1pPr algn="ctr">
              <a:defRPr sz="1600"/>
            </a:lvl1pPr>
          </a:lstStyle>
          <a:p>
            <a:r>
              <a:rPr lang="da-DK" dirty="0"/>
              <a:t>Forudgående offentlig høring </a:t>
            </a:r>
          </a:p>
        </p:txBody>
      </p:sp>
      <p:cxnSp>
        <p:nvCxnSpPr>
          <p:cNvPr id="11" name="Lige forbindelse 10">
            <a:extLst>
              <a:ext uri="{FF2B5EF4-FFF2-40B4-BE49-F238E27FC236}">
                <a16:creationId xmlns:a16="http://schemas.microsoft.com/office/drawing/2014/main" id="{30CDE687-A36B-B464-12D0-AE5D2BB2E3AE}"/>
              </a:ext>
            </a:extLst>
          </p:cNvPr>
          <p:cNvCxnSpPr>
            <a:cxnSpLocks/>
          </p:cNvCxnSpPr>
          <p:nvPr/>
        </p:nvCxnSpPr>
        <p:spPr>
          <a:xfrm>
            <a:off x="3619767" y="3295218"/>
            <a:ext cx="0" cy="388039"/>
          </a:xfrm>
          <a:prstGeom prst="line">
            <a:avLst/>
          </a:prstGeom>
          <a:noFill/>
          <a:ln w="28575">
            <a:solidFill>
              <a:schemeClr val="accent5">
                <a:lumMod val="75000"/>
              </a:schemeClr>
            </a:solidFill>
          </a:ln>
        </p:spPr>
      </p:cxnSp>
      <p:cxnSp>
        <p:nvCxnSpPr>
          <p:cNvPr id="12" name="Lige forbindelse 11">
            <a:extLst>
              <a:ext uri="{FF2B5EF4-FFF2-40B4-BE49-F238E27FC236}">
                <a16:creationId xmlns:a16="http://schemas.microsoft.com/office/drawing/2014/main" id="{610340C5-C5D8-11DB-5150-811EDE3BACF9}"/>
              </a:ext>
            </a:extLst>
          </p:cNvPr>
          <p:cNvCxnSpPr>
            <a:cxnSpLocks/>
          </p:cNvCxnSpPr>
          <p:nvPr/>
        </p:nvCxnSpPr>
        <p:spPr>
          <a:xfrm>
            <a:off x="7674079" y="3013163"/>
            <a:ext cx="0" cy="658940"/>
          </a:xfrm>
          <a:prstGeom prst="line">
            <a:avLst/>
          </a:prstGeom>
          <a:noFill/>
          <a:ln w="28575">
            <a:solidFill>
              <a:schemeClr val="accent5">
                <a:lumMod val="75000"/>
              </a:schemeClr>
            </a:solidFill>
          </a:ln>
        </p:spPr>
      </p:cxnSp>
      <p:sp>
        <p:nvSpPr>
          <p:cNvPr id="13" name="Tekstfelt 12">
            <a:extLst>
              <a:ext uri="{FF2B5EF4-FFF2-40B4-BE49-F238E27FC236}">
                <a16:creationId xmlns:a16="http://schemas.microsoft.com/office/drawing/2014/main" id="{794FF27B-2917-C633-EF36-BB2CF6FC5F29}"/>
              </a:ext>
            </a:extLst>
          </p:cNvPr>
          <p:cNvSpPr txBox="1"/>
          <p:nvPr/>
        </p:nvSpPr>
        <p:spPr>
          <a:xfrm>
            <a:off x="4170664" y="1245907"/>
            <a:ext cx="3022615" cy="830997"/>
          </a:xfrm>
          <a:prstGeom prst="rect">
            <a:avLst/>
          </a:prstGeom>
          <a:noFill/>
          <a:ln w="28575">
            <a:solidFill>
              <a:schemeClr val="accent5">
                <a:lumMod val="75000"/>
              </a:schemeClr>
            </a:solidFill>
          </a:ln>
        </p:spPr>
        <p:txBody>
          <a:bodyPr wrap="square" rtlCol="0">
            <a:spAutoFit/>
          </a:bodyPr>
          <a:lstStyle>
            <a:defPPr>
              <a:defRPr lang="da-DK"/>
            </a:defPPr>
            <a:lvl1pPr algn="ctr">
              <a:defRPr sz="1600"/>
            </a:lvl1pPr>
          </a:lstStyle>
          <a:p>
            <a:r>
              <a:rPr lang="da-DK" dirty="0"/>
              <a:t>Byrådet godkender debatfolder til forudgående offentlig høring for plan og miljøvurdering</a:t>
            </a:r>
          </a:p>
        </p:txBody>
      </p:sp>
      <p:sp>
        <p:nvSpPr>
          <p:cNvPr id="14" name="Tekstfelt 13">
            <a:extLst>
              <a:ext uri="{FF2B5EF4-FFF2-40B4-BE49-F238E27FC236}">
                <a16:creationId xmlns:a16="http://schemas.microsoft.com/office/drawing/2014/main" id="{B8F98610-2087-4D78-1EB7-FFE6A6E86096}"/>
              </a:ext>
            </a:extLst>
          </p:cNvPr>
          <p:cNvSpPr txBox="1"/>
          <p:nvPr/>
        </p:nvSpPr>
        <p:spPr>
          <a:xfrm>
            <a:off x="3057284" y="3744895"/>
            <a:ext cx="1106393" cy="369332"/>
          </a:xfrm>
          <a:prstGeom prst="rect">
            <a:avLst/>
          </a:prstGeom>
          <a:noFill/>
        </p:spPr>
        <p:txBody>
          <a:bodyPr wrap="none" rtlCol="0">
            <a:spAutoFit/>
          </a:bodyPr>
          <a:lstStyle/>
          <a:p>
            <a:r>
              <a:rPr lang="da-DK" dirty="0"/>
              <a:t>Sep. 2018</a:t>
            </a:r>
          </a:p>
        </p:txBody>
      </p:sp>
      <p:sp>
        <p:nvSpPr>
          <p:cNvPr id="15" name="Tekstfelt 14">
            <a:extLst>
              <a:ext uri="{FF2B5EF4-FFF2-40B4-BE49-F238E27FC236}">
                <a16:creationId xmlns:a16="http://schemas.microsoft.com/office/drawing/2014/main" id="{C2A0E54C-D00D-523A-495C-EB3167313AE3}"/>
              </a:ext>
            </a:extLst>
          </p:cNvPr>
          <p:cNvSpPr txBox="1"/>
          <p:nvPr/>
        </p:nvSpPr>
        <p:spPr>
          <a:xfrm>
            <a:off x="5177116" y="3744895"/>
            <a:ext cx="1118511" cy="369332"/>
          </a:xfrm>
          <a:prstGeom prst="rect">
            <a:avLst/>
          </a:prstGeom>
          <a:noFill/>
        </p:spPr>
        <p:txBody>
          <a:bodyPr wrap="none" rtlCol="0">
            <a:spAutoFit/>
          </a:bodyPr>
          <a:lstStyle/>
          <a:p>
            <a:r>
              <a:rPr lang="da-DK" dirty="0"/>
              <a:t>Nov. 2019</a:t>
            </a:r>
          </a:p>
        </p:txBody>
      </p:sp>
      <p:cxnSp>
        <p:nvCxnSpPr>
          <p:cNvPr id="16" name="Lige forbindelse 15">
            <a:extLst>
              <a:ext uri="{FF2B5EF4-FFF2-40B4-BE49-F238E27FC236}">
                <a16:creationId xmlns:a16="http://schemas.microsoft.com/office/drawing/2014/main" id="{8E386A5D-B0C0-7585-3E36-C1383FD5035D}"/>
              </a:ext>
            </a:extLst>
          </p:cNvPr>
          <p:cNvCxnSpPr>
            <a:cxnSpLocks/>
          </p:cNvCxnSpPr>
          <p:nvPr/>
        </p:nvCxnSpPr>
        <p:spPr>
          <a:xfrm>
            <a:off x="5681971" y="2076904"/>
            <a:ext cx="0" cy="1595199"/>
          </a:xfrm>
          <a:prstGeom prst="line">
            <a:avLst/>
          </a:prstGeom>
          <a:noFill/>
          <a:ln w="28575">
            <a:solidFill>
              <a:schemeClr val="accent5">
                <a:lumMod val="75000"/>
              </a:schemeClr>
            </a:solidFill>
          </a:ln>
        </p:spPr>
      </p:cxnSp>
      <p:sp>
        <p:nvSpPr>
          <p:cNvPr id="17" name="Tekstfelt 16">
            <a:extLst>
              <a:ext uri="{FF2B5EF4-FFF2-40B4-BE49-F238E27FC236}">
                <a16:creationId xmlns:a16="http://schemas.microsoft.com/office/drawing/2014/main" id="{1B388342-2870-E677-1447-A45BD12AC806}"/>
              </a:ext>
            </a:extLst>
          </p:cNvPr>
          <p:cNvSpPr txBox="1"/>
          <p:nvPr/>
        </p:nvSpPr>
        <p:spPr>
          <a:xfrm>
            <a:off x="549224" y="1372683"/>
            <a:ext cx="2803576" cy="830997"/>
          </a:xfrm>
          <a:prstGeom prst="rect">
            <a:avLst/>
          </a:prstGeom>
          <a:noFill/>
          <a:ln w="28575">
            <a:solidFill>
              <a:schemeClr val="accent5">
                <a:lumMod val="75000"/>
              </a:schemeClr>
            </a:solidFill>
          </a:ln>
        </p:spPr>
        <p:txBody>
          <a:bodyPr wrap="square" rtlCol="0">
            <a:spAutoFit/>
          </a:bodyPr>
          <a:lstStyle/>
          <a:p>
            <a:pPr algn="ctr"/>
            <a:r>
              <a:rPr lang="da-DK" sz="1600" dirty="0"/>
              <a:t>Aarhus kommune modtager ansøgning om havneudvidelse fra Aarhus Havn</a:t>
            </a:r>
          </a:p>
        </p:txBody>
      </p:sp>
      <p:cxnSp>
        <p:nvCxnSpPr>
          <p:cNvPr id="18" name="Lige forbindelse 17">
            <a:extLst>
              <a:ext uri="{FF2B5EF4-FFF2-40B4-BE49-F238E27FC236}">
                <a16:creationId xmlns:a16="http://schemas.microsoft.com/office/drawing/2014/main" id="{95D1ADFC-A589-202B-D7AA-F1C0BFD67A15}"/>
              </a:ext>
            </a:extLst>
          </p:cNvPr>
          <p:cNvCxnSpPr>
            <a:cxnSpLocks/>
          </p:cNvCxnSpPr>
          <p:nvPr/>
        </p:nvCxnSpPr>
        <p:spPr>
          <a:xfrm>
            <a:off x="1880639" y="2203680"/>
            <a:ext cx="0" cy="1479577"/>
          </a:xfrm>
          <a:prstGeom prst="line">
            <a:avLst/>
          </a:prstGeom>
          <a:noFill/>
          <a:ln w="28575">
            <a:solidFill>
              <a:schemeClr val="accent5">
                <a:lumMod val="75000"/>
              </a:schemeClr>
            </a:solidFill>
          </a:ln>
        </p:spPr>
      </p:cxnSp>
      <p:sp>
        <p:nvSpPr>
          <p:cNvPr id="19" name="Tekstfelt 18">
            <a:extLst>
              <a:ext uri="{FF2B5EF4-FFF2-40B4-BE49-F238E27FC236}">
                <a16:creationId xmlns:a16="http://schemas.microsoft.com/office/drawing/2014/main" id="{D422E1B5-A515-EF5F-6164-D43481C14935}"/>
              </a:ext>
            </a:extLst>
          </p:cNvPr>
          <p:cNvSpPr txBox="1"/>
          <p:nvPr/>
        </p:nvSpPr>
        <p:spPr>
          <a:xfrm>
            <a:off x="1316606" y="3736398"/>
            <a:ext cx="1128066" cy="369332"/>
          </a:xfrm>
          <a:prstGeom prst="rect">
            <a:avLst/>
          </a:prstGeom>
          <a:noFill/>
        </p:spPr>
        <p:txBody>
          <a:bodyPr wrap="none" rtlCol="0">
            <a:spAutoFit/>
          </a:bodyPr>
          <a:lstStyle/>
          <a:p>
            <a:r>
              <a:rPr lang="da-DK" dirty="0"/>
              <a:t>Mar. 2018</a:t>
            </a:r>
          </a:p>
        </p:txBody>
      </p:sp>
      <p:sp>
        <p:nvSpPr>
          <p:cNvPr id="20" name="Tekstfelt 19">
            <a:extLst>
              <a:ext uri="{FF2B5EF4-FFF2-40B4-BE49-F238E27FC236}">
                <a16:creationId xmlns:a16="http://schemas.microsoft.com/office/drawing/2014/main" id="{93CA4882-4DA0-3FA5-A752-4CBA7DD1CBF5}"/>
              </a:ext>
            </a:extLst>
          </p:cNvPr>
          <p:cNvSpPr txBox="1"/>
          <p:nvPr/>
        </p:nvSpPr>
        <p:spPr>
          <a:xfrm>
            <a:off x="6749879" y="3736398"/>
            <a:ext cx="2092239" cy="369332"/>
          </a:xfrm>
          <a:prstGeom prst="rect">
            <a:avLst/>
          </a:prstGeom>
          <a:noFill/>
        </p:spPr>
        <p:txBody>
          <a:bodyPr wrap="none" rtlCol="0">
            <a:spAutoFit/>
          </a:bodyPr>
          <a:lstStyle/>
          <a:p>
            <a:r>
              <a:rPr lang="da-DK" dirty="0"/>
              <a:t>Dec.-jan. 2019/2020</a:t>
            </a:r>
          </a:p>
        </p:txBody>
      </p:sp>
      <p:sp>
        <p:nvSpPr>
          <p:cNvPr id="21" name="Pil: højre 20">
            <a:extLst>
              <a:ext uri="{FF2B5EF4-FFF2-40B4-BE49-F238E27FC236}">
                <a16:creationId xmlns:a16="http://schemas.microsoft.com/office/drawing/2014/main" id="{6B361052-8231-0996-2A61-4CD26BE56AFD}"/>
              </a:ext>
            </a:extLst>
          </p:cNvPr>
          <p:cNvSpPr/>
          <p:nvPr/>
        </p:nvSpPr>
        <p:spPr>
          <a:xfrm>
            <a:off x="777067" y="3628957"/>
            <a:ext cx="10378613" cy="126776"/>
          </a:xfrm>
          <a:prstGeom prst="rightArrow">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2442654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6D9C3DFC-31ED-1349-BDF8-F7F87201C2EC}"/>
              </a:ext>
            </a:extLst>
          </p:cNvPr>
          <p:cNvSpPr txBox="1"/>
          <p:nvPr/>
        </p:nvSpPr>
        <p:spPr>
          <a:xfrm>
            <a:off x="461727" y="315472"/>
            <a:ext cx="10101769" cy="400110"/>
          </a:xfrm>
          <a:prstGeom prst="rect">
            <a:avLst/>
          </a:prstGeom>
          <a:noFill/>
        </p:spPr>
        <p:txBody>
          <a:bodyPr wrap="square" rtlCol="0">
            <a:spAutoFit/>
          </a:bodyPr>
          <a:lstStyle/>
          <a:p>
            <a:r>
              <a:rPr lang="da-DK" sz="2000" dirty="0">
                <a:latin typeface="Arial Black" panose="020B0A04020102020204" pitchFamily="34" charset="0"/>
                <a:cs typeface="Arial" panose="020B0604020202020204" pitchFamily="34" charset="0"/>
              </a:rPr>
              <a:t>AREALINDVINDING I KYSTNÆRHEDSZONEN </a:t>
            </a:r>
          </a:p>
        </p:txBody>
      </p:sp>
      <p:cxnSp>
        <p:nvCxnSpPr>
          <p:cNvPr id="6" name="Lige forbindelse 5">
            <a:extLst>
              <a:ext uri="{FF2B5EF4-FFF2-40B4-BE49-F238E27FC236}">
                <a16:creationId xmlns:a16="http://schemas.microsoft.com/office/drawing/2014/main" id="{D2143B5E-EED7-134A-9DC1-FFAC488882B2}"/>
              </a:ext>
            </a:extLst>
          </p:cNvPr>
          <p:cNvCxnSpPr>
            <a:cxnSpLocks/>
          </p:cNvCxnSpPr>
          <p:nvPr/>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7" name="Billede 6">
            <a:extLst>
              <a:ext uri="{FF2B5EF4-FFF2-40B4-BE49-F238E27FC236}">
                <a16:creationId xmlns:a16="http://schemas.microsoft.com/office/drawing/2014/main" id="{C6602198-56A1-EF4C-A7C8-CB12D6B70419}"/>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10945018" y="111239"/>
            <a:ext cx="1070178" cy="408465"/>
          </a:xfrm>
          <a:prstGeom prst="rect">
            <a:avLst/>
          </a:prstGeom>
          <a:effectLst/>
        </p:spPr>
      </p:pic>
      <p:sp>
        <p:nvSpPr>
          <p:cNvPr id="3" name="Tekstfelt 2">
            <a:extLst>
              <a:ext uri="{FF2B5EF4-FFF2-40B4-BE49-F238E27FC236}">
                <a16:creationId xmlns:a16="http://schemas.microsoft.com/office/drawing/2014/main" id="{4AF5BFDE-44BD-6646-EDF4-06B98ABB84B4}"/>
              </a:ext>
            </a:extLst>
          </p:cNvPr>
          <p:cNvSpPr txBox="1"/>
          <p:nvPr/>
        </p:nvSpPr>
        <p:spPr>
          <a:xfrm>
            <a:off x="1135224" y="1555224"/>
            <a:ext cx="8846976" cy="3939540"/>
          </a:xfrm>
          <a:prstGeom prst="rect">
            <a:avLst/>
          </a:prstGeom>
          <a:noFill/>
        </p:spPr>
        <p:txBody>
          <a:bodyPr wrap="square">
            <a:spAutoFit/>
          </a:bodyPr>
          <a:lstStyle/>
          <a:p>
            <a:pPr>
              <a:spcAft>
                <a:spcPts val="1800"/>
              </a:spcAft>
            </a:pPr>
            <a:r>
              <a:rPr lang="da-DK" sz="2000" dirty="0">
                <a:latin typeface="Arial" panose="020B0604020202020204" pitchFamily="34" charset="0"/>
                <a:cs typeface="Arial" panose="020B0604020202020204" pitchFamily="34" charset="0"/>
              </a:rPr>
              <a:t>Det er Aarhus Kommunes faglige vurdering, at planlægning for udvidelse af yderhavnen kan ske i kystnærhedszonen, da planlægningen er omfattet af planlovens §5b, stk. 1, nr. 2, som gør det muligt at planlægge på søterritoriet for overordnet infrastruktur og trafikhavne. </a:t>
            </a:r>
          </a:p>
          <a:p>
            <a:pPr>
              <a:spcAft>
                <a:spcPts val="1800"/>
              </a:spcAft>
            </a:pPr>
            <a:r>
              <a:rPr lang="da-DK" sz="2000" dirty="0">
                <a:latin typeface="Arial" panose="020B0604020202020204" pitchFamily="34" charset="0"/>
                <a:cs typeface="Arial" panose="020B0604020202020204" pitchFamily="34" charset="0"/>
              </a:rPr>
              <a:t>Aarhus Havns arealbehov er analyseret senest af Rambøll i august 2022, og materialet er at finde på kommunens hjemmeside i det supplerende materiale til byrådssagen. </a:t>
            </a:r>
          </a:p>
          <a:p>
            <a:pPr>
              <a:spcAft>
                <a:spcPts val="600"/>
              </a:spcAft>
            </a:pPr>
            <a:r>
              <a:rPr lang="da-DK" sz="2000" dirty="0">
                <a:latin typeface="Arial" panose="020B0604020202020204" pitchFamily="34" charset="0"/>
                <a:cs typeface="Arial" panose="020B0604020202020204" pitchFamily="34" charset="0"/>
              </a:rPr>
              <a:t>Det har ikke været kommunens vurdering, at arealbehovet skulle godtgøres yderligere i lokalplanens redegørelse, da arealbehovet var en forudsætning for lokalplanlægningen.    </a:t>
            </a:r>
          </a:p>
          <a:p>
            <a:pPr>
              <a:spcAft>
                <a:spcPts val="600"/>
              </a:spcAft>
            </a:pPr>
            <a:endParaRPr lang="da-DK"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00941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6D9C3DFC-31ED-1349-BDF8-F7F87201C2EC}"/>
              </a:ext>
            </a:extLst>
          </p:cNvPr>
          <p:cNvSpPr txBox="1"/>
          <p:nvPr/>
        </p:nvSpPr>
        <p:spPr>
          <a:xfrm>
            <a:off x="461727" y="315472"/>
            <a:ext cx="10101769" cy="400110"/>
          </a:xfrm>
          <a:prstGeom prst="rect">
            <a:avLst/>
          </a:prstGeom>
          <a:noFill/>
        </p:spPr>
        <p:txBody>
          <a:bodyPr wrap="square" rtlCol="0">
            <a:spAutoFit/>
          </a:bodyPr>
          <a:lstStyle/>
          <a:p>
            <a:r>
              <a:rPr lang="da-DK" sz="2000" dirty="0">
                <a:latin typeface="Arial Black" panose="020B0A04020102020204" pitchFamily="34" charset="0"/>
                <a:cs typeface="Arial" panose="020B0604020202020204" pitchFamily="34" charset="0"/>
              </a:rPr>
              <a:t>AREALINDVINDING I KYSTNÆRHEDSZONEN </a:t>
            </a:r>
          </a:p>
        </p:txBody>
      </p:sp>
      <p:cxnSp>
        <p:nvCxnSpPr>
          <p:cNvPr id="6" name="Lige forbindelse 5">
            <a:extLst>
              <a:ext uri="{FF2B5EF4-FFF2-40B4-BE49-F238E27FC236}">
                <a16:creationId xmlns:a16="http://schemas.microsoft.com/office/drawing/2014/main" id="{D2143B5E-EED7-134A-9DC1-FFAC488882B2}"/>
              </a:ext>
            </a:extLst>
          </p:cNvPr>
          <p:cNvCxnSpPr>
            <a:cxnSpLocks/>
          </p:cNvCxnSpPr>
          <p:nvPr/>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7" name="Billede 6">
            <a:extLst>
              <a:ext uri="{FF2B5EF4-FFF2-40B4-BE49-F238E27FC236}">
                <a16:creationId xmlns:a16="http://schemas.microsoft.com/office/drawing/2014/main" id="{C6602198-56A1-EF4C-A7C8-CB12D6B70419}"/>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10945018" y="111239"/>
            <a:ext cx="1070178" cy="408465"/>
          </a:xfrm>
          <a:prstGeom prst="rect">
            <a:avLst/>
          </a:prstGeom>
          <a:effectLst/>
        </p:spPr>
      </p:pic>
      <p:sp>
        <p:nvSpPr>
          <p:cNvPr id="3" name="Tekstfelt 2">
            <a:extLst>
              <a:ext uri="{FF2B5EF4-FFF2-40B4-BE49-F238E27FC236}">
                <a16:creationId xmlns:a16="http://schemas.microsoft.com/office/drawing/2014/main" id="{4AF5BFDE-44BD-6646-EDF4-06B98ABB84B4}"/>
              </a:ext>
            </a:extLst>
          </p:cNvPr>
          <p:cNvSpPr txBox="1"/>
          <p:nvPr/>
        </p:nvSpPr>
        <p:spPr>
          <a:xfrm>
            <a:off x="806400" y="1356049"/>
            <a:ext cx="10756949" cy="4785926"/>
          </a:xfrm>
          <a:prstGeom prst="rect">
            <a:avLst/>
          </a:prstGeom>
          <a:noFill/>
        </p:spPr>
        <p:txBody>
          <a:bodyPr wrap="square">
            <a:spAutoFit/>
          </a:bodyPr>
          <a:lstStyle/>
          <a:p>
            <a:pPr>
              <a:spcAft>
                <a:spcPts val="600"/>
              </a:spcAft>
            </a:pPr>
            <a:r>
              <a:rPr lang="da-DK" sz="2000" b="1" dirty="0">
                <a:latin typeface="Arial" panose="020B0604020202020204" pitchFamily="34" charset="0"/>
                <a:cs typeface="Arial" panose="020B0604020202020204" pitchFamily="34" charset="0"/>
              </a:rPr>
              <a:t>Todelt lokalplanlægning</a:t>
            </a:r>
          </a:p>
          <a:p>
            <a:pPr>
              <a:spcAft>
                <a:spcPts val="600"/>
              </a:spcAft>
            </a:pPr>
            <a:r>
              <a:rPr lang="da-DK" sz="2000" dirty="0">
                <a:latin typeface="Arial" panose="020B0604020202020204" pitchFamily="34" charset="0"/>
                <a:cs typeface="Arial" panose="020B0604020202020204" pitchFamily="34" charset="0"/>
              </a:rPr>
              <a:t>Udvidelsen af yderhavnen er planlægning, som strækker sig 30 år frem i tiden. For at imødekomme nutidige og fremtidige behov og ønsker har kommunen valgt en todelt lokalplanlægning. </a:t>
            </a:r>
          </a:p>
          <a:p>
            <a:pPr marL="342900" indent="-342900">
              <a:spcAft>
                <a:spcPts val="600"/>
              </a:spcAft>
              <a:buFont typeface="Arial" panose="020B0604020202020204" pitchFamily="34" charset="0"/>
              <a:buChar char="•"/>
            </a:pPr>
            <a:r>
              <a:rPr lang="da-DK" sz="2000" dirty="0">
                <a:latin typeface="Arial" panose="020B0604020202020204" pitchFamily="34" charset="0"/>
                <a:cs typeface="Arial" panose="020B0604020202020204" pitchFamily="34" charset="0"/>
              </a:rPr>
              <a:t>En byggeretsgivende etape 1 for containerhavn og Blue Line</a:t>
            </a:r>
          </a:p>
          <a:p>
            <a:pPr marL="342900" indent="-342900">
              <a:spcAft>
                <a:spcPts val="1200"/>
              </a:spcAft>
              <a:buFont typeface="Arial" panose="020B0604020202020204" pitchFamily="34" charset="0"/>
              <a:buChar char="•"/>
            </a:pPr>
            <a:r>
              <a:rPr lang="da-DK" sz="2000" dirty="0">
                <a:latin typeface="Arial" panose="020B0604020202020204" pitchFamily="34" charset="0"/>
                <a:cs typeface="Arial" panose="020B0604020202020204" pitchFamily="34" charset="0"/>
              </a:rPr>
              <a:t>En ikke-byggeretsgivende etape 2 for en flexhavn.  </a:t>
            </a:r>
          </a:p>
          <a:p>
            <a:pPr marL="342900" indent="-342900">
              <a:spcAft>
                <a:spcPts val="1200"/>
              </a:spcAft>
              <a:buFont typeface="Arial" panose="020B0604020202020204" pitchFamily="34" charset="0"/>
              <a:buChar char="•"/>
            </a:pPr>
            <a:endParaRPr lang="da-DK" sz="2000" dirty="0">
              <a:latin typeface="Arial" panose="020B0604020202020204" pitchFamily="34" charset="0"/>
              <a:cs typeface="Arial" panose="020B0604020202020204" pitchFamily="34" charset="0"/>
            </a:endParaRPr>
          </a:p>
          <a:p>
            <a:pPr>
              <a:spcAft>
                <a:spcPts val="1200"/>
              </a:spcAft>
            </a:pPr>
            <a:r>
              <a:rPr lang="da-DK" sz="2000" dirty="0">
                <a:latin typeface="Arial" panose="020B0604020202020204" pitchFamily="34" charset="0"/>
                <a:cs typeface="Arial" panose="020B0604020202020204" pitchFamily="34" charset="0"/>
              </a:rPr>
              <a:t>Etape 2 udføres som en rammelokalplan, da havnens behov på flexhavnen på nuværende tidspunkt ikke kan klarlægges 30 år frem i tiden. Derfor kan kommunen ikke sikre den nødvendige kvalitet i planlægningen, som imødekommer hensyn til byen og til landskabet.</a:t>
            </a:r>
          </a:p>
          <a:p>
            <a:pPr>
              <a:spcAft>
                <a:spcPts val="600"/>
              </a:spcAft>
            </a:pPr>
            <a:r>
              <a:rPr lang="da-DK" sz="2000" dirty="0">
                <a:latin typeface="Arial" panose="020B0604020202020204" pitchFamily="34" charset="0"/>
                <a:cs typeface="Arial" panose="020B0604020202020204" pitchFamily="34" charset="0"/>
              </a:rPr>
              <a:t>I den kommunale planlægning har det ikke været et spørgsmål </a:t>
            </a:r>
            <a:r>
              <a:rPr lang="da-DK" sz="2000" i="1" u="sng" dirty="0">
                <a:latin typeface="Arial" panose="020B0604020202020204" pitchFamily="34" charset="0"/>
                <a:cs typeface="Arial" panose="020B0604020202020204" pitchFamily="34" charset="0"/>
              </a:rPr>
              <a:t>om</a:t>
            </a:r>
            <a:r>
              <a:rPr lang="da-DK" sz="2000" dirty="0">
                <a:latin typeface="Arial" panose="020B0604020202020204" pitchFamily="34" charset="0"/>
                <a:cs typeface="Arial" panose="020B0604020202020204" pitchFamily="34" charset="0"/>
              </a:rPr>
              <a:t> Aarhus Havn har et behov for en flexhavn, men derimod et spørgsmål, </a:t>
            </a:r>
            <a:r>
              <a:rPr lang="da-DK" sz="2000" i="1" u="sng" dirty="0">
                <a:latin typeface="Arial" panose="020B0604020202020204" pitchFamily="34" charset="0"/>
                <a:cs typeface="Arial" panose="020B0604020202020204" pitchFamily="34" charset="0"/>
              </a:rPr>
              <a:t>hvordan</a:t>
            </a:r>
            <a:r>
              <a:rPr lang="da-DK" sz="2000" dirty="0">
                <a:latin typeface="Arial" panose="020B0604020202020204" pitchFamily="34" charset="0"/>
                <a:cs typeface="Arial" panose="020B0604020202020204" pitchFamily="34" charset="0"/>
              </a:rPr>
              <a:t> behovet ser ud, når havnen er anlagt om mange år. </a:t>
            </a:r>
          </a:p>
        </p:txBody>
      </p:sp>
    </p:spTree>
    <p:extLst>
      <p:ext uri="{BB962C8B-B14F-4D97-AF65-F5344CB8AC3E}">
        <p14:creationId xmlns:p14="http://schemas.microsoft.com/office/powerpoint/2010/main" val="9788571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6D9C3DFC-31ED-1349-BDF8-F7F87201C2EC}"/>
              </a:ext>
            </a:extLst>
          </p:cNvPr>
          <p:cNvSpPr txBox="1"/>
          <p:nvPr/>
        </p:nvSpPr>
        <p:spPr>
          <a:xfrm>
            <a:off x="461727" y="315472"/>
            <a:ext cx="10101769" cy="400110"/>
          </a:xfrm>
          <a:prstGeom prst="rect">
            <a:avLst/>
          </a:prstGeom>
          <a:noFill/>
        </p:spPr>
        <p:txBody>
          <a:bodyPr wrap="square" rtlCol="0">
            <a:spAutoFit/>
          </a:bodyPr>
          <a:lstStyle/>
          <a:p>
            <a:r>
              <a:rPr lang="da-DK" sz="2000" dirty="0">
                <a:latin typeface="Arial Black" panose="020B0A04020102020204" pitchFamily="34" charset="0"/>
                <a:cs typeface="Arial" panose="020B0604020202020204" pitchFamily="34" charset="0"/>
              </a:rPr>
              <a:t>MILJØVURDERING AF PLANER OG PROJEKT </a:t>
            </a:r>
          </a:p>
        </p:txBody>
      </p:sp>
      <p:cxnSp>
        <p:nvCxnSpPr>
          <p:cNvPr id="6" name="Lige forbindelse 5">
            <a:extLst>
              <a:ext uri="{FF2B5EF4-FFF2-40B4-BE49-F238E27FC236}">
                <a16:creationId xmlns:a16="http://schemas.microsoft.com/office/drawing/2014/main" id="{D2143B5E-EED7-134A-9DC1-FFAC488882B2}"/>
              </a:ext>
            </a:extLst>
          </p:cNvPr>
          <p:cNvCxnSpPr>
            <a:cxnSpLocks/>
          </p:cNvCxnSpPr>
          <p:nvPr/>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7" name="Billede 6">
            <a:extLst>
              <a:ext uri="{FF2B5EF4-FFF2-40B4-BE49-F238E27FC236}">
                <a16:creationId xmlns:a16="http://schemas.microsoft.com/office/drawing/2014/main" id="{C6602198-56A1-EF4C-A7C8-CB12D6B70419}"/>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10945018" y="111239"/>
            <a:ext cx="1070178" cy="408465"/>
          </a:xfrm>
          <a:prstGeom prst="rect">
            <a:avLst/>
          </a:prstGeom>
          <a:effectLst/>
        </p:spPr>
      </p:pic>
      <p:sp>
        <p:nvSpPr>
          <p:cNvPr id="3" name="Tekstfelt 2">
            <a:extLst>
              <a:ext uri="{FF2B5EF4-FFF2-40B4-BE49-F238E27FC236}">
                <a16:creationId xmlns:a16="http://schemas.microsoft.com/office/drawing/2014/main" id="{5C756566-27C4-EE71-6522-20E59F7E0787}"/>
              </a:ext>
            </a:extLst>
          </p:cNvPr>
          <p:cNvSpPr txBox="1"/>
          <p:nvPr/>
        </p:nvSpPr>
        <p:spPr>
          <a:xfrm>
            <a:off x="1135224" y="1667254"/>
            <a:ext cx="9156750" cy="3339376"/>
          </a:xfrm>
          <a:prstGeom prst="rect">
            <a:avLst/>
          </a:prstGeom>
          <a:noFill/>
        </p:spPr>
        <p:txBody>
          <a:bodyPr wrap="square">
            <a:spAutoFit/>
          </a:bodyPr>
          <a:lstStyle/>
          <a:p>
            <a:pPr>
              <a:spcAft>
                <a:spcPts val="1800"/>
              </a:spcAft>
            </a:pPr>
            <a:r>
              <a:rPr lang="da-DK" sz="2000" dirty="0">
                <a:latin typeface="Arial" panose="020B0604020202020204" pitchFamily="34" charset="0"/>
                <a:cs typeface="Arial" panose="020B0604020202020204" pitchFamily="34" charset="0"/>
              </a:rPr>
              <a:t>Fra planlægningens begyndelse i 2018, har det været kommunens faglige vurdering, at miljøvurderingen af planerne skulle afgrænses til at vedrøre de forhold på land, som planlægningen kan regulere. </a:t>
            </a:r>
          </a:p>
          <a:p>
            <a:pPr>
              <a:spcAft>
                <a:spcPts val="1800"/>
              </a:spcAft>
            </a:pPr>
            <a:r>
              <a:rPr lang="da-DK" sz="2000" dirty="0">
                <a:latin typeface="Arial" panose="020B0604020202020204" pitchFamily="34" charset="0"/>
                <a:cs typeface="Arial" panose="020B0604020202020204" pitchFamily="34" charset="0"/>
              </a:rPr>
              <a:t>Miljøkonsekvensrapporten for projektet (VVM) udarbejdes i et samarbejde mellem kommunen (myndighed for den landfaste del) og Trafikstyrelsen (myndighed for opfyldning af vandområdet samt de fysiske </a:t>
            </a:r>
            <a:r>
              <a:rPr lang="da-DK" sz="2000" dirty="0" err="1">
                <a:latin typeface="Arial" panose="020B0604020202020204" pitchFamily="34" charset="0"/>
                <a:cs typeface="Arial" panose="020B0604020202020204" pitchFamily="34" charset="0"/>
              </a:rPr>
              <a:t>havneanlæg</a:t>
            </a:r>
            <a:r>
              <a:rPr lang="da-DK" sz="2000" dirty="0">
                <a:latin typeface="Arial" panose="020B0604020202020204" pitchFamily="34" charset="0"/>
                <a:cs typeface="Arial" panose="020B0604020202020204" pitchFamily="34" charset="0"/>
              </a:rPr>
              <a:t>). </a:t>
            </a:r>
          </a:p>
          <a:p>
            <a:pPr>
              <a:spcAft>
                <a:spcPts val="600"/>
              </a:spcAft>
            </a:pPr>
            <a:r>
              <a:rPr lang="da-DK" sz="2000" dirty="0">
                <a:latin typeface="Arial" panose="020B0604020202020204" pitchFamily="34" charset="0"/>
                <a:cs typeface="Arial" panose="020B0604020202020204" pitchFamily="34" charset="0"/>
              </a:rPr>
              <a:t>Tilsammen er det vurderingen, at de to rapporter belyser planlægningen og projektets påvirkninger på miljøet.  </a:t>
            </a:r>
          </a:p>
          <a:p>
            <a:pPr>
              <a:spcAft>
                <a:spcPts val="600"/>
              </a:spcAft>
            </a:pPr>
            <a:endParaRPr lang="da-DK"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2689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6D9C3DFC-31ED-1349-BDF8-F7F87201C2EC}"/>
              </a:ext>
            </a:extLst>
          </p:cNvPr>
          <p:cNvSpPr txBox="1"/>
          <p:nvPr/>
        </p:nvSpPr>
        <p:spPr>
          <a:xfrm>
            <a:off x="461727" y="315472"/>
            <a:ext cx="10101769" cy="400110"/>
          </a:xfrm>
          <a:prstGeom prst="rect">
            <a:avLst/>
          </a:prstGeom>
          <a:noFill/>
        </p:spPr>
        <p:txBody>
          <a:bodyPr wrap="square" rtlCol="0">
            <a:spAutoFit/>
          </a:bodyPr>
          <a:lstStyle/>
          <a:p>
            <a:r>
              <a:rPr lang="da-DK" sz="2000" dirty="0">
                <a:latin typeface="Arial Black" panose="020B0A04020102020204" pitchFamily="34" charset="0"/>
                <a:cs typeface="Arial" panose="020B0604020202020204" pitchFamily="34" charset="0"/>
              </a:rPr>
              <a:t>MILJØVURDERING AF PLANER OG PROJEKT </a:t>
            </a:r>
          </a:p>
        </p:txBody>
      </p:sp>
      <p:cxnSp>
        <p:nvCxnSpPr>
          <p:cNvPr id="6" name="Lige forbindelse 5">
            <a:extLst>
              <a:ext uri="{FF2B5EF4-FFF2-40B4-BE49-F238E27FC236}">
                <a16:creationId xmlns:a16="http://schemas.microsoft.com/office/drawing/2014/main" id="{D2143B5E-EED7-134A-9DC1-FFAC488882B2}"/>
              </a:ext>
            </a:extLst>
          </p:cNvPr>
          <p:cNvCxnSpPr>
            <a:cxnSpLocks/>
          </p:cNvCxnSpPr>
          <p:nvPr/>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7" name="Billede 6">
            <a:extLst>
              <a:ext uri="{FF2B5EF4-FFF2-40B4-BE49-F238E27FC236}">
                <a16:creationId xmlns:a16="http://schemas.microsoft.com/office/drawing/2014/main" id="{C6602198-56A1-EF4C-A7C8-CB12D6B70419}"/>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10945018" y="111239"/>
            <a:ext cx="1070178" cy="408465"/>
          </a:xfrm>
          <a:prstGeom prst="rect">
            <a:avLst/>
          </a:prstGeom>
          <a:effectLst/>
        </p:spPr>
      </p:pic>
      <p:sp>
        <p:nvSpPr>
          <p:cNvPr id="3" name="Tekstfelt 2">
            <a:extLst>
              <a:ext uri="{FF2B5EF4-FFF2-40B4-BE49-F238E27FC236}">
                <a16:creationId xmlns:a16="http://schemas.microsoft.com/office/drawing/2014/main" id="{5C756566-27C4-EE71-6522-20E59F7E0787}"/>
              </a:ext>
            </a:extLst>
          </p:cNvPr>
          <p:cNvSpPr txBox="1"/>
          <p:nvPr/>
        </p:nvSpPr>
        <p:spPr>
          <a:xfrm>
            <a:off x="863550" y="1324354"/>
            <a:ext cx="9852075" cy="4862870"/>
          </a:xfrm>
          <a:prstGeom prst="rect">
            <a:avLst/>
          </a:prstGeom>
          <a:noFill/>
        </p:spPr>
        <p:txBody>
          <a:bodyPr wrap="square">
            <a:spAutoFit/>
          </a:bodyPr>
          <a:lstStyle/>
          <a:p>
            <a:pPr>
              <a:spcAft>
                <a:spcPts val="600"/>
              </a:spcAft>
            </a:pPr>
            <a:r>
              <a:rPr lang="da-DK" sz="2000" b="1" dirty="0">
                <a:latin typeface="Arial" panose="020B0604020202020204" pitchFamily="34" charset="0"/>
                <a:cs typeface="Arial" panose="020B0604020202020204" pitchFamily="34" charset="0"/>
              </a:rPr>
              <a:t>De to rapporter følges ikke tidsmæssigt </a:t>
            </a:r>
          </a:p>
          <a:p>
            <a:pPr>
              <a:spcAft>
                <a:spcPts val="1800"/>
              </a:spcAft>
            </a:pPr>
            <a:r>
              <a:rPr lang="da-DK" sz="2000" dirty="0">
                <a:latin typeface="Arial" panose="020B0604020202020204" pitchFamily="34" charset="0"/>
                <a:cs typeface="Arial" panose="020B0604020202020204" pitchFamily="34" charset="0"/>
              </a:rPr>
              <a:t>Det var hensigten, at miljøvurdering af planerne og Miljøkonsekvensrapporten for projektet skulle følges ad, og de blev begge fremlagt i offentlig høring fra januar-marts 2022, efter byrådets tiltrædelse af planforslagene. </a:t>
            </a:r>
          </a:p>
          <a:p>
            <a:pPr>
              <a:spcAft>
                <a:spcPts val="1800"/>
              </a:spcAft>
            </a:pPr>
            <a:r>
              <a:rPr lang="da-DK" sz="2000" dirty="0">
                <a:latin typeface="Arial" panose="020B0604020202020204" pitchFamily="34" charset="0"/>
                <a:cs typeface="Arial" panose="020B0604020202020204" pitchFamily="34" charset="0"/>
              </a:rPr>
              <a:t>Efter den udvidede borgerinddragelse og det politiske forlig opstod behov for justeringer af Miljøkonsekvensrapporten, som derefter skulle i fornyet høring. Høringen er afsluttet i maj 2024. </a:t>
            </a:r>
          </a:p>
          <a:p>
            <a:pPr>
              <a:spcAft>
                <a:spcPts val="1800"/>
              </a:spcAft>
            </a:pPr>
            <a:r>
              <a:rPr lang="da-DK" sz="2000" dirty="0">
                <a:latin typeface="Arial" panose="020B0604020202020204" pitchFamily="34" charset="0"/>
                <a:cs typeface="Arial" panose="020B0604020202020204" pitchFamily="34" charset="0"/>
              </a:rPr>
              <a:t>Da planlægningen ikke havde behov for justering efter det politiske forlig, vurderede Teknik og Miljø, at lokalplan og kommuneplantillæg kunne indstilles til endelig vedtagelse. </a:t>
            </a:r>
          </a:p>
          <a:p>
            <a:pPr>
              <a:spcAft>
                <a:spcPts val="600"/>
              </a:spcAft>
            </a:pPr>
            <a:r>
              <a:rPr lang="da-DK" sz="2000" dirty="0">
                <a:latin typeface="Arial" panose="020B0604020202020204" pitchFamily="34" charset="0"/>
                <a:cs typeface="Arial" panose="020B0604020202020204" pitchFamily="34" charset="0"/>
              </a:rPr>
              <a:t>Teknik og Miljø tog ikke konkret stilling til, hvorvidt miljøvurderingen af lokalplanen udgjorde et tilstrækkeligt selvstændigt grundlag for vurdering af påvirkninger på miljøet uden oplysningerne i den tilhørende Miljøkonsekvensrapport. </a:t>
            </a:r>
          </a:p>
        </p:txBody>
      </p:sp>
    </p:spTree>
    <p:extLst>
      <p:ext uri="{BB962C8B-B14F-4D97-AF65-F5344CB8AC3E}">
        <p14:creationId xmlns:p14="http://schemas.microsoft.com/office/powerpoint/2010/main" val="30877746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felt 7">
            <a:extLst>
              <a:ext uri="{FF2B5EF4-FFF2-40B4-BE49-F238E27FC236}">
                <a16:creationId xmlns:a16="http://schemas.microsoft.com/office/drawing/2014/main" id="{FA500B15-B735-F246-84F0-3084ADEA7155}"/>
              </a:ext>
            </a:extLst>
          </p:cNvPr>
          <p:cNvSpPr txBox="1"/>
          <p:nvPr/>
        </p:nvSpPr>
        <p:spPr>
          <a:xfrm>
            <a:off x="1318082" y="2126448"/>
            <a:ext cx="9333317" cy="1569660"/>
          </a:xfrm>
          <a:prstGeom prst="rect">
            <a:avLst/>
          </a:prstGeom>
          <a:noFill/>
        </p:spPr>
        <p:txBody>
          <a:bodyPr wrap="square" rtlCol="0">
            <a:spAutoFit/>
          </a:bodyPr>
          <a:lstStyle/>
          <a:p>
            <a:r>
              <a:rPr lang="da-DK" sz="4800" b="1" dirty="0">
                <a:solidFill>
                  <a:schemeClr val="bg1"/>
                </a:solidFill>
                <a:latin typeface="Calibri" panose="020F0502020204030204" pitchFamily="34" charset="0"/>
                <a:cs typeface="Calibri" panose="020F0502020204030204" pitchFamily="34" charset="0"/>
              </a:rPr>
              <a:t>Mulige videre veje</a:t>
            </a:r>
          </a:p>
          <a:p>
            <a:r>
              <a:rPr lang="da-DK" sz="4800" b="1" dirty="0">
                <a:solidFill>
                  <a:schemeClr val="bg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958213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6D9C3DFC-31ED-1349-BDF8-F7F87201C2EC}"/>
              </a:ext>
            </a:extLst>
          </p:cNvPr>
          <p:cNvSpPr txBox="1"/>
          <p:nvPr/>
        </p:nvSpPr>
        <p:spPr>
          <a:xfrm>
            <a:off x="461728" y="315472"/>
            <a:ext cx="6730379" cy="1077218"/>
          </a:xfrm>
          <a:prstGeom prst="rect">
            <a:avLst/>
          </a:prstGeom>
          <a:noFill/>
        </p:spPr>
        <p:txBody>
          <a:bodyPr wrap="square" rtlCol="0">
            <a:spAutoFit/>
          </a:bodyPr>
          <a:lstStyle/>
          <a:p>
            <a:r>
              <a:rPr lang="da-DK" sz="2000" dirty="0">
                <a:latin typeface="Arial Black" panose="020B0A04020102020204" pitchFamily="34" charset="0"/>
                <a:cs typeface="Arial" panose="020B0604020202020204" pitchFamily="34" charset="0"/>
              </a:rPr>
              <a:t>INTRODUKTION OG BAGGRUND</a:t>
            </a:r>
          </a:p>
          <a:p>
            <a:endParaRPr lang="da-DK" sz="4400" dirty="0">
              <a:latin typeface="Bebas Kai" panose="04050603020B02020204" pitchFamily="82" charset="0"/>
            </a:endParaRPr>
          </a:p>
        </p:txBody>
      </p:sp>
      <p:cxnSp>
        <p:nvCxnSpPr>
          <p:cNvPr id="6" name="Lige forbindelse 5">
            <a:extLst>
              <a:ext uri="{FF2B5EF4-FFF2-40B4-BE49-F238E27FC236}">
                <a16:creationId xmlns:a16="http://schemas.microsoft.com/office/drawing/2014/main" id="{D2143B5E-EED7-134A-9DC1-FFAC488882B2}"/>
              </a:ext>
            </a:extLst>
          </p:cNvPr>
          <p:cNvCxnSpPr>
            <a:cxnSpLocks/>
          </p:cNvCxnSpPr>
          <p:nvPr/>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7" name="Billede 6">
            <a:extLst>
              <a:ext uri="{FF2B5EF4-FFF2-40B4-BE49-F238E27FC236}">
                <a16:creationId xmlns:a16="http://schemas.microsoft.com/office/drawing/2014/main" id="{C6602198-56A1-EF4C-A7C8-CB12D6B70419}"/>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10945018" y="111239"/>
            <a:ext cx="1070178" cy="408465"/>
          </a:xfrm>
          <a:prstGeom prst="rect">
            <a:avLst/>
          </a:prstGeom>
          <a:effectLst/>
        </p:spPr>
      </p:pic>
      <p:sp>
        <p:nvSpPr>
          <p:cNvPr id="9" name="Tekstfelt 8">
            <a:extLst>
              <a:ext uri="{FF2B5EF4-FFF2-40B4-BE49-F238E27FC236}">
                <a16:creationId xmlns:a16="http://schemas.microsoft.com/office/drawing/2014/main" id="{F49DA9B7-15A0-DB6B-B61E-F0B23C462726}"/>
              </a:ext>
            </a:extLst>
          </p:cNvPr>
          <p:cNvSpPr txBox="1"/>
          <p:nvPr/>
        </p:nvSpPr>
        <p:spPr>
          <a:xfrm>
            <a:off x="1062573" y="1627061"/>
            <a:ext cx="9685638" cy="3016210"/>
          </a:xfrm>
          <a:prstGeom prst="rect">
            <a:avLst/>
          </a:prstGeom>
          <a:noFill/>
        </p:spPr>
        <p:txBody>
          <a:bodyPr wrap="square">
            <a:spAutoFit/>
          </a:bodyPr>
          <a:lstStyle/>
          <a:p>
            <a:pPr marL="0" indent="0">
              <a:spcAft>
                <a:spcPts val="1200"/>
              </a:spcAft>
              <a:buNone/>
            </a:pPr>
            <a:r>
              <a:rPr lang="da-DK" sz="2000" b="1" dirty="0">
                <a:latin typeface="Arial" panose="020B0604020202020204" pitchFamily="34" charset="0"/>
                <a:cs typeface="Arial" panose="020B0604020202020204" pitchFamily="34" charset="0"/>
              </a:rPr>
              <a:t>Rollefordeling mellem stat og kommune</a:t>
            </a:r>
          </a:p>
          <a:p>
            <a:pPr marL="0" indent="0">
              <a:buNone/>
            </a:pPr>
            <a:r>
              <a:rPr lang="da-DK" sz="2000" dirty="0">
                <a:latin typeface="Arial" panose="020B0604020202020204" pitchFamily="34" charset="0"/>
                <a:cs typeface="Arial" panose="020B0604020202020204" pitchFamily="34" charset="0"/>
              </a:rPr>
              <a:t>For at forstå Planklagenævnets afgørelse skal man være opmærksom på rollefordelingen imellem kommunen og staten.</a:t>
            </a:r>
          </a:p>
          <a:p>
            <a:pPr marL="0" indent="0">
              <a:buNone/>
            </a:pPr>
            <a:endParaRPr lang="da-DK" sz="2000" dirty="0">
              <a:latin typeface="Arial" panose="020B0604020202020204" pitchFamily="34" charset="0"/>
              <a:cs typeface="Arial" panose="020B0604020202020204" pitchFamily="34" charset="0"/>
            </a:endParaRPr>
          </a:p>
          <a:p>
            <a:pPr marL="0" indent="0">
              <a:buNone/>
            </a:pPr>
            <a:r>
              <a:rPr lang="da-DK" sz="2000" dirty="0">
                <a:latin typeface="Arial" panose="020B0604020202020204" pitchFamily="34" charset="0"/>
                <a:cs typeface="Arial" panose="020B0604020202020204" pitchFamily="34" charset="0"/>
              </a:rPr>
              <a:t>Staten er myndighed for opfyldning af vandområdet samt de fysiske </a:t>
            </a:r>
            <a:r>
              <a:rPr lang="da-DK" sz="2000" dirty="0" err="1">
                <a:latin typeface="Arial" panose="020B0604020202020204" pitchFamily="34" charset="0"/>
                <a:cs typeface="Arial" panose="020B0604020202020204" pitchFamily="34" charset="0"/>
              </a:rPr>
              <a:t>havneanlæg</a:t>
            </a:r>
            <a:r>
              <a:rPr lang="da-DK" sz="2000" dirty="0">
                <a:latin typeface="Arial" panose="020B0604020202020204" pitchFamily="34" charset="0"/>
                <a:cs typeface="Arial" panose="020B0604020202020204" pitchFamily="34" charset="0"/>
              </a:rPr>
              <a:t> (moler, bassiner, sejlrende).</a:t>
            </a:r>
          </a:p>
          <a:p>
            <a:pPr marL="0" indent="0">
              <a:buNone/>
            </a:pPr>
            <a:endParaRPr lang="da-DK" sz="2000" dirty="0">
              <a:latin typeface="Arial" panose="020B0604020202020204" pitchFamily="34" charset="0"/>
              <a:cs typeface="Arial" panose="020B0604020202020204" pitchFamily="34" charset="0"/>
            </a:endParaRPr>
          </a:p>
          <a:p>
            <a:pPr marL="0" indent="0">
              <a:buNone/>
            </a:pPr>
            <a:r>
              <a:rPr lang="da-DK" sz="2000" dirty="0">
                <a:latin typeface="Arial" panose="020B0604020202020204" pitchFamily="34" charset="0"/>
                <a:cs typeface="Arial" panose="020B0604020202020204" pitchFamily="34" charset="0"/>
              </a:rPr>
              <a:t>Aarhus Kommune er myndighed for landdelen, herunder den lokalplan, som skal give byggemuligheder på arealet, der indvindes</a:t>
            </a:r>
          </a:p>
        </p:txBody>
      </p:sp>
    </p:spTree>
    <p:extLst>
      <p:ext uri="{BB962C8B-B14F-4D97-AF65-F5344CB8AC3E}">
        <p14:creationId xmlns:p14="http://schemas.microsoft.com/office/powerpoint/2010/main" val="12326624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6D9C3DFC-31ED-1349-BDF8-F7F87201C2EC}"/>
              </a:ext>
            </a:extLst>
          </p:cNvPr>
          <p:cNvSpPr txBox="1"/>
          <p:nvPr/>
        </p:nvSpPr>
        <p:spPr>
          <a:xfrm>
            <a:off x="461727" y="315472"/>
            <a:ext cx="10101769" cy="400110"/>
          </a:xfrm>
          <a:prstGeom prst="rect">
            <a:avLst/>
          </a:prstGeom>
          <a:noFill/>
        </p:spPr>
        <p:txBody>
          <a:bodyPr wrap="square" rtlCol="0">
            <a:spAutoFit/>
          </a:bodyPr>
          <a:lstStyle/>
          <a:p>
            <a:r>
              <a:rPr lang="da-DK" sz="2000" dirty="0">
                <a:latin typeface="Arial Black" panose="020B0A04020102020204" pitchFamily="34" charset="0"/>
                <a:cs typeface="Arial" panose="020B0604020202020204" pitchFamily="34" charset="0"/>
              </a:rPr>
              <a:t>MULIGE VIDERE VEJE</a:t>
            </a:r>
          </a:p>
        </p:txBody>
      </p:sp>
      <p:cxnSp>
        <p:nvCxnSpPr>
          <p:cNvPr id="6" name="Lige forbindelse 5">
            <a:extLst>
              <a:ext uri="{FF2B5EF4-FFF2-40B4-BE49-F238E27FC236}">
                <a16:creationId xmlns:a16="http://schemas.microsoft.com/office/drawing/2014/main" id="{D2143B5E-EED7-134A-9DC1-FFAC488882B2}"/>
              </a:ext>
            </a:extLst>
          </p:cNvPr>
          <p:cNvCxnSpPr>
            <a:cxnSpLocks/>
          </p:cNvCxnSpPr>
          <p:nvPr/>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7" name="Billede 6">
            <a:extLst>
              <a:ext uri="{FF2B5EF4-FFF2-40B4-BE49-F238E27FC236}">
                <a16:creationId xmlns:a16="http://schemas.microsoft.com/office/drawing/2014/main" id="{C6602198-56A1-EF4C-A7C8-CB12D6B70419}"/>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10945018" y="111239"/>
            <a:ext cx="1070178" cy="408465"/>
          </a:xfrm>
          <a:prstGeom prst="rect">
            <a:avLst/>
          </a:prstGeom>
          <a:effectLst/>
        </p:spPr>
      </p:pic>
      <p:sp>
        <p:nvSpPr>
          <p:cNvPr id="5" name="Tekstfelt 4">
            <a:extLst>
              <a:ext uri="{FF2B5EF4-FFF2-40B4-BE49-F238E27FC236}">
                <a16:creationId xmlns:a16="http://schemas.microsoft.com/office/drawing/2014/main" id="{DC82B628-A69C-04AE-55F7-8D6D74D3DF19}"/>
              </a:ext>
            </a:extLst>
          </p:cNvPr>
          <p:cNvSpPr txBox="1"/>
          <p:nvPr/>
        </p:nvSpPr>
        <p:spPr>
          <a:xfrm>
            <a:off x="914400" y="1681943"/>
            <a:ext cx="8467725" cy="3170099"/>
          </a:xfrm>
          <a:prstGeom prst="rect">
            <a:avLst/>
          </a:prstGeom>
          <a:noFill/>
        </p:spPr>
        <p:txBody>
          <a:bodyPr wrap="square">
            <a:spAutoFit/>
          </a:bodyPr>
          <a:lstStyle/>
          <a:p>
            <a:pPr marL="0" indent="0">
              <a:buNone/>
            </a:pPr>
            <a:endParaRPr lang="da-DK" sz="2000" dirty="0">
              <a:latin typeface="Arial" panose="020B0604020202020204" pitchFamily="34" charset="0"/>
              <a:cs typeface="Arial" panose="020B0604020202020204" pitchFamily="34" charset="0"/>
            </a:endParaRPr>
          </a:p>
          <a:p>
            <a:r>
              <a:rPr lang="da-DK" sz="2000" dirty="0">
                <a:latin typeface="Arial" panose="020B0604020202020204" pitchFamily="34" charset="0"/>
                <a:cs typeface="Arial" panose="020B0604020202020204" pitchFamily="34" charset="0"/>
              </a:rPr>
              <a:t>Trafikstyrelsens høring om miljøkonsekvensrapporten er afsluttet i fredags. </a:t>
            </a:r>
          </a:p>
          <a:p>
            <a:endParaRPr lang="da-DK" sz="2000" dirty="0">
              <a:latin typeface="Arial" panose="020B0604020202020204" pitchFamily="34" charset="0"/>
              <a:cs typeface="Arial" panose="020B0604020202020204" pitchFamily="34" charset="0"/>
            </a:endParaRPr>
          </a:p>
          <a:p>
            <a:r>
              <a:rPr lang="da-DK" sz="2000" dirty="0">
                <a:latin typeface="Arial" panose="020B0604020202020204" pitchFamily="34" charset="0"/>
                <a:cs typeface="Arial" panose="020B0604020202020204" pitchFamily="34" charset="0"/>
              </a:rPr>
              <a:t>Trafikstyrelsen kan herefter træffe afgørelse om udvidelsen efter havneloven.</a:t>
            </a:r>
          </a:p>
          <a:p>
            <a:endParaRPr lang="da-DK" sz="2000" dirty="0">
              <a:latin typeface="Arial" panose="020B0604020202020204" pitchFamily="34" charset="0"/>
              <a:cs typeface="Arial" panose="020B0604020202020204" pitchFamily="34" charset="0"/>
            </a:endParaRPr>
          </a:p>
          <a:p>
            <a:r>
              <a:rPr lang="da-DK" sz="2000" dirty="0">
                <a:latin typeface="Arial" panose="020B0604020202020204" pitchFamily="34" charset="0"/>
                <a:cs typeface="Arial" panose="020B0604020202020204" pitchFamily="34" charset="0"/>
              </a:rPr>
              <a:t>Trafikstyrelsens afgørelse efter Havneloven kan ikke påklages til Planklagenævnet. </a:t>
            </a:r>
          </a:p>
          <a:p>
            <a:pPr marL="0" indent="0">
              <a:buNone/>
            </a:pPr>
            <a:endParaRPr lang="da-DK"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46594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6D9C3DFC-31ED-1349-BDF8-F7F87201C2EC}"/>
              </a:ext>
            </a:extLst>
          </p:cNvPr>
          <p:cNvSpPr txBox="1"/>
          <p:nvPr/>
        </p:nvSpPr>
        <p:spPr>
          <a:xfrm>
            <a:off x="461727" y="315472"/>
            <a:ext cx="10101769" cy="400110"/>
          </a:xfrm>
          <a:prstGeom prst="rect">
            <a:avLst/>
          </a:prstGeom>
          <a:noFill/>
        </p:spPr>
        <p:txBody>
          <a:bodyPr wrap="square" rtlCol="0">
            <a:spAutoFit/>
          </a:bodyPr>
          <a:lstStyle/>
          <a:p>
            <a:r>
              <a:rPr lang="da-DK" sz="2000" dirty="0">
                <a:latin typeface="Arial Black" panose="020B0A04020102020204" pitchFamily="34" charset="0"/>
                <a:cs typeface="Arial" panose="020B0604020202020204" pitchFamily="34" charset="0"/>
              </a:rPr>
              <a:t>MULIGE VIDERE VEJE</a:t>
            </a:r>
          </a:p>
        </p:txBody>
      </p:sp>
      <p:cxnSp>
        <p:nvCxnSpPr>
          <p:cNvPr id="6" name="Lige forbindelse 5">
            <a:extLst>
              <a:ext uri="{FF2B5EF4-FFF2-40B4-BE49-F238E27FC236}">
                <a16:creationId xmlns:a16="http://schemas.microsoft.com/office/drawing/2014/main" id="{D2143B5E-EED7-134A-9DC1-FFAC488882B2}"/>
              </a:ext>
            </a:extLst>
          </p:cNvPr>
          <p:cNvCxnSpPr>
            <a:cxnSpLocks/>
          </p:cNvCxnSpPr>
          <p:nvPr/>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7" name="Billede 6">
            <a:extLst>
              <a:ext uri="{FF2B5EF4-FFF2-40B4-BE49-F238E27FC236}">
                <a16:creationId xmlns:a16="http://schemas.microsoft.com/office/drawing/2014/main" id="{C6602198-56A1-EF4C-A7C8-CB12D6B70419}"/>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10945018" y="111239"/>
            <a:ext cx="1070178" cy="408465"/>
          </a:xfrm>
          <a:prstGeom prst="rect">
            <a:avLst/>
          </a:prstGeom>
          <a:effectLst/>
        </p:spPr>
      </p:pic>
      <p:sp>
        <p:nvSpPr>
          <p:cNvPr id="5" name="Tekstfelt 4">
            <a:extLst>
              <a:ext uri="{FF2B5EF4-FFF2-40B4-BE49-F238E27FC236}">
                <a16:creationId xmlns:a16="http://schemas.microsoft.com/office/drawing/2014/main" id="{DC82B628-A69C-04AE-55F7-8D6D74D3DF19}"/>
              </a:ext>
            </a:extLst>
          </p:cNvPr>
          <p:cNvSpPr txBox="1"/>
          <p:nvPr/>
        </p:nvSpPr>
        <p:spPr>
          <a:xfrm>
            <a:off x="838899" y="989407"/>
            <a:ext cx="9001387" cy="5940088"/>
          </a:xfrm>
          <a:prstGeom prst="rect">
            <a:avLst/>
          </a:prstGeom>
          <a:noFill/>
        </p:spPr>
        <p:txBody>
          <a:bodyPr wrap="square">
            <a:spAutoFit/>
          </a:bodyPr>
          <a:lstStyle/>
          <a:p>
            <a:pPr marL="0" indent="0">
              <a:buNone/>
            </a:pPr>
            <a:r>
              <a:rPr lang="da-DK" sz="2000" dirty="0">
                <a:latin typeface="Arial" panose="020B0604020202020204" pitchFamily="34" charset="0"/>
                <a:cs typeface="Arial" panose="020B0604020202020204" pitchFamily="34" charset="0"/>
              </a:rPr>
              <a:t>Aarhus Kommune må nu afvente Trafikstyrelsen.</a:t>
            </a:r>
          </a:p>
          <a:p>
            <a:pPr marL="0" indent="0">
              <a:buNone/>
            </a:pPr>
            <a:endParaRPr lang="da-DK" sz="2000" dirty="0">
              <a:latin typeface="Arial" panose="020B0604020202020204" pitchFamily="34" charset="0"/>
              <a:cs typeface="Arial" panose="020B0604020202020204" pitchFamily="34" charset="0"/>
            </a:endParaRPr>
          </a:p>
          <a:p>
            <a:pPr marL="0" indent="0">
              <a:buNone/>
            </a:pPr>
            <a:r>
              <a:rPr lang="da-DK" sz="2000" dirty="0">
                <a:latin typeface="Arial" panose="020B0604020202020204" pitchFamily="34" charset="0"/>
                <a:cs typeface="Arial" panose="020B0604020202020204" pitchFamily="34" charset="0"/>
              </a:rPr>
              <a:t>Trafikstyrelsen og Aarhus Havn har arbejdet ud fra en 30 årig behovsanalyse. </a:t>
            </a:r>
          </a:p>
          <a:p>
            <a:pPr marL="0" indent="0">
              <a:buNone/>
            </a:pPr>
            <a:endParaRPr lang="da-DK" sz="2000" dirty="0">
              <a:latin typeface="Arial" panose="020B0604020202020204" pitchFamily="34" charset="0"/>
              <a:cs typeface="Arial" panose="020B0604020202020204" pitchFamily="34" charset="0"/>
            </a:endParaRPr>
          </a:p>
          <a:p>
            <a:pPr marL="0" indent="0">
              <a:buNone/>
            </a:pPr>
            <a:r>
              <a:rPr lang="da-DK" sz="2000" dirty="0">
                <a:latin typeface="Arial" panose="020B0604020202020204" pitchFamily="34" charset="0"/>
                <a:cs typeface="Arial" panose="020B0604020202020204" pitchFamily="34" charset="0"/>
              </a:rPr>
              <a:t>Planklagenævnet begrænser den planmæssige horisont til 12 år.</a:t>
            </a:r>
          </a:p>
          <a:p>
            <a:pPr marL="0" indent="0">
              <a:buNone/>
            </a:pPr>
            <a:endParaRPr lang="da-DK" sz="2000" dirty="0">
              <a:latin typeface="Arial" panose="020B0604020202020204" pitchFamily="34" charset="0"/>
              <a:cs typeface="Arial" panose="020B0604020202020204" pitchFamily="34" charset="0"/>
            </a:endParaRPr>
          </a:p>
          <a:p>
            <a:pPr marL="0" indent="0">
              <a:buNone/>
            </a:pPr>
            <a:r>
              <a:rPr lang="da-DK" sz="2000" dirty="0">
                <a:latin typeface="Arial" panose="020B0604020202020204" pitchFamily="34" charset="0"/>
                <a:cs typeface="Arial" panose="020B0604020202020204" pitchFamily="34" charset="0"/>
              </a:rPr>
              <a:t>Havnen opererer med den lange tidshorisont af hensyn til havnens udviklingsmuligheder og af hensyn til havnens kunder. En lang tidshorisont giver også en bedre mulighed for hensyntagen til miljøet under etableringen. </a:t>
            </a:r>
          </a:p>
          <a:p>
            <a:pPr marL="0" indent="0">
              <a:buNone/>
            </a:pPr>
            <a:endParaRPr lang="da-DK" sz="2000" dirty="0">
              <a:latin typeface="Arial" panose="020B0604020202020204" pitchFamily="34" charset="0"/>
              <a:cs typeface="Arial" panose="020B0604020202020204" pitchFamily="34" charset="0"/>
            </a:endParaRPr>
          </a:p>
          <a:p>
            <a:pPr marL="0" indent="0">
              <a:buNone/>
            </a:pPr>
            <a:r>
              <a:rPr lang="da-DK" sz="2000" dirty="0">
                <a:latin typeface="Arial" panose="020B0604020202020204" pitchFamily="34" charset="0"/>
                <a:cs typeface="Arial" panose="020B0604020202020204" pitchFamily="34" charset="0"/>
              </a:rPr>
              <a:t>Trafikstyrelsen vil kunne træffe afgørelse om tilladelse til udvidelse af havnen efter havneloven, nu hvor høringsfristen er udløbet.</a:t>
            </a:r>
          </a:p>
          <a:p>
            <a:pPr marL="0" indent="0">
              <a:buNone/>
            </a:pPr>
            <a:endParaRPr lang="da-DK" sz="2000" dirty="0">
              <a:latin typeface="Arial" panose="020B0604020202020204" pitchFamily="34" charset="0"/>
              <a:cs typeface="Arial" panose="020B0604020202020204" pitchFamily="34" charset="0"/>
            </a:endParaRPr>
          </a:p>
          <a:p>
            <a:pPr marL="0" indent="0">
              <a:buNone/>
            </a:pPr>
            <a:r>
              <a:rPr lang="da-DK" sz="2000" dirty="0">
                <a:latin typeface="Arial" panose="020B0604020202020204" pitchFamily="34" charset="0"/>
                <a:cs typeface="Arial" panose="020B0604020202020204" pitchFamily="34" charset="0"/>
              </a:rPr>
              <a:t>Når styrelsen har truffet afgørelse, må det vurderes hvordan Aarhus laver en ny lokalplanlægning, herunder om den må deles, så der kun laves lokalplan for første etape, der har en 12-årig horisont.</a:t>
            </a:r>
          </a:p>
          <a:p>
            <a:pPr marL="0" indent="0">
              <a:buNone/>
            </a:pPr>
            <a:endParaRPr lang="da-DK" sz="2000" dirty="0">
              <a:latin typeface="Arial" panose="020B0604020202020204" pitchFamily="34" charset="0"/>
              <a:cs typeface="Arial" panose="020B0604020202020204" pitchFamily="34" charset="0"/>
            </a:endParaRPr>
          </a:p>
          <a:p>
            <a:pPr marL="0" indent="0">
              <a:buNone/>
            </a:pPr>
            <a:endParaRPr lang="da-DK" sz="2000" dirty="0">
              <a:latin typeface="Arial" panose="020B0604020202020204" pitchFamily="34" charset="0"/>
              <a:cs typeface="Arial" panose="020B0604020202020204" pitchFamily="34" charset="0"/>
            </a:endParaRPr>
          </a:p>
          <a:p>
            <a:pPr marL="0" indent="0">
              <a:buNone/>
            </a:pPr>
            <a:endParaRPr lang="da-DK"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68787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6D9C3DFC-31ED-1349-BDF8-F7F87201C2EC}"/>
              </a:ext>
            </a:extLst>
          </p:cNvPr>
          <p:cNvSpPr txBox="1"/>
          <p:nvPr/>
        </p:nvSpPr>
        <p:spPr>
          <a:xfrm>
            <a:off x="461728" y="315472"/>
            <a:ext cx="9644297" cy="400110"/>
          </a:xfrm>
          <a:prstGeom prst="rect">
            <a:avLst/>
          </a:prstGeom>
          <a:noFill/>
        </p:spPr>
        <p:txBody>
          <a:bodyPr wrap="square" rtlCol="0">
            <a:spAutoFit/>
          </a:bodyPr>
          <a:lstStyle/>
          <a:p>
            <a:r>
              <a:rPr lang="da-DK" sz="2000" dirty="0">
                <a:latin typeface="Arial Black" panose="020B0A04020102020204" pitchFamily="34" charset="0"/>
                <a:cs typeface="Arial" panose="020B0604020202020204" pitchFamily="34" charset="0"/>
              </a:rPr>
              <a:t>REWATER OG UDVIDELSEN AF MARSELISBORG LYSTBÅDEHAVN</a:t>
            </a:r>
          </a:p>
        </p:txBody>
      </p:sp>
      <p:cxnSp>
        <p:nvCxnSpPr>
          <p:cNvPr id="6" name="Lige forbindelse 5">
            <a:extLst>
              <a:ext uri="{FF2B5EF4-FFF2-40B4-BE49-F238E27FC236}">
                <a16:creationId xmlns:a16="http://schemas.microsoft.com/office/drawing/2014/main" id="{D2143B5E-EED7-134A-9DC1-FFAC488882B2}"/>
              </a:ext>
            </a:extLst>
          </p:cNvPr>
          <p:cNvCxnSpPr>
            <a:cxnSpLocks/>
          </p:cNvCxnSpPr>
          <p:nvPr/>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7" name="Billede 6">
            <a:extLst>
              <a:ext uri="{FF2B5EF4-FFF2-40B4-BE49-F238E27FC236}">
                <a16:creationId xmlns:a16="http://schemas.microsoft.com/office/drawing/2014/main" id="{C6602198-56A1-EF4C-A7C8-CB12D6B70419}"/>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10945018" y="111239"/>
            <a:ext cx="1070178" cy="408465"/>
          </a:xfrm>
          <a:prstGeom prst="rect">
            <a:avLst/>
          </a:prstGeom>
          <a:effectLst/>
        </p:spPr>
      </p:pic>
      <p:sp>
        <p:nvSpPr>
          <p:cNvPr id="5" name="Tekstfelt 4">
            <a:extLst>
              <a:ext uri="{FF2B5EF4-FFF2-40B4-BE49-F238E27FC236}">
                <a16:creationId xmlns:a16="http://schemas.microsoft.com/office/drawing/2014/main" id="{E1BFD1BD-F956-3CB3-F91F-6CB34FB3CB89}"/>
              </a:ext>
            </a:extLst>
          </p:cNvPr>
          <p:cNvSpPr txBox="1"/>
          <p:nvPr/>
        </p:nvSpPr>
        <p:spPr>
          <a:xfrm>
            <a:off x="842811" y="1064105"/>
            <a:ext cx="10336695" cy="5478423"/>
          </a:xfrm>
          <a:prstGeom prst="rect">
            <a:avLst/>
          </a:prstGeom>
          <a:noFill/>
        </p:spPr>
        <p:txBody>
          <a:bodyPr wrap="square" lIns="91440" tIns="45720" rIns="91440" bIns="45720" anchor="t">
            <a:spAutoFit/>
          </a:bodyPr>
          <a:lstStyle/>
          <a:p>
            <a:pPr>
              <a:spcAft>
                <a:spcPts val="1200"/>
              </a:spcAft>
            </a:pPr>
            <a:r>
              <a:rPr lang="da-DK" sz="2000" dirty="0"/>
              <a:t>Planlægningen for </a:t>
            </a:r>
            <a:r>
              <a:rPr lang="da-DK" sz="2000" dirty="0" err="1"/>
              <a:t>ReWater</a:t>
            </a:r>
            <a:r>
              <a:rPr lang="da-DK" sz="2000" dirty="0"/>
              <a:t> kan fortsætte, selvom lokalplanen for havneudvidelsen er underkendt. </a:t>
            </a:r>
          </a:p>
          <a:p>
            <a:pPr>
              <a:spcAft>
                <a:spcPts val="1200"/>
              </a:spcAft>
            </a:pPr>
            <a:r>
              <a:rPr lang="da-DK" sz="2000" dirty="0"/>
              <a:t>Der planlægges for to forskellige placeringer af renseanlægget. Begge er beliggende på søterritoriet.</a:t>
            </a:r>
          </a:p>
          <a:p>
            <a:pPr marL="285750" indent="-285750">
              <a:spcAft>
                <a:spcPts val="1200"/>
              </a:spcAft>
              <a:buFont typeface="Arial" panose="020B0604020202020204" pitchFamily="34" charset="0"/>
              <a:buChar char="•"/>
            </a:pPr>
            <a:r>
              <a:rPr lang="da-DK" sz="2000" dirty="0"/>
              <a:t>Et </a:t>
            </a:r>
            <a:r>
              <a:rPr lang="da-DK" sz="2000" i="1" dirty="0"/>
              <a:t>Hovedforslag</a:t>
            </a:r>
            <a:r>
              <a:rPr lang="da-DK" sz="2000" dirty="0"/>
              <a:t>, som placerer renseanlægget på søterritoriet syd for Østhavnsvej/øst for </a:t>
            </a:r>
            <a:r>
              <a:rPr lang="da-DK" sz="2000" dirty="0" err="1"/>
              <a:t>lystbådhavnen</a:t>
            </a:r>
            <a:r>
              <a:rPr lang="da-DK" sz="2000" dirty="0"/>
              <a:t>. Placeringen har ingen sammenfald med havneudvidelsen.  </a:t>
            </a:r>
          </a:p>
          <a:p>
            <a:pPr marL="285750" indent="-285750">
              <a:buFont typeface="Arial" panose="020B0604020202020204" pitchFamily="34" charset="0"/>
              <a:buChar char="•"/>
            </a:pPr>
            <a:r>
              <a:rPr lang="da-DK" sz="2000" dirty="0"/>
              <a:t>Et </a:t>
            </a:r>
            <a:r>
              <a:rPr lang="da-DK" sz="2000" i="1" dirty="0"/>
              <a:t>Alternativ 2, </a:t>
            </a:r>
            <a:r>
              <a:rPr lang="da-DK" sz="2000" dirty="0"/>
              <a:t>som placerer renseanlægget på søterritoriet øst for Østhavnsvej på en del af de arealer, der i havnelokalplanen var havneudvidelsens etape 2. </a:t>
            </a:r>
            <a:br>
              <a:rPr lang="da-DK" sz="2000" dirty="0"/>
            </a:br>
            <a:r>
              <a:rPr lang="da-DK" sz="2000" dirty="0"/>
              <a:t>En fremtidig ny lokalplan for havneudvidelsen vil kunne tage højde for renseanlægget. </a:t>
            </a:r>
          </a:p>
          <a:p>
            <a:endParaRPr lang="da-DK" sz="2000" dirty="0"/>
          </a:p>
          <a:p>
            <a:r>
              <a:rPr lang="da-DK" sz="2000" dirty="0"/>
              <a:t>Der udarbejdes et forslag til lokalplan for hver placering. Dvs. to forslag til lokalplaner og to selvstændige miljørapporter til lokalplanerne. Kun lokalplanen for det alternativ, der vælges, vedtages endeligt.</a:t>
            </a:r>
          </a:p>
          <a:p>
            <a:endParaRPr lang="da-DK" sz="2000" dirty="0"/>
          </a:p>
          <a:p>
            <a:r>
              <a:rPr lang="da-DK" sz="2000" dirty="0"/>
              <a:t>Der udarbejdes en samlet miljøkonsekvensrapport for projektet, som indeholder rapporter for </a:t>
            </a:r>
            <a:r>
              <a:rPr lang="da-DK" sz="2000"/>
              <a:t>begge placeringer </a:t>
            </a:r>
            <a:r>
              <a:rPr lang="da-DK" sz="2000" dirty="0"/>
              <a:t>af renseanlæg. </a:t>
            </a:r>
          </a:p>
        </p:txBody>
      </p:sp>
    </p:spTree>
    <p:extLst>
      <p:ext uri="{BB962C8B-B14F-4D97-AF65-F5344CB8AC3E}">
        <p14:creationId xmlns:p14="http://schemas.microsoft.com/office/powerpoint/2010/main" val="26378840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6D9C3DFC-31ED-1349-BDF8-F7F87201C2EC}"/>
              </a:ext>
            </a:extLst>
          </p:cNvPr>
          <p:cNvSpPr txBox="1"/>
          <p:nvPr/>
        </p:nvSpPr>
        <p:spPr>
          <a:xfrm>
            <a:off x="490302" y="315472"/>
            <a:ext cx="10101769" cy="400110"/>
          </a:xfrm>
          <a:prstGeom prst="rect">
            <a:avLst/>
          </a:prstGeom>
          <a:noFill/>
        </p:spPr>
        <p:txBody>
          <a:bodyPr wrap="square" rtlCol="0">
            <a:spAutoFit/>
          </a:bodyPr>
          <a:lstStyle/>
          <a:p>
            <a:r>
              <a:rPr lang="da-DK" sz="2000" dirty="0">
                <a:latin typeface="Arial Black" panose="020B0A04020102020204" pitchFamily="34" charset="0"/>
                <a:cs typeface="Arial" panose="020B0604020202020204" pitchFamily="34" charset="0"/>
              </a:rPr>
              <a:t>KOMMUNIKATION</a:t>
            </a:r>
          </a:p>
        </p:txBody>
      </p:sp>
      <p:cxnSp>
        <p:nvCxnSpPr>
          <p:cNvPr id="6" name="Lige forbindelse 5">
            <a:extLst>
              <a:ext uri="{FF2B5EF4-FFF2-40B4-BE49-F238E27FC236}">
                <a16:creationId xmlns:a16="http://schemas.microsoft.com/office/drawing/2014/main" id="{D2143B5E-EED7-134A-9DC1-FFAC488882B2}"/>
              </a:ext>
            </a:extLst>
          </p:cNvPr>
          <p:cNvCxnSpPr>
            <a:cxnSpLocks/>
          </p:cNvCxnSpPr>
          <p:nvPr/>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7" name="Billede 6">
            <a:extLst>
              <a:ext uri="{FF2B5EF4-FFF2-40B4-BE49-F238E27FC236}">
                <a16:creationId xmlns:a16="http://schemas.microsoft.com/office/drawing/2014/main" id="{C6602198-56A1-EF4C-A7C8-CB12D6B70419}"/>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10945018" y="111239"/>
            <a:ext cx="1070178" cy="408465"/>
          </a:xfrm>
          <a:prstGeom prst="rect">
            <a:avLst/>
          </a:prstGeom>
          <a:effectLst/>
        </p:spPr>
      </p:pic>
      <p:sp>
        <p:nvSpPr>
          <p:cNvPr id="5" name="Tekstfelt 4">
            <a:extLst>
              <a:ext uri="{FF2B5EF4-FFF2-40B4-BE49-F238E27FC236}">
                <a16:creationId xmlns:a16="http://schemas.microsoft.com/office/drawing/2014/main" id="{DC82B628-A69C-04AE-55F7-8D6D74D3DF19}"/>
              </a:ext>
            </a:extLst>
          </p:cNvPr>
          <p:cNvSpPr txBox="1"/>
          <p:nvPr/>
        </p:nvSpPr>
        <p:spPr>
          <a:xfrm>
            <a:off x="914400" y="1593414"/>
            <a:ext cx="8467725" cy="4093428"/>
          </a:xfrm>
          <a:prstGeom prst="rect">
            <a:avLst/>
          </a:prstGeom>
          <a:noFill/>
        </p:spPr>
        <p:txBody>
          <a:bodyPr wrap="square">
            <a:spAutoFit/>
          </a:bodyPr>
          <a:lstStyle/>
          <a:p>
            <a:pPr marL="342900" indent="-342900">
              <a:buFont typeface="Arial" panose="020B0604020202020204" pitchFamily="34" charset="0"/>
              <a:buChar char="•"/>
            </a:pPr>
            <a:r>
              <a:rPr lang="da-DK" sz="2000" dirty="0">
                <a:latin typeface="Arial" panose="020B0604020202020204" pitchFamily="34" charset="0"/>
                <a:cs typeface="Arial" panose="020B0604020202020204" pitchFamily="34" charset="0"/>
              </a:rPr>
              <a:t>Teknik og Miljø udsender en pressemeddelelse om denne orientering og de fejl, der er begået.</a:t>
            </a:r>
          </a:p>
          <a:p>
            <a:pPr marL="342900" indent="-342900">
              <a:buFont typeface="Arial" panose="020B0604020202020204" pitchFamily="34" charset="0"/>
              <a:buChar char="•"/>
            </a:pPr>
            <a:endParaRPr lang="da-DK"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da-DK" sz="2000" dirty="0">
                <a:latin typeface="Arial" panose="020B0604020202020204" pitchFamily="34" charset="0"/>
                <a:cs typeface="Arial" panose="020B0604020202020204" pitchFamily="34" charset="0"/>
              </a:rPr>
              <a:t>Pressen er bekendt med forligskredsmødet. Derfor forventes et kort ”</a:t>
            </a:r>
            <a:r>
              <a:rPr lang="da-DK" sz="2000" dirty="0" err="1">
                <a:latin typeface="Arial" panose="020B0604020202020204" pitchFamily="34" charset="0"/>
                <a:cs typeface="Arial" panose="020B0604020202020204" pitchFamily="34" charset="0"/>
              </a:rPr>
              <a:t>doorstep</a:t>
            </a:r>
            <a:r>
              <a:rPr lang="da-DK" sz="2000" dirty="0">
                <a:latin typeface="Arial" panose="020B0604020202020204" pitchFamily="34" charset="0"/>
                <a:cs typeface="Arial" panose="020B0604020202020204" pitchFamily="34" charset="0"/>
              </a:rPr>
              <a:t>” for pressen umiddelbart efter mødet.</a:t>
            </a:r>
          </a:p>
          <a:p>
            <a:pPr marL="342900" indent="-342900">
              <a:buFont typeface="Arial" panose="020B0604020202020204" pitchFamily="34" charset="0"/>
              <a:buChar char="•"/>
            </a:pPr>
            <a:endParaRPr lang="da-DK"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da-DK" sz="2000" dirty="0">
                <a:latin typeface="Arial" panose="020B0604020202020204" pitchFamily="34" charset="0"/>
                <a:cs typeface="Arial" panose="020B0604020202020204" pitchFamily="34" charset="0"/>
              </a:rPr>
              <a:t>Michael Tolstrup udtaler sig for forvaltningen, og der kan politisk henvises til ham.</a:t>
            </a:r>
          </a:p>
          <a:p>
            <a:pPr marL="342900" indent="-342900">
              <a:buFont typeface="Arial" panose="020B0604020202020204" pitchFamily="34" charset="0"/>
              <a:buChar char="•"/>
            </a:pPr>
            <a:endParaRPr lang="da-DK"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da-DK" sz="2000" dirty="0">
                <a:latin typeface="Arial" panose="020B0604020202020204" pitchFamily="34" charset="0"/>
                <a:cs typeface="Arial" panose="020B0604020202020204" pitchFamily="34" charset="0"/>
              </a:rPr>
              <a:t>Slides fra mødet udleveres til pressen og offentligheden</a:t>
            </a:r>
          </a:p>
          <a:p>
            <a:pPr marL="342900" indent="-342900">
              <a:buFont typeface="Arial" panose="020B0604020202020204" pitchFamily="34" charset="0"/>
              <a:buChar char="•"/>
            </a:pPr>
            <a:endParaRPr lang="da-DK" sz="2000" dirty="0">
              <a:latin typeface="Arial" panose="020B0604020202020204" pitchFamily="34" charset="0"/>
              <a:cs typeface="Arial" panose="020B0604020202020204" pitchFamily="34" charset="0"/>
            </a:endParaRPr>
          </a:p>
          <a:p>
            <a:pPr marL="0" indent="0">
              <a:buNone/>
            </a:pPr>
            <a:endParaRPr lang="da-DK" sz="2000" dirty="0">
              <a:latin typeface="Arial" panose="020B0604020202020204" pitchFamily="34" charset="0"/>
              <a:cs typeface="Arial" panose="020B0604020202020204" pitchFamily="34" charset="0"/>
            </a:endParaRPr>
          </a:p>
          <a:p>
            <a:pPr marL="0" indent="0">
              <a:buNone/>
            </a:pPr>
            <a:endParaRPr lang="da-DK"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3875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6D9C3DFC-31ED-1349-BDF8-F7F87201C2EC}"/>
              </a:ext>
            </a:extLst>
          </p:cNvPr>
          <p:cNvSpPr txBox="1"/>
          <p:nvPr/>
        </p:nvSpPr>
        <p:spPr>
          <a:xfrm>
            <a:off x="461728" y="315472"/>
            <a:ext cx="6730379" cy="1077218"/>
          </a:xfrm>
          <a:prstGeom prst="rect">
            <a:avLst/>
          </a:prstGeom>
          <a:noFill/>
        </p:spPr>
        <p:txBody>
          <a:bodyPr wrap="square" rtlCol="0">
            <a:spAutoFit/>
          </a:bodyPr>
          <a:lstStyle/>
          <a:p>
            <a:r>
              <a:rPr lang="da-DK" sz="2000" dirty="0">
                <a:latin typeface="Arial Black" panose="020B0A04020102020204" pitchFamily="34" charset="0"/>
                <a:cs typeface="Arial" panose="020B0604020202020204" pitchFamily="34" charset="0"/>
              </a:rPr>
              <a:t>INTRODUKTION OG BAGGRUND</a:t>
            </a:r>
          </a:p>
          <a:p>
            <a:endParaRPr lang="da-DK" sz="4400" dirty="0">
              <a:latin typeface="Bebas Kai" panose="04050603020B02020204" pitchFamily="82" charset="0"/>
            </a:endParaRPr>
          </a:p>
        </p:txBody>
      </p:sp>
      <p:cxnSp>
        <p:nvCxnSpPr>
          <p:cNvPr id="6" name="Lige forbindelse 5">
            <a:extLst>
              <a:ext uri="{FF2B5EF4-FFF2-40B4-BE49-F238E27FC236}">
                <a16:creationId xmlns:a16="http://schemas.microsoft.com/office/drawing/2014/main" id="{D2143B5E-EED7-134A-9DC1-FFAC488882B2}"/>
              </a:ext>
            </a:extLst>
          </p:cNvPr>
          <p:cNvCxnSpPr>
            <a:cxnSpLocks/>
          </p:cNvCxnSpPr>
          <p:nvPr/>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7" name="Billede 6">
            <a:extLst>
              <a:ext uri="{FF2B5EF4-FFF2-40B4-BE49-F238E27FC236}">
                <a16:creationId xmlns:a16="http://schemas.microsoft.com/office/drawing/2014/main" id="{C6602198-56A1-EF4C-A7C8-CB12D6B70419}"/>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10945018" y="111239"/>
            <a:ext cx="1070178" cy="408465"/>
          </a:xfrm>
          <a:prstGeom prst="rect">
            <a:avLst/>
          </a:prstGeom>
          <a:effectLst/>
        </p:spPr>
      </p:pic>
      <p:sp>
        <p:nvSpPr>
          <p:cNvPr id="3" name="Tekstfelt 2">
            <a:extLst>
              <a:ext uri="{FF2B5EF4-FFF2-40B4-BE49-F238E27FC236}">
                <a16:creationId xmlns:a16="http://schemas.microsoft.com/office/drawing/2014/main" id="{C984D5C2-FA82-CC96-E32F-763EA797A83D}"/>
              </a:ext>
            </a:extLst>
          </p:cNvPr>
          <p:cNvSpPr txBox="1"/>
          <p:nvPr/>
        </p:nvSpPr>
        <p:spPr>
          <a:xfrm>
            <a:off x="914399" y="1536174"/>
            <a:ext cx="8003177" cy="3785652"/>
          </a:xfrm>
          <a:prstGeom prst="rect">
            <a:avLst/>
          </a:prstGeom>
          <a:noFill/>
        </p:spPr>
        <p:txBody>
          <a:bodyPr wrap="square">
            <a:spAutoFit/>
          </a:bodyPr>
          <a:lstStyle/>
          <a:p>
            <a:pPr marL="0" indent="0">
              <a:buNone/>
            </a:pPr>
            <a:r>
              <a:rPr lang="da-DK" sz="2000" dirty="0">
                <a:latin typeface="Arial" panose="020B0604020202020204" pitchFamily="34" charset="0"/>
                <a:cs typeface="Arial" panose="020B0604020202020204" pitchFamily="34" charset="0"/>
              </a:rPr>
              <a:t>Det er den naturlige rækkefølge, at:</a:t>
            </a:r>
          </a:p>
          <a:p>
            <a:pPr marL="0" indent="0">
              <a:buNone/>
            </a:pPr>
            <a:endParaRPr lang="da-DK"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da-DK" sz="2000" dirty="0">
                <a:latin typeface="Arial" panose="020B0604020202020204" pitchFamily="34" charset="0"/>
                <a:cs typeface="Arial" panose="020B0604020202020204" pitchFamily="34" charset="0"/>
              </a:rPr>
              <a:t>Først giver Staten tilladelse til, at havnen kan udvides, og der kan indvindes land fra søterritoriet.</a:t>
            </a:r>
            <a:br>
              <a:rPr lang="da-DK" sz="2000" dirty="0">
                <a:latin typeface="Arial" panose="020B0604020202020204" pitchFamily="34" charset="0"/>
                <a:cs typeface="Arial" panose="020B0604020202020204" pitchFamily="34" charset="0"/>
              </a:rPr>
            </a:br>
            <a:r>
              <a:rPr lang="da-DK" sz="2000" dirty="0">
                <a:latin typeface="Arial" panose="020B0604020202020204" pitchFamily="34" charset="0"/>
                <a:cs typeface="Arial" panose="020B0604020202020204" pitchFamily="34" charset="0"/>
              </a:rPr>
              <a:t>Dette sker via en tilladelse efter havneloven.</a:t>
            </a:r>
          </a:p>
          <a:p>
            <a:endParaRPr lang="da-DK"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da-DK" sz="2000" dirty="0">
                <a:latin typeface="Arial" panose="020B0604020202020204" pitchFamily="34" charset="0"/>
                <a:cs typeface="Arial" panose="020B0604020202020204" pitchFamily="34" charset="0"/>
              </a:rPr>
              <a:t>Herefter kan kommunen overføre det indvundne land fra landzone til byzone og sætte rammerne for, hvordan det kan anvendes. Dette sker via lokalplanlægning.</a:t>
            </a:r>
          </a:p>
          <a:p>
            <a:endParaRPr lang="da-DK" sz="2000" dirty="0">
              <a:latin typeface="Arial" panose="020B0604020202020204" pitchFamily="34" charset="0"/>
              <a:cs typeface="Arial" panose="020B0604020202020204" pitchFamily="34" charset="0"/>
            </a:endParaRPr>
          </a:p>
          <a:p>
            <a:pPr marL="0" indent="0">
              <a:buNone/>
            </a:pPr>
            <a:r>
              <a:rPr lang="da-DK" sz="2000" dirty="0">
                <a:latin typeface="Arial" panose="020B0604020202020204" pitchFamily="34" charset="0"/>
                <a:cs typeface="Arial" panose="020B0604020202020204" pitchFamily="34" charset="0"/>
              </a:rPr>
              <a:t>Begge processer blev sat i gang samtidigt på basis af Aarhus Havns ansøgning om udvidelsen.</a:t>
            </a:r>
          </a:p>
        </p:txBody>
      </p:sp>
    </p:spTree>
    <p:extLst>
      <p:ext uri="{BB962C8B-B14F-4D97-AF65-F5344CB8AC3E}">
        <p14:creationId xmlns:p14="http://schemas.microsoft.com/office/powerpoint/2010/main" val="2241051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6D9C3DFC-31ED-1349-BDF8-F7F87201C2EC}"/>
              </a:ext>
            </a:extLst>
          </p:cNvPr>
          <p:cNvSpPr txBox="1"/>
          <p:nvPr/>
        </p:nvSpPr>
        <p:spPr>
          <a:xfrm>
            <a:off x="461728" y="315472"/>
            <a:ext cx="6730379" cy="1077218"/>
          </a:xfrm>
          <a:prstGeom prst="rect">
            <a:avLst/>
          </a:prstGeom>
          <a:noFill/>
        </p:spPr>
        <p:txBody>
          <a:bodyPr wrap="square" rtlCol="0">
            <a:spAutoFit/>
          </a:bodyPr>
          <a:lstStyle/>
          <a:p>
            <a:r>
              <a:rPr lang="da-DK" sz="2000" dirty="0">
                <a:latin typeface="Arial Black" panose="020B0A04020102020204" pitchFamily="34" charset="0"/>
                <a:cs typeface="Arial" panose="020B0604020202020204" pitchFamily="34" charset="0"/>
              </a:rPr>
              <a:t>INTRODUKTION OG BAGGRUND</a:t>
            </a:r>
          </a:p>
          <a:p>
            <a:endParaRPr lang="da-DK" sz="4400" dirty="0">
              <a:latin typeface="Bebas Kai" panose="04050603020B02020204" pitchFamily="82" charset="0"/>
            </a:endParaRPr>
          </a:p>
        </p:txBody>
      </p:sp>
      <p:cxnSp>
        <p:nvCxnSpPr>
          <p:cNvPr id="6" name="Lige forbindelse 5">
            <a:extLst>
              <a:ext uri="{FF2B5EF4-FFF2-40B4-BE49-F238E27FC236}">
                <a16:creationId xmlns:a16="http://schemas.microsoft.com/office/drawing/2014/main" id="{D2143B5E-EED7-134A-9DC1-FFAC488882B2}"/>
              </a:ext>
            </a:extLst>
          </p:cNvPr>
          <p:cNvCxnSpPr>
            <a:cxnSpLocks/>
          </p:cNvCxnSpPr>
          <p:nvPr/>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7" name="Billede 6">
            <a:extLst>
              <a:ext uri="{FF2B5EF4-FFF2-40B4-BE49-F238E27FC236}">
                <a16:creationId xmlns:a16="http://schemas.microsoft.com/office/drawing/2014/main" id="{C6602198-56A1-EF4C-A7C8-CB12D6B70419}"/>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10945018" y="111239"/>
            <a:ext cx="1070178" cy="408465"/>
          </a:xfrm>
          <a:prstGeom prst="rect">
            <a:avLst/>
          </a:prstGeom>
          <a:effectLst/>
        </p:spPr>
      </p:pic>
      <p:sp>
        <p:nvSpPr>
          <p:cNvPr id="5" name="Tekstfelt 4">
            <a:extLst>
              <a:ext uri="{FF2B5EF4-FFF2-40B4-BE49-F238E27FC236}">
                <a16:creationId xmlns:a16="http://schemas.microsoft.com/office/drawing/2014/main" id="{3821BF22-8A86-F737-6EAB-CD54EA45339A}"/>
              </a:ext>
            </a:extLst>
          </p:cNvPr>
          <p:cNvSpPr txBox="1"/>
          <p:nvPr/>
        </p:nvSpPr>
        <p:spPr>
          <a:xfrm>
            <a:off x="966651" y="1746630"/>
            <a:ext cx="8577944" cy="3016210"/>
          </a:xfrm>
          <a:prstGeom prst="rect">
            <a:avLst/>
          </a:prstGeom>
          <a:noFill/>
        </p:spPr>
        <p:txBody>
          <a:bodyPr wrap="square">
            <a:spAutoFit/>
          </a:bodyPr>
          <a:lstStyle/>
          <a:p>
            <a:pPr marL="0" indent="0">
              <a:spcAft>
                <a:spcPts val="1200"/>
              </a:spcAft>
              <a:buNone/>
            </a:pPr>
            <a:r>
              <a:rPr lang="da-DK" sz="2000" b="1" dirty="0">
                <a:latin typeface="Arial" panose="020B0604020202020204" pitchFamily="34" charset="0"/>
                <a:cs typeface="Arial" panose="020B0604020202020204" pitchFamily="34" charset="0"/>
              </a:rPr>
              <a:t>Vurdering af miljømæssige konsekvenser</a:t>
            </a:r>
          </a:p>
          <a:p>
            <a:pPr marL="0" indent="0">
              <a:buNone/>
            </a:pPr>
            <a:r>
              <a:rPr lang="da-DK" sz="2000" dirty="0">
                <a:latin typeface="Arial" panose="020B0604020202020204" pitchFamily="34" charset="0"/>
                <a:cs typeface="Arial" panose="020B0604020202020204" pitchFamily="34" charset="0"/>
              </a:rPr>
              <a:t>Der er pligt til at foretage en vurdering af de miljømæssige konsekvenser af både havneudvidelsesprojektet og af lokalplanen.</a:t>
            </a:r>
          </a:p>
          <a:p>
            <a:pPr marL="0" indent="0">
              <a:buNone/>
            </a:pPr>
            <a:endParaRPr lang="da-DK" sz="2000" dirty="0">
              <a:latin typeface="Arial" panose="020B0604020202020204" pitchFamily="34" charset="0"/>
              <a:cs typeface="Arial" panose="020B0604020202020204" pitchFamily="34" charset="0"/>
            </a:endParaRPr>
          </a:p>
          <a:p>
            <a:pPr marL="0" indent="0">
              <a:buNone/>
            </a:pPr>
            <a:r>
              <a:rPr lang="da-DK" sz="2000" dirty="0">
                <a:latin typeface="Arial" panose="020B0604020202020204" pitchFamily="34" charset="0"/>
                <a:cs typeface="Arial" panose="020B0604020202020204" pitchFamily="34" charset="0"/>
              </a:rPr>
              <a:t>Det er statens tilladelse efter havneloven til havneudvidelsen, som har de største miljøpåvirkninger.</a:t>
            </a:r>
          </a:p>
          <a:p>
            <a:pPr marL="0" indent="0">
              <a:buNone/>
            </a:pPr>
            <a:endParaRPr lang="da-DK" sz="2000" dirty="0">
              <a:latin typeface="Arial" panose="020B0604020202020204" pitchFamily="34" charset="0"/>
              <a:cs typeface="Arial" panose="020B0604020202020204" pitchFamily="34" charset="0"/>
            </a:endParaRPr>
          </a:p>
          <a:p>
            <a:pPr marL="0" indent="0">
              <a:buNone/>
            </a:pPr>
            <a:r>
              <a:rPr lang="da-DK" sz="2000" dirty="0">
                <a:latin typeface="Arial" panose="020B0604020202020204" pitchFamily="34" charset="0"/>
                <a:cs typeface="Arial" panose="020B0604020202020204" pitchFamily="34" charset="0"/>
              </a:rPr>
              <a:t>Derfor er det statens miljøkonsekvensrapport, som bærer det tunge ansvar for at belyse miljøkonsekvenserne.</a:t>
            </a:r>
          </a:p>
        </p:txBody>
      </p:sp>
    </p:spTree>
    <p:extLst>
      <p:ext uri="{BB962C8B-B14F-4D97-AF65-F5344CB8AC3E}">
        <p14:creationId xmlns:p14="http://schemas.microsoft.com/office/powerpoint/2010/main" val="3683791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6D9C3DFC-31ED-1349-BDF8-F7F87201C2EC}"/>
              </a:ext>
            </a:extLst>
          </p:cNvPr>
          <p:cNvSpPr txBox="1"/>
          <p:nvPr/>
        </p:nvSpPr>
        <p:spPr>
          <a:xfrm>
            <a:off x="461728" y="315472"/>
            <a:ext cx="6730379" cy="1077218"/>
          </a:xfrm>
          <a:prstGeom prst="rect">
            <a:avLst/>
          </a:prstGeom>
          <a:noFill/>
        </p:spPr>
        <p:txBody>
          <a:bodyPr wrap="square" rtlCol="0">
            <a:spAutoFit/>
          </a:bodyPr>
          <a:lstStyle/>
          <a:p>
            <a:r>
              <a:rPr lang="da-DK" sz="2000" dirty="0">
                <a:latin typeface="Arial Black" panose="020B0A04020102020204" pitchFamily="34" charset="0"/>
                <a:cs typeface="Arial" panose="020B0604020202020204" pitchFamily="34" charset="0"/>
              </a:rPr>
              <a:t>INTRODUKTION OG BAGGRUND</a:t>
            </a:r>
          </a:p>
          <a:p>
            <a:endParaRPr lang="da-DK" sz="4400" dirty="0">
              <a:latin typeface="Bebas Kai" panose="04050603020B02020204" pitchFamily="82" charset="0"/>
            </a:endParaRPr>
          </a:p>
        </p:txBody>
      </p:sp>
      <p:cxnSp>
        <p:nvCxnSpPr>
          <p:cNvPr id="6" name="Lige forbindelse 5">
            <a:extLst>
              <a:ext uri="{FF2B5EF4-FFF2-40B4-BE49-F238E27FC236}">
                <a16:creationId xmlns:a16="http://schemas.microsoft.com/office/drawing/2014/main" id="{D2143B5E-EED7-134A-9DC1-FFAC488882B2}"/>
              </a:ext>
            </a:extLst>
          </p:cNvPr>
          <p:cNvCxnSpPr>
            <a:cxnSpLocks/>
          </p:cNvCxnSpPr>
          <p:nvPr/>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7" name="Billede 6">
            <a:extLst>
              <a:ext uri="{FF2B5EF4-FFF2-40B4-BE49-F238E27FC236}">
                <a16:creationId xmlns:a16="http://schemas.microsoft.com/office/drawing/2014/main" id="{C6602198-56A1-EF4C-A7C8-CB12D6B70419}"/>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10945018" y="111239"/>
            <a:ext cx="1070178" cy="408465"/>
          </a:xfrm>
          <a:prstGeom prst="rect">
            <a:avLst/>
          </a:prstGeom>
          <a:effectLst/>
        </p:spPr>
      </p:pic>
      <p:sp>
        <p:nvSpPr>
          <p:cNvPr id="3" name="Tekstfelt 2">
            <a:extLst>
              <a:ext uri="{FF2B5EF4-FFF2-40B4-BE49-F238E27FC236}">
                <a16:creationId xmlns:a16="http://schemas.microsoft.com/office/drawing/2014/main" id="{79EDCD35-2B06-F321-FA5A-A345427E3EB7}"/>
              </a:ext>
            </a:extLst>
          </p:cNvPr>
          <p:cNvSpPr txBox="1"/>
          <p:nvPr/>
        </p:nvSpPr>
        <p:spPr>
          <a:xfrm>
            <a:off x="1009650" y="1631968"/>
            <a:ext cx="9205504" cy="2862322"/>
          </a:xfrm>
          <a:prstGeom prst="rect">
            <a:avLst/>
          </a:prstGeom>
          <a:noFill/>
        </p:spPr>
        <p:txBody>
          <a:bodyPr wrap="square">
            <a:spAutoFit/>
          </a:bodyPr>
          <a:lstStyle/>
          <a:p>
            <a:pPr marL="0" indent="0">
              <a:buNone/>
            </a:pPr>
            <a:r>
              <a:rPr lang="da-DK" sz="2000" dirty="0">
                <a:latin typeface="Arial" panose="020B0604020202020204" pitchFamily="34" charset="0"/>
                <a:cs typeface="Arial" panose="020B0604020202020204" pitchFamily="34" charset="0"/>
              </a:rPr>
              <a:t>Planklagenævnet har ikke bedømt miljøkonsekvensrapporten eller de analyser, som er udarbejdet om havnens behov for udvidelsen.</a:t>
            </a:r>
          </a:p>
          <a:p>
            <a:pPr marL="0" indent="0">
              <a:buNone/>
            </a:pPr>
            <a:endParaRPr lang="da-DK" sz="2000" dirty="0">
              <a:latin typeface="Arial" panose="020B0604020202020204" pitchFamily="34" charset="0"/>
              <a:cs typeface="Arial" panose="020B0604020202020204" pitchFamily="34" charset="0"/>
            </a:endParaRPr>
          </a:p>
          <a:p>
            <a:pPr marL="0" indent="0">
              <a:buNone/>
            </a:pPr>
            <a:r>
              <a:rPr lang="da-DK" sz="2000" dirty="0">
                <a:latin typeface="Arial" panose="020B0604020202020204" pitchFamily="34" charset="0"/>
                <a:cs typeface="Arial" panose="020B0604020202020204" pitchFamily="34" charset="0"/>
              </a:rPr>
              <a:t>Planklagenævnet har kun bedømt lokalplanprocessen og plandokumenterne.</a:t>
            </a:r>
          </a:p>
          <a:p>
            <a:pPr marL="0" indent="0">
              <a:buNone/>
            </a:pPr>
            <a:endParaRPr lang="da-DK" sz="2000" dirty="0">
              <a:latin typeface="Arial" panose="020B0604020202020204" pitchFamily="34" charset="0"/>
              <a:cs typeface="Arial" panose="020B0604020202020204" pitchFamily="34" charset="0"/>
            </a:endParaRPr>
          </a:p>
          <a:p>
            <a:pPr marL="0" indent="0">
              <a:buNone/>
            </a:pPr>
            <a:r>
              <a:rPr lang="da-DK" sz="2000" dirty="0">
                <a:latin typeface="Arial" panose="020B0604020202020204" pitchFamily="34" charset="0"/>
                <a:cs typeface="Arial" panose="020B0604020202020204" pitchFamily="34" charset="0"/>
              </a:rPr>
              <a:t>Her viser afgørelsen fra Planklagenævnet, at det fik store konsekvenser, at Aarhus Kommune valgte at gå videre med vedtagelse af lokalplanen - uden at vente på statens videre behandling af ansøgningen om tilladelse til at udvide havnen.</a:t>
            </a:r>
          </a:p>
        </p:txBody>
      </p:sp>
    </p:spTree>
    <p:extLst>
      <p:ext uri="{BB962C8B-B14F-4D97-AF65-F5344CB8AC3E}">
        <p14:creationId xmlns:p14="http://schemas.microsoft.com/office/powerpoint/2010/main" val="90557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6D9C3DFC-31ED-1349-BDF8-F7F87201C2EC}"/>
              </a:ext>
            </a:extLst>
          </p:cNvPr>
          <p:cNvSpPr txBox="1"/>
          <p:nvPr/>
        </p:nvSpPr>
        <p:spPr>
          <a:xfrm>
            <a:off x="461728" y="315472"/>
            <a:ext cx="6730379" cy="1077218"/>
          </a:xfrm>
          <a:prstGeom prst="rect">
            <a:avLst/>
          </a:prstGeom>
          <a:noFill/>
        </p:spPr>
        <p:txBody>
          <a:bodyPr wrap="square" rtlCol="0">
            <a:spAutoFit/>
          </a:bodyPr>
          <a:lstStyle/>
          <a:p>
            <a:r>
              <a:rPr lang="da-DK" sz="2000" dirty="0">
                <a:latin typeface="Arial Black" panose="020B0A04020102020204" pitchFamily="34" charset="0"/>
                <a:cs typeface="Arial" panose="020B0604020202020204" pitchFamily="34" charset="0"/>
              </a:rPr>
              <a:t>INTRODUKTION OG BAGGRUND</a:t>
            </a:r>
          </a:p>
          <a:p>
            <a:endParaRPr lang="da-DK" sz="4400" dirty="0">
              <a:latin typeface="Bebas Kai" panose="04050603020B02020204" pitchFamily="82" charset="0"/>
            </a:endParaRPr>
          </a:p>
        </p:txBody>
      </p:sp>
      <p:cxnSp>
        <p:nvCxnSpPr>
          <p:cNvPr id="6" name="Lige forbindelse 5">
            <a:extLst>
              <a:ext uri="{FF2B5EF4-FFF2-40B4-BE49-F238E27FC236}">
                <a16:creationId xmlns:a16="http://schemas.microsoft.com/office/drawing/2014/main" id="{D2143B5E-EED7-134A-9DC1-FFAC488882B2}"/>
              </a:ext>
            </a:extLst>
          </p:cNvPr>
          <p:cNvCxnSpPr>
            <a:cxnSpLocks/>
          </p:cNvCxnSpPr>
          <p:nvPr/>
        </p:nvCxnSpPr>
        <p:spPr>
          <a:xfrm>
            <a:off x="549225" y="766770"/>
            <a:ext cx="1171998" cy="0"/>
          </a:xfrm>
          <a:prstGeom prst="line">
            <a:avLst/>
          </a:prstGeom>
          <a:ln w="57150">
            <a:solidFill>
              <a:srgbClr val="3761D9"/>
            </a:solidFill>
          </a:ln>
        </p:spPr>
        <p:style>
          <a:lnRef idx="1">
            <a:schemeClr val="accent1"/>
          </a:lnRef>
          <a:fillRef idx="0">
            <a:schemeClr val="accent1"/>
          </a:fillRef>
          <a:effectRef idx="0">
            <a:schemeClr val="accent1"/>
          </a:effectRef>
          <a:fontRef idx="minor">
            <a:schemeClr val="tx1"/>
          </a:fontRef>
        </p:style>
      </p:cxnSp>
      <p:pic>
        <p:nvPicPr>
          <p:cNvPr id="7" name="Billede 6">
            <a:extLst>
              <a:ext uri="{FF2B5EF4-FFF2-40B4-BE49-F238E27FC236}">
                <a16:creationId xmlns:a16="http://schemas.microsoft.com/office/drawing/2014/main" id="{C6602198-56A1-EF4C-A7C8-CB12D6B70419}"/>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10945018" y="111239"/>
            <a:ext cx="1070178" cy="408465"/>
          </a:xfrm>
          <a:prstGeom prst="rect">
            <a:avLst/>
          </a:prstGeom>
          <a:effectLst/>
        </p:spPr>
      </p:pic>
      <p:sp>
        <p:nvSpPr>
          <p:cNvPr id="5" name="Tekstfelt 4">
            <a:extLst>
              <a:ext uri="{FF2B5EF4-FFF2-40B4-BE49-F238E27FC236}">
                <a16:creationId xmlns:a16="http://schemas.microsoft.com/office/drawing/2014/main" id="{82D3CCAE-DF76-AADE-6A4B-445EFF120893}"/>
              </a:ext>
            </a:extLst>
          </p:cNvPr>
          <p:cNvSpPr txBox="1"/>
          <p:nvPr/>
        </p:nvSpPr>
        <p:spPr>
          <a:xfrm>
            <a:off x="1135224" y="1843988"/>
            <a:ext cx="7076959" cy="2246769"/>
          </a:xfrm>
          <a:prstGeom prst="rect">
            <a:avLst/>
          </a:prstGeom>
          <a:noFill/>
        </p:spPr>
        <p:txBody>
          <a:bodyPr wrap="square">
            <a:spAutoFit/>
          </a:bodyPr>
          <a:lstStyle/>
          <a:p>
            <a:pPr marL="0" indent="0">
              <a:buNone/>
            </a:pPr>
            <a:r>
              <a:rPr lang="da-DK" sz="2000" dirty="0">
                <a:latin typeface="Arial" panose="020B0604020202020204" pitchFamily="34" charset="0"/>
                <a:cs typeface="Arial" panose="020B0604020202020204" pitchFamily="34" charset="0"/>
              </a:rPr>
              <a:t>Afgørelsen viser, at Aarhus Kommune har begået formelle fejl i både dokumenterne og i processen. </a:t>
            </a:r>
          </a:p>
          <a:p>
            <a:pPr marL="0" indent="0">
              <a:buNone/>
            </a:pPr>
            <a:endParaRPr lang="da-DK" sz="2000" dirty="0">
              <a:latin typeface="Arial" panose="020B0604020202020204" pitchFamily="34" charset="0"/>
              <a:cs typeface="Arial" panose="020B0604020202020204" pitchFamily="34" charset="0"/>
            </a:endParaRPr>
          </a:p>
          <a:p>
            <a:pPr marL="0" indent="0">
              <a:buNone/>
            </a:pPr>
            <a:r>
              <a:rPr lang="da-DK" sz="2000" dirty="0">
                <a:latin typeface="Arial" panose="020B0604020202020204" pitchFamily="34" charset="0"/>
                <a:cs typeface="Arial" panose="020B0604020202020204" pitchFamily="34" charset="0"/>
              </a:rPr>
              <a:t>Dette har særligt afsæt i, at lokalplanen blev vedtaget før Statens færdigbehandling af miljøkonsekvensrapporten.</a:t>
            </a:r>
          </a:p>
          <a:p>
            <a:pPr marL="0" indent="0">
              <a:buNone/>
            </a:pPr>
            <a:endParaRPr lang="da-DK" sz="2000" dirty="0">
              <a:latin typeface="Arial" panose="020B0604020202020204" pitchFamily="34" charset="0"/>
              <a:cs typeface="Arial" panose="020B0604020202020204" pitchFamily="34" charset="0"/>
            </a:endParaRPr>
          </a:p>
          <a:p>
            <a:pPr marL="0" indent="0">
              <a:buNone/>
            </a:pPr>
            <a:r>
              <a:rPr lang="da-DK" sz="2000" dirty="0">
                <a:latin typeface="Arial" panose="020B0604020202020204" pitchFamily="34" charset="0"/>
                <a:cs typeface="Arial" panose="020B0604020202020204" pitchFamily="34" charset="0"/>
              </a:rPr>
              <a:t>I vil nu få en gennemgang af afgørelsen</a:t>
            </a:r>
          </a:p>
        </p:txBody>
      </p:sp>
    </p:spTree>
    <p:extLst>
      <p:ext uri="{BB962C8B-B14F-4D97-AF65-F5344CB8AC3E}">
        <p14:creationId xmlns:p14="http://schemas.microsoft.com/office/powerpoint/2010/main" val="549942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felt 7">
            <a:extLst>
              <a:ext uri="{FF2B5EF4-FFF2-40B4-BE49-F238E27FC236}">
                <a16:creationId xmlns:a16="http://schemas.microsoft.com/office/drawing/2014/main" id="{FA500B15-B735-F246-84F0-3084ADEA7155}"/>
              </a:ext>
            </a:extLst>
          </p:cNvPr>
          <p:cNvSpPr txBox="1"/>
          <p:nvPr/>
        </p:nvSpPr>
        <p:spPr>
          <a:xfrm>
            <a:off x="1334683" y="1951188"/>
            <a:ext cx="7643853" cy="1569660"/>
          </a:xfrm>
          <a:prstGeom prst="rect">
            <a:avLst/>
          </a:prstGeom>
          <a:noFill/>
        </p:spPr>
        <p:txBody>
          <a:bodyPr wrap="square" rtlCol="0">
            <a:spAutoFit/>
          </a:bodyPr>
          <a:lstStyle/>
          <a:p>
            <a:r>
              <a:rPr lang="da-DK" sz="4800" b="1" dirty="0">
                <a:solidFill>
                  <a:schemeClr val="bg1"/>
                </a:solidFill>
                <a:latin typeface="Calibri" panose="020F0502020204030204" pitchFamily="34" charset="0"/>
                <a:cs typeface="Calibri" panose="020F0502020204030204" pitchFamily="34" charset="0"/>
              </a:rPr>
              <a:t>Gennemgang af Planklagenævnets afgørelse </a:t>
            </a:r>
          </a:p>
        </p:txBody>
      </p:sp>
    </p:spTree>
    <p:extLst>
      <p:ext uri="{BB962C8B-B14F-4D97-AF65-F5344CB8AC3E}">
        <p14:creationId xmlns:p14="http://schemas.microsoft.com/office/powerpoint/2010/main" val="3117448302"/>
      </p:ext>
    </p:extLst>
  </p:cSld>
  <p:clrMapOvr>
    <a:masterClrMapping/>
  </p:clrMapOvr>
</p:sld>
</file>

<file path=ppt/theme/theme1.xml><?xml version="1.0" encoding="utf-8"?>
<a:theme xmlns:a="http://schemas.openxmlformats.org/drawingml/2006/main" name="Brugerdefineret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TM PP Skabelon 2019.pptx" id="{FA56947B-658D-43F7-B051-D4528BBFE28B}" vid="{2301CD6B-2CCA-40BD-888A-5ECEE5DFD5DB}"/>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TM PP Skabelon 2019.pptx" id="{FA56947B-658D-43F7-B051-D4528BBFE28B}" vid="{B2BE3B95-BED9-443A-85FA-E734CB0D89A5}"/>
    </a:ext>
  </a:extLst>
</a:theme>
</file>

<file path=docProps/app.xml><?xml version="1.0" encoding="utf-8"?>
<Properties xmlns="http://schemas.openxmlformats.org/officeDocument/2006/extended-properties" xmlns:vt="http://schemas.openxmlformats.org/officeDocument/2006/docPropsVTypes">
  <Template>MTM PP Skabelon 2019</Template>
  <TotalTime>433</TotalTime>
  <Words>2756</Words>
  <Application>Microsoft Office PowerPoint</Application>
  <PresentationFormat>Widescreen</PresentationFormat>
  <Paragraphs>242</Paragraphs>
  <Slides>43</Slides>
  <Notes>0</Notes>
  <HiddenSlides>0</HiddenSlides>
  <MMClips>0</MMClips>
  <ScaleCrop>false</ScaleCrop>
  <HeadingPairs>
    <vt:vector size="6" baseType="variant">
      <vt:variant>
        <vt:lpstr>Benyttede skrifttyper</vt:lpstr>
      </vt:variant>
      <vt:variant>
        <vt:i4>4</vt:i4>
      </vt:variant>
      <vt:variant>
        <vt:lpstr>Tema</vt:lpstr>
      </vt:variant>
      <vt:variant>
        <vt:i4>2</vt:i4>
      </vt:variant>
      <vt:variant>
        <vt:lpstr>Slidetitler</vt:lpstr>
      </vt:variant>
      <vt:variant>
        <vt:i4>43</vt:i4>
      </vt:variant>
    </vt:vector>
  </HeadingPairs>
  <TitlesOfParts>
    <vt:vector size="49" baseType="lpstr">
      <vt:lpstr>Arial</vt:lpstr>
      <vt:lpstr>Arial Black</vt:lpstr>
      <vt:lpstr>Bebas Kai</vt:lpstr>
      <vt:lpstr>Calibri</vt:lpstr>
      <vt:lpstr>Brugerdefineret design</vt:lpstr>
      <vt:lpstr>Office-tema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Martha Allermann Kruse</dc:creator>
  <cp:lastModifiedBy>Torben Simonsen</cp:lastModifiedBy>
  <cp:revision>15</cp:revision>
  <dcterms:created xsi:type="dcterms:W3CDTF">2024-05-31T11:39:08Z</dcterms:created>
  <dcterms:modified xsi:type="dcterms:W3CDTF">2024-06-03T09:51:06Z</dcterms:modified>
</cp:coreProperties>
</file>