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Billede 1">
            <a:extLst>
              <a:ext uri="{FF2B5EF4-FFF2-40B4-BE49-F238E27FC236}">
                <a16:creationId xmlns:a16="http://schemas.microsoft.com/office/drawing/2014/main" id="{5F5A1625-4B83-BAFF-9A28-64375B7798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0622" y="-87741"/>
            <a:ext cx="5099686" cy="5258485"/>
          </a:xfrm>
          <a:prstGeom prst="rect">
            <a:avLst/>
          </a:prstGeom>
        </p:spPr>
      </p:pic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7C1D8CFF-0BFB-0E85-7FBA-205F64350A8A}"/>
              </a:ext>
            </a:extLst>
          </p:cNvPr>
          <p:cNvSpPr/>
          <p:nvPr/>
        </p:nvSpPr>
        <p:spPr>
          <a:xfrm>
            <a:off x="3631692" y="4348849"/>
            <a:ext cx="4928616" cy="913218"/>
          </a:xfrm>
          <a:prstGeom prst="roundRect">
            <a:avLst/>
          </a:prstGeom>
          <a:solidFill>
            <a:srgbClr val="375D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A3BB7F65-8C2F-47F4-A3A3-B81A897885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08329" y="648260"/>
            <a:ext cx="3009868" cy="3590720"/>
          </a:xfrm>
          <a:prstGeom prst="rect">
            <a:avLst/>
          </a:prstGeom>
        </p:spPr>
      </p:pic>
      <p:sp>
        <p:nvSpPr>
          <p:cNvPr id="15" name="Pladsholder til tekst 2">
            <a:extLst>
              <a:ext uri="{FF2B5EF4-FFF2-40B4-BE49-F238E27FC236}">
                <a16:creationId xmlns:a16="http://schemas.microsoft.com/office/drawing/2014/main" id="{D938DBAC-EFCC-A959-184F-3587BF2F53E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775999" y="5461461"/>
            <a:ext cx="8640000" cy="1080000"/>
          </a:xfrm>
        </p:spPr>
        <p:txBody>
          <a:bodyPr/>
          <a:lstStyle/>
          <a:p>
            <a:r>
              <a:rPr lang="da-DK" b="1" noProof="0" dirty="0">
                <a:solidFill>
                  <a:srgbClr val="FCF3E6"/>
                </a:solidFill>
              </a:rPr>
              <a:t>Projektbaseret læring - PBL</a:t>
            </a:r>
          </a:p>
        </p:txBody>
      </p:sp>
      <p:sp>
        <p:nvSpPr>
          <p:cNvPr id="16" name="Rektangel: afrundede hjørner 15">
            <a:extLst>
              <a:ext uri="{FF2B5EF4-FFF2-40B4-BE49-F238E27FC236}">
                <a16:creationId xmlns:a16="http://schemas.microsoft.com/office/drawing/2014/main" id="{FE72319C-596E-7950-8923-1F1194461447}"/>
              </a:ext>
            </a:extLst>
          </p:cNvPr>
          <p:cNvSpPr/>
          <p:nvPr/>
        </p:nvSpPr>
        <p:spPr>
          <a:xfrm>
            <a:off x="4008329" y="4411792"/>
            <a:ext cx="4133589" cy="758952"/>
          </a:xfrm>
          <a:prstGeom prst="roundRect">
            <a:avLst/>
          </a:prstGeom>
          <a:solidFill>
            <a:srgbClr val="FDF8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/>
          </a:p>
        </p:txBody>
      </p:sp>
      <p:sp>
        <p:nvSpPr>
          <p:cNvPr id="17" name="Pladsholder til tekst 1">
            <a:extLst>
              <a:ext uri="{FF2B5EF4-FFF2-40B4-BE49-F238E27FC236}">
                <a16:creationId xmlns:a16="http://schemas.microsoft.com/office/drawing/2014/main" id="{40B9E214-9AFE-E8E2-C299-EDA9185F9E11}"/>
              </a:ext>
            </a:extLst>
          </p:cNvPr>
          <p:cNvSpPr txBox="1">
            <a:spLocks/>
          </p:cNvSpPr>
          <p:nvPr/>
        </p:nvSpPr>
        <p:spPr>
          <a:xfrm>
            <a:off x="1775999" y="4439928"/>
            <a:ext cx="8640000" cy="543819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a-DK" sz="4800" b="1" kern="1200" dirty="0">
                <a:solidFill>
                  <a:srgbClr val="3942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noProof="0" dirty="0" err="1">
                <a:solidFill>
                  <a:srgbClr val="375D6A"/>
                </a:solidFill>
              </a:rPr>
              <a:t>Videnspakke</a:t>
            </a:r>
            <a:endParaRPr lang="da-DK" noProof="0" dirty="0">
              <a:solidFill>
                <a:srgbClr val="375D6A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9" name="Rektangel 8">
            <a:extLst>
              <a:ext uri="{FF2B5EF4-FFF2-40B4-BE49-F238E27FC236}">
                <a16:creationId xmlns:a16="http://schemas.microsoft.com/office/drawing/2014/main" id="{78FA3FB0-FF54-6515-508F-3E9966C3013A}"/>
              </a:ext>
            </a:extLst>
          </p:cNvPr>
          <p:cNvSpPr/>
          <p:nvPr/>
        </p:nvSpPr>
        <p:spPr>
          <a:xfrm>
            <a:off x="6095999" y="0"/>
            <a:ext cx="6096001" cy="6858000"/>
          </a:xfrm>
          <a:prstGeom prst="rect">
            <a:avLst/>
          </a:prstGeom>
          <a:solidFill>
            <a:srgbClr val="375D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5112855F-B353-D905-24DA-618DA78C67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96313" y="720000"/>
            <a:ext cx="8640000" cy="1080000"/>
          </a:xfrm>
        </p:spPr>
        <p:txBody>
          <a:bodyPr/>
          <a:lstStyle/>
          <a:p>
            <a:r>
              <a:rPr lang="da-DK" sz="3200" noProof="0" dirty="0">
                <a:solidFill>
                  <a:srgbClr val="375D6A"/>
                </a:solidFill>
                <a:latin typeface="+mn-lt"/>
              </a:rPr>
              <a:t>Læringsteori</a:t>
            </a:r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1738EADB-C59E-6714-1EA2-97CB28F7752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96313" y="2169000"/>
            <a:ext cx="5099686" cy="4320000"/>
          </a:xfrm>
        </p:spPr>
        <p:txBody>
          <a:bodyPr/>
          <a:lstStyle/>
          <a:p>
            <a:r>
              <a:rPr lang="da-DK" sz="1800" b="1" noProof="0" dirty="0"/>
              <a:t>John Dewey </a:t>
            </a:r>
            <a:r>
              <a:rPr lang="da-DK" sz="1800" dirty="0"/>
              <a:t>(1859 – 1952)</a:t>
            </a:r>
          </a:p>
          <a:p>
            <a:r>
              <a:rPr lang="da-DK" dirty="0"/>
              <a:t>- Pragmatisk filosof</a:t>
            </a:r>
          </a:p>
          <a:p>
            <a:r>
              <a:rPr lang="da-DK" noProof="0" dirty="0"/>
              <a:t>- Erfaringsteori og </a:t>
            </a:r>
            <a:r>
              <a:rPr lang="da-DK" dirty="0"/>
              <a:t>-</a:t>
            </a:r>
            <a:r>
              <a:rPr lang="da-DK" noProof="0" dirty="0"/>
              <a:t>pædagogik</a:t>
            </a:r>
          </a:p>
          <a:p>
            <a:endParaRPr lang="da-DK" dirty="0"/>
          </a:p>
          <a:p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Erfaringer gennem praktisk handlen </a:t>
            </a:r>
          </a:p>
          <a:p>
            <a:pPr marL="971550" lvl="1" indent="-285750"/>
            <a:r>
              <a:rPr lang="da-DK" sz="1600" dirty="0">
                <a:solidFill>
                  <a:srgbClr val="375D6A"/>
                </a:solidFill>
              </a:rPr>
              <a:t>”Learning by </a:t>
            </a:r>
            <a:r>
              <a:rPr lang="da-DK" sz="1600" dirty="0" err="1">
                <a:solidFill>
                  <a:srgbClr val="375D6A"/>
                </a:solidFill>
              </a:rPr>
              <a:t>doing</a:t>
            </a:r>
            <a:r>
              <a:rPr lang="da-DK" sz="1600" dirty="0">
                <a:solidFill>
                  <a:srgbClr val="375D6A"/>
                </a:solidFill>
              </a:rPr>
              <a:t>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Socialt læringssyn </a:t>
            </a:r>
          </a:p>
          <a:p>
            <a:pPr marL="971550" lvl="1" indent="-285750"/>
            <a:r>
              <a:rPr lang="da-DK" sz="1600" dirty="0">
                <a:solidFill>
                  <a:srgbClr val="375D6A"/>
                </a:solidFill>
              </a:rPr>
              <a:t>Vi lærer af og med hinanden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Barnets nysgerrighed </a:t>
            </a:r>
          </a:p>
          <a:p>
            <a:pPr marL="971550" lvl="1" indent="-285750"/>
            <a:r>
              <a:rPr lang="da-DK" sz="1600" dirty="0">
                <a:solidFill>
                  <a:srgbClr val="375D6A"/>
                </a:solidFill>
              </a:rPr>
              <a:t>Barnets undersøgelse af omverden</a:t>
            </a:r>
          </a:p>
          <a:p>
            <a:pPr marL="285750" indent="-285750"/>
            <a:endParaRPr lang="da-DK" sz="800" dirty="0">
              <a:solidFill>
                <a:srgbClr val="375D6A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pic>
        <p:nvPicPr>
          <p:cNvPr id="8" name="Billede 7" descr="Et billede, der indeholder Ansigt, portræt, menneske, briller&#10;&#10;AI-genereret indhold kan være ukorrekt.">
            <a:extLst>
              <a:ext uri="{FF2B5EF4-FFF2-40B4-BE49-F238E27FC236}">
                <a16:creationId xmlns:a16="http://schemas.microsoft.com/office/drawing/2014/main" id="{EC8CBE38-1EC7-1549-C578-AAC3B0DBB5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0641" y="1617785"/>
            <a:ext cx="4025044" cy="3972916"/>
          </a:xfrm>
          <a:prstGeom prst="rect">
            <a:avLst/>
          </a:prstGeom>
        </p:spPr>
      </p:pic>
      <p:sp>
        <p:nvSpPr>
          <p:cNvPr id="11" name="Ellipse 10">
            <a:extLst>
              <a:ext uri="{FF2B5EF4-FFF2-40B4-BE49-F238E27FC236}">
                <a16:creationId xmlns:a16="http://schemas.microsoft.com/office/drawing/2014/main" id="{8D84B46A-7E7C-EA26-332E-2026110D5C50}"/>
              </a:ext>
            </a:extLst>
          </p:cNvPr>
          <p:cNvSpPr/>
          <p:nvPr/>
        </p:nvSpPr>
        <p:spPr>
          <a:xfrm>
            <a:off x="7196705" y="1617785"/>
            <a:ext cx="3972916" cy="3972916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FDF8EF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12" name="Rektangel 11">
            <a:extLst>
              <a:ext uri="{FF2B5EF4-FFF2-40B4-BE49-F238E27FC236}">
                <a16:creationId xmlns:a16="http://schemas.microsoft.com/office/drawing/2014/main" id="{79881D69-2243-BD20-613E-29A814445F30}"/>
              </a:ext>
            </a:extLst>
          </p:cNvPr>
          <p:cNvSpPr/>
          <p:nvPr/>
        </p:nvSpPr>
        <p:spPr>
          <a:xfrm>
            <a:off x="1" y="-1"/>
            <a:ext cx="12192000" cy="1726989"/>
          </a:xfrm>
          <a:prstGeom prst="rect">
            <a:avLst/>
          </a:prstGeom>
          <a:solidFill>
            <a:srgbClr val="F0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0BEA0256-2E4E-0B49-2250-64EC1E956F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63690" y="720000"/>
            <a:ext cx="8640000" cy="1080000"/>
          </a:xfrm>
        </p:spPr>
        <p:txBody>
          <a:bodyPr/>
          <a:lstStyle/>
          <a:p>
            <a:r>
              <a:rPr lang="da-DK" sz="3200" dirty="0">
                <a:solidFill>
                  <a:srgbClr val="375D6A"/>
                </a:solidFill>
                <a:latin typeface="+mn-lt"/>
              </a:rPr>
              <a:t>Viden om projektbaseret læring</a:t>
            </a:r>
          </a:p>
          <a:p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593862C-93ED-283B-1D70-9D8A0887B0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96313" y="2538000"/>
            <a:ext cx="5099686" cy="43200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Gennem et åbent engagerende spørgsmål arbejdes der med virkelighedsnære problemstillinger.</a:t>
            </a:r>
          </a:p>
          <a:p>
            <a:endParaRPr lang="da-DK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Eleverne arbejder undersøgende og eksperimenterende med fagligheden gennem </a:t>
            </a:r>
            <a:br>
              <a:rPr lang="da-DK" sz="1800" dirty="0"/>
            </a:br>
            <a:r>
              <a:rPr lang="da-DK" sz="1800" i="1" dirty="0"/>
              <a:t>både</a:t>
            </a:r>
            <a:r>
              <a:rPr lang="da-DK" sz="1800" dirty="0"/>
              <a:t> teoretisk fordybelse </a:t>
            </a:r>
            <a:r>
              <a:rPr lang="da-DK" sz="1800" i="1" dirty="0"/>
              <a:t>og</a:t>
            </a:r>
            <a:r>
              <a:rPr lang="da-DK" sz="1800" dirty="0"/>
              <a:t> praktisk fordybelse.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I projektbaseret læring er der fokus på seks elementer i læringsprocessen.</a:t>
            </a:r>
          </a:p>
          <a:p>
            <a:endParaRPr lang="da-DK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736A1F8-B650-07D8-CA4D-1CC91AEAE91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37987" y="2269147"/>
            <a:ext cx="4457700" cy="42130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10" name="Rektangel 9">
            <a:extLst>
              <a:ext uri="{FF2B5EF4-FFF2-40B4-BE49-F238E27FC236}">
                <a16:creationId xmlns:a16="http://schemas.microsoft.com/office/drawing/2014/main" id="{859B3297-A9ED-7EFD-45FA-4CCFB329F031}"/>
              </a:ext>
            </a:extLst>
          </p:cNvPr>
          <p:cNvSpPr/>
          <p:nvPr/>
        </p:nvSpPr>
        <p:spPr>
          <a:xfrm>
            <a:off x="1" y="-1"/>
            <a:ext cx="12192000" cy="1726989"/>
          </a:xfrm>
          <a:prstGeom prst="rect">
            <a:avLst/>
          </a:prstGeom>
          <a:solidFill>
            <a:srgbClr val="F0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7257E2A5-747E-4C94-CAE5-DBC4892A614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54735" y="720000"/>
            <a:ext cx="8640000" cy="1080000"/>
          </a:xfrm>
        </p:spPr>
        <p:txBody>
          <a:bodyPr/>
          <a:lstStyle/>
          <a:p>
            <a:r>
              <a:rPr lang="da-DK" sz="3200" dirty="0">
                <a:solidFill>
                  <a:srgbClr val="375D6A"/>
                </a:solidFill>
                <a:latin typeface="+mn-lt"/>
              </a:rPr>
              <a:t>Viden om projektbaseret læring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E4409F2-173B-7B93-0591-C71FA44EB1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54735" y="2898001"/>
            <a:ext cx="5099686" cy="43200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Virkelighedsnære problemstillinger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Kick </a:t>
            </a:r>
            <a:r>
              <a:rPr lang="da-DK" sz="1800" dirty="0" err="1"/>
              <a:t>off</a:t>
            </a:r>
            <a:endParaRPr lang="da-DK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Selvskabte produkter</a:t>
            </a:r>
            <a:endParaRPr lang="da-DK" sz="1800" dirty="0">
              <a:solidFill>
                <a:srgbClr val="98685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Refleksion gennem feedback og feedforward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Formidling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Samarbejde</a:t>
            </a:r>
          </a:p>
          <a:p>
            <a:endParaRPr lang="da-DK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DA64964-4259-4136-D470-BFED1EBEF54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37987" y="2269147"/>
            <a:ext cx="4457700" cy="42130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2" name="Rektangel 21">
            <a:extLst>
              <a:ext uri="{FF2B5EF4-FFF2-40B4-BE49-F238E27FC236}">
                <a16:creationId xmlns:a16="http://schemas.microsoft.com/office/drawing/2014/main" id="{55CC0BD1-9C65-04FD-4776-60CF8FC51B2D}"/>
              </a:ext>
            </a:extLst>
          </p:cNvPr>
          <p:cNvSpPr/>
          <p:nvPr/>
        </p:nvSpPr>
        <p:spPr>
          <a:xfrm>
            <a:off x="1" y="-1"/>
            <a:ext cx="12192000" cy="1726989"/>
          </a:xfrm>
          <a:prstGeom prst="rect">
            <a:avLst/>
          </a:prstGeom>
          <a:solidFill>
            <a:srgbClr val="F0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Rektangel: afrundede hjørner 20">
            <a:extLst>
              <a:ext uri="{FF2B5EF4-FFF2-40B4-BE49-F238E27FC236}">
                <a16:creationId xmlns:a16="http://schemas.microsoft.com/office/drawing/2014/main" id="{A8681658-46BB-24A2-356A-F749FCFFB1F6}"/>
              </a:ext>
            </a:extLst>
          </p:cNvPr>
          <p:cNvSpPr/>
          <p:nvPr/>
        </p:nvSpPr>
        <p:spPr>
          <a:xfrm>
            <a:off x="1190107" y="3263332"/>
            <a:ext cx="5521382" cy="1920249"/>
          </a:xfrm>
          <a:prstGeom prst="roundRect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375D6A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7F7F468-D9F6-3037-AFB8-EFE7EAA3D8B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996313" y="720725"/>
            <a:ext cx="8639175" cy="10795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da-DK" sz="3200" b="1" dirty="0">
                <a:solidFill>
                  <a:srgbClr val="375D6A"/>
                </a:solidFill>
                <a:cs typeface="Arial" panose="020B0604020202020204" pitchFamily="34" charset="0"/>
              </a:rPr>
              <a:t>Projektbaseret læring i praksis</a:t>
            </a:r>
          </a:p>
        </p:txBody>
      </p:sp>
      <p:pic>
        <p:nvPicPr>
          <p:cNvPr id="14" name="Billede 13" descr="Et billede, der indeholder cirkel&#10;&#10;AI-genereret indhold kan være ukorrekt.">
            <a:extLst>
              <a:ext uri="{FF2B5EF4-FFF2-40B4-BE49-F238E27FC236}">
                <a16:creationId xmlns:a16="http://schemas.microsoft.com/office/drawing/2014/main" id="{2534C16B-F36E-8A00-9CEC-14D97CB6FE6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142" y="2155855"/>
            <a:ext cx="4290404" cy="4424003"/>
          </a:xfrm>
          <a:prstGeom prst="rect">
            <a:avLst/>
          </a:prstGeom>
        </p:spPr>
      </p:pic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611357C-2CAF-D11D-CFF5-395A797B5467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591943" y="3825618"/>
            <a:ext cx="3409950" cy="1997074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da-DK" sz="2400" dirty="0">
                <a:solidFill>
                  <a:srgbClr val="FDF8EF"/>
                </a:solidFill>
                <a:latin typeface="+mn-lt"/>
              </a:rPr>
              <a:t>Man lærer det bedre, når man er med til at bestemme… og det giver også mere lyst.</a:t>
            </a:r>
            <a:r>
              <a:rPr lang="da-DK" sz="2400" i="0" dirty="0">
                <a:solidFill>
                  <a:srgbClr val="FDF8EF"/>
                </a:solidFill>
                <a:latin typeface="+mn-lt"/>
              </a:rPr>
              <a:t> </a:t>
            </a:r>
          </a:p>
          <a:p>
            <a:pPr marL="0" indent="0" algn="ctr">
              <a:buNone/>
            </a:pPr>
            <a:r>
              <a:rPr lang="da-DK" sz="1600" b="1" i="0" dirty="0">
                <a:solidFill>
                  <a:srgbClr val="FDF8EF"/>
                </a:solidFill>
                <a:latin typeface="+mn-lt"/>
              </a:rPr>
              <a:t>Elev, 6. årgang</a:t>
            </a:r>
            <a:endParaRPr lang="da-DK" sz="1600" b="1" dirty="0">
              <a:solidFill>
                <a:srgbClr val="FDF8EF"/>
              </a:solidFill>
              <a:latin typeface="+mn-lt"/>
            </a:endParaRPr>
          </a:p>
        </p:txBody>
      </p:sp>
      <p:pic>
        <p:nvPicPr>
          <p:cNvPr id="19" name="Billede 18" descr="Et billede, der indeholder hvid, Grafik&#10;&#10;AI-genereret indhold kan være ukorrekt.">
            <a:extLst>
              <a:ext uri="{FF2B5EF4-FFF2-40B4-BE49-F238E27FC236}">
                <a16:creationId xmlns:a16="http://schemas.microsoft.com/office/drawing/2014/main" id="{55669259-2D0C-E343-BDB4-D371C09247B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3959" y="3056643"/>
            <a:ext cx="695824" cy="605367"/>
          </a:xfrm>
          <a:prstGeom prst="rect">
            <a:avLst/>
          </a:prstGeom>
        </p:spPr>
      </p:pic>
      <p:pic>
        <p:nvPicPr>
          <p:cNvPr id="2" name="Hvad er PBL_KORT_08 (2)">
            <a:hlinkClick r:id="" action="ppaction://media"/>
            <a:extLst>
              <a:ext uri="{FF2B5EF4-FFF2-40B4-BE49-F238E27FC236}">
                <a16:creationId xmlns:a16="http://schemas.microsoft.com/office/drawing/2014/main" id="{65C35449-0566-B8DE-B6D6-016492B66788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1471614" y="2250193"/>
            <a:ext cx="2185988" cy="3886200"/>
          </a:xfrm>
          <a:prstGeom prst="rect">
            <a:avLst/>
          </a:prstGeom>
        </p:spPr>
      </p:pic>
      <p:pic>
        <p:nvPicPr>
          <p:cNvPr id="5" name="output af pbl lærer_04 (1)">
            <a:hlinkClick r:id="" action="ppaction://media"/>
            <a:extLst>
              <a:ext uri="{FF2B5EF4-FFF2-40B4-BE49-F238E27FC236}">
                <a16:creationId xmlns:a16="http://schemas.microsoft.com/office/drawing/2014/main" id="{BA0DD2FC-F6BE-6640-5668-3BC2BFCAE913}"/>
              </a:ext>
            </a:extLst>
          </p:cNvPr>
          <p:cNvPicPr>
            <a:picLocks noChangeAspect="1"/>
          </p:cNvPicPr>
          <p:nvPr>
            <a:vide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4101403" y="2250193"/>
            <a:ext cx="2185988" cy="3886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14" name="Rektangel 13">
            <a:extLst>
              <a:ext uri="{FF2B5EF4-FFF2-40B4-BE49-F238E27FC236}">
                <a16:creationId xmlns:a16="http://schemas.microsoft.com/office/drawing/2014/main" id="{AA4B4026-BED9-EB3C-118A-24B260C6756A}"/>
              </a:ext>
            </a:extLst>
          </p:cNvPr>
          <p:cNvSpPr/>
          <p:nvPr/>
        </p:nvSpPr>
        <p:spPr>
          <a:xfrm>
            <a:off x="1" y="-1"/>
            <a:ext cx="12192000" cy="1726989"/>
          </a:xfrm>
          <a:prstGeom prst="rect">
            <a:avLst/>
          </a:prstGeom>
          <a:solidFill>
            <a:srgbClr val="F0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Rektangel: afrundede hjørner 12">
            <a:extLst>
              <a:ext uri="{FF2B5EF4-FFF2-40B4-BE49-F238E27FC236}">
                <a16:creationId xmlns:a16="http://schemas.microsoft.com/office/drawing/2014/main" id="{0176E773-5017-6D61-70E2-FCC1B700FE92}"/>
              </a:ext>
            </a:extLst>
          </p:cNvPr>
          <p:cNvSpPr/>
          <p:nvPr/>
        </p:nvSpPr>
        <p:spPr>
          <a:xfrm>
            <a:off x="1778810" y="2010874"/>
            <a:ext cx="4942353" cy="4319588"/>
          </a:xfrm>
          <a:prstGeom prst="roundRect">
            <a:avLst/>
          </a:prstGeom>
          <a:solidFill>
            <a:srgbClr val="FDF8EF"/>
          </a:solidFill>
          <a:ln w="38100">
            <a:solidFill>
              <a:srgbClr val="375D6A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2" name="Billede 11" descr="Et billede, der indeholder skærmbillede, Rektangel&#10;&#10;AI-genereret indhold kan være ukorrekt.">
            <a:extLst>
              <a:ext uri="{FF2B5EF4-FFF2-40B4-BE49-F238E27FC236}">
                <a16:creationId xmlns:a16="http://schemas.microsoft.com/office/drawing/2014/main" id="{1AC10947-24EB-A63D-C3FA-8433F5935A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825" y="3086226"/>
            <a:ext cx="4710621" cy="2473614"/>
          </a:xfrm>
          <a:prstGeom prst="rect">
            <a:avLst/>
          </a:prstGeom>
        </p:spPr>
      </p:pic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9B8C1112-211E-D570-E960-5889CC03050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2405635" y="3159463"/>
            <a:ext cx="5399088" cy="4319588"/>
          </a:xfrm>
          <a:prstGeom prst="rect">
            <a:avLst/>
          </a:prstGeom>
        </p:spPr>
        <p:txBody>
          <a:bodyPr lIns="0" tIns="0" rIns="0" bIns="0" anchor="t"/>
          <a:lstStyle/>
          <a:p>
            <a:endParaRPr lang="da-DK" sz="1800" dirty="0"/>
          </a:p>
          <a:p>
            <a:endParaRPr lang="da-DK" sz="1800" dirty="0"/>
          </a:p>
          <a:p>
            <a:pPr marL="0" indent="0">
              <a:lnSpc>
                <a:spcPct val="150000"/>
              </a:lnSpc>
              <a:buNone/>
            </a:pPr>
            <a:r>
              <a:rPr lang="da-DK" sz="1800" b="1" dirty="0">
                <a:solidFill>
                  <a:srgbClr val="375D6A"/>
                </a:solidFill>
                <a:cs typeface="Arial"/>
              </a:rPr>
              <a:t>Afslutningsrapport (2024): </a:t>
            </a:r>
            <a:endParaRPr lang="da-DK" sz="1800" dirty="0">
              <a:solidFill>
                <a:srgbClr val="375D6A"/>
              </a:solidFill>
              <a:cs typeface="Arial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a-DK" sz="1800" dirty="0">
                <a:solidFill>
                  <a:srgbClr val="375D6A"/>
                </a:solidFill>
                <a:cs typeface="Arial"/>
              </a:rPr>
              <a:t>”Kan projektbaseret læring bidrage til </a:t>
            </a:r>
            <a:br>
              <a:rPr lang="da-DK" sz="1800" dirty="0">
                <a:solidFill>
                  <a:srgbClr val="375D6A"/>
                </a:solidFill>
                <a:cs typeface="Arial"/>
              </a:rPr>
            </a:br>
            <a:r>
              <a:rPr lang="da-DK" sz="1800" dirty="0">
                <a:solidFill>
                  <a:srgbClr val="375D6A"/>
                </a:solidFill>
                <a:cs typeface="Arial"/>
              </a:rPr>
              <a:t>alle elevers sociale og faglige trivsel? </a:t>
            </a:r>
            <a:br>
              <a:rPr lang="da-DK" sz="1800" dirty="0">
                <a:solidFill>
                  <a:srgbClr val="375D6A"/>
                </a:solidFill>
                <a:cs typeface="Arial"/>
              </a:rPr>
            </a:br>
            <a:r>
              <a:rPr lang="da-DK" sz="1800" dirty="0">
                <a:solidFill>
                  <a:srgbClr val="375D6A"/>
                </a:solidFill>
                <a:cs typeface="Arial"/>
              </a:rPr>
              <a:t>– Og i så fald hvordan?” 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151440B-0976-F329-E5C9-1202F83EC70B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996313" y="720725"/>
            <a:ext cx="8639175" cy="10795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da-DK" sz="3200" b="1" dirty="0">
                <a:solidFill>
                  <a:srgbClr val="375D6A"/>
                </a:solidFill>
                <a:cs typeface="Arial" panose="020B0604020202020204" pitchFamily="34" charset="0"/>
              </a:rPr>
              <a:t>Forskning - Louise Klinge</a:t>
            </a:r>
          </a:p>
        </p:txBody>
      </p:sp>
      <p:sp>
        <p:nvSpPr>
          <p:cNvPr id="7" name="Pladsholder til tekst 3">
            <a:extLst>
              <a:ext uri="{FF2B5EF4-FFF2-40B4-BE49-F238E27FC236}">
                <a16:creationId xmlns:a16="http://schemas.microsoft.com/office/drawing/2014/main" id="{8C66381F-DD3A-1DD1-9EDE-C1F8C5EC353C}"/>
              </a:ext>
            </a:extLst>
          </p:cNvPr>
          <p:cNvSpPr txBox="1">
            <a:spLocks/>
          </p:cNvSpPr>
          <p:nvPr/>
        </p:nvSpPr>
        <p:spPr>
          <a:xfrm>
            <a:off x="6460922" y="3851804"/>
            <a:ext cx="4252335" cy="126995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a-DK" sz="1800" dirty="0">
                <a:solidFill>
                  <a:srgbClr val="FDF8EF"/>
                </a:solidFill>
              </a:rPr>
              <a:t>PBL kan styrke barnets deltagelsesmuligheder </a:t>
            </a:r>
            <a:br>
              <a:rPr lang="da-DK" sz="1800" dirty="0">
                <a:solidFill>
                  <a:srgbClr val="FDF8EF"/>
                </a:solidFill>
              </a:rPr>
            </a:br>
            <a:r>
              <a:rPr lang="da-DK" sz="1800" dirty="0">
                <a:solidFill>
                  <a:srgbClr val="FDF8EF"/>
                </a:solidFill>
              </a:rPr>
              <a:t>og mindske den udfordrede position.</a:t>
            </a:r>
          </a:p>
          <a:p>
            <a:pPr marL="0" indent="0" algn="ctr">
              <a:buNone/>
            </a:pPr>
            <a:r>
              <a:rPr lang="da-DK" sz="1800" b="1" dirty="0">
                <a:solidFill>
                  <a:srgbClr val="FDF8EF"/>
                </a:solidFill>
              </a:rPr>
              <a:t>Side 22</a:t>
            </a:r>
          </a:p>
        </p:txBody>
      </p:sp>
      <p:pic>
        <p:nvPicPr>
          <p:cNvPr id="8" name="Billede 7" descr="Et billede, der indeholder hvid, Grafik&#10;&#10;AI-genereret indhold kan være ukorrekt.">
            <a:extLst>
              <a:ext uri="{FF2B5EF4-FFF2-40B4-BE49-F238E27FC236}">
                <a16:creationId xmlns:a16="http://schemas.microsoft.com/office/drawing/2014/main" id="{B4B800CA-4D4A-ABA0-0DD7-361780DC3A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087" y="3364055"/>
            <a:ext cx="458005" cy="398464"/>
          </a:xfrm>
          <a:prstGeom prst="rect">
            <a:avLst/>
          </a:prstGeom>
        </p:spPr>
      </p:pic>
      <p:sp>
        <p:nvSpPr>
          <p:cNvPr id="15" name="Ellipse 14">
            <a:extLst>
              <a:ext uri="{FF2B5EF4-FFF2-40B4-BE49-F238E27FC236}">
                <a16:creationId xmlns:a16="http://schemas.microsoft.com/office/drawing/2014/main" id="{EB658E0B-11A2-D802-9CCC-8BE16FBEF23D}"/>
              </a:ext>
            </a:extLst>
          </p:cNvPr>
          <p:cNvSpPr/>
          <p:nvPr/>
        </p:nvSpPr>
        <p:spPr>
          <a:xfrm>
            <a:off x="3112915" y="1678001"/>
            <a:ext cx="2274141" cy="2274141"/>
          </a:xfrm>
          <a:prstGeom prst="ellipse">
            <a:avLst/>
          </a:prstGeom>
          <a:solidFill>
            <a:srgbClr val="FDF8EF"/>
          </a:solidFill>
          <a:ln w="38100">
            <a:solidFill>
              <a:srgbClr val="375D6A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0" name="Billede 9" descr="Et billede, der indeholder Ansigt, smil, portræt, oval&#10;&#10;AI-genereret indhold kan være ukorrekt.">
            <a:extLst>
              <a:ext uri="{FF2B5EF4-FFF2-40B4-BE49-F238E27FC236}">
                <a16:creationId xmlns:a16="http://schemas.microsoft.com/office/drawing/2014/main" id="{B55EA5C1-75DF-C1A5-9EBF-95F081AA3F1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997" y="1820003"/>
            <a:ext cx="2209744" cy="218112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14" name="Rektangel 13">
            <a:extLst>
              <a:ext uri="{FF2B5EF4-FFF2-40B4-BE49-F238E27FC236}">
                <a16:creationId xmlns:a16="http://schemas.microsoft.com/office/drawing/2014/main" id="{2ABDD465-A842-F593-3EEA-9004FBB87BF6}"/>
              </a:ext>
            </a:extLst>
          </p:cNvPr>
          <p:cNvSpPr/>
          <p:nvPr/>
        </p:nvSpPr>
        <p:spPr>
          <a:xfrm>
            <a:off x="1" y="-1"/>
            <a:ext cx="12192000" cy="1726989"/>
          </a:xfrm>
          <a:prstGeom prst="rect">
            <a:avLst/>
          </a:prstGeom>
          <a:solidFill>
            <a:srgbClr val="F0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C3E14578-6F1B-FC55-5699-94A96CCEDE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97511" y="720000"/>
            <a:ext cx="8640000" cy="1080000"/>
          </a:xfrm>
        </p:spPr>
        <p:txBody>
          <a:bodyPr/>
          <a:lstStyle/>
          <a:p>
            <a:r>
              <a:rPr lang="da-DK" sz="3200" dirty="0">
                <a:solidFill>
                  <a:srgbClr val="375D6A"/>
                </a:solidFill>
                <a:latin typeface="+mn-lt"/>
              </a:rPr>
              <a:t>Refleksionsspørgsmål ind i praksis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ABDBE38-57E9-B52F-5774-AAB3AF9EFE4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300201" y="3954169"/>
            <a:ext cx="2899471" cy="4320000"/>
          </a:xfrm>
        </p:spPr>
        <p:txBody>
          <a:bodyPr/>
          <a:lstStyle/>
          <a:p>
            <a:pPr algn="ctr"/>
            <a:r>
              <a:rPr lang="da-DK" sz="1800" dirty="0">
                <a:solidFill>
                  <a:srgbClr val="375D6A"/>
                </a:solidFill>
              </a:rPr>
              <a:t>Hvilke tanker gør I jer om elevrollen i denne tilgang </a:t>
            </a:r>
            <a:br>
              <a:rPr lang="da-DK" sz="1800" dirty="0">
                <a:solidFill>
                  <a:srgbClr val="375D6A"/>
                </a:solidFill>
              </a:rPr>
            </a:br>
            <a:r>
              <a:rPr lang="da-DK" sz="1800" dirty="0">
                <a:solidFill>
                  <a:srgbClr val="375D6A"/>
                </a:solidFill>
              </a:rPr>
              <a:t>til læring?</a:t>
            </a:r>
          </a:p>
          <a:p>
            <a:endParaRPr lang="da-DK" dirty="0">
              <a:solidFill>
                <a:srgbClr val="375D6A"/>
              </a:solidFill>
            </a:endParaRPr>
          </a:p>
          <a:p>
            <a:endParaRPr lang="da-DK" dirty="0">
              <a:solidFill>
                <a:srgbClr val="375D6A"/>
              </a:solidFill>
            </a:endParaRPr>
          </a:p>
          <a:p>
            <a:endParaRPr lang="da-DK" noProof="0" dirty="0">
              <a:solidFill>
                <a:srgbClr val="375D6A"/>
              </a:solidFill>
            </a:endParaRPr>
          </a:p>
        </p:txBody>
      </p:sp>
      <p:sp>
        <p:nvSpPr>
          <p:cNvPr id="4" name="Pladsholder til billede 3">
            <a:extLst>
              <a:ext uri="{FF2B5EF4-FFF2-40B4-BE49-F238E27FC236}">
                <a16:creationId xmlns:a16="http://schemas.microsoft.com/office/drawing/2014/main" id="{81C28698-8229-909C-FD07-7DF64D968A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646265" y="3954169"/>
            <a:ext cx="2899471" cy="4320000"/>
          </a:xfrm>
        </p:spPr>
        <p:txBody>
          <a:bodyPr/>
          <a:lstStyle/>
          <a:p>
            <a:pPr algn="ctr"/>
            <a:r>
              <a:rPr lang="da-DK" sz="1800" dirty="0">
                <a:solidFill>
                  <a:srgbClr val="375D6A"/>
                </a:solidFill>
              </a:rPr>
              <a:t>Hvilke tanker gør I jer om den fag-professionelles rolle i denne tilgang til læring?</a:t>
            </a:r>
          </a:p>
          <a:p>
            <a:endParaRPr lang="da-DK" dirty="0">
              <a:solidFill>
                <a:srgbClr val="375D6A"/>
              </a:solidFill>
            </a:endParaRPr>
          </a:p>
          <a:p>
            <a:endParaRPr lang="da-DK" dirty="0">
              <a:solidFill>
                <a:srgbClr val="375D6A"/>
              </a:solidFill>
            </a:endParaRPr>
          </a:p>
          <a:p>
            <a:endParaRPr lang="da-DK" noProof="0" dirty="0">
              <a:solidFill>
                <a:srgbClr val="375D6A"/>
              </a:solidFill>
            </a:endParaRPr>
          </a:p>
        </p:txBody>
      </p:sp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3F28C9E1-967E-3863-8434-D1C553DF510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96313" y="3951860"/>
            <a:ext cx="2899471" cy="4320000"/>
          </a:xfrm>
        </p:spPr>
        <p:txBody>
          <a:bodyPr/>
          <a:lstStyle/>
          <a:p>
            <a:pPr algn="ctr"/>
            <a:r>
              <a:rPr lang="da-DK" sz="1800" dirty="0">
                <a:solidFill>
                  <a:srgbClr val="375D6A"/>
                </a:solidFill>
              </a:rPr>
              <a:t>Hvad vil denne tilgang til læring betyde for jeres undervisningspraksis?</a:t>
            </a:r>
          </a:p>
          <a:p>
            <a:endParaRPr lang="da-DK" dirty="0">
              <a:solidFill>
                <a:srgbClr val="375D6A"/>
              </a:solidFill>
            </a:endParaRPr>
          </a:p>
        </p:txBody>
      </p:sp>
      <p:pic>
        <p:nvPicPr>
          <p:cNvPr id="7" name="Grafik 6" descr="Spirende frø kontur">
            <a:extLst>
              <a:ext uri="{FF2B5EF4-FFF2-40B4-BE49-F238E27FC236}">
                <a16:creationId xmlns:a16="http://schemas.microsoft.com/office/drawing/2014/main" id="{89B49808-AEAF-7A80-7029-0A5A33029E2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67902" y="2038715"/>
            <a:ext cx="1687286" cy="1687286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  <p:pic>
        <p:nvPicPr>
          <p:cNvPr id="9" name="Grafik 8" descr="Kvindelig profil kontur">
            <a:extLst>
              <a:ext uri="{FF2B5EF4-FFF2-40B4-BE49-F238E27FC236}">
                <a16:creationId xmlns:a16="http://schemas.microsoft.com/office/drawing/2014/main" id="{DDE75800-2DAA-C883-6159-234AE248C2E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17511" y="2081866"/>
            <a:ext cx="1687286" cy="1687286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  <p:pic>
        <p:nvPicPr>
          <p:cNvPr id="11" name="Grafik 10" descr="Børn kontur">
            <a:extLst>
              <a:ext uri="{FF2B5EF4-FFF2-40B4-BE49-F238E27FC236}">
                <a16:creationId xmlns:a16="http://schemas.microsoft.com/office/drawing/2014/main" id="{A03ABC13-3EF6-325A-C5B8-AFD8CDCF064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18874" y="2239064"/>
            <a:ext cx="1687285" cy="1687285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081305A1-8CBD-DD3F-F2C3-6AC8CC69F7A5}"/>
              </a:ext>
            </a:extLst>
          </p:cNvPr>
          <p:cNvCxnSpPr>
            <a:cxnSpLocks/>
          </p:cNvCxnSpPr>
          <p:nvPr/>
        </p:nvCxnSpPr>
        <p:spPr>
          <a:xfrm>
            <a:off x="1417398" y="3769153"/>
            <a:ext cx="2057299" cy="1"/>
          </a:xfrm>
          <a:prstGeom prst="line">
            <a:avLst/>
          </a:prstGeom>
          <a:ln w="31750">
            <a:solidFill>
              <a:srgbClr val="405F6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047309A5-22BF-1FBD-ECAF-2D54F81B940C}"/>
              </a:ext>
            </a:extLst>
          </p:cNvPr>
          <p:cNvCxnSpPr>
            <a:cxnSpLocks/>
          </p:cNvCxnSpPr>
          <p:nvPr/>
        </p:nvCxnSpPr>
        <p:spPr>
          <a:xfrm>
            <a:off x="5132504" y="3769153"/>
            <a:ext cx="2057299" cy="1"/>
          </a:xfrm>
          <a:prstGeom prst="line">
            <a:avLst/>
          </a:prstGeom>
          <a:ln w="31750">
            <a:solidFill>
              <a:srgbClr val="405F6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Lige forbindelse 11">
            <a:extLst>
              <a:ext uri="{FF2B5EF4-FFF2-40B4-BE49-F238E27FC236}">
                <a16:creationId xmlns:a16="http://schemas.microsoft.com/office/drawing/2014/main" id="{A4877543-208B-05EA-7EDA-FD90A67B1545}"/>
              </a:ext>
            </a:extLst>
          </p:cNvPr>
          <p:cNvCxnSpPr>
            <a:cxnSpLocks/>
          </p:cNvCxnSpPr>
          <p:nvPr/>
        </p:nvCxnSpPr>
        <p:spPr>
          <a:xfrm>
            <a:off x="8721286" y="3769152"/>
            <a:ext cx="2057299" cy="1"/>
          </a:xfrm>
          <a:prstGeom prst="line">
            <a:avLst/>
          </a:prstGeom>
          <a:ln w="31750">
            <a:solidFill>
              <a:srgbClr val="405F6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Billede 1">
            <a:extLst>
              <a:ext uri="{FF2B5EF4-FFF2-40B4-BE49-F238E27FC236}">
                <a16:creationId xmlns:a16="http://schemas.microsoft.com/office/drawing/2014/main" id="{271634F0-819C-A378-6FFF-0547ADB689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316" y="1294715"/>
            <a:ext cx="5099686" cy="5258485"/>
          </a:xfrm>
          <a:prstGeom prst="rect">
            <a:avLst/>
          </a:prstGeom>
        </p:spPr>
      </p:pic>
      <p:sp>
        <p:nvSpPr>
          <p:cNvPr id="3" name="Pladsholder til tekst 21">
            <a:extLst>
              <a:ext uri="{FF2B5EF4-FFF2-40B4-BE49-F238E27FC236}">
                <a16:creationId xmlns:a16="http://schemas.microsoft.com/office/drawing/2014/main" id="{BF30E1AD-B083-7918-897D-FFBF845E221E}"/>
              </a:ext>
            </a:extLst>
          </p:cNvPr>
          <p:cNvSpPr txBox="1">
            <a:spLocks/>
          </p:cNvSpPr>
          <p:nvPr/>
        </p:nvSpPr>
        <p:spPr>
          <a:xfrm>
            <a:off x="1031364" y="720000"/>
            <a:ext cx="8640000" cy="10800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3200" b="1" dirty="0">
                <a:solidFill>
                  <a:srgbClr val="375D6A"/>
                </a:solidFill>
              </a:rPr>
              <a:t>Litteraturliste</a:t>
            </a:r>
          </a:p>
        </p:txBody>
      </p:sp>
      <p:sp>
        <p:nvSpPr>
          <p:cNvPr id="4" name="Pladsholder til tekst 20">
            <a:extLst>
              <a:ext uri="{FF2B5EF4-FFF2-40B4-BE49-F238E27FC236}">
                <a16:creationId xmlns:a16="http://schemas.microsoft.com/office/drawing/2014/main" id="{748B1B43-1840-A359-1808-804DA6774528}"/>
              </a:ext>
            </a:extLst>
          </p:cNvPr>
          <p:cNvSpPr txBox="1">
            <a:spLocks/>
          </p:cNvSpPr>
          <p:nvPr/>
        </p:nvSpPr>
        <p:spPr>
          <a:xfrm>
            <a:off x="1031363" y="1736500"/>
            <a:ext cx="5240127" cy="48167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1500" dirty="0">
                <a:solidFill>
                  <a:srgbClr val="375D6A"/>
                </a:solidFill>
              </a:rPr>
              <a:t>Andersen, P. &amp; Sunesen, M. S. K. (red.) (2023). </a:t>
            </a:r>
            <a:r>
              <a:rPr lang="da-DK" sz="1500" i="1" dirty="0">
                <a:solidFill>
                  <a:srgbClr val="375D6A"/>
                </a:solidFill>
              </a:rPr>
              <a:t>Projektbaseret undervisning</a:t>
            </a:r>
            <a:r>
              <a:rPr lang="da-DK" sz="1500" dirty="0">
                <a:solidFill>
                  <a:srgbClr val="375D6A"/>
                </a:solidFill>
              </a:rPr>
              <a:t>. Dafolo.</a:t>
            </a:r>
          </a:p>
          <a:p>
            <a:r>
              <a:rPr lang="da-DK" sz="1500" dirty="0">
                <a:solidFill>
                  <a:srgbClr val="375D6A"/>
                </a:solidFill>
              </a:rPr>
              <a:t>Holgaard, J. E., Ryberg, T., Stegeager, N., Stentoft, D., Thomassen, A. O. (2020). </a:t>
            </a:r>
            <a:r>
              <a:rPr lang="da-DK" sz="1500" i="1" dirty="0">
                <a:solidFill>
                  <a:srgbClr val="375D6A"/>
                </a:solidFill>
              </a:rPr>
              <a:t>PBL – problembaseret læring og projektarbejde ved de videregående uddannelser</a:t>
            </a:r>
            <a:r>
              <a:rPr lang="da-DK" sz="1500" dirty="0">
                <a:solidFill>
                  <a:srgbClr val="375D6A"/>
                </a:solidFill>
              </a:rPr>
              <a:t>. Samfundslitteratur.</a:t>
            </a:r>
          </a:p>
          <a:p>
            <a:r>
              <a:rPr lang="da-DK" sz="1500" dirty="0">
                <a:solidFill>
                  <a:srgbClr val="375D6A"/>
                </a:solidFill>
              </a:rPr>
              <a:t>Høier, M. O. (red.), Hersted, L. og Laustsen, L. (2011). </a:t>
            </a:r>
            <a:r>
              <a:rPr lang="da-DK" sz="1500" i="1" dirty="0">
                <a:solidFill>
                  <a:srgbClr val="375D6A"/>
                </a:solidFill>
              </a:rPr>
              <a:t>Kreativ procesledelse – Nye veje til bedre praksis</a:t>
            </a:r>
            <a:r>
              <a:rPr lang="da-DK" sz="1500" dirty="0">
                <a:solidFill>
                  <a:srgbClr val="375D6A"/>
                </a:solidFill>
              </a:rPr>
              <a:t>. Dansk Psykologisk Forlag.</a:t>
            </a:r>
          </a:p>
          <a:p>
            <a:r>
              <a:rPr lang="da-DK" sz="1500" dirty="0">
                <a:solidFill>
                  <a:srgbClr val="375D6A"/>
                </a:solidFill>
              </a:rPr>
              <a:t>Jensen, J. B. (red.) (2021). </a:t>
            </a:r>
            <a:r>
              <a:rPr lang="da-DK" sz="1500" i="1" dirty="0">
                <a:solidFill>
                  <a:srgbClr val="375D6A"/>
                </a:solidFill>
              </a:rPr>
              <a:t>Perspektiver på praksisfaglighed – Skoleudvikling og forandring på tværs</a:t>
            </a:r>
            <a:r>
              <a:rPr lang="da-DK" sz="1500" dirty="0">
                <a:solidFill>
                  <a:srgbClr val="375D6A"/>
                </a:solidFill>
              </a:rPr>
              <a:t>. Aalborg Universitetsforlag.</a:t>
            </a:r>
          </a:p>
          <a:p>
            <a:r>
              <a:rPr lang="da-DK" sz="1500" dirty="0">
                <a:solidFill>
                  <a:srgbClr val="375D6A"/>
                </a:solidFill>
              </a:rPr>
              <a:t>Klinge, L. (2024). </a:t>
            </a:r>
            <a:r>
              <a:rPr lang="da-DK" sz="1500" i="1" dirty="0">
                <a:solidFill>
                  <a:srgbClr val="375D6A"/>
                </a:solidFill>
              </a:rPr>
              <a:t>Kan projektbaseret læring bidrage til alle elevers sociale og faglige trivsel? – Og i så fald hvordan? </a:t>
            </a:r>
            <a:r>
              <a:rPr lang="da-DK" sz="1500" dirty="0" err="1">
                <a:solidFill>
                  <a:srgbClr val="375D6A"/>
                </a:solidFill>
              </a:rPr>
              <a:t>Eduk</a:t>
            </a:r>
            <a:r>
              <a:rPr lang="da-DK" sz="1500" dirty="0">
                <a:solidFill>
                  <a:srgbClr val="375D6A"/>
                </a:solidFill>
              </a:rPr>
              <a:t>.</a:t>
            </a:r>
          </a:p>
          <a:p>
            <a:r>
              <a:rPr lang="da-DK" sz="1500" dirty="0">
                <a:solidFill>
                  <a:srgbClr val="375D6A"/>
                </a:solidFill>
              </a:rPr>
              <a:t>Larmer, J., </a:t>
            </a:r>
            <a:r>
              <a:rPr lang="da-DK" sz="1500" dirty="0" err="1">
                <a:solidFill>
                  <a:srgbClr val="375D6A"/>
                </a:solidFill>
              </a:rPr>
              <a:t>Mergendoller</a:t>
            </a:r>
            <a:r>
              <a:rPr lang="da-DK" sz="1500" dirty="0">
                <a:solidFill>
                  <a:srgbClr val="375D6A"/>
                </a:solidFill>
              </a:rPr>
              <a:t>, J., Boss, S. (2015). </a:t>
            </a:r>
            <a:r>
              <a:rPr lang="da-DK" sz="1500" i="1" dirty="0" err="1">
                <a:solidFill>
                  <a:srgbClr val="375D6A"/>
                </a:solidFill>
              </a:rPr>
              <a:t>Setting</a:t>
            </a:r>
            <a:r>
              <a:rPr lang="da-DK" sz="1500" i="1" dirty="0">
                <a:solidFill>
                  <a:srgbClr val="375D6A"/>
                </a:solidFill>
              </a:rPr>
              <a:t> the Standard for Project </a:t>
            </a:r>
            <a:r>
              <a:rPr lang="da-DK" sz="1500" i="1" dirty="0" err="1">
                <a:solidFill>
                  <a:srgbClr val="375D6A"/>
                </a:solidFill>
              </a:rPr>
              <a:t>Based</a:t>
            </a:r>
            <a:r>
              <a:rPr lang="da-DK" sz="1500" i="1" dirty="0">
                <a:solidFill>
                  <a:srgbClr val="375D6A"/>
                </a:solidFill>
              </a:rPr>
              <a:t> Learning</a:t>
            </a:r>
            <a:r>
              <a:rPr lang="da-DK" sz="1500" dirty="0">
                <a:solidFill>
                  <a:srgbClr val="375D6A"/>
                </a:solidFill>
              </a:rPr>
              <a:t>. PBL Works.</a:t>
            </a:r>
          </a:p>
          <a:p>
            <a:r>
              <a:rPr lang="da-DK" sz="1500" dirty="0">
                <a:solidFill>
                  <a:srgbClr val="375D6A"/>
                </a:solidFill>
              </a:rPr>
              <a:t>Schmidt, M. S. &amp; Arp, M. (2021). </a:t>
            </a:r>
            <a:r>
              <a:rPr lang="da-DK" sz="1500" i="1" dirty="0">
                <a:solidFill>
                  <a:srgbClr val="375D6A"/>
                </a:solidFill>
              </a:rPr>
              <a:t>Det gode gruppearbejde – Problembaseret læring i grundskolen</a:t>
            </a:r>
            <a:r>
              <a:rPr lang="da-DK" sz="1500" dirty="0">
                <a:solidFill>
                  <a:srgbClr val="375D6A"/>
                </a:solidFill>
              </a:rPr>
              <a:t>. Dansk Psykologisk Forlag.</a:t>
            </a:r>
          </a:p>
          <a:p>
            <a:r>
              <a:rPr lang="da-DK" sz="1500" dirty="0">
                <a:solidFill>
                  <a:srgbClr val="375D6A"/>
                </a:solidFill>
              </a:rPr>
              <a:t>Skovbjerg, H. M. (2016). </a:t>
            </a:r>
            <a:r>
              <a:rPr lang="da-DK" sz="1500" i="1" dirty="0">
                <a:solidFill>
                  <a:srgbClr val="375D6A"/>
                </a:solidFill>
              </a:rPr>
              <a:t>Perspektiver på leg</a:t>
            </a:r>
            <a:r>
              <a:rPr lang="da-DK" sz="1500" dirty="0">
                <a:solidFill>
                  <a:srgbClr val="375D6A"/>
                </a:solidFill>
              </a:rPr>
              <a:t>. Turbine.</a:t>
            </a:r>
          </a:p>
          <a:p>
            <a:endParaRPr lang="da-DK" sz="1500" dirty="0">
              <a:solidFill>
                <a:srgbClr val="375D6A"/>
              </a:solidFill>
            </a:endParaRPr>
          </a:p>
          <a:p>
            <a:r>
              <a:rPr lang="da-DK" sz="1500" dirty="0">
                <a:solidFill>
                  <a:srgbClr val="375D6A"/>
                </a:solidFill>
              </a:rPr>
              <a:t>Intraside: </a:t>
            </a:r>
            <a:r>
              <a:rPr lang="da-DK" sz="1500" dirty="0">
                <a:solidFill>
                  <a:srgbClr val="375D6A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Projektbaseret læring - </a:t>
            </a:r>
            <a:r>
              <a:rPr lang="da-DK" sz="1500" dirty="0" err="1">
                <a:solidFill>
                  <a:srgbClr val="375D6A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AarhusIntra</a:t>
            </a:r>
            <a:endParaRPr lang="da-DK" sz="1500" dirty="0">
              <a:solidFill>
                <a:srgbClr val="375D6A"/>
              </a:solidFill>
            </a:endParaRPr>
          </a:p>
          <a:p>
            <a:r>
              <a:rPr lang="da-DK" sz="1500" dirty="0">
                <a:solidFill>
                  <a:srgbClr val="375D6A"/>
                </a:solidFill>
              </a:rPr>
              <a:t>PBL konsulent: Helle Korsgaard, </a:t>
            </a:r>
            <a:r>
              <a:rPr lang="da-DK" sz="1500" dirty="0">
                <a:solidFill>
                  <a:srgbClr val="375D6A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kohel@aarhus.dk</a:t>
            </a:r>
            <a:r>
              <a:rPr lang="da-DK" sz="1500" dirty="0">
                <a:solidFill>
                  <a:srgbClr val="375D6A"/>
                </a:solidFill>
              </a:rPr>
              <a:t>, tlf. 21 59 39 67</a:t>
            </a:r>
          </a:p>
        </p:txBody>
      </p:sp>
      <p:pic>
        <p:nvPicPr>
          <p:cNvPr id="5" name="Pladsholder til billede 28" descr="Et billede, der indeholder skitse, tegning, kunst, sort&#10;&#10;AI-genereret indhold kan være ukorrekt.">
            <a:extLst>
              <a:ext uri="{FF2B5EF4-FFF2-40B4-BE49-F238E27FC236}">
                <a16:creationId xmlns:a16="http://schemas.microsoft.com/office/drawing/2014/main" id="{F0473093-271B-9964-334E-841E0C57189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6063" r="6063"/>
          <a:stretch>
            <a:fillRect/>
          </a:stretch>
        </p:blipFill>
        <p:spPr>
          <a:xfrm>
            <a:off x="4823405" y="500791"/>
            <a:ext cx="7506339" cy="63572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