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6" r:id="rId5"/>
    <p:sldId id="257" r:id="rId6"/>
    <p:sldId id="265" r:id="rId7"/>
    <p:sldId id="258" r:id="rId8"/>
    <p:sldId id="266" r:id="rId9"/>
    <p:sldId id="267" r:id="rId10"/>
    <p:sldId id="259" r:id="rId11"/>
    <p:sldId id="261" r:id="rId12"/>
    <p:sldId id="268" r:id="rId13"/>
    <p:sldId id="260" r:id="rId14"/>
    <p:sldId id="269" r:id="rId15"/>
    <p:sldId id="262" r:id="rId16"/>
    <p:sldId id="270" r:id="rId17"/>
    <p:sldId id="263" r:id="rId18"/>
    <p:sldId id="271" r:id="rId19"/>
    <p:sldId id="264" r:id="rId20"/>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444E"/>
    <a:srgbClr val="5BAB91"/>
    <a:srgbClr val="7EC7ED"/>
    <a:srgbClr val="515BA8"/>
    <a:srgbClr val="F6D0D8"/>
    <a:srgbClr val="F6E48C"/>
    <a:srgbClr val="2214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549" autoAdjust="0"/>
  </p:normalViewPr>
  <p:slideViewPr>
    <p:cSldViewPr snapToGrid="0">
      <p:cViewPr varScale="1">
        <p:scale>
          <a:sx n="95" d="100"/>
          <a:sy n="95" d="100"/>
        </p:scale>
        <p:origin x="115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6A7C1E-DEC6-415A-8A42-F0A22B0EDB37}" type="datetimeFigureOut">
              <a:rPr lang="da-DK" smtClean="0"/>
              <a:t>09-06-2022</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04715D-7480-4B12-BDA3-4287386BF6FE}" type="slidenum">
              <a:rPr lang="da-DK" smtClean="0"/>
              <a:t>‹nr.›</a:t>
            </a:fld>
            <a:endParaRPr lang="da-DK"/>
          </a:p>
        </p:txBody>
      </p:sp>
    </p:spTree>
    <p:extLst>
      <p:ext uri="{BB962C8B-B14F-4D97-AF65-F5344CB8AC3E}">
        <p14:creationId xmlns:p14="http://schemas.microsoft.com/office/powerpoint/2010/main" val="1383219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cs typeface="Calibri"/>
              </a:rPr>
              <a:t>Note: Dette </a:t>
            </a:r>
            <a:r>
              <a:rPr lang="da-DK" err="1">
                <a:cs typeface="Calibri"/>
              </a:rPr>
              <a:t>powerpoint</a:t>
            </a:r>
            <a:r>
              <a:rPr lang="da-DK">
                <a:cs typeface="Calibri"/>
              </a:rPr>
              <a:t>-show er en præsentation af data og indsigter fra børne- og ungeinddragelse i forbindelse med fornyelsen af børne- og ungepolitikken. </a:t>
            </a:r>
          </a:p>
          <a:p>
            <a:endParaRPr lang="da-DK">
              <a:cs typeface="Calibri"/>
            </a:endParaRPr>
          </a:p>
          <a:p>
            <a:r>
              <a:rPr lang="da-DK">
                <a:cs typeface="Calibri"/>
              </a:rPr>
              <a:t>Er du interesseret i at lave en proces omkring </a:t>
            </a:r>
            <a:r>
              <a:rPr lang="da-DK" err="1">
                <a:cs typeface="Calibri"/>
              </a:rPr>
              <a:t>børnedataen</a:t>
            </a:r>
            <a:r>
              <a:rPr lang="da-DK">
                <a:cs typeface="Calibri"/>
              </a:rPr>
              <a:t>? Så find i stedet Online versionen af 'Samtalen om det gode børneliv' på etgodtboerneliv.dk </a:t>
            </a:r>
          </a:p>
        </p:txBody>
      </p:sp>
      <p:sp>
        <p:nvSpPr>
          <p:cNvPr id="4" name="Pladsholder til slidenummer 3"/>
          <p:cNvSpPr>
            <a:spLocks noGrp="1"/>
          </p:cNvSpPr>
          <p:nvPr>
            <p:ph type="sldNum" sz="quarter" idx="5"/>
          </p:nvPr>
        </p:nvSpPr>
        <p:spPr/>
        <p:txBody>
          <a:bodyPr/>
          <a:lstStyle/>
          <a:p>
            <a:fld id="{C404715D-7480-4B12-BDA3-4287386BF6FE}" type="slidenum">
              <a:rPr lang="da-DK" smtClean="0"/>
              <a:t>1</a:t>
            </a:fld>
            <a:endParaRPr lang="da-DK"/>
          </a:p>
        </p:txBody>
      </p:sp>
    </p:spTree>
    <p:extLst>
      <p:ext uri="{BB962C8B-B14F-4D97-AF65-F5344CB8AC3E}">
        <p14:creationId xmlns:p14="http://schemas.microsoft.com/office/powerpoint/2010/main" val="230719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endParaRPr lang="da-DK" sz="1800" b="0" i="0" u="none" strike="noStrike" baseline="0">
              <a:solidFill>
                <a:srgbClr val="000000"/>
              </a:solidFill>
              <a:latin typeface="Arial" panose="020B0604020202020204" pitchFamily="34" charset="0"/>
            </a:endParaRPr>
          </a:p>
          <a:p>
            <a:r>
              <a:rPr lang="da-DK" sz="1800" b="0" i="0" u="none" strike="noStrike" baseline="0">
                <a:latin typeface="Arial" panose="020B0604020202020204" pitchFamily="34" charset="0"/>
              </a:rPr>
              <a:t>Familien er børnenes og de unges vigtigste base. Børnene og de unge taler om dagens udfordringer og oplevelser med deres forældre, når de kommer hjem. Unge lægger vægt på, at børn der ikke er tætte med deres forældre, har brug for endnu mere støtte på tværs af tilbud og hjem. De ældre børn lægger mærke til, når forældrene stopper med at arrangere aktiviteter på tværs af klassen. Ellers er samarbejdet mellem forældre og tilbud ikke noget, børnene eller de unge forholder sig aktivt til. </a:t>
            </a:r>
          </a:p>
          <a:p>
            <a:endParaRPr lang="da-DK" sz="1800" b="0" i="0" u="none" strike="noStrike" baseline="0">
              <a:latin typeface="Arial" panose="020B0604020202020204" pitchFamily="34" charset="0"/>
            </a:endParaRPr>
          </a:p>
          <a:p>
            <a:r>
              <a:rPr lang="da-DK" sz="1800" b="0" i="0" u="none" strike="noStrike" baseline="0">
                <a:latin typeface="Arial" panose="020B0604020202020204" pitchFamily="34" charset="0"/>
              </a:rPr>
              <a:t>Samarbejdet fylder derimod meget set fra forældrenes perspektiv. Særligt forældre til yngre børn lægger vægt på at skabe gode relationer til voksne i barnets institution. De søger råd og vejledning og peger på, at det tætte samarbejde er altgørende. Efterhånden som børnene bliver ældre, giver forældrene udtryk for, at de slipper samarbejdet mere og mere. Forældre sætter pris på en relation til de professionelle voksne, hvor de samarbejder på en ærlig og direkte måde - for børnenes skyld. Forældre og professionelle voksne i barnets hverdag har hver især en unik indsigt i barnet, og når de samarbejder om deres perspektiver og erfaringer, skaber det en rød tråd i barnets liv. </a:t>
            </a:r>
            <a:endParaRPr lang="da-DK"/>
          </a:p>
        </p:txBody>
      </p:sp>
      <p:sp>
        <p:nvSpPr>
          <p:cNvPr id="4" name="Pladsholder til slidenummer 3"/>
          <p:cNvSpPr>
            <a:spLocks noGrp="1"/>
          </p:cNvSpPr>
          <p:nvPr>
            <p:ph type="sldNum" sz="quarter" idx="5"/>
          </p:nvPr>
        </p:nvSpPr>
        <p:spPr/>
        <p:txBody>
          <a:bodyPr/>
          <a:lstStyle/>
          <a:p>
            <a:fld id="{C404715D-7480-4B12-BDA3-4287386BF6FE}" type="slidenum">
              <a:rPr lang="da-DK" smtClean="0"/>
              <a:t>10</a:t>
            </a:fld>
            <a:endParaRPr lang="da-DK"/>
          </a:p>
        </p:txBody>
      </p:sp>
    </p:spTree>
    <p:extLst>
      <p:ext uri="{BB962C8B-B14F-4D97-AF65-F5344CB8AC3E}">
        <p14:creationId xmlns:p14="http://schemas.microsoft.com/office/powerpoint/2010/main" val="3247353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endParaRPr lang="da-DK" sz="1800" b="0" i="0" u="none" strike="noStrike" baseline="0" dirty="0">
              <a:solidFill>
                <a:srgbClr val="000000"/>
              </a:solidFill>
              <a:latin typeface="Arial" panose="020B0604020202020204" pitchFamily="34" charset="0"/>
            </a:endParaRPr>
          </a:p>
          <a:p>
            <a:r>
              <a:rPr lang="da-DK" sz="1800" b="0" i="0" u="none" strike="noStrike" baseline="0" dirty="0">
                <a:latin typeface="Arial" panose="020B0604020202020204" pitchFamily="34" charset="0"/>
              </a:rPr>
              <a:t>Familien er børnenes og de unges vigtigste base. Børnene og de unge taler om dagens udfordringer og oplevelser med deres forældre, når de kommer hjem. Unge lægger vægt på, at børn der ikke er tætte med deres forældre, har brug for endnu mere støtte på tværs af tilbud og hjem. De ældre børn lægger mærke til, når forældrene stopper med at arrangere aktiviteter på tværs af klassen. Ellers er samarbejdet mellem forældre og tilbud ikke noget, børnene eller de unge forholder sig aktivt til. </a:t>
            </a:r>
          </a:p>
          <a:p>
            <a:endParaRPr lang="da-DK" sz="1800" b="0" i="0" u="none" strike="noStrike" baseline="0" dirty="0">
              <a:latin typeface="Arial" panose="020B0604020202020204" pitchFamily="34" charset="0"/>
            </a:endParaRPr>
          </a:p>
          <a:p>
            <a:r>
              <a:rPr lang="da-DK" sz="1800" b="0" i="0" u="none" strike="noStrike" baseline="0" dirty="0">
                <a:latin typeface="Arial" panose="020B0604020202020204" pitchFamily="34" charset="0"/>
              </a:rPr>
              <a:t>Samarbejdet fylder derimod meget set fra forældrenes perspektiv. Særligt forældre til yngre børn lægger vægt på at skabe gode relationer til voksne i barnets institution. De søger råd og vejledning og peger på, at det tætte samarbejde er altgørende. Efterhånden som børnene bliver ældre, giver forældrene udtryk for, at de slipper samarbejdet mere og mere. Forældre sætter pris på en relation til de professionelle voksne, hvor de samarbejder på en ærlig og direkte måde - for børnenes skyld. Forældre og professionelle voksne i barnets hverdag har hver især en unik indsigt i barnet, og når de samarbejder om deres perspektiver og erfaringer, skaber det en rød tråd i barnets liv. </a:t>
            </a:r>
            <a:endParaRPr lang="da-DK" dirty="0"/>
          </a:p>
        </p:txBody>
      </p:sp>
      <p:sp>
        <p:nvSpPr>
          <p:cNvPr id="4" name="Pladsholder til slidenummer 3"/>
          <p:cNvSpPr>
            <a:spLocks noGrp="1"/>
          </p:cNvSpPr>
          <p:nvPr>
            <p:ph type="sldNum" sz="quarter" idx="5"/>
          </p:nvPr>
        </p:nvSpPr>
        <p:spPr/>
        <p:txBody>
          <a:bodyPr/>
          <a:lstStyle/>
          <a:p>
            <a:fld id="{C404715D-7480-4B12-BDA3-4287386BF6FE}" type="slidenum">
              <a:rPr lang="da-DK" smtClean="0"/>
              <a:t>11</a:t>
            </a:fld>
            <a:endParaRPr lang="da-DK"/>
          </a:p>
        </p:txBody>
      </p:sp>
    </p:spTree>
    <p:extLst>
      <p:ext uri="{BB962C8B-B14F-4D97-AF65-F5344CB8AC3E}">
        <p14:creationId xmlns:p14="http://schemas.microsoft.com/office/powerpoint/2010/main" val="3534351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endParaRPr lang="da-DK" sz="1800" b="0" i="0" u="none" strike="noStrike" baseline="0">
              <a:solidFill>
                <a:srgbClr val="000000"/>
              </a:solidFill>
              <a:latin typeface="Arial" panose="020B0604020202020204" pitchFamily="34" charset="0"/>
            </a:endParaRPr>
          </a:p>
          <a:p>
            <a:r>
              <a:rPr lang="da-DK" sz="1800" b="0" i="0" u="none" strike="noStrike" baseline="0">
                <a:latin typeface="Arial" panose="020B0604020202020204" pitchFamily="34" charset="0"/>
              </a:rPr>
              <a:t>Digitale teknologier er en stor og integreret del af børnenes og de unges liv og deres fællesskaber. </a:t>
            </a:r>
          </a:p>
          <a:p>
            <a:r>
              <a:rPr lang="da-DK" sz="1800" b="0" i="0" u="none" strike="noStrike" baseline="0">
                <a:latin typeface="Arial" panose="020B0604020202020204" pitchFamily="34" charset="0"/>
              </a:rPr>
              <a:t>Sociale medier og </a:t>
            </a:r>
            <a:r>
              <a:rPr lang="da-DK" sz="1800" b="0" i="0" u="none" strike="noStrike" baseline="0" err="1">
                <a:latin typeface="Arial" panose="020B0604020202020204" pitchFamily="34" charset="0"/>
              </a:rPr>
              <a:t>gaming</a:t>
            </a:r>
            <a:r>
              <a:rPr lang="da-DK" sz="1800" b="0" i="0" u="none" strike="noStrike" baseline="0">
                <a:latin typeface="Arial" panose="020B0604020202020204" pitchFamily="34" charset="0"/>
              </a:rPr>
              <a:t> er arenaer for fællesskaber, men kan samtidig forstærke følelsen af at være ensom eller uden for fællesskaber. Børnene og de unge bruger de digitale medier aktivt og til forskellige formål. Særligt de ældre børn og unge er reflekterede over den digitale verdens muligheder og udfordringer. Det digitale åbner verden og giver børnene og de unge viden, nye interesser og adgang til læring om at være kritiske over for det, de ser på nettet. På de digitale medier spejler børnene og de unge sig i andre og udvikler deres identitet. </a:t>
            </a:r>
          </a:p>
          <a:p>
            <a:endParaRPr lang="da-DK" sz="1800" b="0" i="0" u="none" strike="noStrike" baseline="0">
              <a:latin typeface="Arial" panose="020B0604020202020204" pitchFamily="34" charset="0"/>
            </a:endParaRPr>
          </a:p>
          <a:p>
            <a:r>
              <a:rPr lang="da-DK" sz="1800" b="0" i="0" u="none" strike="noStrike" baseline="0">
                <a:latin typeface="Arial" panose="020B0604020202020204" pitchFamily="34" charset="0"/>
              </a:rPr>
              <a:t>De ældre børn og unge er bevidste om den bagside, der er ved det digitale, og at de eksponeres for falske informationer, skræmmende indhold, redigerede </a:t>
            </a:r>
          </a:p>
          <a:p>
            <a:r>
              <a:rPr lang="da-DK" sz="1800" b="0" i="0" u="none" strike="noStrike" baseline="0">
                <a:latin typeface="Arial" panose="020B0604020202020204" pitchFamily="34" charset="0"/>
              </a:rPr>
              <a:t>billeder af perfekte liv og ’hate’ (fx grove kommentarer på sociale medier), men de påvirkes stadig negativt af det. </a:t>
            </a:r>
            <a:endParaRPr lang="da-DK"/>
          </a:p>
        </p:txBody>
      </p:sp>
      <p:sp>
        <p:nvSpPr>
          <p:cNvPr id="4" name="Pladsholder til slidenummer 3"/>
          <p:cNvSpPr>
            <a:spLocks noGrp="1"/>
          </p:cNvSpPr>
          <p:nvPr>
            <p:ph type="sldNum" sz="quarter" idx="5"/>
          </p:nvPr>
        </p:nvSpPr>
        <p:spPr/>
        <p:txBody>
          <a:bodyPr/>
          <a:lstStyle/>
          <a:p>
            <a:fld id="{C404715D-7480-4B12-BDA3-4287386BF6FE}" type="slidenum">
              <a:rPr lang="da-DK" smtClean="0"/>
              <a:t>12</a:t>
            </a:fld>
            <a:endParaRPr lang="da-DK"/>
          </a:p>
        </p:txBody>
      </p:sp>
    </p:spTree>
    <p:extLst>
      <p:ext uri="{BB962C8B-B14F-4D97-AF65-F5344CB8AC3E}">
        <p14:creationId xmlns:p14="http://schemas.microsoft.com/office/powerpoint/2010/main" val="1493997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endParaRPr lang="da-DK" sz="1800" b="0" i="0" u="none" strike="noStrike" baseline="0" dirty="0">
              <a:solidFill>
                <a:srgbClr val="000000"/>
              </a:solidFill>
              <a:latin typeface="Arial" panose="020B0604020202020204" pitchFamily="34" charset="0"/>
            </a:endParaRPr>
          </a:p>
          <a:p>
            <a:r>
              <a:rPr lang="da-DK" sz="1800" b="0" i="0" u="none" strike="noStrike" baseline="0" dirty="0">
                <a:latin typeface="Arial" panose="020B0604020202020204" pitchFamily="34" charset="0"/>
              </a:rPr>
              <a:t>Digitale teknologier er en stor og integreret del af børnenes og de unges liv og deres fællesskaber. </a:t>
            </a:r>
          </a:p>
          <a:p>
            <a:r>
              <a:rPr lang="da-DK" sz="1800" b="0" i="0" u="none" strike="noStrike" baseline="0" dirty="0">
                <a:latin typeface="Arial" panose="020B0604020202020204" pitchFamily="34" charset="0"/>
              </a:rPr>
              <a:t>Sociale medier og </a:t>
            </a:r>
            <a:r>
              <a:rPr lang="da-DK" sz="1800" b="0" i="0" u="none" strike="noStrike" baseline="0" dirty="0" err="1">
                <a:latin typeface="Arial" panose="020B0604020202020204" pitchFamily="34" charset="0"/>
              </a:rPr>
              <a:t>gaming</a:t>
            </a:r>
            <a:r>
              <a:rPr lang="da-DK" sz="1800" b="0" i="0" u="none" strike="noStrike" baseline="0" dirty="0">
                <a:latin typeface="Arial" panose="020B0604020202020204" pitchFamily="34" charset="0"/>
              </a:rPr>
              <a:t> er arenaer for fællesskaber, men kan samtidig forstærke følelsen af at være ensom eller uden for fællesskaber. Børnene og de unge bruger de digitale medier aktivt og til forskellige formål. Særligt de ældre børn og unge er reflekterede over den digitale verdens muligheder og udfordringer. Det digitale åbner verden og giver børnene og de unge viden, nye interesser og adgang til læring om at være kritiske over for det, de ser på nettet. På de digitale medier spejler børnene og de unge sig i andre og udvikler deres identitet. </a:t>
            </a:r>
          </a:p>
          <a:p>
            <a:endParaRPr lang="da-DK" sz="1800" b="0" i="0" u="none" strike="noStrike" baseline="0" dirty="0">
              <a:latin typeface="Arial" panose="020B0604020202020204" pitchFamily="34" charset="0"/>
            </a:endParaRPr>
          </a:p>
          <a:p>
            <a:r>
              <a:rPr lang="da-DK" sz="1800" b="0" i="0" u="none" strike="noStrike" baseline="0" dirty="0">
                <a:latin typeface="Arial" panose="020B0604020202020204" pitchFamily="34" charset="0"/>
              </a:rPr>
              <a:t>De ældre børn og unge er bevidste om den bagside, der er ved det digitale, og at de eksponeres for falske informationer, skræmmende indhold, redigerede </a:t>
            </a:r>
          </a:p>
          <a:p>
            <a:r>
              <a:rPr lang="da-DK" sz="1800" b="0" i="0" u="none" strike="noStrike" baseline="0" dirty="0">
                <a:latin typeface="Arial" panose="020B0604020202020204" pitchFamily="34" charset="0"/>
              </a:rPr>
              <a:t>billeder af perfekte liv og ’hate’ (fx grove kommentarer på sociale medier), men de påvirkes stadig negativt af det. </a:t>
            </a:r>
            <a:endParaRPr lang="da-DK" dirty="0"/>
          </a:p>
        </p:txBody>
      </p:sp>
      <p:sp>
        <p:nvSpPr>
          <p:cNvPr id="4" name="Pladsholder til slidenummer 3"/>
          <p:cNvSpPr>
            <a:spLocks noGrp="1"/>
          </p:cNvSpPr>
          <p:nvPr>
            <p:ph type="sldNum" sz="quarter" idx="5"/>
          </p:nvPr>
        </p:nvSpPr>
        <p:spPr/>
        <p:txBody>
          <a:bodyPr/>
          <a:lstStyle/>
          <a:p>
            <a:fld id="{C404715D-7480-4B12-BDA3-4287386BF6FE}" type="slidenum">
              <a:rPr lang="da-DK" smtClean="0"/>
              <a:t>13</a:t>
            </a:fld>
            <a:endParaRPr lang="da-DK"/>
          </a:p>
        </p:txBody>
      </p:sp>
    </p:spTree>
    <p:extLst>
      <p:ext uri="{BB962C8B-B14F-4D97-AF65-F5344CB8AC3E}">
        <p14:creationId xmlns:p14="http://schemas.microsoft.com/office/powerpoint/2010/main" val="3740827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endParaRPr lang="da-DK" sz="1800" b="0" i="0" u="none" strike="noStrike" baseline="0">
              <a:solidFill>
                <a:srgbClr val="000000"/>
              </a:solidFill>
              <a:latin typeface="Arial" panose="020B0604020202020204" pitchFamily="34" charset="0"/>
            </a:endParaRPr>
          </a:p>
          <a:p>
            <a:r>
              <a:rPr lang="da-DK" sz="1800" b="0" i="0" u="none" strike="noStrike" baseline="0">
                <a:latin typeface="Arial" panose="020B0604020202020204" pitchFamily="34" charset="0"/>
              </a:rPr>
              <a:t>Børnene og de unge ønsker at lære og har ambitioner på egne vegne. De har stor viden om og reflekterer over sundhed, fremtiden, psykiske lidelser, klima, læring etc. De efterspørger handlekompetencer, som kan gøre dem i stand til at ’blive modne til livet’, til at handle på deres mentale helbred og på klimaudfordringerne, men også aktiviteter med fokus på proces frem for resultater. </a:t>
            </a:r>
          </a:p>
          <a:p>
            <a:endParaRPr lang="da-DK" sz="1800" b="0" i="0" u="none" strike="noStrike" baseline="0">
              <a:latin typeface="Arial" panose="020B0604020202020204" pitchFamily="34" charset="0"/>
            </a:endParaRPr>
          </a:p>
          <a:p>
            <a:r>
              <a:rPr lang="da-DK" sz="1800" b="0" i="0" u="none" strike="noStrike" baseline="0">
                <a:latin typeface="Arial" panose="020B0604020202020204" pitchFamily="34" charset="0"/>
              </a:rPr>
              <a:t>Samtidig giver flere børn og unge også udtryk for, at deres ambitioner og refleksioner kan blive til bekymringer. De bekymrer sig om at begå fejl og kan have svært ved at finde balance i hverdagen: De skal blive så dygtige, de kan i skolen, men uden at få præstationsangst. De skal være sunde, men ikke lade sig påvirke af uopnåelige kropsidealer. De skal være robuste og selvstændige, men samtidig gå til voksne før det bliver for svært. Særligt børn fra mellemtrinnet og op bekymrer sig om at klare sig godt nok i skolen til at kunne få et arbejde og en god privatøkonomi i fremtiden. </a:t>
            </a:r>
          </a:p>
          <a:p>
            <a:endParaRPr lang="da-DK" sz="1800" b="0" i="0" u="none" strike="noStrike" baseline="0">
              <a:latin typeface="Arial" panose="020B0604020202020204" pitchFamily="34" charset="0"/>
            </a:endParaRPr>
          </a:p>
          <a:p>
            <a:r>
              <a:rPr lang="da-DK" sz="1800" b="0" i="0" u="none" strike="noStrike" baseline="0">
                <a:latin typeface="Arial" panose="020B0604020202020204" pitchFamily="34" charset="0"/>
              </a:rPr>
              <a:t>De er reflekterede over, hvordan livet er på godt og ondt, men de er fortsat sensitive over for det og kan have svært ved at finde en sund balance i hverdagen. </a:t>
            </a:r>
            <a:endParaRPr lang="da-DK"/>
          </a:p>
        </p:txBody>
      </p:sp>
      <p:sp>
        <p:nvSpPr>
          <p:cNvPr id="4" name="Pladsholder til slidenummer 3"/>
          <p:cNvSpPr>
            <a:spLocks noGrp="1"/>
          </p:cNvSpPr>
          <p:nvPr>
            <p:ph type="sldNum" sz="quarter" idx="5"/>
          </p:nvPr>
        </p:nvSpPr>
        <p:spPr/>
        <p:txBody>
          <a:bodyPr/>
          <a:lstStyle/>
          <a:p>
            <a:fld id="{C404715D-7480-4B12-BDA3-4287386BF6FE}" type="slidenum">
              <a:rPr lang="da-DK" smtClean="0"/>
              <a:t>14</a:t>
            </a:fld>
            <a:endParaRPr lang="da-DK"/>
          </a:p>
        </p:txBody>
      </p:sp>
    </p:spTree>
    <p:extLst>
      <p:ext uri="{BB962C8B-B14F-4D97-AF65-F5344CB8AC3E}">
        <p14:creationId xmlns:p14="http://schemas.microsoft.com/office/powerpoint/2010/main" val="2898203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endParaRPr lang="da-DK" sz="1800" b="0" i="0" u="none" strike="noStrike" baseline="0" dirty="0">
              <a:solidFill>
                <a:srgbClr val="000000"/>
              </a:solidFill>
              <a:latin typeface="Arial" panose="020B0604020202020204" pitchFamily="34" charset="0"/>
            </a:endParaRPr>
          </a:p>
          <a:p>
            <a:r>
              <a:rPr lang="da-DK" sz="1800" b="0" i="0" u="none" strike="noStrike" baseline="0" dirty="0">
                <a:latin typeface="Arial" panose="020B0604020202020204" pitchFamily="34" charset="0"/>
              </a:rPr>
              <a:t>Børnene og de unge ønsker at lære og har ambitioner på egne vegne. De har stor viden om og reflekterer over sundhed, fremtiden, psykiske lidelser, klima, læring etc. De efterspørger handlekompetencer, som kan gøre dem i stand til at ’blive modne til livet’, til at handle på deres mentale helbred og på klimaudfordringerne, men også aktiviteter med fokus på proces frem for resultater. </a:t>
            </a:r>
          </a:p>
          <a:p>
            <a:endParaRPr lang="da-DK" sz="1800" b="0" i="0" u="none" strike="noStrike" baseline="0" dirty="0">
              <a:latin typeface="Arial" panose="020B0604020202020204" pitchFamily="34" charset="0"/>
            </a:endParaRPr>
          </a:p>
          <a:p>
            <a:r>
              <a:rPr lang="da-DK" sz="1800" b="0" i="0" u="none" strike="noStrike" baseline="0" dirty="0">
                <a:latin typeface="Arial" panose="020B0604020202020204" pitchFamily="34" charset="0"/>
              </a:rPr>
              <a:t>Samtidig giver flere børn og unge også udtryk for, at deres ambitioner og refleksioner kan blive til bekymringer. De bekymrer sig om at begå fejl og kan have svært ved at finde balance i hverdagen: De skal blive så dygtige, de kan i skolen, men uden at få præstationsangst. De skal være sunde, men ikke lade sig påvirke af uopnåelige kropsidealer. De skal være robuste og selvstændige, men samtidig gå til voksne før det bliver for svært. Særligt børn fra mellemtrinnet og op bekymrer sig om at klare sig godt nok i skolen til at kunne få et arbejde og en god privatøkonomi i fremtiden. </a:t>
            </a:r>
          </a:p>
          <a:p>
            <a:endParaRPr lang="da-DK" sz="1800" b="0" i="0" u="none" strike="noStrike" baseline="0" dirty="0">
              <a:latin typeface="Arial" panose="020B0604020202020204" pitchFamily="34" charset="0"/>
            </a:endParaRPr>
          </a:p>
          <a:p>
            <a:r>
              <a:rPr lang="da-DK" sz="1800" b="0" i="0" u="none" strike="noStrike" baseline="0" dirty="0">
                <a:latin typeface="Arial" panose="020B0604020202020204" pitchFamily="34" charset="0"/>
              </a:rPr>
              <a:t>De er reflekterede over, hvordan livet er på godt og ondt, men de er fortsat sensitive over for det og kan have svært ved at finde en sund balance i hverdagen. </a:t>
            </a:r>
            <a:endParaRPr lang="da-DK" dirty="0"/>
          </a:p>
        </p:txBody>
      </p:sp>
      <p:sp>
        <p:nvSpPr>
          <p:cNvPr id="4" name="Pladsholder til slidenummer 3"/>
          <p:cNvSpPr>
            <a:spLocks noGrp="1"/>
          </p:cNvSpPr>
          <p:nvPr>
            <p:ph type="sldNum" sz="quarter" idx="5"/>
          </p:nvPr>
        </p:nvSpPr>
        <p:spPr/>
        <p:txBody>
          <a:bodyPr/>
          <a:lstStyle/>
          <a:p>
            <a:fld id="{C404715D-7480-4B12-BDA3-4287386BF6FE}" type="slidenum">
              <a:rPr lang="da-DK" smtClean="0"/>
              <a:t>15</a:t>
            </a:fld>
            <a:endParaRPr lang="da-DK"/>
          </a:p>
        </p:txBody>
      </p:sp>
    </p:spTree>
    <p:extLst>
      <p:ext uri="{BB962C8B-B14F-4D97-AF65-F5344CB8AC3E}">
        <p14:creationId xmlns:p14="http://schemas.microsoft.com/office/powerpoint/2010/main" val="4098456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C404715D-7480-4B12-BDA3-4287386BF6FE}" type="slidenum">
              <a:rPr lang="da-DK" smtClean="0"/>
              <a:t>16</a:t>
            </a:fld>
            <a:endParaRPr lang="da-DK"/>
          </a:p>
        </p:txBody>
      </p:sp>
    </p:spTree>
    <p:extLst>
      <p:ext uri="{BB962C8B-B14F-4D97-AF65-F5344CB8AC3E}">
        <p14:creationId xmlns:p14="http://schemas.microsoft.com/office/powerpoint/2010/main" val="572924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just">
              <a:lnSpc>
                <a:spcPct val="115000"/>
              </a:lnSpc>
              <a:spcAft>
                <a:spcPts val="800"/>
              </a:spcAft>
            </a:pPr>
            <a:r>
              <a:rPr lang="da-DK" sz="1800" dirty="0">
                <a:effectLst/>
                <a:latin typeface="Arial" panose="020B0604020202020204" pitchFamily="34" charset="0"/>
                <a:ea typeface="Calibri" panose="020F0502020204030204" pitchFamily="34" charset="0"/>
                <a:cs typeface="Times New Roman" panose="02020603050405020304" pitchFamily="18" charset="0"/>
              </a:rPr>
              <a:t>Børne- og ungepolitikken er vores fælles fundament i Børn og Unge i Aarhus kommune. Den sætter ord på vores værdier, på hvad vi ønsker at opnå for og sammen med børnene og de unge, og den er forpligtende for vores arbejde.</a:t>
            </a:r>
          </a:p>
          <a:p>
            <a:pPr algn="just">
              <a:lnSpc>
                <a:spcPct val="115000"/>
              </a:lnSpc>
              <a:spcAft>
                <a:spcPts val="800"/>
              </a:spcAft>
            </a:pP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da-DK" sz="1800" dirty="0">
                <a:effectLst/>
                <a:latin typeface="Arial" panose="020B0604020202020204" pitchFamily="34" charset="0"/>
                <a:ea typeface="Calibri" panose="020F0502020204030204" pitchFamily="34" charset="0"/>
                <a:cs typeface="Times New Roman" panose="02020603050405020304" pitchFamily="18" charset="0"/>
              </a:rPr>
              <a:t>Børn og Unge har stærke værdier, som lever både i dagtilbud, skoler, </a:t>
            </a:r>
            <a:r>
              <a:rPr lang="da-DK" sz="1800" dirty="0" err="1">
                <a:effectLst/>
                <a:latin typeface="Arial" panose="020B0604020202020204" pitchFamily="34" charset="0"/>
                <a:ea typeface="Calibri" panose="020F0502020204030204" pitchFamily="34" charset="0"/>
                <a:cs typeface="Times New Roman" panose="02020603050405020304" pitchFamily="18" charset="0"/>
              </a:rPr>
              <a:t>UngiAarhus</a:t>
            </a:r>
            <a:r>
              <a:rPr lang="da-DK" sz="1800" dirty="0">
                <a:effectLst/>
                <a:latin typeface="Arial" panose="020B0604020202020204" pitchFamily="34" charset="0"/>
                <a:ea typeface="Calibri" panose="020F0502020204030204" pitchFamily="34" charset="0"/>
                <a:cs typeface="Times New Roman" panose="02020603050405020304" pitchFamily="18" charset="0"/>
              </a:rPr>
              <a:t> og i forvaltningen, og dem skal vi fortsat stå på.  Men vi udvikler hele tiden vores praksis og kerneopgave f.eks. i vores måde at italesætte de voksnes rolle, vigtigheden af relationskompetencer, børneinddragelse, leg, fællesskaber mv. Den udvikling skal være afspejlet i vores børne-og ungepolitik, og derfor har vi i 2022 sat en proces i gang, der skal lede frem til en fornyet børne- og ungepolitik. Fornyelsesprocessen løber frem til udgangen af 2022, hvorefter det er ambitionen, at en fornyet politik kan komme i høring i foråret 2023</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a-DK" dirty="0"/>
          </a:p>
        </p:txBody>
      </p:sp>
      <p:sp>
        <p:nvSpPr>
          <p:cNvPr id="4" name="Pladsholder til slidenummer 3"/>
          <p:cNvSpPr>
            <a:spLocks noGrp="1"/>
          </p:cNvSpPr>
          <p:nvPr>
            <p:ph type="sldNum" sz="quarter" idx="5"/>
          </p:nvPr>
        </p:nvSpPr>
        <p:spPr/>
        <p:txBody>
          <a:bodyPr/>
          <a:lstStyle/>
          <a:p>
            <a:fld id="{C404715D-7480-4B12-BDA3-4287386BF6FE}" type="slidenum">
              <a:rPr lang="da-DK" smtClean="0"/>
              <a:t>2</a:t>
            </a:fld>
            <a:endParaRPr lang="da-DK"/>
          </a:p>
        </p:txBody>
      </p:sp>
    </p:spTree>
    <p:extLst>
      <p:ext uri="{BB962C8B-B14F-4D97-AF65-F5344CB8AC3E}">
        <p14:creationId xmlns:p14="http://schemas.microsoft.com/office/powerpoint/2010/main" val="4234392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just">
              <a:lnSpc>
                <a:spcPct val="115000"/>
              </a:lnSpc>
              <a:spcAft>
                <a:spcPts val="800"/>
              </a:spcAft>
            </a:pPr>
            <a:r>
              <a:rPr lang="da-DK" sz="1800" dirty="0">
                <a:effectLst/>
                <a:latin typeface="Arial" panose="020B0604020202020204" pitchFamily="34" charset="0"/>
                <a:ea typeface="Calibri" panose="020F0502020204030204" pitchFamily="34" charset="0"/>
                <a:cs typeface="Times New Roman" panose="02020603050405020304" pitchFamily="18" charset="0"/>
              </a:rPr>
              <a:t>Hvis vi skal lykkes med at lave en politik der sætter rammen for det gode børneliv, så er det vigtigt, at vi forholder os til, hvad børn oplever er afgørende for det gode liv. </a:t>
            </a:r>
            <a:r>
              <a:rPr lang="da-DK"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Børnenes stemmer er derfor blevet afsættet for fornyelsen af børne- og ungepolitikken 2022-23 </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da-DK"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 forsøg på at blive klogere på, hvad børnene selv oplever er vigtigt for det gode børneliv, er de blevet spurgt ind til en række forskellige temaer ved hjælp af det børneinddragelsesmateriale, der er blevet udviklet til formålet. </a:t>
            </a:r>
            <a:endParaRPr lang="da-DK"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endParaRPr lang="da-DK"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da-DK" sz="1800" dirty="0">
                <a:effectLst/>
                <a:latin typeface="Arial" panose="020B0604020202020204" pitchFamily="34" charset="0"/>
                <a:ea typeface="Times New Roman" panose="02020603050405020304" pitchFamily="18" charset="0"/>
                <a:cs typeface="Times New Roman" panose="02020603050405020304" pitchFamily="18" charset="0"/>
              </a:rPr>
              <a:t>Der er blevet inddraget 30 børn i alt i alderen 5-17 år.</a:t>
            </a:r>
            <a:r>
              <a:rPr lang="da-DK" sz="1800" dirty="0">
                <a:effectLst/>
                <a:latin typeface="Arial" panose="020B0604020202020204" pitchFamily="34" charset="0"/>
                <a:ea typeface="Calibri" panose="020F0502020204030204" pitchFamily="34" charset="0"/>
                <a:cs typeface="Times New Roman" panose="02020603050405020304" pitchFamily="18" charset="0"/>
              </a:rPr>
              <a:t> Til samtalerne med børnene og de unge er der udviklet kvalitative inddragelsesmetoder, hvis formål har været at gøre processen engagerende og motiverende at deltage i og derudover at sikre deltagelsesmuligheder for børn og unge i alle aldre.</a:t>
            </a:r>
            <a:r>
              <a:rPr lang="da-DK" sz="1800" dirty="0">
                <a:effectLst/>
                <a:latin typeface="Arial" panose="020B0604020202020204" pitchFamily="34" charset="0"/>
                <a:ea typeface="Times New Roman" panose="02020603050405020304" pitchFamily="18" charset="0"/>
                <a:cs typeface="Times New Roman" panose="02020603050405020304" pitchFamily="18" charset="0"/>
              </a:rPr>
              <a:t> Etiske og metodiske udfordringer forbundet med at indsamle data blandt børn betyder, at der ikke er lavet inddragelse med børn i specialtilbud.</a:t>
            </a:r>
          </a:p>
          <a:p>
            <a:pPr algn="just">
              <a:lnSpc>
                <a:spcPct val="115000"/>
              </a:lnSpc>
              <a:spcAft>
                <a:spcPts val="800"/>
              </a:spcAft>
            </a:pP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15000"/>
              </a:lnSpc>
              <a:spcAft>
                <a:spcPts val="800"/>
              </a:spcAft>
            </a:pPr>
            <a:r>
              <a:rPr lang="da-DK" sz="1800" dirty="0">
                <a:effectLst/>
                <a:latin typeface="Arial" panose="020B0604020202020204" pitchFamily="34" charset="0"/>
                <a:ea typeface="Times New Roman" panose="02020603050405020304" pitchFamily="18" charset="0"/>
                <a:cs typeface="Times New Roman" panose="02020603050405020304" pitchFamily="18" charset="0"/>
              </a:rPr>
              <a:t>Inddragelsen af børn stiller store metodiske krav, hvorfor der som led i inddragelsesprocessen er blevet udviklet tre forskellige materialer, som henvender sig til børn/unge i forskellige aldre. Materialerne er udviklet i tre forskellige formater, der henvender sig til børn på henholdsvis 5-8 år, 9-12 og 13-17. Materialerne er bygget op omkring en spilanalogi og børnene har siddet omkring en slags spilleplade med en voksen som facilitator. Inddragelsen er sket med udgangspunkt i en fælles mundtlig dialog om forskellige temaer og med hjælp fra forskellige materialer. Materialerne er blevet udviklet med inspiration i forskellige metoder fx fotointerview, casebaseret interview og ’</a:t>
            </a:r>
            <a:r>
              <a:rPr lang="da-DK" sz="1800" dirty="0" err="1">
                <a:effectLst/>
                <a:latin typeface="Arial" panose="020B0604020202020204" pitchFamily="34" charset="0"/>
                <a:ea typeface="Times New Roman" panose="02020603050405020304" pitchFamily="18" charset="0"/>
                <a:cs typeface="Times New Roman" panose="02020603050405020304" pitchFamily="18" charset="0"/>
              </a:rPr>
              <a:t>cultural</a:t>
            </a:r>
            <a:r>
              <a:rPr lang="da-DK" sz="1800" dirty="0">
                <a:effectLst/>
                <a:latin typeface="Arial" panose="020B0604020202020204" pitchFamily="34" charset="0"/>
                <a:ea typeface="Times New Roman" panose="02020603050405020304" pitchFamily="18" charset="0"/>
                <a:cs typeface="Times New Roman" panose="02020603050405020304" pitchFamily="18" charset="0"/>
              </a:rPr>
              <a:t> probes’, som ofte anvendes til indsamling af data blandt børn og som led i designprocesser, hvor det kan være udfordrende at bruge traditionelle, kvalitative metoder. </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15000"/>
              </a:lnSpc>
              <a:spcAft>
                <a:spcPts val="800"/>
              </a:spcAft>
            </a:pPr>
            <a:r>
              <a:rPr lang="da-DK"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15000"/>
              </a:lnSpc>
              <a:spcAft>
                <a:spcPts val="800"/>
              </a:spcAft>
            </a:pPr>
            <a:r>
              <a:rPr lang="da-DK" sz="1800" dirty="0">
                <a:effectLst/>
                <a:latin typeface="Arial" panose="020B0604020202020204" pitchFamily="34" charset="0"/>
                <a:ea typeface="Times New Roman" panose="02020603050405020304" pitchFamily="18" charset="0"/>
                <a:cs typeface="Times New Roman" panose="02020603050405020304" pitchFamily="18" charset="0"/>
              </a:rPr>
              <a:t>Omdrejningspunktet for samtalerne og dataindsamlingen har været børnenes oplevelser af det gode børneliv med udgangspunkt i temaerne: Trivsel, læring, voksne, sundhed, fællesskab, det digitale liv og fremtiden.</a:t>
            </a:r>
            <a:r>
              <a:rPr lang="da-DK" sz="18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da-DK" sz="1800" dirty="0">
                <a:effectLst/>
                <a:latin typeface="Arial" panose="020B0604020202020204" pitchFamily="34" charset="0"/>
                <a:ea typeface="Times New Roman" panose="02020603050405020304" pitchFamily="18" charset="0"/>
                <a:cs typeface="Times New Roman" panose="02020603050405020304" pitchFamily="18" charset="0"/>
              </a:rPr>
              <a:t>Der har været forskelligt antal temaer, italesættelse af temaer samt samtalespørgsmål afhængig af aldersgruppen.</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sz="1800" dirty="0">
                <a:effectLst/>
                <a:latin typeface="Arial" panose="020B0604020202020204" pitchFamily="34" charset="0"/>
                <a:ea typeface="Calibri" panose="020F0502020204030204" pitchFamily="34" charset="0"/>
                <a:cs typeface="Times New Roman" panose="02020603050405020304" pitchFamily="18" charset="0"/>
              </a:rPr>
              <a:t>Interviews med forældre er gennemført som brugerrejseinterviews og/eller semistrukturerede interviews, og har haft til hensigt at kortlægge, hvad der er vigtigt for det gode børneliv i deres hverdag. Interviewene har blandt andet omhandlet samarbejde mellem forældre og tilbud, pædagogiske kompetencer, overgange i hverdagen, fritid etc.  </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a-DK" dirty="0"/>
          </a:p>
        </p:txBody>
      </p:sp>
      <p:sp>
        <p:nvSpPr>
          <p:cNvPr id="4" name="Pladsholder til slidenummer 3"/>
          <p:cNvSpPr>
            <a:spLocks noGrp="1"/>
          </p:cNvSpPr>
          <p:nvPr>
            <p:ph type="sldNum" sz="quarter" idx="5"/>
          </p:nvPr>
        </p:nvSpPr>
        <p:spPr/>
        <p:txBody>
          <a:bodyPr/>
          <a:lstStyle/>
          <a:p>
            <a:fld id="{C404715D-7480-4B12-BDA3-4287386BF6FE}" type="slidenum">
              <a:rPr lang="da-DK" smtClean="0"/>
              <a:t>3</a:t>
            </a:fld>
            <a:endParaRPr lang="da-DK"/>
          </a:p>
        </p:txBody>
      </p:sp>
    </p:spTree>
    <p:extLst>
      <p:ext uri="{BB962C8B-B14F-4D97-AF65-F5344CB8AC3E}">
        <p14:creationId xmlns:p14="http://schemas.microsoft.com/office/powerpoint/2010/main" val="3458291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endParaRPr lang="da-DK" sz="1800" b="0" i="0" u="none" strike="noStrike" baseline="0">
              <a:solidFill>
                <a:srgbClr val="000000"/>
              </a:solidFill>
              <a:latin typeface="Arial" panose="020B0604020202020204" pitchFamily="34" charset="0"/>
            </a:endParaRPr>
          </a:p>
          <a:p>
            <a:r>
              <a:rPr lang="da-DK" sz="1800" b="0" i="0" u="none" strike="noStrike" baseline="0">
                <a:latin typeface="Arial" panose="020B0604020202020204" pitchFamily="34" charset="0"/>
              </a:rPr>
              <a:t>Positive fællesskaber er kernen i det gode børneliv ifølge børnene og de unge. Fællesskaber med venner og om aktiviteter gør dem glade og motiverer dem. Børn og unge i alle aldre ser og værdsætter, når voksne sætter rammer for relationer og fællesskaber, og når voksne hjælper med at løse de konflikter, der kan opstå. De efterspørger hjælp til at håndtere svære dynamikker fx på tværs af køn, etnicitet, handicap eller på grund af sociale hierarkier. Særligt de ældre børn og unge sætter pris på både at være en del af mindre og nære fællesskaber samt af bredere fællesskaber med mange forskellige børn og unge. </a:t>
            </a:r>
          </a:p>
          <a:p>
            <a:endParaRPr lang="da-DK" sz="1800" b="0" i="0" u="none" strike="noStrike" baseline="0">
              <a:latin typeface="Arial" panose="020B0604020202020204" pitchFamily="34" charset="0"/>
            </a:endParaRPr>
          </a:p>
          <a:p>
            <a:r>
              <a:rPr lang="da-DK" sz="1800" b="0" i="0" u="none" strike="noStrike" baseline="0">
                <a:latin typeface="Arial" panose="020B0604020202020204" pitchFamily="34" charset="0"/>
              </a:rPr>
              <a:t>Det digitale spiller en stor rolle i forhold til at opbygge relationer og vedligeholde dem, men kan også forstærke følelsen af at være ensom eller uden for </a:t>
            </a:r>
          </a:p>
          <a:p>
            <a:r>
              <a:rPr lang="da-DK" sz="1800" b="0" i="0" u="none" strike="noStrike" baseline="0">
                <a:latin typeface="Arial" panose="020B0604020202020204" pitchFamily="34" charset="0"/>
              </a:rPr>
              <a:t>fællesskaber. </a:t>
            </a:r>
            <a:endParaRPr lang="da-DK"/>
          </a:p>
        </p:txBody>
      </p:sp>
      <p:sp>
        <p:nvSpPr>
          <p:cNvPr id="4" name="Pladsholder til slidenummer 3"/>
          <p:cNvSpPr>
            <a:spLocks noGrp="1"/>
          </p:cNvSpPr>
          <p:nvPr>
            <p:ph type="sldNum" sz="quarter" idx="5"/>
          </p:nvPr>
        </p:nvSpPr>
        <p:spPr/>
        <p:txBody>
          <a:bodyPr/>
          <a:lstStyle/>
          <a:p>
            <a:fld id="{C404715D-7480-4B12-BDA3-4287386BF6FE}" type="slidenum">
              <a:rPr lang="da-DK" smtClean="0"/>
              <a:t>4</a:t>
            </a:fld>
            <a:endParaRPr lang="da-DK"/>
          </a:p>
        </p:txBody>
      </p:sp>
    </p:spTree>
    <p:extLst>
      <p:ext uri="{BB962C8B-B14F-4D97-AF65-F5344CB8AC3E}">
        <p14:creationId xmlns:p14="http://schemas.microsoft.com/office/powerpoint/2010/main" val="2285544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endParaRPr lang="da-DK" sz="1800" b="0" i="0" u="none" strike="noStrike" baseline="0" dirty="0">
              <a:solidFill>
                <a:srgbClr val="000000"/>
              </a:solidFill>
              <a:latin typeface="Arial" panose="020B0604020202020204" pitchFamily="34" charset="0"/>
            </a:endParaRPr>
          </a:p>
          <a:p>
            <a:r>
              <a:rPr lang="da-DK" sz="1800" b="0" i="0" u="none" strike="noStrike" baseline="0" dirty="0">
                <a:latin typeface="Arial" panose="020B0604020202020204" pitchFamily="34" charset="0"/>
              </a:rPr>
              <a:t>Positive fællesskaber er kernen i det gode børneliv ifølge børnene og de unge. Fællesskaber med venner og om aktiviteter gør dem glade og motiverer dem. Børn og unge i alle aldre ser og værdsætter, når voksne sætter rammer for relationer og fællesskaber, og når voksne hjælper med at løse de konflikter, der kan opstå. De efterspørger hjælp til at håndtere svære dynamikker fx på tværs af køn, etnicitet, handicap eller på grund af sociale hierarkier. Særligt de ældre børn og unge sætter pris på både at være en del af mindre og nære fællesskaber samt af bredere fællesskaber med mange forskellige børn og unge. </a:t>
            </a:r>
          </a:p>
          <a:p>
            <a:endParaRPr lang="da-DK" sz="1800" b="0" i="0" u="none" strike="noStrike" baseline="0" dirty="0">
              <a:latin typeface="Arial" panose="020B0604020202020204" pitchFamily="34" charset="0"/>
            </a:endParaRPr>
          </a:p>
          <a:p>
            <a:r>
              <a:rPr lang="da-DK" sz="1800" b="0" i="0" u="none" strike="noStrike" baseline="0" dirty="0">
                <a:latin typeface="Arial" panose="020B0604020202020204" pitchFamily="34" charset="0"/>
              </a:rPr>
              <a:t>Det digitale spiller en stor rolle i forhold til at opbygge relationer og vedligeholde dem, men kan også forstærke følelsen af at være ensom eller uden for </a:t>
            </a:r>
          </a:p>
          <a:p>
            <a:r>
              <a:rPr lang="da-DK" sz="1800" b="0" i="0" u="none" strike="noStrike" baseline="0" dirty="0">
                <a:latin typeface="Arial" panose="020B0604020202020204" pitchFamily="34" charset="0"/>
              </a:rPr>
              <a:t>fællesskaber. </a:t>
            </a:r>
            <a:endParaRPr lang="da-DK" dirty="0"/>
          </a:p>
        </p:txBody>
      </p:sp>
      <p:sp>
        <p:nvSpPr>
          <p:cNvPr id="4" name="Pladsholder til slidenummer 3"/>
          <p:cNvSpPr>
            <a:spLocks noGrp="1"/>
          </p:cNvSpPr>
          <p:nvPr>
            <p:ph type="sldNum" sz="quarter" idx="5"/>
          </p:nvPr>
        </p:nvSpPr>
        <p:spPr/>
        <p:txBody>
          <a:bodyPr/>
          <a:lstStyle/>
          <a:p>
            <a:fld id="{C404715D-7480-4B12-BDA3-4287386BF6FE}" type="slidenum">
              <a:rPr lang="da-DK" smtClean="0"/>
              <a:t>5</a:t>
            </a:fld>
            <a:endParaRPr lang="da-DK"/>
          </a:p>
        </p:txBody>
      </p:sp>
    </p:spTree>
    <p:extLst>
      <p:ext uri="{BB962C8B-B14F-4D97-AF65-F5344CB8AC3E}">
        <p14:creationId xmlns:p14="http://schemas.microsoft.com/office/powerpoint/2010/main" val="2032806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endParaRPr lang="da-DK" sz="1800" b="0" i="0" u="none" strike="noStrike" baseline="0" dirty="0">
              <a:solidFill>
                <a:srgbClr val="000000"/>
              </a:solidFill>
              <a:latin typeface="Arial" panose="020B0604020202020204" pitchFamily="34" charset="0"/>
            </a:endParaRPr>
          </a:p>
          <a:p>
            <a:r>
              <a:rPr lang="da-DK" sz="1800" b="0" i="0" u="none" strike="noStrike" baseline="0" dirty="0">
                <a:latin typeface="Arial" panose="020B0604020202020204" pitchFamily="34" charset="0"/>
              </a:rPr>
              <a:t>For børnene og de unge er ”den gode voksen” én, der lytter og tager sig tid til at lytte. Det er én, der kan se tingene fra flere perspektiver, som ikke tager parti, og som hverken overreagerer eller undlader at handle på det, der bliver sagt. De voksne spiller en kæmpe rolle for børnenes og de unges motivation til at lære og trives, og de kan få selv ”kedelige” ting til at være spændende. Børnene og de unge mærker, når de voksne gør sig umage. Når noget er svært, giver den gode voksen sig tid til at forklare tingene igen eller på nye måder. </a:t>
            </a:r>
          </a:p>
          <a:p>
            <a:endParaRPr lang="da-DK" sz="1800" b="0" i="0" u="none" strike="noStrike" baseline="0" dirty="0">
              <a:latin typeface="Arial" panose="020B0604020202020204" pitchFamily="34" charset="0"/>
            </a:endParaRPr>
          </a:p>
          <a:p>
            <a:r>
              <a:rPr lang="da-DK" sz="1800" b="0" i="0" u="none" strike="noStrike" baseline="0" dirty="0">
                <a:latin typeface="Arial" panose="020B0604020202020204" pitchFamily="34" charset="0"/>
              </a:rPr>
              <a:t>Børnene og de unge fortæller også om ”sure og irriterede voksne”. Det er utrygt og skaber forvirring, når de ikke kan aflæse den måde, voksne reagerer på. </a:t>
            </a:r>
            <a:endParaRPr lang="da-DK" dirty="0"/>
          </a:p>
        </p:txBody>
      </p:sp>
      <p:sp>
        <p:nvSpPr>
          <p:cNvPr id="4" name="Pladsholder til slidenummer 3"/>
          <p:cNvSpPr>
            <a:spLocks noGrp="1"/>
          </p:cNvSpPr>
          <p:nvPr>
            <p:ph type="sldNum" sz="quarter" idx="5"/>
          </p:nvPr>
        </p:nvSpPr>
        <p:spPr/>
        <p:txBody>
          <a:bodyPr/>
          <a:lstStyle/>
          <a:p>
            <a:fld id="{C404715D-7480-4B12-BDA3-4287386BF6FE}" type="slidenum">
              <a:rPr lang="da-DK" smtClean="0"/>
              <a:t>6</a:t>
            </a:fld>
            <a:endParaRPr lang="da-DK"/>
          </a:p>
        </p:txBody>
      </p:sp>
    </p:spTree>
    <p:extLst>
      <p:ext uri="{BB962C8B-B14F-4D97-AF65-F5344CB8AC3E}">
        <p14:creationId xmlns:p14="http://schemas.microsoft.com/office/powerpoint/2010/main" val="3698166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endParaRPr lang="da-DK" sz="1800" b="0" i="0" u="none" strike="noStrike" baseline="0">
              <a:solidFill>
                <a:srgbClr val="000000"/>
              </a:solidFill>
              <a:latin typeface="Arial" panose="020B0604020202020204" pitchFamily="34" charset="0"/>
            </a:endParaRPr>
          </a:p>
          <a:p>
            <a:r>
              <a:rPr lang="da-DK" sz="1800" b="0" i="0" u="none" strike="noStrike" baseline="0">
                <a:latin typeface="Arial" panose="020B0604020202020204" pitchFamily="34" charset="0"/>
              </a:rPr>
              <a:t>For børnene og de unge er ”den gode voksen” én, der lytter og tager sig tid til at lytte. Det er én, der kan se tingene fra flere perspektiver, som ikke tager parti, og som hverken overreagerer eller undlader at handle på det, der bliver sagt. De voksne spiller en kæmpe rolle for børnenes og de unges motivation til at lære og trives, og de kan få selv ”kedelige” ting til at være spændende. Børnene og de unge mærker, når de voksne gør sig umage. Når noget er svært, giver den gode voksen sig tid til at forklare tingene igen eller på nye måder. </a:t>
            </a:r>
          </a:p>
          <a:p>
            <a:endParaRPr lang="da-DK" sz="1800" b="0" i="0" u="none" strike="noStrike" baseline="0">
              <a:latin typeface="Arial" panose="020B0604020202020204" pitchFamily="34" charset="0"/>
            </a:endParaRPr>
          </a:p>
          <a:p>
            <a:r>
              <a:rPr lang="da-DK" sz="1800" b="0" i="0" u="none" strike="noStrike" baseline="0">
                <a:latin typeface="Arial" panose="020B0604020202020204" pitchFamily="34" charset="0"/>
              </a:rPr>
              <a:t>Børnene og de unge fortæller også om ”sure og irriterede voksne”. Det er utrygt og skaber forvirring, når de ikke kan aflæse den måde, voksne reagerer på. </a:t>
            </a:r>
            <a:endParaRPr lang="da-DK"/>
          </a:p>
        </p:txBody>
      </p:sp>
      <p:sp>
        <p:nvSpPr>
          <p:cNvPr id="4" name="Pladsholder til slidenummer 3"/>
          <p:cNvSpPr>
            <a:spLocks noGrp="1"/>
          </p:cNvSpPr>
          <p:nvPr>
            <p:ph type="sldNum" sz="quarter" idx="5"/>
          </p:nvPr>
        </p:nvSpPr>
        <p:spPr/>
        <p:txBody>
          <a:bodyPr/>
          <a:lstStyle/>
          <a:p>
            <a:fld id="{C404715D-7480-4B12-BDA3-4287386BF6FE}" type="slidenum">
              <a:rPr lang="da-DK" smtClean="0"/>
              <a:t>7</a:t>
            </a:fld>
            <a:endParaRPr lang="da-DK"/>
          </a:p>
        </p:txBody>
      </p:sp>
    </p:spTree>
    <p:extLst>
      <p:ext uri="{BB962C8B-B14F-4D97-AF65-F5344CB8AC3E}">
        <p14:creationId xmlns:p14="http://schemas.microsoft.com/office/powerpoint/2010/main" val="81818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endParaRPr lang="da-DK" sz="1800" b="0" i="0" u="none" strike="noStrike" baseline="0">
              <a:solidFill>
                <a:srgbClr val="000000"/>
              </a:solidFill>
              <a:latin typeface="Arial" panose="020B0604020202020204" pitchFamily="34" charset="0"/>
            </a:endParaRPr>
          </a:p>
          <a:p>
            <a:r>
              <a:rPr lang="da-DK" sz="1800" b="0" i="0" u="none" strike="noStrike" baseline="0">
                <a:latin typeface="Arial" panose="020B0604020202020204" pitchFamily="34" charset="0"/>
              </a:rPr>
              <a:t>Børnene og de unge vil gerne udfordres og udfolde sig på forskellige måder i løbet af dagen. De vil gerne arbejde alene, i mindre grupper og i større grupper. De vil gerne bruge kroppen, computeren, naturen og deres kreativitet. De yngre børn peger særligt på forskellige rammer for leg og de ældre børn på forskellige rammer for læring. De kan se, når de voksne gør sig umage, fordi det gør dagen mere varieret og motiverende. Når de voksne gør sig umage, oplever børnene og de unge også, at de udfordres på en bevidst og målrettet måde. </a:t>
            </a:r>
          </a:p>
          <a:p>
            <a:endParaRPr lang="da-DK" sz="1800" b="0" i="0" u="none" strike="noStrike" baseline="0">
              <a:latin typeface="Arial" panose="020B0604020202020204" pitchFamily="34" charset="0"/>
            </a:endParaRPr>
          </a:p>
          <a:p>
            <a:r>
              <a:rPr lang="da-DK" sz="1800" b="0" i="0" u="none" strike="noStrike" baseline="0">
                <a:latin typeface="Arial" panose="020B0604020202020204" pitchFamily="34" charset="0"/>
              </a:rPr>
              <a:t>Børnene efterspørger selvbestemmelse inden for en passende ramme. De vil gerne tage ansvar for at løse opgaver og tages alvorligt. Særligt de ældre børn og unge oplever, at de udvikler andre sider af sig selv i fritiden, og når de gør noget anderledes i undervisningen, end de plejer. </a:t>
            </a:r>
          </a:p>
          <a:p>
            <a:r>
              <a:rPr lang="da-DK" sz="1800" b="0" i="0" u="none" strike="noStrike" baseline="0">
                <a:latin typeface="Arial" panose="020B0604020202020204" pitchFamily="34" charset="0"/>
              </a:rPr>
              <a:t>Børnene og de unge peger på hjemsendelse under </a:t>
            </a:r>
            <a:r>
              <a:rPr lang="da-DK" sz="1800" b="0" i="0" u="none" strike="noStrike" baseline="0" err="1">
                <a:latin typeface="Arial" panose="020B0604020202020204" pitchFamily="34" charset="0"/>
              </a:rPr>
              <a:t>corona</a:t>
            </a:r>
            <a:r>
              <a:rPr lang="da-DK" sz="1800" b="0" i="0" u="none" strike="noStrike" baseline="0">
                <a:latin typeface="Arial" panose="020B0604020202020204" pitchFamily="34" charset="0"/>
              </a:rPr>
              <a:t> som en tid, hvor dagene var særligt svære eller kedelige, fordi de sad alene hjemme og manglede </a:t>
            </a:r>
          </a:p>
          <a:p>
            <a:r>
              <a:rPr lang="da-DK" sz="1800" b="0" i="0" u="none" strike="noStrike" baseline="0">
                <a:latin typeface="Arial" panose="020B0604020202020204" pitchFamily="34" charset="0"/>
              </a:rPr>
              <a:t>variation i løbet af dagen. </a:t>
            </a:r>
            <a:endParaRPr lang="da-DK"/>
          </a:p>
        </p:txBody>
      </p:sp>
      <p:sp>
        <p:nvSpPr>
          <p:cNvPr id="4" name="Pladsholder til slidenummer 3"/>
          <p:cNvSpPr>
            <a:spLocks noGrp="1"/>
          </p:cNvSpPr>
          <p:nvPr>
            <p:ph type="sldNum" sz="quarter" idx="5"/>
          </p:nvPr>
        </p:nvSpPr>
        <p:spPr/>
        <p:txBody>
          <a:bodyPr/>
          <a:lstStyle/>
          <a:p>
            <a:fld id="{C404715D-7480-4B12-BDA3-4287386BF6FE}" type="slidenum">
              <a:rPr lang="da-DK" smtClean="0"/>
              <a:t>8</a:t>
            </a:fld>
            <a:endParaRPr lang="da-DK"/>
          </a:p>
        </p:txBody>
      </p:sp>
    </p:spTree>
    <p:extLst>
      <p:ext uri="{BB962C8B-B14F-4D97-AF65-F5344CB8AC3E}">
        <p14:creationId xmlns:p14="http://schemas.microsoft.com/office/powerpoint/2010/main" val="1157602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endParaRPr lang="da-DK" sz="1800" b="0" i="0" u="none" strike="noStrike" baseline="0" dirty="0">
              <a:solidFill>
                <a:srgbClr val="000000"/>
              </a:solidFill>
              <a:latin typeface="Arial" panose="020B0604020202020204" pitchFamily="34" charset="0"/>
            </a:endParaRPr>
          </a:p>
          <a:p>
            <a:r>
              <a:rPr lang="da-DK" sz="1800" b="0" i="0" u="none" strike="noStrike" baseline="0" dirty="0">
                <a:latin typeface="Arial" panose="020B0604020202020204" pitchFamily="34" charset="0"/>
              </a:rPr>
              <a:t>Børnene og de unge vil gerne udfordres og udfolde sig på forskellige måder i løbet af dagen. De vil gerne arbejde alene, i mindre grupper og i større grupper. De vil gerne bruge kroppen, computeren, naturen og deres kreativitet. De yngre børn peger særligt på forskellige rammer for leg og de ældre børn på forskellige rammer for læring. De kan se, når de voksne gør sig umage, fordi det gør dagen mere varieret og motiverende. Når de voksne gør sig umage, oplever børnene og de unge også, at de udfordres på en bevidst og målrettet måde. </a:t>
            </a:r>
          </a:p>
          <a:p>
            <a:endParaRPr lang="da-DK" sz="1800" b="0" i="0" u="none" strike="noStrike" baseline="0" dirty="0">
              <a:latin typeface="Arial" panose="020B0604020202020204" pitchFamily="34" charset="0"/>
            </a:endParaRPr>
          </a:p>
          <a:p>
            <a:r>
              <a:rPr lang="da-DK" sz="1800" b="0" i="0" u="none" strike="noStrike" baseline="0" dirty="0">
                <a:latin typeface="Arial" panose="020B0604020202020204" pitchFamily="34" charset="0"/>
              </a:rPr>
              <a:t>Børnene efterspørger selvbestemmelse inden for en passende ramme. De vil gerne tage ansvar for at løse opgaver og tages alvorligt. Særligt de ældre børn og unge oplever, at de udvikler andre sider af sig selv i fritiden, og når de gør noget anderledes i undervisningen, end de plejer. </a:t>
            </a:r>
          </a:p>
          <a:p>
            <a:r>
              <a:rPr lang="da-DK" sz="1800" b="0" i="0" u="none" strike="noStrike" baseline="0" dirty="0">
                <a:latin typeface="Arial" panose="020B0604020202020204" pitchFamily="34" charset="0"/>
              </a:rPr>
              <a:t>Børnene og de unge peger på hjemsendelse under </a:t>
            </a:r>
            <a:r>
              <a:rPr lang="da-DK" sz="1800" b="0" i="0" u="none" strike="noStrike" baseline="0" dirty="0" err="1">
                <a:latin typeface="Arial" panose="020B0604020202020204" pitchFamily="34" charset="0"/>
              </a:rPr>
              <a:t>corona</a:t>
            </a:r>
            <a:r>
              <a:rPr lang="da-DK" sz="1800" b="0" i="0" u="none" strike="noStrike" baseline="0" dirty="0">
                <a:latin typeface="Arial" panose="020B0604020202020204" pitchFamily="34" charset="0"/>
              </a:rPr>
              <a:t> som en tid, hvor dagene var særligt svære eller kedelige, fordi de sad alene hjemme og manglede </a:t>
            </a:r>
          </a:p>
          <a:p>
            <a:r>
              <a:rPr lang="da-DK" sz="1800" b="0" i="0" u="none" strike="noStrike" baseline="0" dirty="0">
                <a:latin typeface="Arial" panose="020B0604020202020204" pitchFamily="34" charset="0"/>
              </a:rPr>
              <a:t>variation i løbet af dagen. </a:t>
            </a:r>
            <a:endParaRPr lang="da-DK" dirty="0"/>
          </a:p>
        </p:txBody>
      </p:sp>
      <p:sp>
        <p:nvSpPr>
          <p:cNvPr id="4" name="Pladsholder til slidenummer 3"/>
          <p:cNvSpPr>
            <a:spLocks noGrp="1"/>
          </p:cNvSpPr>
          <p:nvPr>
            <p:ph type="sldNum" sz="quarter" idx="5"/>
          </p:nvPr>
        </p:nvSpPr>
        <p:spPr/>
        <p:txBody>
          <a:bodyPr/>
          <a:lstStyle/>
          <a:p>
            <a:fld id="{C404715D-7480-4B12-BDA3-4287386BF6FE}" type="slidenum">
              <a:rPr lang="da-DK" smtClean="0"/>
              <a:t>9</a:t>
            </a:fld>
            <a:endParaRPr lang="da-DK"/>
          </a:p>
        </p:txBody>
      </p:sp>
    </p:spTree>
    <p:extLst>
      <p:ext uri="{BB962C8B-B14F-4D97-AF65-F5344CB8AC3E}">
        <p14:creationId xmlns:p14="http://schemas.microsoft.com/office/powerpoint/2010/main" val="849002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1ED21B-2063-41B2-A541-A5963809A625}"/>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B0DAAAB9-252B-4523-8806-6687B2CF34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EEB9E6F1-0DCA-4599-BD51-2426EBE4C89F}"/>
              </a:ext>
            </a:extLst>
          </p:cNvPr>
          <p:cNvSpPr>
            <a:spLocks noGrp="1"/>
          </p:cNvSpPr>
          <p:nvPr>
            <p:ph type="dt" sz="half" idx="10"/>
          </p:nvPr>
        </p:nvSpPr>
        <p:spPr/>
        <p:txBody>
          <a:bodyPr/>
          <a:lstStyle/>
          <a:p>
            <a:fld id="{D73DF401-5561-4116-9C08-83ACA09EB6A6}" type="datetimeFigureOut">
              <a:rPr lang="da-DK" smtClean="0"/>
              <a:t>09-06-2022</a:t>
            </a:fld>
            <a:endParaRPr lang="da-DK"/>
          </a:p>
        </p:txBody>
      </p:sp>
      <p:sp>
        <p:nvSpPr>
          <p:cNvPr id="5" name="Pladsholder til sidefod 4">
            <a:extLst>
              <a:ext uri="{FF2B5EF4-FFF2-40B4-BE49-F238E27FC236}">
                <a16:creationId xmlns:a16="http://schemas.microsoft.com/office/drawing/2014/main" id="{F0DE8F03-4F35-47E3-826F-20B77F92748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0630160-88BF-47DF-B3ED-130CD889787C}"/>
              </a:ext>
            </a:extLst>
          </p:cNvPr>
          <p:cNvSpPr>
            <a:spLocks noGrp="1"/>
          </p:cNvSpPr>
          <p:nvPr>
            <p:ph type="sldNum" sz="quarter" idx="12"/>
          </p:nvPr>
        </p:nvSpPr>
        <p:spPr/>
        <p:txBody>
          <a:bodyPr/>
          <a:lstStyle/>
          <a:p>
            <a:fld id="{4F4EB9EF-C6BC-4CFB-A9A4-7988D4FC9FD0}" type="slidenum">
              <a:rPr lang="da-DK" smtClean="0"/>
              <a:t>‹nr.›</a:t>
            </a:fld>
            <a:endParaRPr lang="da-DK"/>
          </a:p>
        </p:txBody>
      </p:sp>
    </p:spTree>
    <p:extLst>
      <p:ext uri="{BB962C8B-B14F-4D97-AF65-F5344CB8AC3E}">
        <p14:creationId xmlns:p14="http://schemas.microsoft.com/office/powerpoint/2010/main" val="3866816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E67C2C-5C36-45A2-9183-293D3AF751DF}"/>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F7AEC1D7-959F-4166-B56D-88CF56AF3DB5}"/>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B7844D65-3DFF-42A4-BFAA-187FEC0DCB7C}"/>
              </a:ext>
            </a:extLst>
          </p:cNvPr>
          <p:cNvSpPr>
            <a:spLocks noGrp="1"/>
          </p:cNvSpPr>
          <p:nvPr>
            <p:ph type="dt" sz="half" idx="10"/>
          </p:nvPr>
        </p:nvSpPr>
        <p:spPr/>
        <p:txBody>
          <a:bodyPr/>
          <a:lstStyle/>
          <a:p>
            <a:fld id="{D73DF401-5561-4116-9C08-83ACA09EB6A6}" type="datetimeFigureOut">
              <a:rPr lang="da-DK" smtClean="0"/>
              <a:t>09-06-2022</a:t>
            </a:fld>
            <a:endParaRPr lang="da-DK"/>
          </a:p>
        </p:txBody>
      </p:sp>
      <p:sp>
        <p:nvSpPr>
          <p:cNvPr id="5" name="Pladsholder til sidefod 4">
            <a:extLst>
              <a:ext uri="{FF2B5EF4-FFF2-40B4-BE49-F238E27FC236}">
                <a16:creationId xmlns:a16="http://schemas.microsoft.com/office/drawing/2014/main" id="{A2F493CA-1520-4DC8-8D86-A8129FCBEE3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56EAD60-B0BE-41FE-B425-6EC29CF2C311}"/>
              </a:ext>
            </a:extLst>
          </p:cNvPr>
          <p:cNvSpPr>
            <a:spLocks noGrp="1"/>
          </p:cNvSpPr>
          <p:nvPr>
            <p:ph type="sldNum" sz="quarter" idx="12"/>
          </p:nvPr>
        </p:nvSpPr>
        <p:spPr/>
        <p:txBody>
          <a:bodyPr/>
          <a:lstStyle/>
          <a:p>
            <a:fld id="{4F4EB9EF-C6BC-4CFB-A9A4-7988D4FC9FD0}" type="slidenum">
              <a:rPr lang="da-DK" smtClean="0"/>
              <a:t>‹nr.›</a:t>
            </a:fld>
            <a:endParaRPr lang="da-DK"/>
          </a:p>
        </p:txBody>
      </p:sp>
    </p:spTree>
    <p:extLst>
      <p:ext uri="{BB962C8B-B14F-4D97-AF65-F5344CB8AC3E}">
        <p14:creationId xmlns:p14="http://schemas.microsoft.com/office/powerpoint/2010/main" val="1827186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12738087-80AE-4691-86AF-505AF103199E}"/>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3F5D74EB-8500-4665-A5B2-76C86A2A10D8}"/>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93810CB-1E95-418F-A6A6-5B006BD47997}"/>
              </a:ext>
            </a:extLst>
          </p:cNvPr>
          <p:cNvSpPr>
            <a:spLocks noGrp="1"/>
          </p:cNvSpPr>
          <p:nvPr>
            <p:ph type="dt" sz="half" idx="10"/>
          </p:nvPr>
        </p:nvSpPr>
        <p:spPr/>
        <p:txBody>
          <a:bodyPr/>
          <a:lstStyle/>
          <a:p>
            <a:fld id="{D73DF401-5561-4116-9C08-83ACA09EB6A6}" type="datetimeFigureOut">
              <a:rPr lang="da-DK" smtClean="0"/>
              <a:t>09-06-2022</a:t>
            </a:fld>
            <a:endParaRPr lang="da-DK"/>
          </a:p>
        </p:txBody>
      </p:sp>
      <p:sp>
        <p:nvSpPr>
          <p:cNvPr id="5" name="Pladsholder til sidefod 4">
            <a:extLst>
              <a:ext uri="{FF2B5EF4-FFF2-40B4-BE49-F238E27FC236}">
                <a16:creationId xmlns:a16="http://schemas.microsoft.com/office/drawing/2014/main" id="{213D0D51-8A43-4D48-8C97-B4EBE4E4B3E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892ED00-E020-4DE1-BD2D-14E712D822AB}"/>
              </a:ext>
            </a:extLst>
          </p:cNvPr>
          <p:cNvSpPr>
            <a:spLocks noGrp="1"/>
          </p:cNvSpPr>
          <p:nvPr>
            <p:ph type="sldNum" sz="quarter" idx="12"/>
          </p:nvPr>
        </p:nvSpPr>
        <p:spPr/>
        <p:txBody>
          <a:bodyPr/>
          <a:lstStyle/>
          <a:p>
            <a:fld id="{4F4EB9EF-C6BC-4CFB-A9A4-7988D4FC9FD0}" type="slidenum">
              <a:rPr lang="da-DK" smtClean="0"/>
              <a:t>‹nr.›</a:t>
            </a:fld>
            <a:endParaRPr lang="da-DK"/>
          </a:p>
        </p:txBody>
      </p:sp>
    </p:spTree>
    <p:extLst>
      <p:ext uri="{BB962C8B-B14F-4D97-AF65-F5344CB8AC3E}">
        <p14:creationId xmlns:p14="http://schemas.microsoft.com/office/powerpoint/2010/main" val="2938897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F07252-23D9-45BD-BAA6-7B02190796CC}"/>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7AF1EA4F-493E-4495-A16E-A3F104D9FAAC}"/>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8C9F0FA-8D82-4417-9BE3-3195BFB3BD0C}"/>
              </a:ext>
            </a:extLst>
          </p:cNvPr>
          <p:cNvSpPr>
            <a:spLocks noGrp="1"/>
          </p:cNvSpPr>
          <p:nvPr>
            <p:ph type="dt" sz="half" idx="10"/>
          </p:nvPr>
        </p:nvSpPr>
        <p:spPr/>
        <p:txBody>
          <a:bodyPr/>
          <a:lstStyle/>
          <a:p>
            <a:fld id="{D73DF401-5561-4116-9C08-83ACA09EB6A6}" type="datetimeFigureOut">
              <a:rPr lang="da-DK" smtClean="0"/>
              <a:t>09-06-2022</a:t>
            </a:fld>
            <a:endParaRPr lang="da-DK"/>
          </a:p>
        </p:txBody>
      </p:sp>
      <p:sp>
        <p:nvSpPr>
          <p:cNvPr id="5" name="Pladsholder til sidefod 4">
            <a:extLst>
              <a:ext uri="{FF2B5EF4-FFF2-40B4-BE49-F238E27FC236}">
                <a16:creationId xmlns:a16="http://schemas.microsoft.com/office/drawing/2014/main" id="{F1DF10BF-339F-4675-9903-80A2376FCE2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31506556-D9BF-4CB4-BBC9-3C784F6A7F28}"/>
              </a:ext>
            </a:extLst>
          </p:cNvPr>
          <p:cNvSpPr>
            <a:spLocks noGrp="1"/>
          </p:cNvSpPr>
          <p:nvPr>
            <p:ph type="sldNum" sz="quarter" idx="12"/>
          </p:nvPr>
        </p:nvSpPr>
        <p:spPr/>
        <p:txBody>
          <a:bodyPr/>
          <a:lstStyle/>
          <a:p>
            <a:fld id="{4F4EB9EF-C6BC-4CFB-A9A4-7988D4FC9FD0}" type="slidenum">
              <a:rPr lang="da-DK" smtClean="0"/>
              <a:t>‹nr.›</a:t>
            </a:fld>
            <a:endParaRPr lang="da-DK"/>
          </a:p>
        </p:txBody>
      </p:sp>
    </p:spTree>
    <p:extLst>
      <p:ext uri="{BB962C8B-B14F-4D97-AF65-F5344CB8AC3E}">
        <p14:creationId xmlns:p14="http://schemas.microsoft.com/office/powerpoint/2010/main" val="2393949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B4361C-E3CA-4A93-9981-A32D0060F390}"/>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2C856E77-88CD-495C-89CF-7671F2087D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9D4226FF-C230-4393-8ECF-4F55F9E7DD83}"/>
              </a:ext>
            </a:extLst>
          </p:cNvPr>
          <p:cNvSpPr>
            <a:spLocks noGrp="1"/>
          </p:cNvSpPr>
          <p:nvPr>
            <p:ph type="dt" sz="half" idx="10"/>
          </p:nvPr>
        </p:nvSpPr>
        <p:spPr/>
        <p:txBody>
          <a:bodyPr/>
          <a:lstStyle/>
          <a:p>
            <a:fld id="{D73DF401-5561-4116-9C08-83ACA09EB6A6}" type="datetimeFigureOut">
              <a:rPr lang="da-DK" smtClean="0"/>
              <a:t>09-06-2022</a:t>
            </a:fld>
            <a:endParaRPr lang="da-DK"/>
          </a:p>
        </p:txBody>
      </p:sp>
      <p:sp>
        <p:nvSpPr>
          <p:cNvPr id="5" name="Pladsholder til sidefod 4">
            <a:extLst>
              <a:ext uri="{FF2B5EF4-FFF2-40B4-BE49-F238E27FC236}">
                <a16:creationId xmlns:a16="http://schemas.microsoft.com/office/drawing/2014/main" id="{E31447B7-BCA9-42B7-94A1-9F91419827E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A3E2271-0FF1-4850-83BD-49725F683502}"/>
              </a:ext>
            </a:extLst>
          </p:cNvPr>
          <p:cNvSpPr>
            <a:spLocks noGrp="1"/>
          </p:cNvSpPr>
          <p:nvPr>
            <p:ph type="sldNum" sz="quarter" idx="12"/>
          </p:nvPr>
        </p:nvSpPr>
        <p:spPr/>
        <p:txBody>
          <a:bodyPr/>
          <a:lstStyle/>
          <a:p>
            <a:fld id="{4F4EB9EF-C6BC-4CFB-A9A4-7988D4FC9FD0}" type="slidenum">
              <a:rPr lang="da-DK" smtClean="0"/>
              <a:t>‹nr.›</a:t>
            </a:fld>
            <a:endParaRPr lang="da-DK"/>
          </a:p>
        </p:txBody>
      </p:sp>
    </p:spTree>
    <p:extLst>
      <p:ext uri="{BB962C8B-B14F-4D97-AF65-F5344CB8AC3E}">
        <p14:creationId xmlns:p14="http://schemas.microsoft.com/office/powerpoint/2010/main" val="2397972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4016F1-1DB2-4B03-80B2-09DF76E15F38}"/>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0DE85701-CA1F-4DA7-8D48-31A7677D18F4}"/>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1E30E4E1-FF48-402B-991C-B105FDD8F0BB}"/>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5914C28B-708A-41EF-B4BA-3EDFE782A98B}"/>
              </a:ext>
            </a:extLst>
          </p:cNvPr>
          <p:cNvSpPr>
            <a:spLocks noGrp="1"/>
          </p:cNvSpPr>
          <p:nvPr>
            <p:ph type="dt" sz="half" idx="10"/>
          </p:nvPr>
        </p:nvSpPr>
        <p:spPr/>
        <p:txBody>
          <a:bodyPr/>
          <a:lstStyle/>
          <a:p>
            <a:fld id="{D73DF401-5561-4116-9C08-83ACA09EB6A6}" type="datetimeFigureOut">
              <a:rPr lang="da-DK" smtClean="0"/>
              <a:t>09-06-2022</a:t>
            </a:fld>
            <a:endParaRPr lang="da-DK"/>
          </a:p>
        </p:txBody>
      </p:sp>
      <p:sp>
        <p:nvSpPr>
          <p:cNvPr id="6" name="Pladsholder til sidefod 5">
            <a:extLst>
              <a:ext uri="{FF2B5EF4-FFF2-40B4-BE49-F238E27FC236}">
                <a16:creationId xmlns:a16="http://schemas.microsoft.com/office/drawing/2014/main" id="{52E52E39-703C-4399-A71A-2F36C57AA36C}"/>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529752E1-0942-42B5-A7AB-8E07BDDA7AE2}"/>
              </a:ext>
            </a:extLst>
          </p:cNvPr>
          <p:cNvSpPr>
            <a:spLocks noGrp="1"/>
          </p:cNvSpPr>
          <p:nvPr>
            <p:ph type="sldNum" sz="quarter" idx="12"/>
          </p:nvPr>
        </p:nvSpPr>
        <p:spPr/>
        <p:txBody>
          <a:bodyPr/>
          <a:lstStyle/>
          <a:p>
            <a:fld id="{4F4EB9EF-C6BC-4CFB-A9A4-7988D4FC9FD0}" type="slidenum">
              <a:rPr lang="da-DK" smtClean="0"/>
              <a:t>‹nr.›</a:t>
            </a:fld>
            <a:endParaRPr lang="da-DK"/>
          </a:p>
        </p:txBody>
      </p:sp>
    </p:spTree>
    <p:extLst>
      <p:ext uri="{BB962C8B-B14F-4D97-AF65-F5344CB8AC3E}">
        <p14:creationId xmlns:p14="http://schemas.microsoft.com/office/powerpoint/2010/main" val="3824319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0658A5-4766-41EF-B4A9-FB93795B85DF}"/>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09552839-9F3C-4B81-A995-5095CDAF4C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812AD614-0C05-4A83-84CC-9EADB46A4631}"/>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9E13FC15-EA6A-49DC-92AC-C2CE405B11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A55F5C64-B040-4A7F-90D7-1052FB566276}"/>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444E783B-708D-4215-85CF-326B5AA3EF54}"/>
              </a:ext>
            </a:extLst>
          </p:cNvPr>
          <p:cNvSpPr>
            <a:spLocks noGrp="1"/>
          </p:cNvSpPr>
          <p:nvPr>
            <p:ph type="dt" sz="half" idx="10"/>
          </p:nvPr>
        </p:nvSpPr>
        <p:spPr/>
        <p:txBody>
          <a:bodyPr/>
          <a:lstStyle/>
          <a:p>
            <a:fld id="{D73DF401-5561-4116-9C08-83ACA09EB6A6}" type="datetimeFigureOut">
              <a:rPr lang="da-DK" smtClean="0"/>
              <a:t>09-06-2022</a:t>
            </a:fld>
            <a:endParaRPr lang="da-DK"/>
          </a:p>
        </p:txBody>
      </p:sp>
      <p:sp>
        <p:nvSpPr>
          <p:cNvPr id="8" name="Pladsholder til sidefod 7">
            <a:extLst>
              <a:ext uri="{FF2B5EF4-FFF2-40B4-BE49-F238E27FC236}">
                <a16:creationId xmlns:a16="http://schemas.microsoft.com/office/drawing/2014/main" id="{A4195005-6679-438F-B544-23B8BB709D21}"/>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33E1F050-E3E1-42DD-A4EB-7263C71BBF86}"/>
              </a:ext>
            </a:extLst>
          </p:cNvPr>
          <p:cNvSpPr>
            <a:spLocks noGrp="1"/>
          </p:cNvSpPr>
          <p:nvPr>
            <p:ph type="sldNum" sz="quarter" idx="12"/>
          </p:nvPr>
        </p:nvSpPr>
        <p:spPr/>
        <p:txBody>
          <a:bodyPr/>
          <a:lstStyle/>
          <a:p>
            <a:fld id="{4F4EB9EF-C6BC-4CFB-A9A4-7988D4FC9FD0}" type="slidenum">
              <a:rPr lang="da-DK" smtClean="0"/>
              <a:t>‹nr.›</a:t>
            </a:fld>
            <a:endParaRPr lang="da-DK"/>
          </a:p>
        </p:txBody>
      </p:sp>
    </p:spTree>
    <p:extLst>
      <p:ext uri="{BB962C8B-B14F-4D97-AF65-F5344CB8AC3E}">
        <p14:creationId xmlns:p14="http://schemas.microsoft.com/office/powerpoint/2010/main" val="169629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4A3EAF-D4D5-4ABA-A507-81C08311EE11}"/>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71F3D38E-129B-4A4D-81E6-D50CD5CBCDB8}"/>
              </a:ext>
            </a:extLst>
          </p:cNvPr>
          <p:cNvSpPr>
            <a:spLocks noGrp="1"/>
          </p:cNvSpPr>
          <p:nvPr>
            <p:ph type="dt" sz="half" idx="10"/>
          </p:nvPr>
        </p:nvSpPr>
        <p:spPr/>
        <p:txBody>
          <a:bodyPr/>
          <a:lstStyle/>
          <a:p>
            <a:fld id="{D73DF401-5561-4116-9C08-83ACA09EB6A6}" type="datetimeFigureOut">
              <a:rPr lang="da-DK" smtClean="0"/>
              <a:t>09-06-2022</a:t>
            </a:fld>
            <a:endParaRPr lang="da-DK"/>
          </a:p>
        </p:txBody>
      </p:sp>
      <p:sp>
        <p:nvSpPr>
          <p:cNvPr id="4" name="Pladsholder til sidefod 3">
            <a:extLst>
              <a:ext uri="{FF2B5EF4-FFF2-40B4-BE49-F238E27FC236}">
                <a16:creationId xmlns:a16="http://schemas.microsoft.com/office/drawing/2014/main" id="{5046DC06-B24E-4FA0-B81E-3E0C904ED5BC}"/>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C4D7CF8E-869E-4A2F-9595-4FE76E6D1F65}"/>
              </a:ext>
            </a:extLst>
          </p:cNvPr>
          <p:cNvSpPr>
            <a:spLocks noGrp="1"/>
          </p:cNvSpPr>
          <p:nvPr>
            <p:ph type="sldNum" sz="quarter" idx="12"/>
          </p:nvPr>
        </p:nvSpPr>
        <p:spPr/>
        <p:txBody>
          <a:bodyPr/>
          <a:lstStyle/>
          <a:p>
            <a:fld id="{4F4EB9EF-C6BC-4CFB-A9A4-7988D4FC9FD0}" type="slidenum">
              <a:rPr lang="da-DK" smtClean="0"/>
              <a:t>‹nr.›</a:t>
            </a:fld>
            <a:endParaRPr lang="da-DK"/>
          </a:p>
        </p:txBody>
      </p:sp>
    </p:spTree>
    <p:extLst>
      <p:ext uri="{BB962C8B-B14F-4D97-AF65-F5344CB8AC3E}">
        <p14:creationId xmlns:p14="http://schemas.microsoft.com/office/powerpoint/2010/main" val="786611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35389A1E-86C1-4F9F-8866-585C9D398ADC}"/>
              </a:ext>
            </a:extLst>
          </p:cNvPr>
          <p:cNvSpPr>
            <a:spLocks noGrp="1"/>
          </p:cNvSpPr>
          <p:nvPr>
            <p:ph type="dt" sz="half" idx="10"/>
          </p:nvPr>
        </p:nvSpPr>
        <p:spPr/>
        <p:txBody>
          <a:bodyPr/>
          <a:lstStyle/>
          <a:p>
            <a:fld id="{D73DF401-5561-4116-9C08-83ACA09EB6A6}" type="datetimeFigureOut">
              <a:rPr lang="da-DK" smtClean="0"/>
              <a:t>09-06-2022</a:t>
            </a:fld>
            <a:endParaRPr lang="da-DK"/>
          </a:p>
        </p:txBody>
      </p:sp>
      <p:sp>
        <p:nvSpPr>
          <p:cNvPr id="3" name="Pladsholder til sidefod 2">
            <a:extLst>
              <a:ext uri="{FF2B5EF4-FFF2-40B4-BE49-F238E27FC236}">
                <a16:creationId xmlns:a16="http://schemas.microsoft.com/office/drawing/2014/main" id="{81EDCC77-2D97-4922-AA69-5E8421D906D2}"/>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288F2B9C-5D0F-41B8-80BB-A0D9FE8F5FA9}"/>
              </a:ext>
            </a:extLst>
          </p:cNvPr>
          <p:cNvSpPr>
            <a:spLocks noGrp="1"/>
          </p:cNvSpPr>
          <p:nvPr>
            <p:ph type="sldNum" sz="quarter" idx="12"/>
          </p:nvPr>
        </p:nvSpPr>
        <p:spPr/>
        <p:txBody>
          <a:bodyPr/>
          <a:lstStyle/>
          <a:p>
            <a:fld id="{4F4EB9EF-C6BC-4CFB-A9A4-7988D4FC9FD0}" type="slidenum">
              <a:rPr lang="da-DK" smtClean="0"/>
              <a:t>‹nr.›</a:t>
            </a:fld>
            <a:endParaRPr lang="da-DK"/>
          </a:p>
        </p:txBody>
      </p:sp>
    </p:spTree>
    <p:extLst>
      <p:ext uri="{BB962C8B-B14F-4D97-AF65-F5344CB8AC3E}">
        <p14:creationId xmlns:p14="http://schemas.microsoft.com/office/powerpoint/2010/main" val="652802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7697C2-4A1E-4B79-8189-E57A7E871683}"/>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816CFFFF-AB7C-46C8-816A-C56F11D7EE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05D1AD94-4962-4BAF-B849-D4E924CCD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31601069-56F8-4E90-B9A5-95B8FB42A713}"/>
              </a:ext>
            </a:extLst>
          </p:cNvPr>
          <p:cNvSpPr>
            <a:spLocks noGrp="1"/>
          </p:cNvSpPr>
          <p:nvPr>
            <p:ph type="dt" sz="half" idx="10"/>
          </p:nvPr>
        </p:nvSpPr>
        <p:spPr/>
        <p:txBody>
          <a:bodyPr/>
          <a:lstStyle/>
          <a:p>
            <a:fld id="{D73DF401-5561-4116-9C08-83ACA09EB6A6}" type="datetimeFigureOut">
              <a:rPr lang="da-DK" smtClean="0"/>
              <a:t>09-06-2022</a:t>
            </a:fld>
            <a:endParaRPr lang="da-DK"/>
          </a:p>
        </p:txBody>
      </p:sp>
      <p:sp>
        <p:nvSpPr>
          <p:cNvPr id="6" name="Pladsholder til sidefod 5">
            <a:extLst>
              <a:ext uri="{FF2B5EF4-FFF2-40B4-BE49-F238E27FC236}">
                <a16:creationId xmlns:a16="http://schemas.microsoft.com/office/drawing/2014/main" id="{3520B465-2E1C-40B4-8246-AB8BFF45CCC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C886492-A2A7-4E06-A4F3-1C218C870651}"/>
              </a:ext>
            </a:extLst>
          </p:cNvPr>
          <p:cNvSpPr>
            <a:spLocks noGrp="1"/>
          </p:cNvSpPr>
          <p:nvPr>
            <p:ph type="sldNum" sz="quarter" idx="12"/>
          </p:nvPr>
        </p:nvSpPr>
        <p:spPr/>
        <p:txBody>
          <a:bodyPr/>
          <a:lstStyle/>
          <a:p>
            <a:fld id="{4F4EB9EF-C6BC-4CFB-A9A4-7988D4FC9FD0}" type="slidenum">
              <a:rPr lang="da-DK" smtClean="0"/>
              <a:t>‹nr.›</a:t>
            </a:fld>
            <a:endParaRPr lang="da-DK"/>
          </a:p>
        </p:txBody>
      </p:sp>
    </p:spTree>
    <p:extLst>
      <p:ext uri="{BB962C8B-B14F-4D97-AF65-F5344CB8AC3E}">
        <p14:creationId xmlns:p14="http://schemas.microsoft.com/office/powerpoint/2010/main" val="4083631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18D0D2-A016-4508-9D4F-9FB81A433991}"/>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775C0CFD-370A-48E2-937F-14E1E4C3BD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313FF580-3198-488D-AD51-8713544B06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AF4A6DF6-5E7A-42F8-945B-B86735531C5F}"/>
              </a:ext>
            </a:extLst>
          </p:cNvPr>
          <p:cNvSpPr>
            <a:spLocks noGrp="1"/>
          </p:cNvSpPr>
          <p:nvPr>
            <p:ph type="dt" sz="half" idx="10"/>
          </p:nvPr>
        </p:nvSpPr>
        <p:spPr/>
        <p:txBody>
          <a:bodyPr/>
          <a:lstStyle/>
          <a:p>
            <a:fld id="{D73DF401-5561-4116-9C08-83ACA09EB6A6}" type="datetimeFigureOut">
              <a:rPr lang="da-DK" smtClean="0"/>
              <a:t>09-06-2022</a:t>
            </a:fld>
            <a:endParaRPr lang="da-DK"/>
          </a:p>
        </p:txBody>
      </p:sp>
      <p:sp>
        <p:nvSpPr>
          <p:cNvPr id="6" name="Pladsholder til sidefod 5">
            <a:extLst>
              <a:ext uri="{FF2B5EF4-FFF2-40B4-BE49-F238E27FC236}">
                <a16:creationId xmlns:a16="http://schemas.microsoft.com/office/drawing/2014/main" id="{C1A54795-B458-4C7B-9F65-90ED8C68E99B}"/>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800ECE9E-1DD6-485A-B00F-518AE4E33181}"/>
              </a:ext>
            </a:extLst>
          </p:cNvPr>
          <p:cNvSpPr>
            <a:spLocks noGrp="1"/>
          </p:cNvSpPr>
          <p:nvPr>
            <p:ph type="sldNum" sz="quarter" idx="12"/>
          </p:nvPr>
        </p:nvSpPr>
        <p:spPr/>
        <p:txBody>
          <a:bodyPr/>
          <a:lstStyle/>
          <a:p>
            <a:fld id="{4F4EB9EF-C6BC-4CFB-A9A4-7988D4FC9FD0}" type="slidenum">
              <a:rPr lang="da-DK" smtClean="0"/>
              <a:t>‹nr.›</a:t>
            </a:fld>
            <a:endParaRPr lang="da-DK"/>
          </a:p>
        </p:txBody>
      </p:sp>
    </p:spTree>
    <p:extLst>
      <p:ext uri="{BB962C8B-B14F-4D97-AF65-F5344CB8AC3E}">
        <p14:creationId xmlns:p14="http://schemas.microsoft.com/office/powerpoint/2010/main" val="982374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A53D7E47-7E75-45B5-8C74-C12DF8C273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D7046F5E-11D0-45C1-9E5F-194A701581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00EBBA9-0CC5-4A84-8AAC-26F4945B79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3DF401-5561-4116-9C08-83ACA09EB6A6}" type="datetimeFigureOut">
              <a:rPr lang="da-DK" smtClean="0"/>
              <a:t>09-06-2022</a:t>
            </a:fld>
            <a:endParaRPr lang="da-DK"/>
          </a:p>
        </p:txBody>
      </p:sp>
      <p:sp>
        <p:nvSpPr>
          <p:cNvPr id="5" name="Pladsholder til sidefod 4">
            <a:extLst>
              <a:ext uri="{FF2B5EF4-FFF2-40B4-BE49-F238E27FC236}">
                <a16:creationId xmlns:a16="http://schemas.microsoft.com/office/drawing/2014/main" id="{FAAE75E2-8FB1-4215-8432-87086FEFFB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78EFD83C-5F63-4D27-B4A0-0AD6D7D896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4EB9EF-C6BC-4CFB-A9A4-7988D4FC9FD0}" type="slidenum">
              <a:rPr lang="da-DK" smtClean="0"/>
              <a:t>‹nr.›</a:t>
            </a:fld>
            <a:endParaRPr lang="da-DK"/>
          </a:p>
        </p:txBody>
      </p:sp>
    </p:spTree>
    <p:extLst>
      <p:ext uri="{BB962C8B-B14F-4D97-AF65-F5344CB8AC3E}">
        <p14:creationId xmlns:p14="http://schemas.microsoft.com/office/powerpoint/2010/main" val="2836537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tgodtboerneliv.aarhus.dk/materialer/"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E48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1CE231-2092-470A-AAB7-8ABE6EAB6586}"/>
              </a:ext>
            </a:extLst>
          </p:cNvPr>
          <p:cNvSpPr>
            <a:spLocks noGrp="1"/>
          </p:cNvSpPr>
          <p:nvPr>
            <p:ph type="ctrTitle"/>
          </p:nvPr>
        </p:nvSpPr>
        <p:spPr>
          <a:xfrm>
            <a:off x="1031131" y="1122363"/>
            <a:ext cx="10243225" cy="2387600"/>
          </a:xfrm>
        </p:spPr>
        <p:txBody>
          <a:bodyPr>
            <a:normAutofit fontScale="90000"/>
          </a:bodyPr>
          <a:lstStyle/>
          <a:p>
            <a:r>
              <a:rPr lang="da-DK" sz="6600" b="1">
                <a:solidFill>
                  <a:srgbClr val="7EC7ED"/>
                </a:solidFill>
                <a:latin typeface="Arial Black" panose="020B0A04020102020204" pitchFamily="34" charset="0"/>
              </a:rPr>
              <a:t>BØRNENE OG DE UNGES PERSPEKTIVER </a:t>
            </a:r>
          </a:p>
        </p:txBody>
      </p:sp>
      <p:sp>
        <p:nvSpPr>
          <p:cNvPr id="3" name="Undertitel 2">
            <a:extLst>
              <a:ext uri="{FF2B5EF4-FFF2-40B4-BE49-F238E27FC236}">
                <a16:creationId xmlns:a16="http://schemas.microsoft.com/office/drawing/2014/main" id="{4CE28BE4-6A28-489D-A040-B2ECBBC2EB45}"/>
              </a:ext>
            </a:extLst>
          </p:cNvPr>
          <p:cNvSpPr>
            <a:spLocks noGrp="1"/>
          </p:cNvSpPr>
          <p:nvPr>
            <p:ph type="subTitle" idx="1"/>
          </p:nvPr>
        </p:nvSpPr>
        <p:spPr/>
        <p:txBody>
          <a:bodyPr/>
          <a:lstStyle/>
          <a:p>
            <a:r>
              <a:rPr lang="da-DK">
                <a:solidFill>
                  <a:srgbClr val="7EC7ED"/>
                </a:solidFill>
                <a:latin typeface="Arial Black" panose="020B0A04020102020204" pitchFamily="34" charset="0"/>
              </a:rPr>
              <a:t>Fornyelsen af børne- og ungepolitikken 2022-23</a:t>
            </a:r>
          </a:p>
        </p:txBody>
      </p:sp>
      <p:sp>
        <p:nvSpPr>
          <p:cNvPr id="4" name="Rektangel 3">
            <a:extLst>
              <a:ext uri="{FF2B5EF4-FFF2-40B4-BE49-F238E27FC236}">
                <a16:creationId xmlns:a16="http://schemas.microsoft.com/office/drawing/2014/main" id="{C3F7FF50-60FC-4E05-847C-D4E375A1C10F}"/>
              </a:ext>
            </a:extLst>
          </p:cNvPr>
          <p:cNvSpPr/>
          <p:nvPr/>
        </p:nvSpPr>
        <p:spPr>
          <a:xfrm rot="4351444">
            <a:off x="11331434" y="2626270"/>
            <a:ext cx="590336" cy="226372"/>
          </a:xfrm>
          <a:prstGeom prst="rect">
            <a:avLst/>
          </a:prstGeom>
          <a:solidFill>
            <a:srgbClr val="E44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ktangel 4">
            <a:extLst>
              <a:ext uri="{FF2B5EF4-FFF2-40B4-BE49-F238E27FC236}">
                <a16:creationId xmlns:a16="http://schemas.microsoft.com/office/drawing/2014/main" id="{A4AD0BF2-488D-4214-AC77-7CBFED97B87E}"/>
              </a:ext>
            </a:extLst>
          </p:cNvPr>
          <p:cNvSpPr/>
          <p:nvPr/>
        </p:nvSpPr>
        <p:spPr>
          <a:xfrm rot="20910115">
            <a:off x="9967783" y="1778980"/>
            <a:ext cx="617838" cy="657946"/>
          </a:xfrm>
          <a:prstGeom prst="rect">
            <a:avLst/>
          </a:prstGeom>
          <a:solidFill>
            <a:srgbClr val="515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tvinklet trekant 5">
            <a:extLst>
              <a:ext uri="{FF2B5EF4-FFF2-40B4-BE49-F238E27FC236}">
                <a16:creationId xmlns:a16="http://schemas.microsoft.com/office/drawing/2014/main" id="{49FCFDE5-76D9-456B-80B1-751E83E4A139}"/>
              </a:ext>
            </a:extLst>
          </p:cNvPr>
          <p:cNvSpPr/>
          <p:nvPr/>
        </p:nvSpPr>
        <p:spPr>
          <a:xfrm rot="984670" flipH="1">
            <a:off x="10630819" y="106526"/>
            <a:ext cx="506626" cy="1042230"/>
          </a:xfrm>
          <a:prstGeom prst="rtTriangle">
            <a:avLst/>
          </a:prstGeom>
          <a:solidFill>
            <a:srgbClr val="5BA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Ellipse 6">
            <a:extLst>
              <a:ext uri="{FF2B5EF4-FFF2-40B4-BE49-F238E27FC236}">
                <a16:creationId xmlns:a16="http://schemas.microsoft.com/office/drawing/2014/main" id="{EC74CB18-93D8-4236-B8A6-1832B6DC54D7}"/>
              </a:ext>
            </a:extLst>
          </p:cNvPr>
          <p:cNvSpPr/>
          <p:nvPr/>
        </p:nvSpPr>
        <p:spPr>
          <a:xfrm>
            <a:off x="9391134" y="636625"/>
            <a:ext cx="562837" cy="562469"/>
          </a:xfrm>
          <a:prstGeom prst="ellipse">
            <a:avLst/>
          </a:prstGeom>
          <a:solidFill>
            <a:srgbClr val="F6D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tvinklet trekant 7">
            <a:extLst>
              <a:ext uri="{FF2B5EF4-FFF2-40B4-BE49-F238E27FC236}">
                <a16:creationId xmlns:a16="http://schemas.microsoft.com/office/drawing/2014/main" id="{52453051-903A-452A-8395-863D40067BD0}"/>
              </a:ext>
            </a:extLst>
          </p:cNvPr>
          <p:cNvSpPr/>
          <p:nvPr/>
        </p:nvSpPr>
        <p:spPr>
          <a:xfrm rot="16675744" flipH="1">
            <a:off x="7957386" y="880111"/>
            <a:ext cx="506626" cy="1042230"/>
          </a:xfrm>
          <a:prstGeom prst="rtTriangle">
            <a:avLst/>
          </a:prstGeom>
          <a:solidFill>
            <a:srgbClr val="5BA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id="{81981758-1BFD-4481-92AA-6FCAEEB98DF8}"/>
              </a:ext>
            </a:extLst>
          </p:cNvPr>
          <p:cNvSpPr/>
          <p:nvPr/>
        </p:nvSpPr>
        <p:spPr>
          <a:xfrm>
            <a:off x="6874474" y="4294903"/>
            <a:ext cx="562837" cy="562469"/>
          </a:xfrm>
          <a:prstGeom prst="ellipse">
            <a:avLst/>
          </a:prstGeom>
          <a:solidFill>
            <a:srgbClr val="F6D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ektangel 9">
            <a:extLst>
              <a:ext uri="{FF2B5EF4-FFF2-40B4-BE49-F238E27FC236}">
                <a16:creationId xmlns:a16="http://schemas.microsoft.com/office/drawing/2014/main" id="{4EACE6C7-5E91-4CD3-BCA2-3148B31CAB18}"/>
              </a:ext>
            </a:extLst>
          </p:cNvPr>
          <p:cNvSpPr/>
          <p:nvPr/>
        </p:nvSpPr>
        <p:spPr>
          <a:xfrm rot="450541">
            <a:off x="7699963" y="5020902"/>
            <a:ext cx="617838" cy="657946"/>
          </a:xfrm>
          <a:prstGeom prst="rect">
            <a:avLst/>
          </a:prstGeom>
          <a:solidFill>
            <a:srgbClr val="515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ktangel 10">
            <a:extLst>
              <a:ext uri="{FF2B5EF4-FFF2-40B4-BE49-F238E27FC236}">
                <a16:creationId xmlns:a16="http://schemas.microsoft.com/office/drawing/2014/main" id="{FFC7F2F3-A089-464E-A8B0-538E8B509F68}"/>
              </a:ext>
            </a:extLst>
          </p:cNvPr>
          <p:cNvSpPr/>
          <p:nvPr/>
        </p:nvSpPr>
        <p:spPr>
          <a:xfrm rot="7069838">
            <a:off x="6860724" y="1487013"/>
            <a:ext cx="590336" cy="226372"/>
          </a:xfrm>
          <a:prstGeom prst="rect">
            <a:avLst/>
          </a:prstGeom>
          <a:solidFill>
            <a:srgbClr val="E44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Rektangel 11">
            <a:extLst>
              <a:ext uri="{FF2B5EF4-FFF2-40B4-BE49-F238E27FC236}">
                <a16:creationId xmlns:a16="http://schemas.microsoft.com/office/drawing/2014/main" id="{DCC5C598-BBED-4679-8D86-A2F5467B3F60}"/>
              </a:ext>
            </a:extLst>
          </p:cNvPr>
          <p:cNvSpPr/>
          <p:nvPr/>
        </p:nvSpPr>
        <p:spPr>
          <a:xfrm rot="5700117">
            <a:off x="8405274" y="4626846"/>
            <a:ext cx="590336" cy="226372"/>
          </a:xfrm>
          <a:prstGeom prst="rect">
            <a:avLst/>
          </a:prstGeom>
          <a:solidFill>
            <a:srgbClr val="E44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Retvinklet trekant 12">
            <a:extLst>
              <a:ext uri="{FF2B5EF4-FFF2-40B4-BE49-F238E27FC236}">
                <a16:creationId xmlns:a16="http://schemas.microsoft.com/office/drawing/2014/main" id="{04AB6156-6FAC-427C-BAAD-752277399FAE}"/>
              </a:ext>
            </a:extLst>
          </p:cNvPr>
          <p:cNvSpPr/>
          <p:nvPr/>
        </p:nvSpPr>
        <p:spPr>
          <a:xfrm rot="3042987" flipH="1">
            <a:off x="9192189" y="5354779"/>
            <a:ext cx="506626" cy="1042230"/>
          </a:xfrm>
          <a:prstGeom prst="rtTriangle">
            <a:avLst/>
          </a:prstGeom>
          <a:solidFill>
            <a:srgbClr val="5BA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Rektangel 13">
            <a:extLst>
              <a:ext uri="{FF2B5EF4-FFF2-40B4-BE49-F238E27FC236}">
                <a16:creationId xmlns:a16="http://schemas.microsoft.com/office/drawing/2014/main" id="{2A0858D2-BEBE-4F86-A672-A775437433AE}"/>
              </a:ext>
            </a:extLst>
          </p:cNvPr>
          <p:cNvSpPr/>
          <p:nvPr/>
        </p:nvSpPr>
        <p:spPr>
          <a:xfrm>
            <a:off x="11895175" y="254890"/>
            <a:ext cx="617838" cy="657946"/>
          </a:xfrm>
          <a:prstGeom prst="rect">
            <a:avLst/>
          </a:prstGeom>
          <a:solidFill>
            <a:srgbClr val="515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Ellipse 14">
            <a:extLst>
              <a:ext uri="{FF2B5EF4-FFF2-40B4-BE49-F238E27FC236}">
                <a16:creationId xmlns:a16="http://schemas.microsoft.com/office/drawing/2014/main" id="{51E649CF-700E-4799-A33C-765D04FD9957}"/>
              </a:ext>
            </a:extLst>
          </p:cNvPr>
          <p:cNvSpPr/>
          <p:nvPr/>
        </p:nvSpPr>
        <p:spPr>
          <a:xfrm>
            <a:off x="9672552" y="6120678"/>
            <a:ext cx="562837" cy="562469"/>
          </a:xfrm>
          <a:prstGeom prst="ellipse">
            <a:avLst/>
          </a:prstGeom>
          <a:solidFill>
            <a:srgbClr val="F6D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Retvinklet trekant 15">
            <a:extLst>
              <a:ext uri="{FF2B5EF4-FFF2-40B4-BE49-F238E27FC236}">
                <a16:creationId xmlns:a16="http://schemas.microsoft.com/office/drawing/2014/main" id="{CE217C98-A600-4301-8E7B-4DF7266BF5E0}"/>
              </a:ext>
            </a:extLst>
          </p:cNvPr>
          <p:cNvSpPr/>
          <p:nvPr/>
        </p:nvSpPr>
        <p:spPr>
          <a:xfrm rot="8470691" flipH="1">
            <a:off x="10212506" y="3480322"/>
            <a:ext cx="323394" cy="762419"/>
          </a:xfrm>
          <a:prstGeom prst="rtTriangle">
            <a:avLst/>
          </a:prstGeom>
          <a:solidFill>
            <a:srgbClr val="5BA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Retvinklet trekant 16">
            <a:extLst>
              <a:ext uri="{FF2B5EF4-FFF2-40B4-BE49-F238E27FC236}">
                <a16:creationId xmlns:a16="http://schemas.microsoft.com/office/drawing/2014/main" id="{01AFBC60-777D-4484-AE64-ECA854F676F1}"/>
              </a:ext>
            </a:extLst>
          </p:cNvPr>
          <p:cNvSpPr/>
          <p:nvPr/>
        </p:nvSpPr>
        <p:spPr>
          <a:xfrm rot="11237232" flipH="1">
            <a:off x="9668322" y="4230447"/>
            <a:ext cx="323394" cy="762419"/>
          </a:xfrm>
          <a:prstGeom prst="rtTriangle">
            <a:avLst/>
          </a:prstGeom>
          <a:solidFill>
            <a:srgbClr val="5BA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Rektangel 17">
            <a:extLst>
              <a:ext uri="{FF2B5EF4-FFF2-40B4-BE49-F238E27FC236}">
                <a16:creationId xmlns:a16="http://schemas.microsoft.com/office/drawing/2014/main" id="{CAAF34BE-73EA-428B-872D-AB67AFE43DF3}"/>
              </a:ext>
            </a:extLst>
          </p:cNvPr>
          <p:cNvSpPr/>
          <p:nvPr/>
        </p:nvSpPr>
        <p:spPr>
          <a:xfrm rot="19609816">
            <a:off x="10134996" y="214442"/>
            <a:ext cx="590336" cy="226372"/>
          </a:xfrm>
          <a:prstGeom prst="rect">
            <a:avLst/>
          </a:prstGeom>
          <a:solidFill>
            <a:srgbClr val="E44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Rektangel 18">
            <a:extLst>
              <a:ext uri="{FF2B5EF4-FFF2-40B4-BE49-F238E27FC236}">
                <a16:creationId xmlns:a16="http://schemas.microsoft.com/office/drawing/2014/main" id="{441F3B19-B0BE-4AFA-88A0-6983AD6A73E2}"/>
              </a:ext>
            </a:extLst>
          </p:cNvPr>
          <p:cNvSpPr/>
          <p:nvPr/>
        </p:nvSpPr>
        <p:spPr>
          <a:xfrm rot="12654335">
            <a:off x="10292927" y="5164345"/>
            <a:ext cx="590336" cy="226372"/>
          </a:xfrm>
          <a:prstGeom prst="rect">
            <a:avLst/>
          </a:prstGeom>
          <a:solidFill>
            <a:srgbClr val="E44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 name="Rektangel 19">
            <a:extLst>
              <a:ext uri="{FF2B5EF4-FFF2-40B4-BE49-F238E27FC236}">
                <a16:creationId xmlns:a16="http://schemas.microsoft.com/office/drawing/2014/main" id="{A72A6F85-1DC2-44CE-A4C2-A6012C6CA2F8}"/>
              </a:ext>
            </a:extLst>
          </p:cNvPr>
          <p:cNvSpPr/>
          <p:nvPr/>
        </p:nvSpPr>
        <p:spPr>
          <a:xfrm rot="6910989">
            <a:off x="10393645" y="5762708"/>
            <a:ext cx="590336" cy="226372"/>
          </a:xfrm>
          <a:prstGeom prst="rect">
            <a:avLst/>
          </a:prstGeom>
          <a:solidFill>
            <a:srgbClr val="7EC7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 name="Rektangel 20">
            <a:extLst>
              <a:ext uri="{FF2B5EF4-FFF2-40B4-BE49-F238E27FC236}">
                <a16:creationId xmlns:a16="http://schemas.microsoft.com/office/drawing/2014/main" id="{D209C360-36EA-49A8-85B9-5027ABDC4EEB}"/>
              </a:ext>
            </a:extLst>
          </p:cNvPr>
          <p:cNvSpPr/>
          <p:nvPr/>
        </p:nvSpPr>
        <p:spPr>
          <a:xfrm rot="6910989">
            <a:off x="9486051" y="-100833"/>
            <a:ext cx="590336" cy="226372"/>
          </a:xfrm>
          <a:prstGeom prst="rect">
            <a:avLst/>
          </a:prstGeom>
          <a:solidFill>
            <a:srgbClr val="7EC7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Rektangel 21">
            <a:extLst>
              <a:ext uri="{FF2B5EF4-FFF2-40B4-BE49-F238E27FC236}">
                <a16:creationId xmlns:a16="http://schemas.microsoft.com/office/drawing/2014/main" id="{D84CF573-3A40-4687-8F99-FD46C167D4D8}"/>
              </a:ext>
            </a:extLst>
          </p:cNvPr>
          <p:cNvSpPr/>
          <p:nvPr/>
        </p:nvSpPr>
        <p:spPr>
          <a:xfrm rot="11727267">
            <a:off x="11646091" y="1196926"/>
            <a:ext cx="590336" cy="226372"/>
          </a:xfrm>
          <a:prstGeom prst="rect">
            <a:avLst/>
          </a:prstGeom>
          <a:solidFill>
            <a:srgbClr val="7EC7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Retvinklet trekant 22">
            <a:extLst>
              <a:ext uri="{FF2B5EF4-FFF2-40B4-BE49-F238E27FC236}">
                <a16:creationId xmlns:a16="http://schemas.microsoft.com/office/drawing/2014/main" id="{A983CB0C-A182-46F3-AF5C-87AAC43C99BA}"/>
              </a:ext>
            </a:extLst>
          </p:cNvPr>
          <p:cNvSpPr/>
          <p:nvPr/>
        </p:nvSpPr>
        <p:spPr>
          <a:xfrm rot="18492790" flipH="1">
            <a:off x="4030567" y="5118862"/>
            <a:ext cx="323394" cy="762419"/>
          </a:xfrm>
          <a:prstGeom prst="rtTriangle">
            <a:avLst/>
          </a:prstGeom>
          <a:solidFill>
            <a:srgbClr val="5BA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Ellipse 23">
            <a:extLst>
              <a:ext uri="{FF2B5EF4-FFF2-40B4-BE49-F238E27FC236}">
                <a16:creationId xmlns:a16="http://schemas.microsoft.com/office/drawing/2014/main" id="{0772EE87-9C6F-424E-8489-8E5D33D563C0}"/>
              </a:ext>
            </a:extLst>
          </p:cNvPr>
          <p:cNvSpPr/>
          <p:nvPr/>
        </p:nvSpPr>
        <p:spPr>
          <a:xfrm>
            <a:off x="1901337" y="6025943"/>
            <a:ext cx="562837" cy="562469"/>
          </a:xfrm>
          <a:prstGeom prst="ellipse">
            <a:avLst/>
          </a:prstGeom>
          <a:solidFill>
            <a:srgbClr val="F6D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 name="Rektangel 24">
            <a:extLst>
              <a:ext uri="{FF2B5EF4-FFF2-40B4-BE49-F238E27FC236}">
                <a16:creationId xmlns:a16="http://schemas.microsoft.com/office/drawing/2014/main" id="{C1AD5729-79F5-4570-9178-D7EFB1C20963}"/>
              </a:ext>
            </a:extLst>
          </p:cNvPr>
          <p:cNvSpPr/>
          <p:nvPr/>
        </p:nvSpPr>
        <p:spPr>
          <a:xfrm rot="4880081">
            <a:off x="580321" y="1994766"/>
            <a:ext cx="590336" cy="226372"/>
          </a:xfrm>
          <a:prstGeom prst="rect">
            <a:avLst/>
          </a:prstGeom>
          <a:solidFill>
            <a:srgbClr val="E44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Rektangel 25">
            <a:extLst>
              <a:ext uri="{FF2B5EF4-FFF2-40B4-BE49-F238E27FC236}">
                <a16:creationId xmlns:a16="http://schemas.microsoft.com/office/drawing/2014/main" id="{F069AD71-1478-4803-875E-44DF6AC69CAD}"/>
              </a:ext>
            </a:extLst>
          </p:cNvPr>
          <p:cNvSpPr/>
          <p:nvPr/>
        </p:nvSpPr>
        <p:spPr>
          <a:xfrm rot="2304770">
            <a:off x="145400" y="2830655"/>
            <a:ext cx="432650" cy="448672"/>
          </a:xfrm>
          <a:prstGeom prst="rect">
            <a:avLst/>
          </a:prstGeom>
          <a:solidFill>
            <a:srgbClr val="515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Rektangel 26">
            <a:extLst>
              <a:ext uri="{FF2B5EF4-FFF2-40B4-BE49-F238E27FC236}">
                <a16:creationId xmlns:a16="http://schemas.microsoft.com/office/drawing/2014/main" id="{8579BFBD-8D57-46E1-9A91-509A5EBB2812}"/>
              </a:ext>
            </a:extLst>
          </p:cNvPr>
          <p:cNvSpPr/>
          <p:nvPr/>
        </p:nvSpPr>
        <p:spPr>
          <a:xfrm rot="11727267">
            <a:off x="3182894" y="288342"/>
            <a:ext cx="590336" cy="226372"/>
          </a:xfrm>
          <a:prstGeom prst="rect">
            <a:avLst/>
          </a:prstGeom>
          <a:solidFill>
            <a:srgbClr val="7EC7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8" name="Retvinklet trekant 27">
            <a:extLst>
              <a:ext uri="{FF2B5EF4-FFF2-40B4-BE49-F238E27FC236}">
                <a16:creationId xmlns:a16="http://schemas.microsoft.com/office/drawing/2014/main" id="{C63CDC47-7171-4CDA-8903-A06A2AE7CC23}"/>
              </a:ext>
            </a:extLst>
          </p:cNvPr>
          <p:cNvSpPr/>
          <p:nvPr/>
        </p:nvSpPr>
        <p:spPr>
          <a:xfrm rot="10800000" flipH="1">
            <a:off x="2840011" y="608158"/>
            <a:ext cx="323394" cy="762419"/>
          </a:xfrm>
          <a:prstGeom prst="rtTriangle">
            <a:avLst/>
          </a:prstGeom>
          <a:solidFill>
            <a:srgbClr val="5BA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31" name="Billede 30" descr="Et billede, der indeholder tekst&#10;&#10;Automatisk genereret beskrivelse">
            <a:extLst>
              <a:ext uri="{FF2B5EF4-FFF2-40B4-BE49-F238E27FC236}">
                <a16:creationId xmlns:a16="http://schemas.microsoft.com/office/drawing/2014/main" id="{03378D6B-98C7-4E54-AE37-872944BCA7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2679" y="5978602"/>
            <a:ext cx="1103455" cy="562469"/>
          </a:xfrm>
          <a:prstGeom prst="rect">
            <a:avLst/>
          </a:prstGeom>
        </p:spPr>
      </p:pic>
    </p:spTree>
    <p:extLst>
      <p:ext uri="{BB962C8B-B14F-4D97-AF65-F5344CB8AC3E}">
        <p14:creationId xmlns:p14="http://schemas.microsoft.com/office/powerpoint/2010/main" val="1570507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6E48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765208-3BF2-4751-A44A-266F9E03B465}"/>
              </a:ext>
            </a:extLst>
          </p:cNvPr>
          <p:cNvSpPr>
            <a:spLocks noGrp="1"/>
          </p:cNvSpPr>
          <p:nvPr>
            <p:ph type="title"/>
          </p:nvPr>
        </p:nvSpPr>
        <p:spPr>
          <a:xfrm>
            <a:off x="4499495" y="202125"/>
            <a:ext cx="7548343" cy="925793"/>
          </a:xfrm>
        </p:spPr>
        <p:txBody>
          <a:bodyPr>
            <a:normAutofit/>
          </a:bodyPr>
          <a:lstStyle/>
          <a:p>
            <a:r>
              <a:rPr lang="da-DK" sz="2400" b="1">
                <a:solidFill>
                  <a:srgbClr val="E4444E"/>
                </a:solidFill>
                <a:latin typeface="Arial Black" panose="020B0A04020102020204" pitchFamily="34" charset="0"/>
              </a:rPr>
              <a:t>DEN RØDE TRÅD</a:t>
            </a:r>
          </a:p>
        </p:txBody>
      </p:sp>
      <p:sp>
        <p:nvSpPr>
          <p:cNvPr id="3" name="Pladsholder til indhold 2">
            <a:extLst>
              <a:ext uri="{FF2B5EF4-FFF2-40B4-BE49-F238E27FC236}">
                <a16:creationId xmlns:a16="http://schemas.microsoft.com/office/drawing/2014/main" id="{25267200-1B5A-4EDB-B9B2-531980EECC63}"/>
              </a:ext>
            </a:extLst>
          </p:cNvPr>
          <p:cNvSpPr>
            <a:spLocks noGrp="1"/>
          </p:cNvSpPr>
          <p:nvPr>
            <p:ph idx="1"/>
          </p:nvPr>
        </p:nvSpPr>
        <p:spPr>
          <a:xfrm>
            <a:off x="4615030" y="976184"/>
            <a:ext cx="7172666" cy="5679691"/>
          </a:xfrm>
        </p:spPr>
        <p:txBody>
          <a:bodyPr>
            <a:normAutofit/>
          </a:bodyPr>
          <a:lstStyle/>
          <a:p>
            <a:r>
              <a:rPr lang="da-DK" sz="1900" b="0" i="0" u="none" strike="noStrike" baseline="0" dirty="0">
                <a:solidFill>
                  <a:srgbClr val="E4444E"/>
                </a:solidFill>
                <a:latin typeface="Arial" panose="020B0604020202020204" pitchFamily="34" charset="0"/>
              </a:rPr>
              <a:t>Unge: Børn der ikke er tætte med deres forældre, har brug for endnu mere støtte på tværs af tilbud og hjem. </a:t>
            </a:r>
          </a:p>
          <a:p>
            <a:pPr marL="0" indent="0">
              <a:buNone/>
            </a:pPr>
            <a:endParaRPr lang="da-DK" sz="1900" b="0" i="0" u="none" strike="noStrike" baseline="0" dirty="0">
              <a:solidFill>
                <a:srgbClr val="E4444E"/>
              </a:solidFill>
              <a:latin typeface="Arial" panose="020B0604020202020204" pitchFamily="34" charset="0"/>
            </a:endParaRPr>
          </a:p>
          <a:p>
            <a:r>
              <a:rPr lang="da-DK" sz="1900" b="0" i="0" u="none" strike="noStrike" baseline="0" dirty="0">
                <a:solidFill>
                  <a:srgbClr val="E4444E"/>
                </a:solidFill>
                <a:latin typeface="Arial" panose="020B0604020202020204" pitchFamily="34" charset="0"/>
              </a:rPr>
              <a:t>De lægger mærke til, når forældrene stopper med at arrangere aktiviteter på tværs af klassen. </a:t>
            </a:r>
          </a:p>
          <a:p>
            <a:pPr marL="0" indent="0">
              <a:buNone/>
            </a:pPr>
            <a:endParaRPr lang="da-DK" sz="1900" b="0" i="0" u="none" strike="noStrike" baseline="0" dirty="0">
              <a:solidFill>
                <a:srgbClr val="E4444E"/>
              </a:solidFill>
              <a:latin typeface="Arial" panose="020B0604020202020204" pitchFamily="34" charset="0"/>
            </a:endParaRPr>
          </a:p>
          <a:p>
            <a:r>
              <a:rPr lang="da-DK" sz="1900" b="0" i="0" u="none" strike="noStrike" baseline="0" dirty="0">
                <a:solidFill>
                  <a:srgbClr val="E4444E"/>
                </a:solidFill>
                <a:latin typeface="Arial" panose="020B0604020202020204" pitchFamily="34" charset="0"/>
              </a:rPr>
              <a:t>Forældre søger råd og vejledning og peger på, at det tætte samarbejde med barnets tilbud er altgørende, særligt mens børnene er små. </a:t>
            </a:r>
          </a:p>
          <a:p>
            <a:pPr marL="0" indent="0">
              <a:buNone/>
            </a:pPr>
            <a:endParaRPr lang="da-DK" sz="1900" b="0" i="0" u="none" strike="noStrike" baseline="0" dirty="0">
              <a:solidFill>
                <a:srgbClr val="E4444E"/>
              </a:solidFill>
              <a:latin typeface="Arial" panose="020B0604020202020204" pitchFamily="34" charset="0"/>
            </a:endParaRPr>
          </a:p>
          <a:p>
            <a:r>
              <a:rPr lang="da-DK" sz="1900" b="0" i="0" u="none" strike="noStrike" baseline="0" dirty="0">
                <a:solidFill>
                  <a:srgbClr val="E4444E"/>
                </a:solidFill>
                <a:latin typeface="Arial" panose="020B0604020202020204" pitchFamily="34" charset="0"/>
              </a:rPr>
              <a:t>Forældre værdsætter samarbejde med de professionelle voksne, som er ærlig og direkte. </a:t>
            </a:r>
          </a:p>
          <a:p>
            <a:pPr marL="0" indent="0">
              <a:buNone/>
            </a:pPr>
            <a:endParaRPr lang="da-DK" sz="1900" b="0" i="0" u="none" strike="noStrike" baseline="0" dirty="0">
              <a:solidFill>
                <a:srgbClr val="E4444E"/>
              </a:solidFill>
              <a:latin typeface="Arial" panose="020B0604020202020204" pitchFamily="34" charset="0"/>
            </a:endParaRPr>
          </a:p>
          <a:p>
            <a:r>
              <a:rPr lang="da-DK" sz="1900" b="0" i="0" u="none" strike="noStrike" baseline="0" dirty="0">
                <a:solidFill>
                  <a:srgbClr val="E4444E"/>
                </a:solidFill>
                <a:latin typeface="Arial" panose="020B0604020202020204" pitchFamily="34" charset="0"/>
              </a:rPr>
              <a:t>Forældre og professionelle voksne i barnets hverdag har hver især en unik indsigt i barnet, og når de samarbejder om deres perspektiver og erfaringer, skaber det en rød tråd i barnets liv. </a:t>
            </a:r>
          </a:p>
        </p:txBody>
      </p:sp>
      <p:pic>
        <p:nvPicPr>
          <p:cNvPr id="5" name="Billede 4">
            <a:extLst>
              <a:ext uri="{FF2B5EF4-FFF2-40B4-BE49-F238E27FC236}">
                <a16:creationId xmlns:a16="http://schemas.microsoft.com/office/drawing/2014/main" id="{F338E263-51A9-4AE6-BDA9-C54B83C9E136}"/>
              </a:ext>
            </a:extLst>
          </p:cNvPr>
          <p:cNvPicPr>
            <a:picLocks noChangeAspect="1"/>
          </p:cNvPicPr>
          <p:nvPr/>
        </p:nvPicPr>
        <p:blipFill rotWithShape="1">
          <a:blip r:embed="rId3"/>
          <a:srcRect l="25078" t="13093" r="42656" b="1369"/>
          <a:stretch/>
        </p:blipFill>
        <p:spPr>
          <a:xfrm rot="10800000">
            <a:off x="404305" y="499880"/>
            <a:ext cx="3933825" cy="5651366"/>
          </a:xfrm>
          <a:prstGeom prst="rect">
            <a:avLst/>
          </a:prstGeom>
        </p:spPr>
      </p:pic>
    </p:spTree>
    <p:extLst>
      <p:ext uri="{BB962C8B-B14F-4D97-AF65-F5344CB8AC3E}">
        <p14:creationId xmlns:p14="http://schemas.microsoft.com/office/powerpoint/2010/main" val="4043049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6E48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765208-3BF2-4751-A44A-266F9E03B465}"/>
              </a:ext>
            </a:extLst>
          </p:cNvPr>
          <p:cNvSpPr>
            <a:spLocks noGrp="1"/>
          </p:cNvSpPr>
          <p:nvPr>
            <p:ph type="title"/>
          </p:nvPr>
        </p:nvSpPr>
        <p:spPr>
          <a:xfrm>
            <a:off x="659757" y="1394318"/>
            <a:ext cx="7548343" cy="925793"/>
          </a:xfrm>
        </p:spPr>
        <p:txBody>
          <a:bodyPr>
            <a:normAutofit/>
          </a:bodyPr>
          <a:lstStyle/>
          <a:p>
            <a:r>
              <a:rPr lang="da-DK" sz="2400" b="1" dirty="0">
                <a:solidFill>
                  <a:srgbClr val="E4444E"/>
                </a:solidFill>
                <a:latin typeface="Arial Black" panose="020B0A04020102020204" pitchFamily="34" charset="0"/>
              </a:rPr>
              <a:t>DEN RØDE TRÅD  - CITATER</a:t>
            </a:r>
          </a:p>
        </p:txBody>
      </p:sp>
      <p:sp>
        <p:nvSpPr>
          <p:cNvPr id="3" name="Pladsholder til indhold 2">
            <a:extLst>
              <a:ext uri="{FF2B5EF4-FFF2-40B4-BE49-F238E27FC236}">
                <a16:creationId xmlns:a16="http://schemas.microsoft.com/office/drawing/2014/main" id="{25267200-1B5A-4EDB-B9B2-531980EECC63}"/>
              </a:ext>
            </a:extLst>
          </p:cNvPr>
          <p:cNvSpPr>
            <a:spLocks noGrp="1"/>
          </p:cNvSpPr>
          <p:nvPr>
            <p:ph idx="1"/>
          </p:nvPr>
        </p:nvSpPr>
        <p:spPr>
          <a:xfrm>
            <a:off x="867905" y="2164466"/>
            <a:ext cx="10919791" cy="4491409"/>
          </a:xfrm>
        </p:spPr>
        <p:txBody>
          <a:bodyPr>
            <a:normAutofit/>
          </a:bodyPr>
          <a:lstStyle/>
          <a:p>
            <a:pPr algn="l"/>
            <a:endParaRPr lang="da-DK" sz="1400" b="0" i="0" u="none" strike="noStrike" baseline="0" dirty="0">
              <a:solidFill>
                <a:srgbClr val="000000"/>
              </a:solidFill>
              <a:latin typeface="Arial" panose="020B0604020202020204" pitchFamily="34" charset="0"/>
            </a:endParaRPr>
          </a:p>
          <a:p>
            <a:pPr marL="0" indent="0">
              <a:buNone/>
            </a:pPr>
            <a:r>
              <a:rPr lang="da-DK" sz="1800" b="0" i="1" u="none" strike="noStrike" baseline="0" dirty="0">
                <a:solidFill>
                  <a:srgbClr val="E4444E"/>
                </a:solidFill>
                <a:latin typeface="Arial Narrow" panose="020B0606020202030204" pitchFamily="34" charset="0"/>
              </a:rPr>
              <a:t>Vi har heller ikke længere fællesarrangementer for hele klassen, for vores forældre tror, vi selv kan klare det. Jeg savner de der fredage, hvor vi alle sammen sov på skolen. Så var vi sammen alle sammen. (Pige, udskoling) </a:t>
            </a:r>
          </a:p>
          <a:p>
            <a:pPr marL="0" indent="0">
              <a:buNone/>
            </a:pPr>
            <a:endParaRPr lang="da-DK" sz="1800" b="0" i="0" u="none" strike="noStrike" baseline="0" dirty="0">
              <a:solidFill>
                <a:srgbClr val="E4444E"/>
              </a:solidFill>
              <a:latin typeface="Arial Narrow" panose="020B0606020202030204" pitchFamily="34" charset="0"/>
            </a:endParaRPr>
          </a:p>
          <a:p>
            <a:pPr marL="0" indent="0">
              <a:buNone/>
            </a:pPr>
            <a:r>
              <a:rPr lang="da-DK" sz="1800" i="1" dirty="0">
                <a:solidFill>
                  <a:srgbClr val="E4444E"/>
                </a:solidFill>
                <a:latin typeface="Arial Narrow" panose="020B0606020202030204" pitchFamily="34" charset="0"/>
              </a:rPr>
              <a:t>J</a:t>
            </a:r>
            <a:r>
              <a:rPr lang="da-DK" sz="1800" b="0" i="1" u="none" strike="noStrike" baseline="0" dirty="0">
                <a:solidFill>
                  <a:srgbClr val="E4444E"/>
                </a:solidFill>
                <a:latin typeface="Arial Narrow" panose="020B0606020202030204" pitchFamily="34" charset="0"/>
              </a:rPr>
              <a:t>eg synes, det vigtigste er, at hvis der er noget, så skal lærerne tage det op og ikke vente til skole-hjem-samtalerne. Det skal være ufarligt at kalde ind til samtale. Det kan også være et telefonopkald. (Forælder til skolebarn) </a:t>
            </a:r>
          </a:p>
          <a:p>
            <a:pPr marL="0" indent="0">
              <a:buNone/>
            </a:pPr>
            <a:endParaRPr lang="da-DK" sz="1800" b="0" i="0" u="none" strike="noStrike" baseline="0" dirty="0">
              <a:solidFill>
                <a:srgbClr val="E4444E"/>
              </a:solidFill>
              <a:latin typeface="Arial Narrow" panose="020B0606020202030204" pitchFamily="34" charset="0"/>
            </a:endParaRPr>
          </a:p>
          <a:p>
            <a:pPr marL="0" indent="0">
              <a:buNone/>
            </a:pPr>
            <a:r>
              <a:rPr lang="da-DK" sz="1800" b="0" i="1" u="none" strike="noStrike" baseline="0" dirty="0">
                <a:solidFill>
                  <a:srgbClr val="E4444E"/>
                </a:solidFill>
                <a:latin typeface="Arial Narrow" panose="020B0606020202030204" pitchFamily="34" charset="0"/>
              </a:rPr>
              <a:t>Vi har dannet et rigtig godt samarbejde mellem os og dem [børnehaven]. Vi har aftalt, at vi kan ringe og spørge, hvis vi er i tvivl om noget. Eksempelvis sproget i børnehaven, når der bliver sagt skiderik osv. Også når der opstår konflikter i børnehaven, så ringer jeg ind for at spørge, hvordan jeg kan håndtere situationen. (Dagtilbudsforælder) </a:t>
            </a:r>
            <a:endParaRPr lang="da-DK" sz="3600" dirty="0">
              <a:solidFill>
                <a:srgbClr val="E4444E"/>
              </a:solidFill>
              <a:latin typeface="Arial Narrow" panose="020B0606020202030204" pitchFamily="34" charset="0"/>
            </a:endParaRPr>
          </a:p>
        </p:txBody>
      </p:sp>
      <p:sp>
        <p:nvSpPr>
          <p:cNvPr id="4" name="Rektangel 3">
            <a:extLst>
              <a:ext uri="{FF2B5EF4-FFF2-40B4-BE49-F238E27FC236}">
                <a16:creationId xmlns:a16="http://schemas.microsoft.com/office/drawing/2014/main" id="{B26D55D9-4D47-4928-92F2-6EA7D09DACED}"/>
              </a:ext>
            </a:extLst>
          </p:cNvPr>
          <p:cNvSpPr/>
          <p:nvPr/>
        </p:nvSpPr>
        <p:spPr>
          <a:xfrm rot="569684">
            <a:off x="8624787" y="-105692"/>
            <a:ext cx="1307940" cy="1226917"/>
          </a:xfrm>
          <a:prstGeom prst="rect">
            <a:avLst/>
          </a:prstGeom>
          <a:solidFill>
            <a:srgbClr val="E44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extLst>
              <a:ext uri="{FF2B5EF4-FFF2-40B4-BE49-F238E27FC236}">
                <a16:creationId xmlns:a16="http://schemas.microsoft.com/office/drawing/2014/main" id="{28C6DDDD-E45E-4CBD-A111-7530ED9B1D84}"/>
              </a:ext>
            </a:extLst>
          </p:cNvPr>
          <p:cNvSpPr/>
          <p:nvPr/>
        </p:nvSpPr>
        <p:spPr>
          <a:xfrm rot="21027848">
            <a:off x="7045287" y="998344"/>
            <a:ext cx="873985" cy="791948"/>
          </a:xfrm>
          <a:prstGeom prst="rect">
            <a:avLst/>
          </a:prstGeom>
          <a:solidFill>
            <a:srgbClr val="E44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Pladsholder til indhold 2">
            <a:extLst>
              <a:ext uri="{FF2B5EF4-FFF2-40B4-BE49-F238E27FC236}">
                <a16:creationId xmlns:a16="http://schemas.microsoft.com/office/drawing/2014/main" id="{59D0F4D6-373E-4D41-8956-434E3A018274}"/>
              </a:ext>
            </a:extLst>
          </p:cNvPr>
          <p:cNvSpPr txBox="1">
            <a:spLocks/>
          </p:cNvSpPr>
          <p:nvPr/>
        </p:nvSpPr>
        <p:spPr>
          <a:xfrm>
            <a:off x="452170" y="2320111"/>
            <a:ext cx="415173" cy="6456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8000" dirty="0">
                <a:solidFill>
                  <a:schemeClr val="bg1"/>
                </a:solidFill>
                <a:latin typeface="Arial" panose="020B0604020202020204" pitchFamily="34" charset="0"/>
              </a:rPr>
              <a:t>”</a:t>
            </a:r>
          </a:p>
        </p:txBody>
      </p:sp>
      <p:sp>
        <p:nvSpPr>
          <p:cNvPr id="8" name="Pladsholder til indhold 2">
            <a:extLst>
              <a:ext uri="{FF2B5EF4-FFF2-40B4-BE49-F238E27FC236}">
                <a16:creationId xmlns:a16="http://schemas.microsoft.com/office/drawing/2014/main" id="{CB6D152A-9B5F-4479-910F-40AE21BC3D25}"/>
              </a:ext>
            </a:extLst>
          </p:cNvPr>
          <p:cNvSpPr txBox="1">
            <a:spLocks/>
          </p:cNvSpPr>
          <p:nvPr/>
        </p:nvSpPr>
        <p:spPr>
          <a:xfrm>
            <a:off x="452170" y="3337476"/>
            <a:ext cx="415173" cy="6456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8000" dirty="0">
                <a:solidFill>
                  <a:schemeClr val="bg1"/>
                </a:solidFill>
                <a:latin typeface="Arial" panose="020B0604020202020204" pitchFamily="34" charset="0"/>
              </a:rPr>
              <a:t>”</a:t>
            </a:r>
          </a:p>
        </p:txBody>
      </p:sp>
      <p:sp>
        <p:nvSpPr>
          <p:cNvPr id="9" name="Pladsholder til indhold 2">
            <a:extLst>
              <a:ext uri="{FF2B5EF4-FFF2-40B4-BE49-F238E27FC236}">
                <a16:creationId xmlns:a16="http://schemas.microsoft.com/office/drawing/2014/main" id="{25172883-0F8B-4992-8CB3-BFF0B42546F4}"/>
              </a:ext>
            </a:extLst>
          </p:cNvPr>
          <p:cNvSpPr txBox="1">
            <a:spLocks/>
          </p:cNvSpPr>
          <p:nvPr/>
        </p:nvSpPr>
        <p:spPr>
          <a:xfrm>
            <a:off x="421959" y="4354841"/>
            <a:ext cx="415173" cy="6456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8000" dirty="0">
                <a:solidFill>
                  <a:schemeClr val="bg1"/>
                </a:solidFill>
                <a:latin typeface="Arial" panose="020B0604020202020204" pitchFamily="34" charset="0"/>
              </a:rPr>
              <a:t>”</a:t>
            </a:r>
          </a:p>
        </p:txBody>
      </p:sp>
    </p:spTree>
    <p:extLst>
      <p:ext uri="{BB962C8B-B14F-4D97-AF65-F5344CB8AC3E}">
        <p14:creationId xmlns:p14="http://schemas.microsoft.com/office/powerpoint/2010/main" val="1080459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4444E"/>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446B38-63D5-4478-B0C6-526D94E5A195}"/>
              </a:ext>
            </a:extLst>
          </p:cNvPr>
          <p:cNvSpPr>
            <a:spLocks noGrp="1"/>
          </p:cNvSpPr>
          <p:nvPr>
            <p:ph type="title"/>
          </p:nvPr>
        </p:nvSpPr>
        <p:spPr>
          <a:xfrm>
            <a:off x="4571999" y="150607"/>
            <a:ext cx="7147652" cy="1301675"/>
          </a:xfrm>
        </p:spPr>
        <p:txBody>
          <a:bodyPr>
            <a:normAutofit/>
          </a:bodyPr>
          <a:lstStyle/>
          <a:p>
            <a:r>
              <a:rPr lang="da-DK" sz="2400" b="1">
                <a:solidFill>
                  <a:srgbClr val="7EC7ED"/>
                </a:solidFill>
                <a:latin typeface="Arial Black" panose="020B0A04020102020204" pitchFamily="34" charset="0"/>
              </a:rPr>
              <a:t>DIGITALT LIV</a:t>
            </a:r>
          </a:p>
        </p:txBody>
      </p:sp>
      <p:sp>
        <p:nvSpPr>
          <p:cNvPr id="3" name="Pladsholder til indhold 2">
            <a:extLst>
              <a:ext uri="{FF2B5EF4-FFF2-40B4-BE49-F238E27FC236}">
                <a16:creationId xmlns:a16="http://schemas.microsoft.com/office/drawing/2014/main" id="{914718F8-CFA1-498E-9922-3F6F5CDA5B3C}"/>
              </a:ext>
            </a:extLst>
          </p:cNvPr>
          <p:cNvSpPr>
            <a:spLocks noGrp="1"/>
          </p:cNvSpPr>
          <p:nvPr>
            <p:ph idx="1"/>
          </p:nvPr>
        </p:nvSpPr>
        <p:spPr>
          <a:xfrm>
            <a:off x="4690334" y="903642"/>
            <a:ext cx="7029316" cy="5803750"/>
          </a:xfrm>
        </p:spPr>
        <p:txBody>
          <a:bodyPr>
            <a:normAutofit/>
          </a:bodyPr>
          <a:lstStyle/>
          <a:p>
            <a:pPr algn="l">
              <a:lnSpc>
                <a:spcPct val="120000"/>
              </a:lnSpc>
            </a:pPr>
            <a:endParaRPr lang="da-DK" sz="700" b="0" i="0" u="none" strike="noStrike" baseline="0" dirty="0">
              <a:solidFill>
                <a:srgbClr val="000000"/>
              </a:solidFill>
              <a:latin typeface="Arial" panose="020B0604020202020204" pitchFamily="34" charset="0"/>
            </a:endParaRPr>
          </a:p>
          <a:p>
            <a:pPr>
              <a:lnSpc>
                <a:spcPct val="120000"/>
              </a:lnSpc>
            </a:pPr>
            <a:r>
              <a:rPr lang="da-DK" sz="1900" b="0" i="0" u="none" strike="noStrike" baseline="0" dirty="0">
                <a:solidFill>
                  <a:schemeClr val="bg1"/>
                </a:solidFill>
                <a:latin typeface="Arial" panose="020B0604020202020204" pitchFamily="34" charset="0"/>
              </a:rPr>
              <a:t>Digitale teknologier er en stor del af børnenes og de unges liv fællesskaber. </a:t>
            </a:r>
            <a:br>
              <a:rPr lang="da-DK" sz="1900" b="0" i="0" u="none" strike="noStrike" baseline="0" dirty="0">
                <a:solidFill>
                  <a:schemeClr val="bg1"/>
                </a:solidFill>
                <a:latin typeface="Arial" panose="020B0604020202020204" pitchFamily="34" charset="0"/>
              </a:rPr>
            </a:br>
            <a:endParaRPr lang="da-DK" sz="1900" b="0" i="0" u="none" strike="noStrike" baseline="0" dirty="0">
              <a:solidFill>
                <a:schemeClr val="bg1"/>
              </a:solidFill>
              <a:latin typeface="Arial" panose="020B0604020202020204" pitchFamily="34" charset="0"/>
            </a:endParaRPr>
          </a:p>
          <a:p>
            <a:pPr>
              <a:lnSpc>
                <a:spcPct val="120000"/>
              </a:lnSpc>
            </a:pPr>
            <a:r>
              <a:rPr lang="da-DK" sz="1900" b="0" i="0" u="none" strike="noStrike" baseline="0" dirty="0">
                <a:solidFill>
                  <a:schemeClr val="bg1"/>
                </a:solidFill>
                <a:latin typeface="Arial" panose="020B0604020202020204" pitchFamily="34" charset="0"/>
              </a:rPr>
              <a:t>Sociale medier og </a:t>
            </a:r>
            <a:r>
              <a:rPr lang="da-DK" sz="1900" b="0" i="0" u="none" strike="noStrike" baseline="0" dirty="0" err="1">
                <a:solidFill>
                  <a:schemeClr val="bg1"/>
                </a:solidFill>
                <a:latin typeface="Arial" panose="020B0604020202020204" pitchFamily="34" charset="0"/>
              </a:rPr>
              <a:t>gaming</a:t>
            </a:r>
            <a:r>
              <a:rPr lang="da-DK" sz="1900" b="0" i="0" u="none" strike="noStrike" baseline="0" dirty="0">
                <a:solidFill>
                  <a:schemeClr val="bg1"/>
                </a:solidFill>
                <a:latin typeface="Arial" panose="020B0604020202020204" pitchFamily="34" charset="0"/>
              </a:rPr>
              <a:t> er arenaer for fællesskaber, men kan også forstærke følelsen af at være uden for fællesskaber. </a:t>
            </a:r>
            <a:br>
              <a:rPr lang="da-DK" sz="1900" b="0" i="0" u="none" strike="noStrike" baseline="0" dirty="0">
                <a:solidFill>
                  <a:schemeClr val="bg1"/>
                </a:solidFill>
                <a:latin typeface="Arial" panose="020B0604020202020204" pitchFamily="34" charset="0"/>
              </a:rPr>
            </a:br>
            <a:endParaRPr lang="da-DK" sz="1900" b="0" i="0" u="none" strike="noStrike" baseline="0" dirty="0">
              <a:solidFill>
                <a:schemeClr val="bg1"/>
              </a:solidFill>
              <a:latin typeface="Arial" panose="020B0604020202020204" pitchFamily="34" charset="0"/>
            </a:endParaRPr>
          </a:p>
          <a:p>
            <a:pPr>
              <a:lnSpc>
                <a:spcPct val="120000"/>
              </a:lnSpc>
            </a:pPr>
            <a:r>
              <a:rPr lang="da-DK" sz="1900" b="0" i="0" u="none" strike="noStrike" baseline="0" dirty="0">
                <a:solidFill>
                  <a:schemeClr val="bg1"/>
                </a:solidFill>
                <a:latin typeface="Arial" panose="020B0604020202020204" pitchFamily="34" charset="0"/>
              </a:rPr>
              <a:t>Det digitale giver viden, nye interesser og adgang til læring om at være kritiske. De spejler sig i andre og udvikler deres identitet på sociale medier. </a:t>
            </a:r>
            <a:br>
              <a:rPr lang="da-DK" sz="1900" b="0" i="0" u="none" strike="noStrike" baseline="0" dirty="0">
                <a:solidFill>
                  <a:schemeClr val="bg1"/>
                </a:solidFill>
                <a:latin typeface="Arial" panose="020B0604020202020204" pitchFamily="34" charset="0"/>
              </a:rPr>
            </a:br>
            <a:endParaRPr lang="da-DK" sz="1900" b="0" i="0" u="none" strike="noStrike" baseline="0" dirty="0">
              <a:solidFill>
                <a:schemeClr val="bg1"/>
              </a:solidFill>
              <a:latin typeface="Arial" panose="020B0604020202020204" pitchFamily="34" charset="0"/>
            </a:endParaRPr>
          </a:p>
          <a:p>
            <a:pPr>
              <a:lnSpc>
                <a:spcPct val="120000"/>
              </a:lnSpc>
            </a:pPr>
            <a:r>
              <a:rPr lang="da-DK" sz="1900" b="0" i="0" u="none" strike="noStrike" baseline="0" dirty="0">
                <a:solidFill>
                  <a:schemeClr val="bg1"/>
                </a:solidFill>
                <a:latin typeface="Arial" panose="020B0604020202020204" pitchFamily="34" charset="0"/>
              </a:rPr>
              <a:t>De ældre børn og unge er bevidste om den bagside, der er ved det digitale, men de påvirkes stadig negativt af det. </a:t>
            </a:r>
          </a:p>
          <a:p>
            <a:pPr marL="0" indent="0">
              <a:lnSpc>
                <a:spcPct val="120000"/>
              </a:lnSpc>
              <a:buNone/>
            </a:pPr>
            <a:endParaRPr lang="da-DK" sz="600" dirty="0">
              <a:solidFill>
                <a:srgbClr val="000000"/>
              </a:solidFill>
              <a:latin typeface="Arial Narrow" panose="020B0606020202030204" pitchFamily="34" charset="0"/>
            </a:endParaRPr>
          </a:p>
        </p:txBody>
      </p:sp>
      <p:pic>
        <p:nvPicPr>
          <p:cNvPr id="5" name="Billede 4">
            <a:extLst>
              <a:ext uri="{FF2B5EF4-FFF2-40B4-BE49-F238E27FC236}">
                <a16:creationId xmlns:a16="http://schemas.microsoft.com/office/drawing/2014/main" id="{7091DBE2-C5AE-4FFD-B66B-28FA9011FC61}"/>
              </a:ext>
            </a:extLst>
          </p:cNvPr>
          <p:cNvPicPr>
            <a:picLocks noChangeAspect="1"/>
          </p:cNvPicPr>
          <p:nvPr/>
        </p:nvPicPr>
        <p:blipFill rotWithShape="1">
          <a:blip r:embed="rId3"/>
          <a:srcRect l="25156" t="12950" r="42344" b="1848"/>
          <a:stretch/>
        </p:blipFill>
        <p:spPr>
          <a:xfrm rot="10800000">
            <a:off x="447248" y="681037"/>
            <a:ext cx="3962400" cy="5629275"/>
          </a:xfrm>
          <a:prstGeom prst="rect">
            <a:avLst/>
          </a:prstGeom>
        </p:spPr>
      </p:pic>
    </p:spTree>
    <p:extLst>
      <p:ext uri="{BB962C8B-B14F-4D97-AF65-F5344CB8AC3E}">
        <p14:creationId xmlns:p14="http://schemas.microsoft.com/office/powerpoint/2010/main" val="3556924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4444E"/>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446B38-63D5-4478-B0C6-526D94E5A195}"/>
              </a:ext>
            </a:extLst>
          </p:cNvPr>
          <p:cNvSpPr>
            <a:spLocks noGrp="1"/>
          </p:cNvSpPr>
          <p:nvPr>
            <p:ph type="title"/>
          </p:nvPr>
        </p:nvSpPr>
        <p:spPr>
          <a:xfrm>
            <a:off x="717630" y="591718"/>
            <a:ext cx="7147652" cy="1301675"/>
          </a:xfrm>
        </p:spPr>
        <p:txBody>
          <a:bodyPr>
            <a:normAutofit/>
          </a:bodyPr>
          <a:lstStyle/>
          <a:p>
            <a:r>
              <a:rPr lang="da-DK" sz="2400" b="1" dirty="0">
                <a:solidFill>
                  <a:srgbClr val="7EC7ED"/>
                </a:solidFill>
                <a:latin typeface="Arial Black" panose="020B0A04020102020204" pitchFamily="34" charset="0"/>
              </a:rPr>
              <a:t>DIGITALT LIV - CITATER</a:t>
            </a:r>
          </a:p>
        </p:txBody>
      </p:sp>
      <p:sp>
        <p:nvSpPr>
          <p:cNvPr id="3" name="Pladsholder til indhold 2">
            <a:extLst>
              <a:ext uri="{FF2B5EF4-FFF2-40B4-BE49-F238E27FC236}">
                <a16:creationId xmlns:a16="http://schemas.microsoft.com/office/drawing/2014/main" id="{914718F8-CFA1-498E-9922-3F6F5CDA5B3C}"/>
              </a:ext>
            </a:extLst>
          </p:cNvPr>
          <p:cNvSpPr>
            <a:spLocks noGrp="1"/>
          </p:cNvSpPr>
          <p:nvPr>
            <p:ph idx="1"/>
          </p:nvPr>
        </p:nvSpPr>
        <p:spPr>
          <a:xfrm>
            <a:off x="717630" y="1673817"/>
            <a:ext cx="11002020" cy="5033575"/>
          </a:xfrm>
        </p:spPr>
        <p:txBody>
          <a:bodyPr>
            <a:normAutofit fontScale="32500" lnSpcReduction="20000"/>
          </a:bodyPr>
          <a:lstStyle/>
          <a:p>
            <a:pPr algn="l">
              <a:lnSpc>
                <a:spcPct val="120000"/>
              </a:lnSpc>
            </a:pPr>
            <a:endParaRPr lang="da-DK" sz="2300" b="0" i="0" u="none" strike="noStrike" baseline="0" dirty="0">
              <a:solidFill>
                <a:srgbClr val="000000"/>
              </a:solidFill>
              <a:latin typeface="Arial" panose="020B0604020202020204" pitchFamily="34" charset="0"/>
            </a:endParaRPr>
          </a:p>
          <a:p>
            <a:pPr marL="0" indent="0">
              <a:lnSpc>
                <a:spcPct val="120000"/>
              </a:lnSpc>
              <a:buNone/>
            </a:pPr>
            <a:r>
              <a:rPr lang="da-DK" sz="6000" b="0" i="1" u="none" strike="noStrike" baseline="0" dirty="0">
                <a:solidFill>
                  <a:schemeClr val="bg1"/>
                </a:solidFill>
                <a:latin typeface="Arial Narrow" panose="020B0606020202030204" pitchFamily="34" charset="0"/>
              </a:rPr>
              <a:t>På </a:t>
            </a:r>
            <a:r>
              <a:rPr lang="da-DK" sz="6000" b="0" i="1" u="none" strike="noStrike" baseline="0" dirty="0" err="1">
                <a:solidFill>
                  <a:schemeClr val="bg1"/>
                </a:solidFill>
                <a:latin typeface="Arial Narrow" panose="020B0606020202030204" pitchFamily="34" charset="0"/>
              </a:rPr>
              <a:t>TikTok</a:t>
            </a:r>
            <a:r>
              <a:rPr lang="da-DK" sz="6000" b="0" i="1" u="none" strike="noStrike" baseline="0" dirty="0">
                <a:solidFill>
                  <a:schemeClr val="bg1"/>
                </a:solidFill>
                <a:latin typeface="Arial Narrow" panose="020B0606020202030204" pitchFamily="34" charset="0"/>
              </a:rPr>
              <a:t> lærer jeg engelsk, og jeg lærer mange nye danse.” (Pige, mellemtrin)</a:t>
            </a:r>
            <a:br>
              <a:rPr lang="da-DK" sz="6000" b="0" i="1" u="none" strike="noStrike" baseline="0" dirty="0">
                <a:solidFill>
                  <a:schemeClr val="bg1"/>
                </a:solidFill>
                <a:latin typeface="Arial Narrow" panose="020B0606020202030204" pitchFamily="34" charset="0"/>
              </a:rPr>
            </a:br>
            <a:r>
              <a:rPr lang="da-DK" sz="6000" b="0" i="1" u="none" strike="noStrike" baseline="0" dirty="0">
                <a:solidFill>
                  <a:schemeClr val="bg1"/>
                </a:solidFill>
                <a:latin typeface="Arial Narrow" panose="020B0606020202030204" pitchFamily="34" charset="0"/>
              </a:rPr>
              <a:t> </a:t>
            </a:r>
            <a:endParaRPr lang="da-DK" sz="6000" b="0" i="0" u="none" strike="noStrike" baseline="0" dirty="0">
              <a:solidFill>
                <a:schemeClr val="bg1"/>
              </a:solidFill>
              <a:latin typeface="Arial Narrow" panose="020B0606020202030204" pitchFamily="34" charset="0"/>
            </a:endParaRPr>
          </a:p>
          <a:p>
            <a:pPr marL="0" indent="0">
              <a:lnSpc>
                <a:spcPct val="120000"/>
              </a:lnSpc>
              <a:buNone/>
            </a:pPr>
            <a:r>
              <a:rPr lang="da-DK" sz="6000" b="0" i="1" u="none" strike="noStrike" baseline="0" dirty="0">
                <a:solidFill>
                  <a:schemeClr val="bg1"/>
                </a:solidFill>
                <a:latin typeface="Arial Narrow" panose="020B0606020202030204" pitchFamily="34" charset="0"/>
              </a:rPr>
              <a:t>”Gaming er sjovt. Hvis jeg ikke har noget at lave, så kan jeg spørge nogle af mine venner, om de vil spille. Vi sidder og spiller og snakker.” (Dreng, mellemtrin) </a:t>
            </a:r>
            <a:br>
              <a:rPr lang="da-DK" sz="6000" b="0" i="1" u="none" strike="noStrike" baseline="0" dirty="0">
                <a:solidFill>
                  <a:schemeClr val="bg1"/>
                </a:solidFill>
                <a:latin typeface="Arial Narrow" panose="020B0606020202030204" pitchFamily="34" charset="0"/>
              </a:rPr>
            </a:br>
            <a:endParaRPr lang="da-DK" sz="6000" b="0" i="0" u="none" strike="noStrike" baseline="0" dirty="0">
              <a:solidFill>
                <a:schemeClr val="bg1"/>
              </a:solidFill>
              <a:latin typeface="Arial Narrow" panose="020B0606020202030204" pitchFamily="34" charset="0"/>
            </a:endParaRPr>
          </a:p>
          <a:p>
            <a:pPr marL="0" indent="0">
              <a:lnSpc>
                <a:spcPct val="120000"/>
              </a:lnSpc>
              <a:buNone/>
            </a:pPr>
            <a:r>
              <a:rPr lang="da-DK" sz="6000" b="0" i="1" u="none" strike="noStrike" baseline="0" dirty="0">
                <a:solidFill>
                  <a:schemeClr val="bg1"/>
                </a:solidFill>
                <a:latin typeface="Arial Narrow" panose="020B0606020202030204" pitchFamily="34" charset="0"/>
              </a:rPr>
              <a:t>”Det, der fylder mest, er udseende, at alt skal være perfekt, at alle skal se perfekte ud på nettet og have det perfekt. Jeg følger mest folk på min alder. Det er nemt at sammenligne sig og tænke ”Hvorfor kan de tage derhen eller gøre det og det, når jeg ikke kan, selvom de er på samme alder”. (Pige, udskoling) </a:t>
            </a:r>
            <a:br>
              <a:rPr lang="da-DK" sz="6000" b="0" i="1" u="none" strike="noStrike" baseline="0" dirty="0">
                <a:solidFill>
                  <a:schemeClr val="bg1"/>
                </a:solidFill>
                <a:latin typeface="Arial Narrow" panose="020B0606020202030204" pitchFamily="34" charset="0"/>
              </a:rPr>
            </a:br>
            <a:endParaRPr lang="da-DK" sz="6000" b="0" i="0" u="none" strike="noStrike" baseline="0" dirty="0">
              <a:solidFill>
                <a:schemeClr val="bg1"/>
              </a:solidFill>
              <a:latin typeface="Arial Narrow" panose="020B0606020202030204" pitchFamily="34" charset="0"/>
            </a:endParaRPr>
          </a:p>
          <a:p>
            <a:pPr marL="0" indent="0">
              <a:lnSpc>
                <a:spcPct val="120000"/>
              </a:lnSpc>
              <a:buNone/>
            </a:pPr>
            <a:r>
              <a:rPr lang="da-DK" sz="6000" b="0" i="1" u="none" strike="noStrike" baseline="0" dirty="0">
                <a:solidFill>
                  <a:schemeClr val="bg1"/>
                </a:solidFill>
                <a:latin typeface="Arial Narrow" panose="020B0606020202030204" pitchFamily="34" charset="0"/>
              </a:rPr>
              <a:t>”</a:t>
            </a:r>
            <a:r>
              <a:rPr lang="da-DK" sz="6000" b="0" i="1" u="none" strike="noStrike" baseline="0" dirty="0" err="1">
                <a:solidFill>
                  <a:schemeClr val="bg1"/>
                </a:solidFill>
                <a:latin typeface="Arial Narrow" panose="020B0606020202030204" pitchFamily="34" charset="0"/>
              </a:rPr>
              <a:t>TikTok</a:t>
            </a:r>
            <a:r>
              <a:rPr lang="da-DK" sz="6000" b="0" i="1" u="none" strike="noStrike" baseline="0" dirty="0">
                <a:solidFill>
                  <a:schemeClr val="bg1"/>
                </a:solidFill>
                <a:latin typeface="Arial Narrow" panose="020B0606020202030204" pitchFamily="34" charset="0"/>
              </a:rPr>
              <a:t> har skræmmende videoer, og man ser alt, der er perfekt, men alligevel lærer jeg en masse såsom hudpleje, hårpleje, kreativitet med venner osv. Der er nogle, der ser en i øjenhøjde og er på samme niveau. </a:t>
            </a:r>
            <a:r>
              <a:rPr lang="da-DK" sz="6000" b="0" i="1" u="none" strike="noStrike" baseline="0" dirty="0" err="1">
                <a:solidFill>
                  <a:schemeClr val="bg1"/>
                </a:solidFill>
                <a:latin typeface="Arial Narrow" panose="020B0606020202030204" pitchFamily="34" charset="0"/>
              </a:rPr>
              <a:t>TikTok</a:t>
            </a:r>
            <a:r>
              <a:rPr lang="da-DK" sz="6000" b="0" i="1" u="none" strike="noStrike" baseline="0" dirty="0">
                <a:solidFill>
                  <a:schemeClr val="bg1"/>
                </a:solidFill>
                <a:latin typeface="Arial Narrow" panose="020B0606020202030204" pitchFamily="34" charset="0"/>
              </a:rPr>
              <a:t> og </a:t>
            </a:r>
            <a:r>
              <a:rPr lang="da-DK" sz="6000" b="0" i="1" u="none" strike="noStrike" baseline="0" dirty="0" err="1">
                <a:solidFill>
                  <a:schemeClr val="bg1"/>
                </a:solidFill>
                <a:latin typeface="Arial Narrow" panose="020B0606020202030204" pitchFamily="34" charset="0"/>
              </a:rPr>
              <a:t>Insta</a:t>
            </a:r>
            <a:r>
              <a:rPr lang="da-DK" sz="6000" b="0" i="1" u="none" strike="noStrike" baseline="0" dirty="0">
                <a:solidFill>
                  <a:schemeClr val="bg1"/>
                </a:solidFill>
                <a:latin typeface="Arial Narrow" panose="020B0606020202030204" pitchFamily="34" charset="0"/>
              </a:rPr>
              <a:t> er begyndt at vise, at alle ikke har det perfekt, og at der er meget redigering af både billeder, men også af hvordan livet er. At livet ikke er, som alle går rundt og tror. Det er de blevet meget bedre til.” (Pige, udskoling) </a:t>
            </a:r>
            <a:endParaRPr lang="da-DK" sz="6000" dirty="0">
              <a:solidFill>
                <a:schemeClr val="bg1"/>
              </a:solidFill>
              <a:latin typeface="Arial Narrow" panose="020B0606020202030204" pitchFamily="34" charset="0"/>
            </a:endParaRPr>
          </a:p>
        </p:txBody>
      </p:sp>
      <p:sp>
        <p:nvSpPr>
          <p:cNvPr id="4" name="Rektangel 3">
            <a:extLst>
              <a:ext uri="{FF2B5EF4-FFF2-40B4-BE49-F238E27FC236}">
                <a16:creationId xmlns:a16="http://schemas.microsoft.com/office/drawing/2014/main" id="{0F387D42-01F6-450C-87AE-D9053B1B08DA}"/>
              </a:ext>
            </a:extLst>
          </p:cNvPr>
          <p:cNvSpPr/>
          <p:nvPr/>
        </p:nvSpPr>
        <p:spPr>
          <a:xfrm>
            <a:off x="9757458" y="-225570"/>
            <a:ext cx="740779" cy="2488557"/>
          </a:xfrm>
          <a:prstGeom prst="rect">
            <a:avLst/>
          </a:prstGeom>
          <a:solidFill>
            <a:srgbClr val="7EC7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extLst>
              <a:ext uri="{FF2B5EF4-FFF2-40B4-BE49-F238E27FC236}">
                <a16:creationId xmlns:a16="http://schemas.microsoft.com/office/drawing/2014/main" id="{E46699BC-5625-4F15-A0AA-1C9764D7C984}"/>
              </a:ext>
            </a:extLst>
          </p:cNvPr>
          <p:cNvSpPr/>
          <p:nvPr/>
        </p:nvSpPr>
        <p:spPr>
          <a:xfrm>
            <a:off x="10733591" y="1110778"/>
            <a:ext cx="887391" cy="1620457"/>
          </a:xfrm>
          <a:prstGeom prst="rect">
            <a:avLst/>
          </a:prstGeom>
          <a:solidFill>
            <a:srgbClr val="7EC7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Pladsholder til indhold 2">
            <a:extLst>
              <a:ext uri="{FF2B5EF4-FFF2-40B4-BE49-F238E27FC236}">
                <a16:creationId xmlns:a16="http://schemas.microsoft.com/office/drawing/2014/main" id="{D17B99B1-FEC9-4D03-8062-059B91E22A9B}"/>
              </a:ext>
            </a:extLst>
          </p:cNvPr>
          <p:cNvSpPr txBox="1">
            <a:spLocks/>
          </p:cNvSpPr>
          <p:nvPr/>
        </p:nvSpPr>
        <p:spPr>
          <a:xfrm>
            <a:off x="302457" y="1769409"/>
            <a:ext cx="415173" cy="6456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8000" dirty="0">
                <a:solidFill>
                  <a:srgbClr val="7EC7ED"/>
                </a:solidFill>
                <a:latin typeface="Arial" panose="020B0604020202020204" pitchFamily="34" charset="0"/>
              </a:rPr>
              <a:t>”</a:t>
            </a:r>
          </a:p>
        </p:txBody>
      </p:sp>
      <p:sp>
        <p:nvSpPr>
          <p:cNvPr id="8" name="Pladsholder til indhold 2">
            <a:extLst>
              <a:ext uri="{FF2B5EF4-FFF2-40B4-BE49-F238E27FC236}">
                <a16:creationId xmlns:a16="http://schemas.microsoft.com/office/drawing/2014/main" id="{C7D577CF-3EA1-4D4A-A399-5FD0BFDC6D82}"/>
              </a:ext>
            </a:extLst>
          </p:cNvPr>
          <p:cNvSpPr txBox="1">
            <a:spLocks/>
          </p:cNvSpPr>
          <p:nvPr/>
        </p:nvSpPr>
        <p:spPr>
          <a:xfrm>
            <a:off x="302457" y="2514362"/>
            <a:ext cx="415173" cy="6456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8000" dirty="0">
                <a:solidFill>
                  <a:srgbClr val="7EC7ED"/>
                </a:solidFill>
                <a:latin typeface="Arial" panose="020B0604020202020204" pitchFamily="34" charset="0"/>
              </a:rPr>
              <a:t>”</a:t>
            </a:r>
          </a:p>
        </p:txBody>
      </p:sp>
      <p:sp>
        <p:nvSpPr>
          <p:cNvPr id="9" name="Pladsholder til indhold 2">
            <a:extLst>
              <a:ext uri="{FF2B5EF4-FFF2-40B4-BE49-F238E27FC236}">
                <a16:creationId xmlns:a16="http://schemas.microsoft.com/office/drawing/2014/main" id="{3429C1FE-BB33-4098-B353-2208E7D38468}"/>
              </a:ext>
            </a:extLst>
          </p:cNvPr>
          <p:cNvSpPr txBox="1">
            <a:spLocks/>
          </p:cNvSpPr>
          <p:nvPr/>
        </p:nvSpPr>
        <p:spPr>
          <a:xfrm>
            <a:off x="302457" y="3575039"/>
            <a:ext cx="415173" cy="6456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8000" dirty="0">
                <a:solidFill>
                  <a:srgbClr val="7EC7ED"/>
                </a:solidFill>
                <a:latin typeface="Arial" panose="020B0604020202020204" pitchFamily="34" charset="0"/>
              </a:rPr>
              <a:t>”</a:t>
            </a:r>
          </a:p>
        </p:txBody>
      </p:sp>
      <p:sp>
        <p:nvSpPr>
          <p:cNvPr id="10" name="Pladsholder til indhold 2">
            <a:extLst>
              <a:ext uri="{FF2B5EF4-FFF2-40B4-BE49-F238E27FC236}">
                <a16:creationId xmlns:a16="http://schemas.microsoft.com/office/drawing/2014/main" id="{442EE6AF-33FE-40BA-81A4-21EB7A003DF3}"/>
              </a:ext>
            </a:extLst>
          </p:cNvPr>
          <p:cNvSpPr txBox="1">
            <a:spLocks/>
          </p:cNvSpPr>
          <p:nvPr/>
        </p:nvSpPr>
        <p:spPr>
          <a:xfrm>
            <a:off x="302457" y="4856826"/>
            <a:ext cx="415173" cy="6456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8000" dirty="0">
                <a:solidFill>
                  <a:srgbClr val="7EC7ED"/>
                </a:solidFill>
                <a:latin typeface="Arial" panose="020B0604020202020204" pitchFamily="34" charset="0"/>
              </a:rPr>
              <a:t>”</a:t>
            </a:r>
          </a:p>
        </p:txBody>
      </p:sp>
    </p:spTree>
    <p:extLst>
      <p:ext uri="{BB962C8B-B14F-4D97-AF65-F5344CB8AC3E}">
        <p14:creationId xmlns:p14="http://schemas.microsoft.com/office/powerpoint/2010/main" val="3286062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15BA8"/>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27F26A-A5BD-4D79-B392-161058C7409C}"/>
              </a:ext>
            </a:extLst>
          </p:cNvPr>
          <p:cNvSpPr>
            <a:spLocks noGrp="1"/>
          </p:cNvSpPr>
          <p:nvPr>
            <p:ph type="title"/>
          </p:nvPr>
        </p:nvSpPr>
        <p:spPr>
          <a:xfrm>
            <a:off x="4679230" y="230720"/>
            <a:ext cx="6912445" cy="1022611"/>
          </a:xfrm>
        </p:spPr>
        <p:txBody>
          <a:bodyPr>
            <a:normAutofit/>
          </a:bodyPr>
          <a:lstStyle/>
          <a:p>
            <a:r>
              <a:rPr lang="da-DK" sz="2400" b="1">
                <a:solidFill>
                  <a:srgbClr val="5BAB91"/>
                </a:solidFill>
                <a:latin typeface="Arial Black" panose="020B0A04020102020204" pitchFamily="34" charset="0"/>
              </a:rPr>
              <a:t>EN SUND BALANCE</a:t>
            </a:r>
          </a:p>
        </p:txBody>
      </p:sp>
      <p:sp>
        <p:nvSpPr>
          <p:cNvPr id="3" name="Pladsholder til indhold 2">
            <a:extLst>
              <a:ext uri="{FF2B5EF4-FFF2-40B4-BE49-F238E27FC236}">
                <a16:creationId xmlns:a16="http://schemas.microsoft.com/office/drawing/2014/main" id="{948D41F7-E33B-4223-A352-B84DB6364228}"/>
              </a:ext>
            </a:extLst>
          </p:cNvPr>
          <p:cNvSpPr>
            <a:spLocks noGrp="1"/>
          </p:cNvSpPr>
          <p:nvPr>
            <p:ph idx="1"/>
          </p:nvPr>
        </p:nvSpPr>
        <p:spPr>
          <a:xfrm>
            <a:off x="4754880" y="1021976"/>
            <a:ext cx="7009263" cy="5793252"/>
          </a:xfrm>
        </p:spPr>
        <p:txBody>
          <a:bodyPr>
            <a:normAutofit/>
          </a:bodyPr>
          <a:lstStyle/>
          <a:p>
            <a:pPr>
              <a:lnSpc>
                <a:spcPct val="120000"/>
              </a:lnSpc>
            </a:pPr>
            <a:r>
              <a:rPr lang="da-DK" sz="1900" b="0" i="0" u="none" strike="noStrike" baseline="0" dirty="0">
                <a:solidFill>
                  <a:schemeClr val="bg1"/>
                </a:solidFill>
                <a:latin typeface="Arial" panose="020B0604020202020204" pitchFamily="34" charset="0"/>
              </a:rPr>
              <a:t>Børnene og de unge ønsker at lære og har ambitioner på egne vegne. De har stor viden om og reflekterer over sundhed, fremtiden, psykiske lidelser, klima, læring etc. </a:t>
            </a:r>
            <a:br>
              <a:rPr lang="da-DK" sz="1900" b="0" i="0" u="none" strike="noStrike" baseline="0" dirty="0">
                <a:solidFill>
                  <a:schemeClr val="bg1"/>
                </a:solidFill>
                <a:latin typeface="Arial" panose="020B0604020202020204" pitchFamily="34" charset="0"/>
              </a:rPr>
            </a:br>
            <a:endParaRPr lang="da-DK" sz="1900" b="0" i="0" u="none" strike="noStrike" baseline="0" dirty="0">
              <a:solidFill>
                <a:schemeClr val="bg1"/>
              </a:solidFill>
              <a:latin typeface="Arial" panose="020B0604020202020204" pitchFamily="34" charset="0"/>
            </a:endParaRPr>
          </a:p>
          <a:p>
            <a:pPr>
              <a:lnSpc>
                <a:spcPct val="120000"/>
              </a:lnSpc>
            </a:pPr>
            <a:r>
              <a:rPr lang="da-DK" sz="1900" b="0" i="0" u="none" strike="noStrike" baseline="0" dirty="0">
                <a:solidFill>
                  <a:schemeClr val="bg1"/>
                </a:solidFill>
                <a:latin typeface="Arial" panose="020B0604020202020204" pitchFamily="34" charset="0"/>
              </a:rPr>
              <a:t>De efterspørger handlekompetencer, som kan gøre dem i stand til at handle på deres mentale helbred og på klimaudfordringerne.</a:t>
            </a:r>
            <a:br>
              <a:rPr lang="da-DK" sz="1900" b="0" i="0" u="none" strike="noStrike" baseline="0" dirty="0">
                <a:solidFill>
                  <a:schemeClr val="bg1"/>
                </a:solidFill>
                <a:latin typeface="Arial" panose="020B0604020202020204" pitchFamily="34" charset="0"/>
              </a:rPr>
            </a:br>
            <a:endParaRPr lang="da-DK" sz="1900" b="0" i="0" u="none" strike="noStrike" baseline="0" dirty="0">
              <a:solidFill>
                <a:schemeClr val="bg1"/>
              </a:solidFill>
              <a:latin typeface="Arial" panose="020B0604020202020204" pitchFamily="34" charset="0"/>
            </a:endParaRPr>
          </a:p>
          <a:p>
            <a:pPr>
              <a:lnSpc>
                <a:spcPct val="120000"/>
              </a:lnSpc>
            </a:pPr>
            <a:r>
              <a:rPr lang="da-DK" sz="1900" b="0" i="0" u="none" strike="noStrike" baseline="0" dirty="0">
                <a:solidFill>
                  <a:schemeClr val="bg1"/>
                </a:solidFill>
                <a:latin typeface="Arial" panose="020B0604020202020204" pitchFamily="34" charset="0"/>
              </a:rPr>
              <a:t>De bekymrer sig om at begå fejl og kan have svært ved at finde balance i hverdagen</a:t>
            </a:r>
            <a:br>
              <a:rPr lang="da-DK" sz="1900" b="0" i="0" u="none" strike="noStrike" baseline="0" dirty="0">
                <a:solidFill>
                  <a:schemeClr val="bg1"/>
                </a:solidFill>
                <a:latin typeface="Arial" panose="020B0604020202020204" pitchFamily="34" charset="0"/>
              </a:rPr>
            </a:br>
            <a:endParaRPr lang="da-DK" sz="1900" b="0" i="0" u="none" strike="noStrike" baseline="0" dirty="0">
              <a:solidFill>
                <a:schemeClr val="bg1"/>
              </a:solidFill>
              <a:latin typeface="Arial" panose="020B0604020202020204" pitchFamily="34" charset="0"/>
            </a:endParaRPr>
          </a:p>
          <a:p>
            <a:pPr>
              <a:lnSpc>
                <a:spcPct val="120000"/>
              </a:lnSpc>
            </a:pPr>
            <a:r>
              <a:rPr lang="da-DK" sz="1900" dirty="0">
                <a:solidFill>
                  <a:schemeClr val="bg1"/>
                </a:solidFill>
                <a:latin typeface="Arial" panose="020B0604020202020204" pitchFamily="34" charset="0"/>
              </a:rPr>
              <a:t>B</a:t>
            </a:r>
            <a:r>
              <a:rPr lang="da-DK" sz="1900" b="0" i="0" u="none" strike="noStrike" baseline="0" dirty="0">
                <a:solidFill>
                  <a:schemeClr val="bg1"/>
                </a:solidFill>
                <a:latin typeface="Arial" panose="020B0604020202020204" pitchFamily="34" charset="0"/>
              </a:rPr>
              <a:t>ørn fra mellemtrinnet og op bekymrer sig om at klare sig godt nok i skolen til at kunne få et arbejde og en god privatøkonomi i fremtiden.</a:t>
            </a:r>
          </a:p>
        </p:txBody>
      </p:sp>
      <p:pic>
        <p:nvPicPr>
          <p:cNvPr id="5" name="Billede 4">
            <a:extLst>
              <a:ext uri="{FF2B5EF4-FFF2-40B4-BE49-F238E27FC236}">
                <a16:creationId xmlns:a16="http://schemas.microsoft.com/office/drawing/2014/main" id="{F6A96888-2A3E-4450-8E55-7E2E4B0DCF36}"/>
              </a:ext>
            </a:extLst>
          </p:cNvPr>
          <p:cNvPicPr>
            <a:picLocks noChangeAspect="1"/>
          </p:cNvPicPr>
          <p:nvPr/>
        </p:nvPicPr>
        <p:blipFill rotWithShape="1">
          <a:blip r:embed="rId3"/>
          <a:srcRect l="25408" t="13494" r="42449" b="2054"/>
          <a:stretch/>
        </p:blipFill>
        <p:spPr>
          <a:xfrm rot="10800000">
            <a:off x="427857" y="602290"/>
            <a:ext cx="4068838" cy="5793251"/>
          </a:xfrm>
          <a:prstGeom prst="rect">
            <a:avLst/>
          </a:prstGeom>
        </p:spPr>
      </p:pic>
    </p:spTree>
    <p:extLst>
      <p:ext uri="{BB962C8B-B14F-4D97-AF65-F5344CB8AC3E}">
        <p14:creationId xmlns:p14="http://schemas.microsoft.com/office/powerpoint/2010/main" val="2133071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15BA8"/>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27F26A-A5BD-4D79-B392-161058C7409C}"/>
              </a:ext>
            </a:extLst>
          </p:cNvPr>
          <p:cNvSpPr>
            <a:spLocks noGrp="1"/>
          </p:cNvSpPr>
          <p:nvPr>
            <p:ph type="title"/>
          </p:nvPr>
        </p:nvSpPr>
        <p:spPr>
          <a:xfrm>
            <a:off x="600326" y="855753"/>
            <a:ext cx="6912445" cy="1022611"/>
          </a:xfrm>
        </p:spPr>
        <p:txBody>
          <a:bodyPr>
            <a:normAutofit/>
          </a:bodyPr>
          <a:lstStyle/>
          <a:p>
            <a:r>
              <a:rPr lang="da-DK" sz="2400" b="1" dirty="0">
                <a:solidFill>
                  <a:srgbClr val="5BAB91"/>
                </a:solidFill>
                <a:latin typeface="Arial Black" panose="020B0A04020102020204" pitchFamily="34" charset="0"/>
              </a:rPr>
              <a:t>EN SUND BALANCE - CITATER</a:t>
            </a:r>
          </a:p>
        </p:txBody>
      </p:sp>
      <p:sp>
        <p:nvSpPr>
          <p:cNvPr id="3" name="Pladsholder til indhold 2">
            <a:extLst>
              <a:ext uri="{FF2B5EF4-FFF2-40B4-BE49-F238E27FC236}">
                <a16:creationId xmlns:a16="http://schemas.microsoft.com/office/drawing/2014/main" id="{948D41F7-E33B-4223-A352-B84DB6364228}"/>
              </a:ext>
            </a:extLst>
          </p:cNvPr>
          <p:cNvSpPr>
            <a:spLocks noGrp="1"/>
          </p:cNvSpPr>
          <p:nvPr>
            <p:ph idx="1"/>
          </p:nvPr>
        </p:nvSpPr>
        <p:spPr>
          <a:xfrm>
            <a:off x="1053885" y="1643604"/>
            <a:ext cx="10537790" cy="5171623"/>
          </a:xfrm>
        </p:spPr>
        <p:txBody>
          <a:bodyPr>
            <a:normAutofit/>
          </a:bodyPr>
          <a:lstStyle/>
          <a:p>
            <a:pPr marL="0" indent="0">
              <a:lnSpc>
                <a:spcPct val="120000"/>
              </a:lnSpc>
              <a:buNone/>
            </a:pPr>
            <a:r>
              <a:rPr lang="da-DK" sz="1800" b="0" i="1" u="none" strike="noStrike" baseline="0" dirty="0">
                <a:solidFill>
                  <a:schemeClr val="bg1"/>
                </a:solidFill>
                <a:latin typeface="Arial Narrow" panose="020B0606020202030204" pitchFamily="34" charset="0"/>
              </a:rPr>
              <a:t>Når jeg sidder alene med fremlæggelser, kan jeg selv bestemme det hele, og så er jeg ikke nervøs for, om de andre laver fejl. (Pige, udskoling) </a:t>
            </a:r>
          </a:p>
          <a:p>
            <a:pPr marL="0" indent="0">
              <a:lnSpc>
                <a:spcPct val="120000"/>
              </a:lnSpc>
              <a:buNone/>
            </a:pPr>
            <a:endParaRPr lang="da-DK" sz="1800" b="0" i="0" u="none" strike="noStrike" baseline="0" dirty="0">
              <a:solidFill>
                <a:schemeClr val="bg1"/>
              </a:solidFill>
              <a:latin typeface="Arial Narrow" panose="020B0606020202030204" pitchFamily="34" charset="0"/>
            </a:endParaRPr>
          </a:p>
          <a:p>
            <a:pPr marL="0" indent="0">
              <a:lnSpc>
                <a:spcPct val="120000"/>
              </a:lnSpc>
              <a:buNone/>
            </a:pPr>
            <a:r>
              <a:rPr lang="da-DK" sz="1800" b="0" i="1" u="none" strike="noStrike" baseline="0" dirty="0">
                <a:solidFill>
                  <a:schemeClr val="bg1"/>
                </a:solidFill>
                <a:latin typeface="Arial Narrow" panose="020B0606020202030204" pitchFamily="34" charset="0"/>
              </a:rPr>
              <a:t>Min mor arbejder i jobcenteret. Der var et tidspunkt i 0.-klasse, hvor jeg ikke gad at komme i skole, men så sagde min mor “hvis du gerne vil have et job, når du bliver stor, så skal du lære at regne”. (Dreng, mellemtrin) </a:t>
            </a:r>
          </a:p>
          <a:p>
            <a:pPr marL="0" indent="0">
              <a:lnSpc>
                <a:spcPct val="120000"/>
              </a:lnSpc>
              <a:buNone/>
            </a:pPr>
            <a:endParaRPr lang="da-DK" sz="1800" b="0" i="0" u="none" strike="noStrike" baseline="0" dirty="0">
              <a:solidFill>
                <a:schemeClr val="bg1"/>
              </a:solidFill>
              <a:latin typeface="Arial Narrow" panose="020B0606020202030204" pitchFamily="34" charset="0"/>
            </a:endParaRPr>
          </a:p>
          <a:p>
            <a:pPr marL="0" indent="0">
              <a:lnSpc>
                <a:spcPct val="120000"/>
              </a:lnSpc>
              <a:buNone/>
            </a:pPr>
            <a:r>
              <a:rPr lang="da-DK" sz="1800" b="0" i="1" u="none" strike="noStrike" baseline="0" dirty="0">
                <a:solidFill>
                  <a:schemeClr val="bg1"/>
                </a:solidFill>
                <a:latin typeface="Arial Narrow" panose="020B0606020202030204" pitchFamily="34" charset="0"/>
              </a:rPr>
              <a:t>Håber jeg får en god familie og et godt job med en god stilling. Hvis man ikke har et godt job, kan man ikke forsørge sin familie, og så bliver man nødt til at tage lån osv. Det handler mest om mig selv. Hvis jeg klarer mig godt i skolen og får høje karakterer, så kan jeg få en god uddannelse og fx blive læge” (Pige, udskoling) </a:t>
            </a:r>
          </a:p>
          <a:p>
            <a:pPr marL="0" indent="0">
              <a:lnSpc>
                <a:spcPct val="120000"/>
              </a:lnSpc>
              <a:buNone/>
            </a:pPr>
            <a:endParaRPr lang="da-DK" sz="1800" b="0" i="0" u="none" strike="noStrike" baseline="0" dirty="0">
              <a:solidFill>
                <a:schemeClr val="bg1"/>
              </a:solidFill>
              <a:latin typeface="Arial Narrow" panose="020B0606020202030204" pitchFamily="34" charset="0"/>
            </a:endParaRPr>
          </a:p>
          <a:p>
            <a:pPr marL="0" indent="0">
              <a:lnSpc>
                <a:spcPct val="120000"/>
              </a:lnSpc>
              <a:buNone/>
            </a:pPr>
            <a:r>
              <a:rPr lang="da-DK" sz="1800" b="0" i="1" u="none" strike="noStrike" baseline="0" dirty="0">
                <a:solidFill>
                  <a:schemeClr val="bg1"/>
                </a:solidFill>
                <a:latin typeface="Arial Narrow" panose="020B0606020202030204" pitchFamily="34" charset="0"/>
              </a:rPr>
              <a:t>I skolen lærer vi rigtig meget om klima, men vi får ikke at vide, hvad vi skal gøre. Vi ser bare film om, hvor forfærdeligt det er, men ikke, hvad man skal gøre ved det. (Pige, udskoling) </a:t>
            </a:r>
            <a:endParaRPr lang="da-DK" sz="1600" b="0" i="0" u="none" strike="noStrike" baseline="0" dirty="0">
              <a:solidFill>
                <a:schemeClr val="bg1"/>
              </a:solidFill>
              <a:latin typeface="Arial Narrow" panose="020B0606020202030204" pitchFamily="34" charset="0"/>
            </a:endParaRPr>
          </a:p>
        </p:txBody>
      </p:sp>
      <p:sp>
        <p:nvSpPr>
          <p:cNvPr id="4" name="Ellipse 3">
            <a:extLst>
              <a:ext uri="{FF2B5EF4-FFF2-40B4-BE49-F238E27FC236}">
                <a16:creationId xmlns:a16="http://schemas.microsoft.com/office/drawing/2014/main" id="{0410CEF6-7A3A-4FEE-8444-B9419541EED4}"/>
              </a:ext>
            </a:extLst>
          </p:cNvPr>
          <p:cNvSpPr/>
          <p:nvPr/>
        </p:nvSpPr>
        <p:spPr>
          <a:xfrm>
            <a:off x="9901770" y="-335667"/>
            <a:ext cx="1689904" cy="1794076"/>
          </a:xfrm>
          <a:prstGeom prst="ellipse">
            <a:avLst/>
          </a:prstGeom>
          <a:solidFill>
            <a:srgbClr val="5BA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a:extLst>
              <a:ext uri="{FF2B5EF4-FFF2-40B4-BE49-F238E27FC236}">
                <a16:creationId xmlns:a16="http://schemas.microsoft.com/office/drawing/2014/main" id="{F7D44B8F-C768-4AF8-823D-D0B8343FB9C6}"/>
              </a:ext>
            </a:extLst>
          </p:cNvPr>
          <p:cNvSpPr/>
          <p:nvPr/>
        </p:nvSpPr>
        <p:spPr>
          <a:xfrm>
            <a:off x="8847909" y="3417376"/>
            <a:ext cx="713401" cy="755056"/>
          </a:xfrm>
          <a:prstGeom prst="ellipse">
            <a:avLst/>
          </a:prstGeom>
          <a:solidFill>
            <a:srgbClr val="5BA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7" name="Ellipse 6">
            <a:extLst>
              <a:ext uri="{FF2B5EF4-FFF2-40B4-BE49-F238E27FC236}">
                <a16:creationId xmlns:a16="http://schemas.microsoft.com/office/drawing/2014/main" id="{7B3B6E29-2571-4E00-A317-F6EE0CA7A219}"/>
              </a:ext>
            </a:extLst>
          </p:cNvPr>
          <p:cNvSpPr/>
          <p:nvPr/>
        </p:nvSpPr>
        <p:spPr>
          <a:xfrm>
            <a:off x="11764144" y="989530"/>
            <a:ext cx="801672" cy="755056"/>
          </a:xfrm>
          <a:prstGeom prst="ellipse">
            <a:avLst/>
          </a:prstGeom>
          <a:solidFill>
            <a:srgbClr val="5BA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Pladsholder til indhold 2">
            <a:extLst>
              <a:ext uri="{FF2B5EF4-FFF2-40B4-BE49-F238E27FC236}">
                <a16:creationId xmlns:a16="http://schemas.microsoft.com/office/drawing/2014/main" id="{1BC78EED-4443-487E-8507-91E813B1F13E}"/>
              </a:ext>
            </a:extLst>
          </p:cNvPr>
          <p:cNvSpPr txBox="1">
            <a:spLocks/>
          </p:cNvSpPr>
          <p:nvPr/>
        </p:nvSpPr>
        <p:spPr>
          <a:xfrm>
            <a:off x="552477" y="1555546"/>
            <a:ext cx="415173" cy="6456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8000" dirty="0">
                <a:solidFill>
                  <a:srgbClr val="5BAB91"/>
                </a:solidFill>
                <a:latin typeface="Arial" panose="020B0604020202020204" pitchFamily="34" charset="0"/>
              </a:rPr>
              <a:t>”</a:t>
            </a:r>
          </a:p>
        </p:txBody>
      </p:sp>
      <p:sp>
        <p:nvSpPr>
          <p:cNvPr id="9" name="Pladsholder til indhold 2">
            <a:extLst>
              <a:ext uri="{FF2B5EF4-FFF2-40B4-BE49-F238E27FC236}">
                <a16:creationId xmlns:a16="http://schemas.microsoft.com/office/drawing/2014/main" id="{BA410D64-9698-47BA-97FB-41F16ACF43B2}"/>
              </a:ext>
            </a:extLst>
          </p:cNvPr>
          <p:cNvSpPr txBox="1">
            <a:spLocks/>
          </p:cNvSpPr>
          <p:nvPr/>
        </p:nvSpPr>
        <p:spPr>
          <a:xfrm>
            <a:off x="552477" y="2797153"/>
            <a:ext cx="415173" cy="6456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8000" dirty="0">
                <a:solidFill>
                  <a:srgbClr val="5BAB91"/>
                </a:solidFill>
                <a:latin typeface="Arial" panose="020B0604020202020204" pitchFamily="34" charset="0"/>
              </a:rPr>
              <a:t>”</a:t>
            </a:r>
          </a:p>
        </p:txBody>
      </p:sp>
      <p:sp>
        <p:nvSpPr>
          <p:cNvPr id="10" name="Pladsholder til indhold 2">
            <a:extLst>
              <a:ext uri="{FF2B5EF4-FFF2-40B4-BE49-F238E27FC236}">
                <a16:creationId xmlns:a16="http://schemas.microsoft.com/office/drawing/2014/main" id="{320453A9-CDBF-4606-8064-7ED0F286A2ED}"/>
              </a:ext>
            </a:extLst>
          </p:cNvPr>
          <p:cNvSpPr txBox="1">
            <a:spLocks/>
          </p:cNvSpPr>
          <p:nvPr/>
        </p:nvSpPr>
        <p:spPr>
          <a:xfrm>
            <a:off x="552476" y="3986684"/>
            <a:ext cx="415173" cy="6456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8000" dirty="0">
                <a:solidFill>
                  <a:srgbClr val="5BAB91"/>
                </a:solidFill>
                <a:latin typeface="Arial" panose="020B0604020202020204" pitchFamily="34" charset="0"/>
              </a:rPr>
              <a:t>”</a:t>
            </a:r>
          </a:p>
        </p:txBody>
      </p:sp>
      <p:sp>
        <p:nvSpPr>
          <p:cNvPr id="11" name="Pladsholder til indhold 2">
            <a:extLst>
              <a:ext uri="{FF2B5EF4-FFF2-40B4-BE49-F238E27FC236}">
                <a16:creationId xmlns:a16="http://schemas.microsoft.com/office/drawing/2014/main" id="{0F255E34-2E19-4F38-8A47-08EEB2C9DD11}"/>
              </a:ext>
            </a:extLst>
          </p:cNvPr>
          <p:cNvSpPr txBox="1">
            <a:spLocks/>
          </p:cNvSpPr>
          <p:nvPr/>
        </p:nvSpPr>
        <p:spPr>
          <a:xfrm>
            <a:off x="552476" y="5542347"/>
            <a:ext cx="415173" cy="6456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8000" dirty="0">
                <a:solidFill>
                  <a:srgbClr val="5BAB91"/>
                </a:solidFill>
                <a:latin typeface="Arial" panose="020B0604020202020204" pitchFamily="34" charset="0"/>
              </a:rPr>
              <a:t>”</a:t>
            </a:r>
          </a:p>
        </p:txBody>
      </p:sp>
    </p:spTree>
    <p:extLst>
      <p:ext uri="{BB962C8B-B14F-4D97-AF65-F5344CB8AC3E}">
        <p14:creationId xmlns:p14="http://schemas.microsoft.com/office/powerpoint/2010/main" val="3436632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6D0D8"/>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D7ECF3-4847-4AAB-9073-282E190D11C0}"/>
              </a:ext>
            </a:extLst>
          </p:cNvPr>
          <p:cNvSpPr>
            <a:spLocks noGrp="1"/>
          </p:cNvSpPr>
          <p:nvPr>
            <p:ph type="title"/>
          </p:nvPr>
        </p:nvSpPr>
        <p:spPr/>
        <p:txBody>
          <a:bodyPr>
            <a:normAutofit/>
          </a:bodyPr>
          <a:lstStyle/>
          <a:p>
            <a:r>
              <a:rPr lang="da-DK" sz="4800" b="1">
                <a:solidFill>
                  <a:srgbClr val="515BA8"/>
                </a:solidFill>
                <a:latin typeface="Arial Black" panose="020B0A04020102020204" pitchFamily="34" charset="0"/>
              </a:rPr>
              <a:t>HVAD NU?</a:t>
            </a:r>
          </a:p>
        </p:txBody>
      </p:sp>
      <p:sp>
        <p:nvSpPr>
          <p:cNvPr id="3" name="Pladsholder til indhold 2">
            <a:extLst>
              <a:ext uri="{FF2B5EF4-FFF2-40B4-BE49-F238E27FC236}">
                <a16:creationId xmlns:a16="http://schemas.microsoft.com/office/drawing/2014/main" id="{1EE6CD84-F0FD-48B2-A816-44B659647596}"/>
              </a:ext>
            </a:extLst>
          </p:cNvPr>
          <p:cNvSpPr>
            <a:spLocks noGrp="1"/>
          </p:cNvSpPr>
          <p:nvPr>
            <p:ph idx="1"/>
          </p:nvPr>
        </p:nvSpPr>
        <p:spPr>
          <a:xfrm>
            <a:off x="838200" y="1360700"/>
            <a:ext cx="10740081" cy="5040100"/>
          </a:xfrm>
          <a:noFill/>
        </p:spPr>
        <p:txBody>
          <a:bodyPr>
            <a:normAutofit/>
          </a:bodyPr>
          <a:lstStyle/>
          <a:p>
            <a:pPr algn="just">
              <a:lnSpc>
                <a:spcPct val="115000"/>
              </a:lnSpc>
              <a:spcAft>
                <a:spcPts val="800"/>
              </a:spcAft>
            </a:pPr>
            <a:r>
              <a:rPr lang="da-DK" sz="1800" dirty="0">
                <a:solidFill>
                  <a:srgbClr val="515BA8"/>
                </a:solidFill>
                <a:latin typeface="Arial" panose="020B0604020202020204" pitchFamily="34" charset="0"/>
                <a:ea typeface="Calibri" panose="020F0502020204030204" pitchFamily="34" charset="0"/>
                <a:cs typeface="Times New Roman" panose="02020603050405020304" pitchFamily="18" charset="0"/>
              </a:rPr>
              <a:t>S</a:t>
            </a:r>
            <a:r>
              <a:rPr lang="da-DK" sz="1800" dirty="0">
                <a:solidFill>
                  <a:srgbClr val="515BA8"/>
                </a:solidFill>
                <a:effectLst/>
                <a:latin typeface="Arial" panose="020B0604020202020204" pitchFamily="34" charset="0"/>
                <a:ea typeface="Calibri" panose="020F0502020204030204" pitchFamily="34" charset="0"/>
                <a:cs typeface="Times New Roman" panose="02020603050405020304" pitchFamily="18" charset="0"/>
              </a:rPr>
              <a:t>amtaler med børn, unge og forældre er omsat til et samtaleværktøj omkring de seks temaer, som vi har kaldt ’Samtalen om det gode børneliv’. </a:t>
            </a:r>
          </a:p>
          <a:p>
            <a:pPr algn="just">
              <a:lnSpc>
                <a:spcPct val="115000"/>
              </a:lnSpc>
              <a:spcAft>
                <a:spcPts val="800"/>
              </a:spcAft>
            </a:pPr>
            <a:r>
              <a:rPr lang="da-DK" sz="1800" dirty="0">
                <a:solidFill>
                  <a:srgbClr val="515BA8"/>
                </a:solidFill>
                <a:effectLst/>
                <a:latin typeface="Arial" panose="020B0604020202020204" pitchFamily="34" charset="0"/>
                <a:ea typeface="Calibri" panose="020F0502020204030204" pitchFamily="34" charset="0"/>
                <a:cs typeface="Times New Roman" panose="02020603050405020304" pitchFamily="18" charset="0"/>
              </a:rPr>
              <a:t>Formålet med ‘Samtalen om det gode børneliv’ er at: </a:t>
            </a:r>
          </a:p>
          <a:p>
            <a:pPr lvl="1" algn="just">
              <a:lnSpc>
                <a:spcPct val="115000"/>
              </a:lnSpc>
              <a:spcAft>
                <a:spcPts val="800"/>
              </a:spcAft>
            </a:pPr>
            <a:r>
              <a:rPr lang="da-DK" sz="1600" dirty="0">
                <a:solidFill>
                  <a:srgbClr val="515BA8"/>
                </a:solidFill>
                <a:latin typeface="Arial" panose="020B0604020202020204" pitchFamily="34" charset="0"/>
                <a:ea typeface="Calibri" panose="020F0502020204030204" pitchFamily="34" charset="0"/>
                <a:cs typeface="Times New Roman" panose="02020603050405020304" pitchFamily="18" charset="0"/>
              </a:rPr>
              <a:t>S</a:t>
            </a:r>
            <a:r>
              <a:rPr lang="da-DK" sz="1600" dirty="0">
                <a:solidFill>
                  <a:srgbClr val="515BA8"/>
                </a:solidFill>
                <a:effectLst/>
                <a:latin typeface="Arial" panose="020B0604020202020204" pitchFamily="34" charset="0"/>
                <a:ea typeface="Calibri" panose="020F0502020204030204" pitchFamily="34" charset="0"/>
                <a:cs typeface="Times New Roman" panose="02020603050405020304" pitchFamily="18" charset="0"/>
              </a:rPr>
              <a:t>tarte dialoger lokalt blandt medarbejdere i Børn og Unge, om, hvordan vi sætter retning for arbejdet med børnene og de unge på baggrund af børns perspektiver. </a:t>
            </a:r>
          </a:p>
          <a:p>
            <a:pPr lvl="1" algn="just">
              <a:lnSpc>
                <a:spcPct val="115000"/>
              </a:lnSpc>
              <a:spcAft>
                <a:spcPts val="800"/>
              </a:spcAft>
            </a:pPr>
            <a:r>
              <a:rPr lang="da-DK" sz="1600" dirty="0">
                <a:solidFill>
                  <a:srgbClr val="515BA8"/>
                </a:solidFill>
                <a:latin typeface="Arial" panose="020B0604020202020204" pitchFamily="34" charset="0"/>
                <a:ea typeface="Calibri" panose="020F0502020204030204" pitchFamily="34" charset="0"/>
                <a:cs typeface="Times New Roman" panose="02020603050405020304" pitchFamily="18" charset="0"/>
              </a:rPr>
              <a:t>S</a:t>
            </a:r>
            <a:r>
              <a:rPr lang="da-DK" sz="1600" dirty="0">
                <a:solidFill>
                  <a:srgbClr val="515BA8"/>
                </a:solidFill>
                <a:effectLst/>
                <a:latin typeface="Arial" panose="020B0604020202020204" pitchFamily="34" charset="0"/>
                <a:ea typeface="Calibri" panose="020F0502020204030204" pitchFamily="34" charset="0"/>
                <a:cs typeface="Times New Roman" panose="02020603050405020304" pitchFamily="18" charset="0"/>
              </a:rPr>
              <a:t>ætte pædagogiske refleksioner i gang i det enkelte tilbud </a:t>
            </a:r>
          </a:p>
          <a:p>
            <a:pPr lvl="1" algn="just">
              <a:lnSpc>
                <a:spcPct val="115000"/>
              </a:lnSpc>
              <a:spcAft>
                <a:spcPts val="800"/>
              </a:spcAft>
            </a:pPr>
            <a:r>
              <a:rPr lang="da-DK" sz="1600" dirty="0">
                <a:solidFill>
                  <a:srgbClr val="515BA8"/>
                </a:solidFill>
                <a:latin typeface="Arial" panose="020B0604020202020204" pitchFamily="34" charset="0"/>
                <a:ea typeface="Calibri" panose="020F0502020204030204" pitchFamily="34" charset="0"/>
                <a:cs typeface="Times New Roman" panose="02020603050405020304" pitchFamily="18" charset="0"/>
              </a:rPr>
              <a:t>F</a:t>
            </a:r>
            <a:r>
              <a:rPr lang="da-DK" sz="1600" dirty="0">
                <a:solidFill>
                  <a:srgbClr val="515BA8"/>
                </a:solidFill>
                <a:effectLst/>
                <a:latin typeface="Arial" panose="020B0604020202020204" pitchFamily="34" charset="0"/>
                <a:ea typeface="Calibri" panose="020F0502020204030204" pitchFamily="34" charset="0"/>
                <a:cs typeface="Times New Roman" panose="02020603050405020304" pitchFamily="18" charset="0"/>
              </a:rPr>
              <a:t>å medarbejdere til at give input til fornyelsen af børne- og ungepolitikken. </a:t>
            </a:r>
          </a:p>
          <a:p>
            <a:pPr algn="just">
              <a:lnSpc>
                <a:spcPct val="115000"/>
              </a:lnSpc>
              <a:spcAft>
                <a:spcPts val="800"/>
              </a:spcAft>
            </a:pPr>
            <a:r>
              <a:rPr lang="da-DK" sz="1800" dirty="0">
                <a:solidFill>
                  <a:srgbClr val="515BA8"/>
                </a:solidFill>
                <a:effectLst/>
                <a:latin typeface="Arial" panose="020B0604020202020204" pitchFamily="34" charset="0"/>
                <a:ea typeface="Calibri" panose="020F0502020204030204" pitchFamily="34" charset="0"/>
                <a:cs typeface="Times New Roman" panose="02020603050405020304" pitchFamily="18" charset="0"/>
              </a:rPr>
              <a:t>Vi håber, at værktøjet kan være relevante at tage frem igen – også når politikken er vedtaget i 2023.</a:t>
            </a:r>
            <a:endParaRPr lang="da-DK" sz="1800" dirty="0">
              <a:solidFill>
                <a:srgbClr val="515BA8"/>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da-DK" sz="1800" dirty="0">
                <a:solidFill>
                  <a:srgbClr val="515BA8"/>
                </a:solidFill>
                <a:effectLst/>
                <a:latin typeface="Arial" panose="020B0604020202020204" pitchFamily="34" charset="0"/>
                <a:ea typeface="Calibri" panose="020F0502020204030204" pitchFamily="34" charset="0"/>
                <a:cs typeface="Times New Roman" panose="02020603050405020304" pitchFamily="18" charset="0"/>
              </a:rPr>
              <a:t>Du kan læse mere og downloade samtaleværktøjet på</a:t>
            </a:r>
            <a:r>
              <a:rPr lang="da-DK" sz="1800" dirty="0">
                <a:solidFill>
                  <a:srgbClr val="515BA8"/>
                </a:solidFill>
                <a:effectLst/>
                <a:latin typeface="Calibri" panose="020F0502020204030204" pitchFamily="34" charset="0"/>
                <a:ea typeface="Calibri" panose="020F0502020204030204" pitchFamily="34" charset="0"/>
                <a:cs typeface="Times New Roman" panose="02020603050405020304" pitchFamily="18" charset="0"/>
              </a:rPr>
              <a:t> </a:t>
            </a:r>
            <a:r>
              <a:rPr lang="da-DK" sz="1800" u="sng" dirty="0">
                <a:solidFill>
                  <a:srgbClr val="515BA8"/>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etgodtboerneliv.aarhus.dk</a:t>
            </a:r>
            <a:r>
              <a:rPr lang="da-DK" sz="1800" dirty="0">
                <a:solidFill>
                  <a:srgbClr val="515BA8"/>
                </a:solidFill>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5" name="Retvinklet trekant 4">
            <a:extLst>
              <a:ext uri="{FF2B5EF4-FFF2-40B4-BE49-F238E27FC236}">
                <a16:creationId xmlns:a16="http://schemas.microsoft.com/office/drawing/2014/main" id="{105F29B4-9794-4E80-A62C-E950539ECD31}"/>
              </a:ext>
            </a:extLst>
          </p:cNvPr>
          <p:cNvSpPr/>
          <p:nvPr/>
        </p:nvSpPr>
        <p:spPr>
          <a:xfrm rot="984670" flipH="1">
            <a:off x="136910" y="5547636"/>
            <a:ext cx="506626" cy="1042230"/>
          </a:xfrm>
          <a:prstGeom prst="rtTriangle">
            <a:avLst/>
          </a:prstGeom>
          <a:solidFill>
            <a:srgbClr val="5BA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a:extLst>
              <a:ext uri="{FF2B5EF4-FFF2-40B4-BE49-F238E27FC236}">
                <a16:creationId xmlns:a16="http://schemas.microsoft.com/office/drawing/2014/main" id="{C9D24C79-A772-4CA9-B51D-C366018DC07D}"/>
              </a:ext>
            </a:extLst>
          </p:cNvPr>
          <p:cNvSpPr/>
          <p:nvPr/>
        </p:nvSpPr>
        <p:spPr>
          <a:xfrm>
            <a:off x="909552" y="6492874"/>
            <a:ext cx="562837" cy="562469"/>
          </a:xfrm>
          <a:prstGeom prst="ellipse">
            <a:avLst/>
          </a:prstGeom>
          <a:solidFill>
            <a:srgbClr val="7EC7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tvinklet trekant 6">
            <a:extLst>
              <a:ext uri="{FF2B5EF4-FFF2-40B4-BE49-F238E27FC236}">
                <a16:creationId xmlns:a16="http://schemas.microsoft.com/office/drawing/2014/main" id="{553AB87E-724C-483B-BFDD-9D45FA2091AB}"/>
              </a:ext>
            </a:extLst>
          </p:cNvPr>
          <p:cNvSpPr/>
          <p:nvPr/>
        </p:nvSpPr>
        <p:spPr>
          <a:xfrm rot="16675744" flipH="1">
            <a:off x="3195528" y="5230228"/>
            <a:ext cx="506626" cy="1042230"/>
          </a:xfrm>
          <a:prstGeom prst="rtTriangle">
            <a:avLst/>
          </a:prstGeom>
          <a:solidFill>
            <a:srgbClr val="5BA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ktangel 7">
            <a:extLst>
              <a:ext uri="{FF2B5EF4-FFF2-40B4-BE49-F238E27FC236}">
                <a16:creationId xmlns:a16="http://schemas.microsoft.com/office/drawing/2014/main" id="{536EA555-8CD5-4848-9A6C-42DCEBA2F301}"/>
              </a:ext>
            </a:extLst>
          </p:cNvPr>
          <p:cNvSpPr/>
          <p:nvPr/>
        </p:nvSpPr>
        <p:spPr>
          <a:xfrm rot="19609816">
            <a:off x="2235845" y="5533099"/>
            <a:ext cx="590336" cy="226372"/>
          </a:xfrm>
          <a:prstGeom prst="rect">
            <a:avLst/>
          </a:prstGeom>
          <a:solidFill>
            <a:srgbClr val="E44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a:extLst>
              <a:ext uri="{FF2B5EF4-FFF2-40B4-BE49-F238E27FC236}">
                <a16:creationId xmlns:a16="http://schemas.microsoft.com/office/drawing/2014/main" id="{A7942372-C774-4372-B8BA-2D1181BFAC32}"/>
              </a:ext>
            </a:extLst>
          </p:cNvPr>
          <p:cNvSpPr/>
          <p:nvPr/>
        </p:nvSpPr>
        <p:spPr>
          <a:xfrm rot="11727267">
            <a:off x="299727" y="5045694"/>
            <a:ext cx="590336" cy="226372"/>
          </a:xfrm>
          <a:prstGeom prst="rect">
            <a:avLst/>
          </a:prstGeom>
          <a:solidFill>
            <a:srgbClr val="E44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etvinklet trekant 9">
            <a:extLst>
              <a:ext uri="{FF2B5EF4-FFF2-40B4-BE49-F238E27FC236}">
                <a16:creationId xmlns:a16="http://schemas.microsoft.com/office/drawing/2014/main" id="{E12F0ED5-8FED-4BAB-80A6-9BCBF0C150DA}"/>
              </a:ext>
            </a:extLst>
          </p:cNvPr>
          <p:cNvSpPr/>
          <p:nvPr/>
        </p:nvSpPr>
        <p:spPr>
          <a:xfrm rot="10800000" flipH="1">
            <a:off x="521090" y="3047789"/>
            <a:ext cx="323394" cy="762419"/>
          </a:xfrm>
          <a:prstGeom prst="rtTriangle">
            <a:avLst/>
          </a:prstGeom>
          <a:solidFill>
            <a:srgbClr val="5BA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ktangel 10">
            <a:extLst>
              <a:ext uri="{FF2B5EF4-FFF2-40B4-BE49-F238E27FC236}">
                <a16:creationId xmlns:a16="http://schemas.microsoft.com/office/drawing/2014/main" id="{ADCE7EF9-7481-4A81-9FAB-57E326719587}"/>
              </a:ext>
            </a:extLst>
          </p:cNvPr>
          <p:cNvSpPr/>
          <p:nvPr/>
        </p:nvSpPr>
        <p:spPr>
          <a:xfrm>
            <a:off x="1307686" y="5785710"/>
            <a:ext cx="444843" cy="418753"/>
          </a:xfrm>
          <a:prstGeom prst="rect">
            <a:avLst/>
          </a:prstGeom>
          <a:solidFill>
            <a:srgbClr val="F6E4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Rektangel 11">
            <a:extLst>
              <a:ext uri="{FF2B5EF4-FFF2-40B4-BE49-F238E27FC236}">
                <a16:creationId xmlns:a16="http://schemas.microsoft.com/office/drawing/2014/main" id="{EA32E503-92FA-4BE4-B65E-CD64DDDCE77F}"/>
              </a:ext>
            </a:extLst>
          </p:cNvPr>
          <p:cNvSpPr/>
          <p:nvPr/>
        </p:nvSpPr>
        <p:spPr>
          <a:xfrm rot="1417449">
            <a:off x="4166216" y="6283497"/>
            <a:ext cx="444843" cy="418753"/>
          </a:xfrm>
          <a:prstGeom prst="rect">
            <a:avLst/>
          </a:prstGeom>
          <a:solidFill>
            <a:srgbClr val="F6E4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Rektangel 12">
            <a:extLst>
              <a:ext uri="{FF2B5EF4-FFF2-40B4-BE49-F238E27FC236}">
                <a16:creationId xmlns:a16="http://schemas.microsoft.com/office/drawing/2014/main" id="{99222BE0-9BC8-4705-9BFC-E9074E6C4508}"/>
              </a:ext>
            </a:extLst>
          </p:cNvPr>
          <p:cNvSpPr/>
          <p:nvPr/>
        </p:nvSpPr>
        <p:spPr>
          <a:xfrm rot="20026137">
            <a:off x="7222363" y="3340390"/>
            <a:ext cx="444843" cy="418753"/>
          </a:xfrm>
          <a:prstGeom prst="rect">
            <a:avLst/>
          </a:prstGeom>
          <a:solidFill>
            <a:srgbClr val="F6E4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Rektangel 13">
            <a:extLst>
              <a:ext uri="{FF2B5EF4-FFF2-40B4-BE49-F238E27FC236}">
                <a16:creationId xmlns:a16="http://schemas.microsoft.com/office/drawing/2014/main" id="{AF502A79-ED0D-48A4-8506-C8FA26590138}"/>
              </a:ext>
            </a:extLst>
          </p:cNvPr>
          <p:cNvSpPr/>
          <p:nvPr/>
        </p:nvSpPr>
        <p:spPr>
          <a:xfrm rot="21047432">
            <a:off x="3186586" y="6041223"/>
            <a:ext cx="444843" cy="418753"/>
          </a:xfrm>
          <a:prstGeom prst="rect">
            <a:avLst/>
          </a:prstGeom>
          <a:solidFill>
            <a:srgbClr val="515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Ellipse 14">
            <a:extLst>
              <a:ext uri="{FF2B5EF4-FFF2-40B4-BE49-F238E27FC236}">
                <a16:creationId xmlns:a16="http://schemas.microsoft.com/office/drawing/2014/main" id="{BB697776-387D-4A94-8FAB-64D716C55988}"/>
              </a:ext>
            </a:extLst>
          </p:cNvPr>
          <p:cNvSpPr/>
          <p:nvPr/>
        </p:nvSpPr>
        <p:spPr>
          <a:xfrm>
            <a:off x="7765720" y="3031524"/>
            <a:ext cx="562837" cy="562469"/>
          </a:xfrm>
          <a:prstGeom prst="ellipse">
            <a:avLst/>
          </a:prstGeom>
          <a:solidFill>
            <a:srgbClr val="7EC7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Rektangel 15">
            <a:extLst>
              <a:ext uri="{FF2B5EF4-FFF2-40B4-BE49-F238E27FC236}">
                <a16:creationId xmlns:a16="http://schemas.microsoft.com/office/drawing/2014/main" id="{F693F745-D342-4FFB-9FB4-AF85BB215546}"/>
              </a:ext>
            </a:extLst>
          </p:cNvPr>
          <p:cNvSpPr/>
          <p:nvPr/>
        </p:nvSpPr>
        <p:spPr>
          <a:xfrm rot="19609816">
            <a:off x="4690154" y="327910"/>
            <a:ext cx="590336" cy="226372"/>
          </a:xfrm>
          <a:prstGeom prst="rect">
            <a:avLst/>
          </a:prstGeom>
          <a:solidFill>
            <a:srgbClr val="E44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Retvinklet trekant 16">
            <a:extLst>
              <a:ext uri="{FF2B5EF4-FFF2-40B4-BE49-F238E27FC236}">
                <a16:creationId xmlns:a16="http://schemas.microsoft.com/office/drawing/2014/main" id="{EDD89B88-BF46-4829-B67D-E9D68A231493}"/>
              </a:ext>
            </a:extLst>
          </p:cNvPr>
          <p:cNvSpPr/>
          <p:nvPr/>
        </p:nvSpPr>
        <p:spPr>
          <a:xfrm rot="7775737" flipH="1">
            <a:off x="5361112" y="644865"/>
            <a:ext cx="323394" cy="762419"/>
          </a:xfrm>
          <a:prstGeom prst="rtTriangle">
            <a:avLst/>
          </a:prstGeom>
          <a:solidFill>
            <a:srgbClr val="5BA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Rektangel 17">
            <a:extLst>
              <a:ext uri="{FF2B5EF4-FFF2-40B4-BE49-F238E27FC236}">
                <a16:creationId xmlns:a16="http://schemas.microsoft.com/office/drawing/2014/main" id="{140D42A3-F777-40AE-91E7-A1867015B613}"/>
              </a:ext>
            </a:extLst>
          </p:cNvPr>
          <p:cNvSpPr/>
          <p:nvPr/>
        </p:nvSpPr>
        <p:spPr>
          <a:xfrm rot="2615477">
            <a:off x="11004415" y="5021396"/>
            <a:ext cx="444843" cy="418753"/>
          </a:xfrm>
          <a:prstGeom prst="rect">
            <a:avLst/>
          </a:prstGeom>
          <a:solidFill>
            <a:srgbClr val="515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Rektangel 18">
            <a:extLst>
              <a:ext uri="{FF2B5EF4-FFF2-40B4-BE49-F238E27FC236}">
                <a16:creationId xmlns:a16="http://schemas.microsoft.com/office/drawing/2014/main" id="{0E85D1CF-F49E-4B60-B4C1-78762C9FA5D5}"/>
              </a:ext>
            </a:extLst>
          </p:cNvPr>
          <p:cNvSpPr/>
          <p:nvPr/>
        </p:nvSpPr>
        <p:spPr>
          <a:xfrm rot="15446273">
            <a:off x="6918943" y="5799141"/>
            <a:ext cx="590336" cy="226372"/>
          </a:xfrm>
          <a:prstGeom prst="rect">
            <a:avLst/>
          </a:prstGeom>
          <a:solidFill>
            <a:srgbClr val="E44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 name="Ellipse 19">
            <a:extLst>
              <a:ext uri="{FF2B5EF4-FFF2-40B4-BE49-F238E27FC236}">
                <a16:creationId xmlns:a16="http://schemas.microsoft.com/office/drawing/2014/main" id="{DB6FEF75-B24F-457A-8D3C-6AD3658EB87E}"/>
              </a:ext>
            </a:extLst>
          </p:cNvPr>
          <p:cNvSpPr/>
          <p:nvPr/>
        </p:nvSpPr>
        <p:spPr>
          <a:xfrm>
            <a:off x="6031458" y="5408843"/>
            <a:ext cx="562837" cy="562469"/>
          </a:xfrm>
          <a:prstGeom prst="ellipse">
            <a:avLst/>
          </a:prstGeom>
          <a:solidFill>
            <a:srgbClr val="7EC7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 name="Rektangel 20">
            <a:extLst>
              <a:ext uri="{FF2B5EF4-FFF2-40B4-BE49-F238E27FC236}">
                <a16:creationId xmlns:a16="http://schemas.microsoft.com/office/drawing/2014/main" id="{15A8894A-F4F8-4FC4-9896-6C89452C73C5}"/>
              </a:ext>
            </a:extLst>
          </p:cNvPr>
          <p:cNvSpPr/>
          <p:nvPr/>
        </p:nvSpPr>
        <p:spPr>
          <a:xfrm rot="4188895">
            <a:off x="9089038" y="2073861"/>
            <a:ext cx="590336" cy="226372"/>
          </a:xfrm>
          <a:prstGeom prst="rect">
            <a:avLst/>
          </a:prstGeom>
          <a:solidFill>
            <a:srgbClr val="E44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Retvinklet trekant 21">
            <a:extLst>
              <a:ext uri="{FF2B5EF4-FFF2-40B4-BE49-F238E27FC236}">
                <a16:creationId xmlns:a16="http://schemas.microsoft.com/office/drawing/2014/main" id="{60192F9B-F676-400F-B527-8A4C53F5495C}"/>
              </a:ext>
            </a:extLst>
          </p:cNvPr>
          <p:cNvSpPr/>
          <p:nvPr/>
        </p:nvSpPr>
        <p:spPr>
          <a:xfrm rot="13837716" flipH="1">
            <a:off x="9604841" y="3498717"/>
            <a:ext cx="323394" cy="762419"/>
          </a:xfrm>
          <a:prstGeom prst="rtTriangle">
            <a:avLst/>
          </a:prstGeom>
          <a:solidFill>
            <a:srgbClr val="5BA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Rektangel 22">
            <a:extLst>
              <a:ext uri="{FF2B5EF4-FFF2-40B4-BE49-F238E27FC236}">
                <a16:creationId xmlns:a16="http://schemas.microsoft.com/office/drawing/2014/main" id="{3B3CA2B6-4230-478D-818B-CB271F27CACF}"/>
              </a:ext>
            </a:extLst>
          </p:cNvPr>
          <p:cNvSpPr/>
          <p:nvPr/>
        </p:nvSpPr>
        <p:spPr>
          <a:xfrm rot="20439183">
            <a:off x="7332280" y="5272197"/>
            <a:ext cx="444843" cy="418753"/>
          </a:xfrm>
          <a:prstGeom prst="rect">
            <a:avLst/>
          </a:prstGeom>
          <a:solidFill>
            <a:srgbClr val="F6E4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Rektangel 23">
            <a:extLst>
              <a:ext uri="{FF2B5EF4-FFF2-40B4-BE49-F238E27FC236}">
                <a16:creationId xmlns:a16="http://schemas.microsoft.com/office/drawing/2014/main" id="{8B646911-BA86-462E-B03A-B638BAE705BB}"/>
              </a:ext>
            </a:extLst>
          </p:cNvPr>
          <p:cNvSpPr/>
          <p:nvPr/>
        </p:nvSpPr>
        <p:spPr>
          <a:xfrm rot="5400000">
            <a:off x="812938" y="3551336"/>
            <a:ext cx="444843" cy="418753"/>
          </a:xfrm>
          <a:prstGeom prst="rect">
            <a:avLst/>
          </a:prstGeom>
          <a:solidFill>
            <a:srgbClr val="515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 name="Ellipse 24">
            <a:extLst>
              <a:ext uri="{FF2B5EF4-FFF2-40B4-BE49-F238E27FC236}">
                <a16:creationId xmlns:a16="http://schemas.microsoft.com/office/drawing/2014/main" id="{25435729-F311-477D-B236-106EDC95398A}"/>
              </a:ext>
            </a:extLst>
          </p:cNvPr>
          <p:cNvSpPr/>
          <p:nvPr/>
        </p:nvSpPr>
        <p:spPr>
          <a:xfrm>
            <a:off x="1936956" y="6126345"/>
            <a:ext cx="562837" cy="562469"/>
          </a:xfrm>
          <a:prstGeom prst="ellipse">
            <a:avLst/>
          </a:prstGeom>
          <a:solidFill>
            <a:srgbClr val="7EC7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26" name="Billede 25" descr="Et billede, der indeholder tekst&#10;&#10;Automatisk genereret beskrivelse">
            <a:extLst>
              <a:ext uri="{FF2B5EF4-FFF2-40B4-BE49-F238E27FC236}">
                <a16:creationId xmlns:a16="http://schemas.microsoft.com/office/drawing/2014/main" id="{35A3CC27-3148-4F3C-8A42-5BBBF838E3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9297" y="6150187"/>
            <a:ext cx="766837" cy="390883"/>
          </a:xfrm>
          <a:prstGeom prst="rect">
            <a:avLst/>
          </a:prstGeom>
        </p:spPr>
      </p:pic>
    </p:spTree>
    <p:extLst>
      <p:ext uri="{BB962C8B-B14F-4D97-AF65-F5344CB8AC3E}">
        <p14:creationId xmlns:p14="http://schemas.microsoft.com/office/powerpoint/2010/main" val="3308575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15BA8"/>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421E63-C17D-4DAF-AF14-2B416E5340DA}"/>
              </a:ext>
            </a:extLst>
          </p:cNvPr>
          <p:cNvSpPr>
            <a:spLocks noGrp="1"/>
          </p:cNvSpPr>
          <p:nvPr>
            <p:ph type="title"/>
          </p:nvPr>
        </p:nvSpPr>
        <p:spPr>
          <a:xfrm>
            <a:off x="838200" y="365125"/>
            <a:ext cx="10515600" cy="1537816"/>
          </a:xfrm>
        </p:spPr>
        <p:txBody>
          <a:bodyPr>
            <a:normAutofit/>
          </a:bodyPr>
          <a:lstStyle/>
          <a:p>
            <a:r>
              <a:rPr lang="da-DK" sz="4800" b="1" dirty="0">
                <a:solidFill>
                  <a:srgbClr val="F6D0D8"/>
                </a:solidFill>
                <a:latin typeface="Arial Black" panose="020B0A04020102020204" pitchFamily="34" charset="0"/>
              </a:rPr>
              <a:t>FORNYELSE AF BØRNE- OG UNGEPOLITIKKEN</a:t>
            </a:r>
          </a:p>
        </p:txBody>
      </p:sp>
      <p:sp>
        <p:nvSpPr>
          <p:cNvPr id="3" name="Pladsholder til indhold 2">
            <a:extLst>
              <a:ext uri="{FF2B5EF4-FFF2-40B4-BE49-F238E27FC236}">
                <a16:creationId xmlns:a16="http://schemas.microsoft.com/office/drawing/2014/main" id="{60BBD5C2-BA99-477F-A9A6-9AE9EA77FF14}"/>
              </a:ext>
            </a:extLst>
          </p:cNvPr>
          <p:cNvSpPr>
            <a:spLocks noGrp="1"/>
          </p:cNvSpPr>
          <p:nvPr>
            <p:ph idx="1"/>
          </p:nvPr>
        </p:nvSpPr>
        <p:spPr>
          <a:xfrm>
            <a:off x="838199" y="1902941"/>
            <a:ext cx="11135497" cy="4683210"/>
          </a:xfrm>
        </p:spPr>
        <p:txBody>
          <a:bodyPr>
            <a:normAutofit/>
          </a:bodyPr>
          <a:lstStyle/>
          <a:p>
            <a:pPr>
              <a:lnSpc>
                <a:spcPct val="150000"/>
              </a:lnSpc>
            </a:pPr>
            <a:r>
              <a:rPr lang="da-DK" sz="1800" b="0" i="0" u="none" strike="noStrike" baseline="0" dirty="0">
                <a:solidFill>
                  <a:schemeClr val="bg1"/>
                </a:solidFill>
                <a:latin typeface="Arial" panose="020B0604020202020204" pitchFamily="34" charset="0"/>
              </a:rPr>
              <a:t>Børne- og ungepolitikken:</a:t>
            </a:r>
          </a:p>
          <a:p>
            <a:pPr lvl="1">
              <a:lnSpc>
                <a:spcPct val="150000"/>
              </a:lnSpc>
            </a:pPr>
            <a:r>
              <a:rPr lang="da-DK" sz="1600" dirty="0">
                <a:solidFill>
                  <a:schemeClr val="bg1"/>
                </a:solidFill>
                <a:latin typeface="Arial" panose="020B0604020202020204" pitchFamily="34" charset="0"/>
              </a:rPr>
              <a:t>S</a:t>
            </a:r>
            <a:r>
              <a:rPr lang="da-DK" sz="1600" b="0" i="0" u="none" strike="noStrike" baseline="0" dirty="0">
                <a:solidFill>
                  <a:schemeClr val="bg1"/>
                </a:solidFill>
                <a:latin typeface="Arial" panose="020B0604020202020204" pitchFamily="34" charset="0"/>
              </a:rPr>
              <a:t>ætter ord på vores værdier</a:t>
            </a:r>
          </a:p>
          <a:p>
            <a:pPr lvl="1">
              <a:lnSpc>
                <a:spcPct val="150000"/>
              </a:lnSpc>
            </a:pPr>
            <a:r>
              <a:rPr lang="da-DK" sz="1600" dirty="0">
                <a:solidFill>
                  <a:schemeClr val="bg1"/>
                </a:solidFill>
                <a:latin typeface="Arial" panose="020B0604020202020204" pitchFamily="34" charset="0"/>
              </a:rPr>
              <a:t>Sætter ord på</a:t>
            </a:r>
            <a:r>
              <a:rPr lang="da-DK" sz="1600" b="0" i="0" u="none" strike="noStrike" baseline="0" dirty="0">
                <a:solidFill>
                  <a:schemeClr val="bg1"/>
                </a:solidFill>
                <a:latin typeface="Arial" panose="020B0604020202020204" pitchFamily="34" charset="0"/>
              </a:rPr>
              <a:t> hvad vi ønsker at opnå for og sammen med børnene og de unge</a:t>
            </a:r>
          </a:p>
          <a:p>
            <a:pPr lvl="1">
              <a:lnSpc>
                <a:spcPct val="150000"/>
              </a:lnSpc>
            </a:pPr>
            <a:r>
              <a:rPr lang="da-DK" sz="1600" b="0" i="0" u="none" strike="noStrike" baseline="0" dirty="0">
                <a:solidFill>
                  <a:schemeClr val="bg1"/>
                </a:solidFill>
                <a:latin typeface="Arial" panose="020B0604020202020204" pitchFamily="34" charset="0"/>
              </a:rPr>
              <a:t>Er forpligtende for vores arbejde.</a:t>
            </a:r>
          </a:p>
          <a:p>
            <a:pPr>
              <a:lnSpc>
                <a:spcPct val="150000"/>
              </a:lnSpc>
            </a:pPr>
            <a:endParaRPr lang="da-DK" sz="1800" b="0" i="0" u="none" strike="noStrike" baseline="0" dirty="0">
              <a:solidFill>
                <a:schemeClr val="bg1"/>
              </a:solidFill>
              <a:latin typeface="Arial" panose="020B0604020202020204" pitchFamily="34" charset="0"/>
            </a:endParaRPr>
          </a:p>
          <a:p>
            <a:pPr>
              <a:lnSpc>
                <a:spcPct val="150000"/>
              </a:lnSpc>
            </a:pPr>
            <a:r>
              <a:rPr lang="da-DK" sz="1800" dirty="0">
                <a:solidFill>
                  <a:schemeClr val="bg1"/>
                </a:solidFill>
                <a:latin typeface="Arial" panose="020B0604020202020204" pitchFamily="34" charset="0"/>
              </a:rPr>
              <a:t>Børn og Unge har stærke værdier, mens vi har udviklet vores praksis og kerneopgave. </a:t>
            </a:r>
            <a:br>
              <a:rPr lang="da-DK" sz="1800" dirty="0">
                <a:solidFill>
                  <a:schemeClr val="bg1"/>
                </a:solidFill>
                <a:latin typeface="Arial" panose="020B0604020202020204" pitchFamily="34" charset="0"/>
              </a:rPr>
            </a:br>
            <a:r>
              <a:rPr lang="da-DK" sz="1800" dirty="0">
                <a:solidFill>
                  <a:schemeClr val="bg1"/>
                </a:solidFill>
                <a:latin typeface="Arial" panose="020B0604020202020204" pitchFamily="34" charset="0"/>
              </a:rPr>
              <a:t>Det skal være afspejlet i børne- og ungepolitikken. </a:t>
            </a:r>
            <a:endParaRPr lang="da-DK" sz="1800" b="0" i="0" u="none" strike="noStrike" baseline="0" dirty="0">
              <a:solidFill>
                <a:schemeClr val="bg1"/>
              </a:solidFill>
              <a:latin typeface="Arial" panose="020B0604020202020204" pitchFamily="34" charset="0"/>
            </a:endParaRPr>
          </a:p>
          <a:p>
            <a:pPr>
              <a:lnSpc>
                <a:spcPct val="150000"/>
              </a:lnSpc>
            </a:pPr>
            <a:r>
              <a:rPr lang="da-DK" sz="1800" dirty="0">
                <a:solidFill>
                  <a:schemeClr val="bg1"/>
                </a:solidFill>
                <a:latin typeface="Arial" panose="020B0604020202020204" pitchFamily="34" charset="0"/>
              </a:rPr>
              <a:t>D</a:t>
            </a:r>
            <a:r>
              <a:rPr lang="da-DK" sz="1800" b="0" i="0" u="none" strike="noStrike" baseline="0" dirty="0">
                <a:solidFill>
                  <a:schemeClr val="bg1"/>
                </a:solidFill>
                <a:latin typeface="Arial" panose="020B0604020202020204" pitchFamily="34" charset="0"/>
              </a:rPr>
              <a:t>en fornyede politik kommer i høring i foråret 2023. </a:t>
            </a:r>
          </a:p>
          <a:p>
            <a:pPr marL="0" indent="0">
              <a:lnSpc>
                <a:spcPct val="150000"/>
              </a:lnSpc>
              <a:buNone/>
            </a:pPr>
            <a:endParaRPr lang="da-DK" sz="1800" b="0" i="0" u="none" strike="noStrike" baseline="0" dirty="0">
              <a:solidFill>
                <a:schemeClr val="bg1"/>
              </a:solidFill>
              <a:latin typeface="Arial" panose="020B0604020202020204" pitchFamily="34" charset="0"/>
            </a:endParaRPr>
          </a:p>
        </p:txBody>
      </p:sp>
      <p:pic>
        <p:nvPicPr>
          <p:cNvPr id="4" name="Billede 3" descr="Et billede, der indeholder tekst&#10;&#10;Automatisk genereret beskrivelse">
            <a:extLst>
              <a:ext uri="{FF2B5EF4-FFF2-40B4-BE49-F238E27FC236}">
                <a16:creationId xmlns:a16="http://schemas.microsoft.com/office/drawing/2014/main" id="{716152F1-C0A0-464C-B36A-8A5BF4F751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0834" y="365125"/>
            <a:ext cx="825932" cy="421006"/>
          </a:xfrm>
          <a:prstGeom prst="rect">
            <a:avLst/>
          </a:prstGeom>
        </p:spPr>
      </p:pic>
    </p:spTree>
    <p:extLst>
      <p:ext uri="{BB962C8B-B14F-4D97-AF65-F5344CB8AC3E}">
        <p14:creationId xmlns:p14="http://schemas.microsoft.com/office/powerpoint/2010/main" val="3262477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EC7ED"/>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718F4B-6156-4CFE-8287-00C7DAEC3ABC}"/>
              </a:ext>
            </a:extLst>
          </p:cNvPr>
          <p:cNvSpPr>
            <a:spLocks noGrp="1"/>
          </p:cNvSpPr>
          <p:nvPr>
            <p:ph type="title"/>
          </p:nvPr>
        </p:nvSpPr>
        <p:spPr>
          <a:xfrm>
            <a:off x="838200" y="365126"/>
            <a:ext cx="10515600" cy="1602740"/>
          </a:xfrm>
        </p:spPr>
        <p:txBody>
          <a:bodyPr/>
          <a:lstStyle/>
          <a:p>
            <a:r>
              <a:rPr lang="da-DK">
                <a:solidFill>
                  <a:srgbClr val="E4444E"/>
                </a:solidFill>
                <a:latin typeface="Arial Black" panose="020B0A04020102020204" pitchFamily="34" charset="0"/>
              </a:rPr>
              <a:t>PROCES OG METODE</a:t>
            </a:r>
          </a:p>
        </p:txBody>
      </p:sp>
      <p:sp>
        <p:nvSpPr>
          <p:cNvPr id="3" name="Pladsholder til indhold 2">
            <a:extLst>
              <a:ext uri="{FF2B5EF4-FFF2-40B4-BE49-F238E27FC236}">
                <a16:creationId xmlns:a16="http://schemas.microsoft.com/office/drawing/2014/main" id="{18AB0C38-66A7-4B82-99F3-6A42F1824DB1}"/>
              </a:ext>
            </a:extLst>
          </p:cNvPr>
          <p:cNvSpPr>
            <a:spLocks noGrp="1"/>
          </p:cNvSpPr>
          <p:nvPr>
            <p:ph idx="1"/>
          </p:nvPr>
        </p:nvSpPr>
        <p:spPr>
          <a:xfrm>
            <a:off x="838200" y="1544596"/>
            <a:ext cx="8155193" cy="4948278"/>
          </a:xfrm>
        </p:spPr>
        <p:txBody>
          <a:bodyPr>
            <a:normAutofit fontScale="92500" lnSpcReduction="10000"/>
          </a:bodyPr>
          <a:lstStyle/>
          <a:p>
            <a:pPr>
              <a:lnSpc>
                <a:spcPct val="110000"/>
              </a:lnSpc>
            </a:pPr>
            <a:r>
              <a:rPr lang="da-DK" sz="2000" dirty="0">
                <a:solidFill>
                  <a:schemeClr val="bg1"/>
                </a:solidFill>
                <a:latin typeface="Arial" panose="020B0604020202020204" pitchFamily="34" charset="0"/>
              </a:rPr>
              <a:t>F</a:t>
            </a:r>
            <a:r>
              <a:rPr lang="da-DK" sz="2000" b="0" i="0" u="none" strike="noStrike" baseline="0" dirty="0">
                <a:solidFill>
                  <a:schemeClr val="bg1"/>
                </a:solidFill>
                <a:latin typeface="Arial" panose="020B0604020202020204" pitchFamily="34" charset="0"/>
              </a:rPr>
              <a:t>oråret 2022:  samtaler og interviews om det gode børneliv </a:t>
            </a:r>
          </a:p>
          <a:p>
            <a:pPr lvl="1">
              <a:lnSpc>
                <a:spcPct val="110000"/>
              </a:lnSpc>
            </a:pPr>
            <a:r>
              <a:rPr lang="da-DK" sz="1900" dirty="0">
                <a:solidFill>
                  <a:schemeClr val="bg1"/>
                </a:solidFill>
                <a:latin typeface="Arial" panose="020B0604020202020204" pitchFamily="34" charset="0"/>
              </a:rPr>
              <a:t>30 børn i alderen 5-17 år, blandede køn fra forskellige steder i byen </a:t>
            </a:r>
          </a:p>
          <a:p>
            <a:pPr lvl="1">
              <a:lnSpc>
                <a:spcPct val="110000"/>
              </a:lnSpc>
            </a:pPr>
            <a:r>
              <a:rPr lang="da-DK" sz="1900" dirty="0">
                <a:solidFill>
                  <a:schemeClr val="bg1"/>
                </a:solidFill>
                <a:latin typeface="Arial" panose="020B0604020202020204" pitchFamily="34" charset="0"/>
              </a:rPr>
              <a:t>7 forældre til børn i forskellige aldre fra forskellige steder i byen</a:t>
            </a:r>
          </a:p>
          <a:p>
            <a:pPr marL="0" indent="0" fontAlgn="base">
              <a:lnSpc>
                <a:spcPct val="115000"/>
              </a:lnSpc>
              <a:spcAft>
                <a:spcPts val="800"/>
              </a:spcAft>
              <a:buNone/>
            </a:pPr>
            <a:r>
              <a:rPr lang="da-DK" sz="2400" b="1" dirty="0">
                <a:solidFill>
                  <a:srgbClr val="E4444E"/>
                </a:solidFill>
                <a:effectLst/>
                <a:latin typeface="Arial" panose="020B0604020202020204" pitchFamily="34" charset="0"/>
                <a:ea typeface="Times New Roman" panose="02020603050405020304" pitchFamily="18" charset="0"/>
                <a:cs typeface="Times New Roman" panose="02020603050405020304" pitchFamily="18" charset="0"/>
              </a:rPr>
              <a:t>Metode:</a:t>
            </a:r>
          </a:p>
          <a:p>
            <a:pPr fontAlgn="base">
              <a:lnSpc>
                <a:spcPct val="115000"/>
              </a:lnSpc>
              <a:spcAft>
                <a:spcPts val="800"/>
              </a:spcAft>
            </a:pPr>
            <a:r>
              <a:rPr lang="da-DK" sz="1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Inddragelsesmaterialer til børn og unge på 5-8 år, 9-12 år og 13-17 år. </a:t>
            </a:r>
          </a:p>
          <a:p>
            <a:pPr fontAlgn="base">
              <a:lnSpc>
                <a:spcPct val="115000"/>
              </a:lnSpc>
              <a:spcAft>
                <a:spcPts val="800"/>
              </a:spcAft>
            </a:pPr>
            <a:r>
              <a:rPr lang="da-DK" sz="1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Børneinddragelse: Fælles mundtlig dialog om forskellige temaer. Inddragelse med inspiration fra fx fotointerview, casebaseret interview og ’</a:t>
            </a:r>
            <a:r>
              <a:rPr lang="da-DK" sz="19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cultural</a:t>
            </a:r>
            <a:r>
              <a:rPr lang="da-DK" sz="1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probes’</a:t>
            </a:r>
          </a:p>
          <a:p>
            <a:pPr fontAlgn="base">
              <a:lnSpc>
                <a:spcPct val="115000"/>
              </a:lnSpc>
              <a:spcAft>
                <a:spcPts val="800"/>
              </a:spcAft>
            </a:pPr>
            <a:r>
              <a:rPr lang="da-DK" sz="1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Interviews med forældre: Brugerrejseinterviews og/eller semistrukturerede interviews</a:t>
            </a:r>
          </a:p>
          <a:p>
            <a:pPr fontAlgn="base">
              <a:lnSpc>
                <a:spcPct val="115000"/>
              </a:lnSpc>
              <a:spcAft>
                <a:spcPts val="800"/>
              </a:spcAft>
            </a:pPr>
            <a:r>
              <a:rPr lang="da-DK" sz="1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Dataanalyse =&gt; seks temaer om det gode børneliv: Fællesskaber, lyttende voksne, variation, den røde  tråd, digitalt liv og sund balance</a:t>
            </a:r>
          </a:p>
        </p:txBody>
      </p:sp>
      <p:pic>
        <p:nvPicPr>
          <p:cNvPr id="4" name="Billede 3" descr="Et billede, der indeholder tekst&#10;&#10;Automatisk genereret beskrivelse">
            <a:extLst>
              <a:ext uri="{FF2B5EF4-FFF2-40B4-BE49-F238E27FC236}">
                <a16:creationId xmlns:a16="http://schemas.microsoft.com/office/drawing/2014/main" id="{3258B54E-AA6F-4C57-97B0-A0A9247193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0200" y="4640617"/>
            <a:ext cx="2133600" cy="1421765"/>
          </a:xfrm>
          <a:prstGeom prst="rect">
            <a:avLst/>
          </a:prstGeom>
        </p:spPr>
      </p:pic>
      <p:pic>
        <p:nvPicPr>
          <p:cNvPr id="5" name="Billede 4" descr="Et billede, der indeholder person, indendørs, barn, pige&#10;&#10;Automatisk genereret beskrivelse">
            <a:extLst>
              <a:ext uri="{FF2B5EF4-FFF2-40B4-BE49-F238E27FC236}">
                <a16:creationId xmlns:a16="http://schemas.microsoft.com/office/drawing/2014/main" id="{92F2A339-A5F6-4F3B-9A91-BF18D0DA83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20200" y="3045656"/>
            <a:ext cx="2118995" cy="1412240"/>
          </a:xfrm>
          <a:prstGeom prst="rect">
            <a:avLst/>
          </a:prstGeom>
        </p:spPr>
      </p:pic>
      <p:pic>
        <p:nvPicPr>
          <p:cNvPr id="6" name="Billede 5" descr="Et billede, der indeholder person, indendørs, barn, ung&#10;&#10;Automatisk genereret beskrivelse">
            <a:extLst>
              <a:ext uri="{FF2B5EF4-FFF2-40B4-BE49-F238E27FC236}">
                <a16:creationId xmlns:a16="http://schemas.microsoft.com/office/drawing/2014/main" id="{92620529-D070-4430-BF95-DFCA36670D4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0200" y="1544596"/>
            <a:ext cx="2114550" cy="1409700"/>
          </a:xfrm>
          <a:prstGeom prst="rect">
            <a:avLst/>
          </a:prstGeom>
        </p:spPr>
      </p:pic>
      <p:pic>
        <p:nvPicPr>
          <p:cNvPr id="7" name="Billede 6" descr="Et billede, der indeholder tekst&#10;&#10;Automatisk genereret beskrivelse">
            <a:extLst>
              <a:ext uri="{FF2B5EF4-FFF2-40B4-BE49-F238E27FC236}">
                <a16:creationId xmlns:a16="http://schemas.microsoft.com/office/drawing/2014/main" id="{C8D4FF57-A941-4E77-9374-9294493A39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96367" y="242631"/>
            <a:ext cx="742123" cy="378286"/>
          </a:xfrm>
          <a:prstGeom prst="rect">
            <a:avLst/>
          </a:prstGeom>
        </p:spPr>
      </p:pic>
    </p:spTree>
    <p:extLst>
      <p:ext uri="{BB962C8B-B14F-4D97-AF65-F5344CB8AC3E}">
        <p14:creationId xmlns:p14="http://schemas.microsoft.com/office/powerpoint/2010/main" val="3658879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BAB9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2BD82D-5A6E-41BC-A414-5DEB0C38D5EC}"/>
              </a:ext>
            </a:extLst>
          </p:cNvPr>
          <p:cNvSpPr>
            <a:spLocks noGrp="1"/>
          </p:cNvSpPr>
          <p:nvPr>
            <p:ph type="title"/>
          </p:nvPr>
        </p:nvSpPr>
        <p:spPr>
          <a:xfrm>
            <a:off x="5134286" y="109186"/>
            <a:ext cx="10515600" cy="1325563"/>
          </a:xfrm>
        </p:spPr>
        <p:txBody>
          <a:bodyPr>
            <a:normAutofit/>
          </a:bodyPr>
          <a:lstStyle/>
          <a:p>
            <a:r>
              <a:rPr lang="da-DK" sz="3200" b="1" dirty="0">
                <a:solidFill>
                  <a:srgbClr val="F6D0D8"/>
                </a:solidFill>
                <a:latin typeface="Arial Black"/>
              </a:rPr>
              <a:t>FÆLLESSKABER</a:t>
            </a:r>
            <a:endParaRPr lang="da-DK" sz="4000" b="1" dirty="0">
              <a:solidFill>
                <a:srgbClr val="F6D0D8"/>
              </a:solidFill>
              <a:latin typeface="Arial Black"/>
            </a:endParaRPr>
          </a:p>
        </p:txBody>
      </p:sp>
      <p:sp>
        <p:nvSpPr>
          <p:cNvPr id="3" name="Pladsholder til indhold 2">
            <a:extLst>
              <a:ext uri="{FF2B5EF4-FFF2-40B4-BE49-F238E27FC236}">
                <a16:creationId xmlns:a16="http://schemas.microsoft.com/office/drawing/2014/main" id="{213B421A-3B16-448D-B770-276705618793}"/>
              </a:ext>
            </a:extLst>
          </p:cNvPr>
          <p:cNvSpPr>
            <a:spLocks noGrp="1"/>
          </p:cNvSpPr>
          <p:nvPr>
            <p:ph idx="1"/>
          </p:nvPr>
        </p:nvSpPr>
        <p:spPr>
          <a:xfrm>
            <a:off x="4970205" y="1237636"/>
            <a:ext cx="6815393" cy="5133194"/>
          </a:xfrm>
        </p:spPr>
        <p:txBody>
          <a:bodyPr vert="horz" lIns="91440" tIns="45720" rIns="91440" bIns="45720" rtlCol="0" anchor="t">
            <a:normAutofit fontScale="92500" lnSpcReduction="10000"/>
          </a:bodyPr>
          <a:lstStyle/>
          <a:p>
            <a:pPr algn="l"/>
            <a:endParaRPr lang="da-DK" sz="2000" b="0" i="0" u="none" strike="noStrike" baseline="0" dirty="0">
              <a:solidFill>
                <a:srgbClr val="F6D0D8"/>
              </a:solidFill>
              <a:latin typeface="Arial" panose="020B0604020202020204" pitchFamily="34" charset="0"/>
              <a:cs typeface="Arial"/>
            </a:endParaRPr>
          </a:p>
          <a:p>
            <a:r>
              <a:rPr lang="da-DK" sz="2000" b="0" i="0" u="none" strike="noStrike" baseline="0" dirty="0">
                <a:solidFill>
                  <a:schemeClr val="bg1"/>
                </a:solidFill>
                <a:latin typeface="Arial"/>
                <a:cs typeface="Arial"/>
              </a:rPr>
              <a:t>Positive fællesskaber er kernen i det gode børneliv ifølge børn og unge</a:t>
            </a:r>
          </a:p>
          <a:p>
            <a:pPr marL="0" indent="0">
              <a:buNone/>
            </a:pPr>
            <a:endParaRPr lang="da-DK" sz="2000" dirty="0">
              <a:solidFill>
                <a:schemeClr val="bg1"/>
              </a:solidFill>
              <a:latin typeface="Arial"/>
              <a:cs typeface="Arial"/>
            </a:endParaRPr>
          </a:p>
          <a:p>
            <a:r>
              <a:rPr lang="da-DK" sz="2000" b="0" i="0" u="none" strike="noStrike" baseline="0" dirty="0">
                <a:solidFill>
                  <a:schemeClr val="bg1"/>
                </a:solidFill>
                <a:latin typeface="Arial"/>
                <a:cs typeface="Arial"/>
              </a:rPr>
              <a:t>Fællesskaber om aktiviteter og med venner gør dem glade og motiverer dem</a:t>
            </a:r>
          </a:p>
          <a:p>
            <a:pPr marL="0" indent="0">
              <a:buNone/>
            </a:pPr>
            <a:endParaRPr lang="da-DK" sz="2000" dirty="0">
              <a:solidFill>
                <a:schemeClr val="bg1"/>
              </a:solidFill>
              <a:latin typeface="Arial"/>
              <a:cs typeface="Arial"/>
            </a:endParaRPr>
          </a:p>
          <a:p>
            <a:r>
              <a:rPr lang="da-DK" sz="2000" b="0" i="0" u="none" strike="noStrike" baseline="0" dirty="0">
                <a:solidFill>
                  <a:schemeClr val="bg1"/>
                </a:solidFill>
                <a:latin typeface="Arial"/>
                <a:cs typeface="Arial"/>
              </a:rPr>
              <a:t>De værdsætter, når voksne sætter rammer for fællesskaber og hjælper med at håndtere svære dynamikker på tværs</a:t>
            </a:r>
          </a:p>
          <a:p>
            <a:endParaRPr lang="da-DK" sz="2000" dirty="0">
              <a:solidFill>
                <a:schemeClr val="bg1"/>
              </a:solidFill>
              <a:latin typeface="Arial"/>
              <a:cs typeface="Arial"/>
            </a:endParaRPr>
          </a:p>
          <a:p>
            <a:r>
              <a:rPr lang="da-DK" sz="2000" b="0" i="0" u="none" strike="noStrike" baseline="0" dirty="0">
                <a:solidFill>
                  <a:schemeClr val="bg1"/>
                </a:solidFill>
                <a:latin typeface="Arial"/>
                <a:cs typeface="Arial"/>
              </a:rPr>
              <a:t>De sætter pris på både mindre og nære </a:t>
            </a:r>
            <a:br>
              <a:rPr lang="da-DK" sz="2000" b="0" i="0" u="none" strike="noStrike" baseline="0" dirty="0">
                <a:latin typeface="Arial" panose="020B0604020202020204" pitchFamily="34" charset="0"/>
              </a:rPr>
            </a:br>
            <a:r>
              <a:rPr lang="da-DK" sz="2000" b="0" i="0" u="none" strike="noStrike" baseline="0" dirty="0">
                <a:solidFill>
                  <a:schemeClr val="bg1"/>
                </a:solidFill>
                <a:latin typeface="Arial"/>
                <a:cs typeface="Arial"/>
              </a:rPr>
              <a:t>fællesskaber samt bredere fællesskaber</a:t>
            </a:r>
          </a:p>
          <a:p>
            <a:pPr marL="0" indent="0">
              <a:buNone/>
            </a:pPr>
            <a:endParaRPr lang="da-DK" sz="2000" dirty="0">
              <a:solidFill>
                <a:schemeClr val="bg1"/>
              </a:solidFill>
              <a:latin typeface="Arial"/>
              <a:cs typeface="Arial"/>
            </a:endParaRPr>
          </a:p>
          <a:p>
            <a:r>
              <a:rPr lang="da-DK" sz="2000" b="0" i="0" u="none" strike="noStrike" baseline="0" dirty="0">
                <a:solidFill>
                  <a:schemeClr val="bg1"/>
                </a:solidFill>
                <a:latin typeface="Arial"/>
                <a:cs typeface="Arial"/>
              </a:rPr>
              <a:t>Det digitale spiller en stor rolle i forhold til fællesskaber og ensomhed</a:t>
            </a:r>
          </a:p>
          <a:p>
            <a:endParaRPr lang="da-DK" sz="2000" dirty="0">
              <a:solidFill>
                <a:schemeClr val="bg1"/>
              </a:solidFill>
              <a:latin typeface="Arial" panose="020B0604020202020204" pitchFamily="34" charset="0"/>
              <a:cs typeface="Arial"/>
            </a:endParaRPr>
          </a:p>
          <a:p>
            <a:pPr marL="0" indent="0">
              <a:buNone/>
            </a:pPr>
            <a:endParaRPr lang="da-DK" sz="2000" b="0" i="1" u="none" strike="noStrike" baseline="0" dirty="0">
              <a:solidFill>
                <a:schemeClr val="bg1"/>
              </a:solidFill>
              <a:latin typeface="Arial Narrow" panose="020B0606020202030204" pitchFamily="34" charset="0"/>
            </a:endParaRPr>
          </a:p>
        </p:txBody>
      </p:sp>
      <p:pic>
        <p:nvPicPr>
          <p:cNvPr id="6" name="Billede 5">
            <a:extLst>
              <a:ext uri="{FF2B5EF4-FFF2-40B4-BE49-F238E27FC236}">
                <a16:creationId xmlns:a16="http://schemas.microsoft.com/office/drawing/2014/main" id="{70D1B0A6-DAA3-4DC5-AAB5-610FC58E7AB6}"/>
              </a:ext>
            </a:extLst>
          </p:cNvPr>
          <p:cNvPicPr>
            <a:picLocks noChangeAspect="1"/>
          </p:cNvPicPr>
          <p:nvPr/>
        </p:nvPicPr>
        <p:blipFill rotWithShape="1">
          <a:blip r:embed="rId3"/>
          <a:srcRect l="25234" t="12517" r="42500" b="2150"/>
          <a:stretch/>
        </p:blipFill>
        <p:spPr>
          <a:xfrm rot="10800000">
            <a:off x="657224" y="487171"/>
            <a:ext cx="4105273" cy="5883658"/>
          </a:xfrm>
          <a:prstGeom prst="rect">
            <a:avLst/>
          </a:prstGeom>
        </p:spPr>
      </p:pic>
    </p:spTree>
    <p:extLst>
      <p:ext uri="{BB962C8B-B14F-4D97-AF65-F5344CB8AC3E}">
        <p14:creationId xmlns:p14="http://schemas.microsoft.com/office/powerpoint/2010/main" val="257821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BAB9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2BD82D-5A6E-41BC-A414-5DEB0C38D5EC}"/>
              </a:ext>
            </a:extLst>
          </p:cNvPr>
          <p:cNvSpPr>
            <a:spLocks noGrp="1"/>
          </p:cNvSpPr>
          <p:nvPr>
            <p:ph type="title"/>
          </p:nvPr>
        </p:nvSpPr>
        <p:spPr>
          <a:xfrm>
            <a:off x="1014150" y="866243"/>
            <a:ext cx="10515600" cy="1325563"/>
          </a:xfrm>
        </p:spPr>
        <p:txBody>
          <a:bodyPr>
            <a:normAutofit/>
          </a:bodyPr>
          <a:lstStyle/>
          <a:p>
            <a:r>
              <a:rPr lang="da-DK" sz="2400" b="1" dirty="0">
                <a:solidFill>
                  <a:srgbClr val="F6D0D8"/>
                </a:solidFill>
                <a:latin typeface="Arial Black" panose="020B0A04020102020204" pitchFamily="34" charset="0"/>
              </a:rPr>
              <a:t>FÆLLESSKABER - CITATER</a:t>
            </a:r>
          </a:p>
        </p:txBody>
      </p:sp>
      <p:sp>
        <p:nvSpPr>
          <p:cNvPr id="4" name="Retvinklet trekant 3">
            <a:extLst>
              <a:ext uri="{FF2B5EF4-FFF2-40B4-BE49-F238E27FC236}">
                <a16:creationId xmlns:a16="http://schemas.microsoft.com/office/drawing/2014/main" id="{56453FE3-2A55-4BB5-B43D-34C4DF85BBA4}"/>
              </a:ext>
            </a:extLst>
          </p:cNvPr>
          <p:cNvSpPr/>
          <p:nvPr/>
        </p:nvSpPr>
        <p:spPr>
          <a:xfrm rot="5400000">
            <a:off x="1392736" y="1843494"/>
            <a:ext cx="3771744" cy="4524783"/>
          </a:xfrm>
          <a:prstGeom prst="rtTriangle">
            <a:avLst/>
          </a:prstGeom>
          <a:solidFill>
            <a:srgbClr val="F6D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Pladsholder til indhold 2">
            <a:extLst>
              <a:ext uri="{FF2B5EF4-FFF2-40B4-BE49-F238E27FC236}">
                <a16:creationId xmlns:a16="http://schemas.microsoft.com/office/drawing/2014/main" id="{213B421A-3B16-448D-B770-276705618793}"/>
              </a:ext>
            </a:extLst>
          </p:cNvPr>
          <p:cNvSpPr>
            <a:spLocks noGrp="1"/>
          </p:cNvSpPr>
          <p:nvPr>
            <p:ph idx="1"/>
          </p:nvPr>
        </p:nvSpPr>
        <p:spPr>
          <a:xfrm>
            <a:off x="1014152" y="1678076"/>
            <a:ext cx="9737584" cy="4104750"/>
          </a:xfrm>
        </p:spPr>
        <p:txBody>
          <a:bodyPr>
            <a:normAutofit/>
          </a:bodyPr>
          <a:lstStyle/>
          <a:p>
            <a:pPr algn="l"/>
            <a:endParaRPr lang="da-DK" sz="1800" b="0" i="0" u="none" strike="noStrike" baseline="0" dirty="0">
              <a:solidFill>
                <a:srgbClr val="F6D0D8"/>
              </a:solidFill>
              <a:latin typeface="Arial" panose="020B0604020202020204" pitchFamily="34" charset="0"/>
            </a:endParaRPr>
          </a:p>
          <a:p>
            <a:endParaRPr lang="da-DK" sz="1800" dirty="0">
              <a:solidFill>
                <a:schemeClr val="bg1"/>
              </a:solidFill>
              <a:latin typeface="Arial" panose="020B0604020202020204" pitchFamily="34" charset="0"/>
            </a:endParaRPr>
          </a:p>
          <a:p>
            <a:pPr marL="0" indent="0">
              <a:buNone/>
            </a:pPr>
            <a:r>
              <a:rPr lang="da-DK" sz="2000" b="0" i="1" u="none" strike="noStrike" baseline="0" dirty="0">
                <a:solidFill>
                  <a:schemeClr val="bg1"/>
                </a:solidFill>
                <a:latin typeface="Arial Narrow" panose="020B0606020202030204" pitchFamily="34" charset="0"/>
              </a:rPr>
              <a:t>Det er godt med en regel. Vi har en regel i vores klasse. Hvis mig og Otto leger, og der så kommer en anden og spørger, om han eller hun må være med, så skal vi sige ja. (Dreng, indskoling) </a:t>
            </a:r>
            <a:endParaRPr lang="da-DK" sz="2000" b="0" i="0" u="none" strike="noStrike" baseline="0" dirty="0">
              <a:solidFill>
                <a:schemeClr val="bg1"/>
              </a:solidFill>
              <a:latin typeface="Arial Narrow" panose="020B0606020202030204" pitchFamily="34" charset="0"/>
            </a:endParaRPr>
          </a:p>
          <a:p>
            <a:pPr marL="0" indent="0">
              <a:buNone/>
            </a:pPr>
            <a:endParaRPr lang="da-DK" sz="2000" b="0" i="1" u="none" strike="noStrike" baseline="0" dirty="0">
              <a:solidFill>
                <a:schemeClr val="bg1"/>
              </a:solidFill>
              <a:latin typeface="Arial Narrow" panose="020B0606020202030204" pitchFamily="34" charset="0"/>
            </a:endParaRPr>
          </a:p>
          <a:p>
            <a:pPr marL="0" indent="0">
              <a:buNone/>
            </a:pPr>
            <a:r>
              <a:rPr lang="da-DK" sz="2000" b="0" i="1" u="none" strike="noStrike" baseline="0" dirty="0">
                <a:solidFill>
                  <a:schemeClr val="bg1"/>
                </a:solidFill>
                <a:latin typeface="Arial Narrow" panose="020B0606020202030204" pitchFamily="34" charset="0"/>
              </a:rPr>
              <a:t>Venskab er vigtigt i livet. Det giver mig motivation til at komme op om morgenen. Venner giver glæde i livet, det er en meget vigtig ting. Hvis man ikke har nogen venner, bliver ens liv mere trist. (Pige, udskoling) </a:t>
            </a:r>
            <a:endParaRPr lang="da-DK" sz="2000" b="0" i="0" u="none" strike="noStrike" baseline="0" dirty="0">
              <a:solidFill>
                <a:schemeClr val="bg1"/>
              </a:solidFill>
              <a:latin typeface="Arial Narrow" panose="020B0606020202030204" pitchFamily="34" charset="0"/>
            </a:endParaRPr>
          </a:p>
          <a:p>
            <a:pPr marL="0" indent="0">
              <a:buNone/>
            </a:pPr>
            <a:endParaRPr lang="da-DK" sz="2000" b="0" i="1" u="none" strike="noStrike" baseline="0" dirty="0">
              <a:solidFill>
                <a:schemeClr val="bg1"/>
              </a:solidFill>
              <a:latin typeface="Arial Narrow" panose="020B0606020202030204" pitchFamily="34" charset="0"/>
            </a:endParaRPr>
          </a:p>
          <a:p>
            <a:pPr marL="0" indent="0">
              <a:buNone/>
            </a:pPr>
            <a:r>
              <a:rPr lang="da-DK" sz="2000" b="0" i="1" u="none" strike="noStrike" baseline="0" dirty="0">
                <a:solidFill>
                  <a:schemeClr val="bg1"/>
                </a:solidFill>
                <a:latin typeface="Arial Narrow" panose="020B0606020202030204" pitchFamily="34" charset="0"/>
              </a:rPr>
              <a:t>På mit svømmehold er jeg i en gruppe af piger, og vi snakker ikke rigtig med drengene. Det gjorde vi på det tidligere hold, og der gjorde det mig glad at gå til svømning. (Pige, udskoling) </a:t>
            </a:r>
            <a:endParaRPr lang="da-DK" sz="2000" b="0" i="0" u="none" strike="noStrike" baseline="0" dirty="0">
              <a:solidFill>
                <a:schemeClr val="bg1"/>
              </a:solidFill>
              <a:latin typeface="Arial Narrow" panose="020B0606020202030204" pitchFamily="34" charset="0"/>
            </a:endParaRPr>
          </a:p>
        </p:txBody>
      </p:sp>
      <p:sp>
        <p:nvSpPr>
          <p:cNvPr id="6" name="Pladsholder til indhold 2">
            <a:extLst>
              <a:ext uri="{FF2B5EF4-FFF2-40B4-BE49-F238E27FC236}">
                <a16:creationId xmlns:a16="http://schemas.microsoft.com/office/drawing/2014/main" id="{5827057E-B3F3-4DF3-B665-3003A7E20CCD}"/>
              </a:ext>
            </a:extLst>
          </p:cNvPr>
          <p:cNvSpPr txBox="1">
            <a:spLocks/>
          </p:cNvSpPr>
          <p:nvPr/>
        </p:nvSpPr>
        <p:spPr>
          <a:xfrm>
            <a:off x="597947" y="2220013"/>
            <a:ext cx="415173" cy="6456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8000" dirty="0">
                <a:solidFill>
                  <a:schemeClr val="bg1"/>
                </a:solidFill>
                <a:latin typeface="Arial" panose="020B0604020202020204" pitchFamily="34" charset="0"/>
              </a:rPr>
              <a:t>”</a:t>
            </a:r>
          </a:p>
        </p:txBody>
      </p:sp>
      <p:sp>
        <p:nvSpPr>
          <p:cNvPr id="7" name="Pladsholder til indhold 2">
            <a:extLst>
              <a:ext uri="{FF2B5EF4-FFF2-40B4-BE49-F238E27FC236}">
                <a16:creationId xmlns:a16="http://schemas.microsoft.com/office/drawing/2014/main" id="{82803E95-0A31-49DE-B0A0-5037C01A8EB4}"/>
              </a:ext>
            </a:extLst>
          </p:cNvPr>
          <p:cNvSpPr txBox="1">
            <a:spLocks/>
          </p:cNvSpPr>
          <p:nvPr/>
        </p:nvSpPr>
        <p:spPr>
          <a:xfrm>
            <a:off x="597947" y="3341680"/>
            <a:ext cx="415173" cy="6456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8000" dirty="0">
                <a:solidFill>
                  <a:schemeClr val="bg1"/>
                </a:solidFill>
                <a:latin typeface="Arial" panose="020B0604020202020204" pitchFamily="34" charset="0"/>
              </a:rPr>
              <a:t>”</a:t>
            </a:r>
          </a:p>
        </p:txBody>
      </p:sp>
      <p:sp>
        <p:nvSpPr>
          <p:cNvPr id="8" name="Pladsholder til indhold 2">
            <a:extLst>
              <a:ext uri="{FF2B5EF4-FFF2-40B4-BE49-F238E27FC236}">
                <a16:creationId xmlns:a16="http://schemas.microsoft.com/office/drawing/2014/main" id="{A6A9962A-7ED8-422E-8B55-9BE1011F9937}"/>
              </a:ext>
            </a:extLst>
          </p:cNvPr>
          <p:cNvSpPr txBox="1">
            <a:spLocks/>
          </p:cNvSpPr>
          <p:nvPr/>
        </p:nvSpPr>
        <p:spPr>
          <a:xfrm>
            <a:off x="597947" y="4666719"/>
            <a:ext cx="415173" cy="6456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8000" dirty="0">
                <a:solidFill>
                  <a:schemeClr val="bg1"/>
                </a:solidFill>
                <a:latin typeface="Arial" panose="020B0604020202020204" pitchFamily="34" charset="0"/>
              </a:rPr>
              <a:t>”</a:t>
            </a:r>
          </a:p>
        </p:txBody>
      </p:sp>
    </p:spTree>
    <p:extLst>
      <p:ext uri="{BB962C8B-B14F-4D97-AF65-F5344CB8AC3E}">
        <p14:creationId xmlns:p14="http://schemas.microsoft.com/office/powerpoint/2010/main" val="728641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D0D8"/>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DB8296-C713-4952-B44D-D1D8DAAD5DC8}"/>
              </a:ext>
            </a:extLst>
          </p:cNvPr>
          <p:cNvSpPr>
            <a:spLocks noGrp="1"/>
          </p:cNvSpPr>
          <p:nvPr>
            <p:ph type="title"/>
          </p:nvPr>
        </p:nvSpPr>
        <p:spPr>
          <a:xfrm>
            <a:off x="4586642" y="0"/>
            <a:ext cx="10515600" cy="1398494"/>
          </a:xfrm>
        </p:spPr>
        <p:txBody>
          <a:bodyPr>
            <a:normAutofit/>
          </a:bodyPr>
          <a:lstStyle/>
          <a:p>
            <a:r>
              <a:rPr lang="da-DK" sz="2400" b="1" dirty="0">
                <a:solidFill>
                  <a:srgbClr val="515BA8"/>
                </a:solidFill>
                <a:latin typeface="Arial Black" panose="020B0A04020102020204" pitchFamily="34" charset="0"/>
              </a:rPr>
              <a:t>LYTTENDE VOKSNE</a:t>
            </a:r>
          </a:p>
        </p:txBody>
      </p:sp>
      <p:sp>
        <p:nvSpPr>
          <p:cNvPr id="3" name="Pladsholder til indhold 2">
            <a:extLst>
              <a:ext uri="{FF2B5EF4-FFF2-40B4-BE49-F238E27FC236}">
                <a16:creationId xmlns:a16="http://schemas.microsoft.com/office/drawing/2014/main" id="{986AB27E-4E99-4A20-A6AB-51F015AE4AAA}"/>
              </a:ext>
            </a:extLst>
          </p:cNvPr>
          <p:cNvSpPr>
            <a:spLocks noGrp="1"/>
          </p:cNvSpPr>
          <p:nvPr>
            <p:ph idx="1"/>
          </p:nvPr>
        </p:nvSpPr>
        <p:spPr>
          <a:xfrm>
            <a:off x="4699000" y="1097280"/>
            <a:ext cx="7226300" cy="5314278"/>
          </a:xfrm>
        </p:spPr>
        <p:txBody>
          <a:bodyPr>
            <a:normAutofit/>
          </a:bodyPr>
          <a:lstStyle/>
          <a:p>
            <a:r>
              <a:rPr lang="da-DK" sz="1900" b="0" i="0" u="none" strike="noStrike" baseline="0" dirty="0">
                <a:solidFill>
                  <a:srgbClr val="515BA8"/>
                </a:solidFill>
                <a:latin typeface="Arial" panose="020B0604020202020204" pitchFamily="34" charset="0"/>
              </a:rPr>
              <a:t>Gode voksne lytter, og tager sig tid til at lytte. </a:t>
            </a:r>
          </a:p>
          <a:p>
            <a:pPr marL="0" indent="0">
              <a:buNone/>
            </a:pPr>
            <a:endParaRPr lang="da-DK" sz="1900" b="0" i="0" u="none" strike="noStrike" baseline="0" dirty="0">
              <a:solidFill>
                <a:srgbClr val="515BA8"/>
              </a:solidFill>
              <a:latin typeface="Arial" panose="020B0604020202020204" pitchFamily="34" charset="0"/>
            </a:endParaRPr>
          </a:p>
          <a:p>
            <a:r>
              <a:rPr lang="da-DK" sz="1900" b="0" i="0" u="none" strike="noStrike" baseline="0" dirty="0">
                <a:solidFill>
                  <a:srgbClr val="515BA8"/>
                </a:solidFill>
                <a:latin typeface="Arial" panose="020B0604020202020204" pitchFamily="34" charset="0"/>
              </a:rPr>
              <a:t>Gode voksne kan se tingene fra flere perspektiver og tager ikke parti</a:t>
            </a:r>
          </a:p>
          <a:p>
            <a:pPr marL="0" indent="0">
              <a:buNone/>
            </a:pPr>
            <a:endParaRPr lang="da-DK" sz="1900" b="0" i="0" u="none" strike="noStrike" baseline="0" dirty="0">
              <a:solidFill>
                <a:srgbClr val="515BA8"/>
              </a:solidFill>
              <a:latin typeface="Arial" panose="020B0604020202020204" pitchFamily="34" charset="0"/>
            </a:endParaRPr>
          </a:p>
          <a:p>
            <a:r>
              <a:rPr lang="da-DK" sz="1900" b="0" i="0" u="none" strike="noStrike" baseline="0" dirty="0">
                <a:solidFill>
                  <a:srgbClr val="515BA8"/>
                </a:solidFill>
                <a:latin typeface="Arial" panose="020B0604020202020204" pitchFamily="34" charset="0"/>
              </a:rPr>
              <a:t> Gode voksne overreagerer ikke eller undlader at handle på det, der bliver sagt. </a:t>
            </a:r>
          </a:p>
          <a:p>
            <a:pPr marL="0" indent="0">
              <a:buNone/>
            </a:pPr>
            <a:endParaRPr lang="da-DK" sz="1900" b="0" i="0" u="none" strike="noStrike" baseline="0" dirty="0">
              <a:solidFill>
                <a:srgbClr val="515BA8"/>
              </a:solidFill>
              <a:latin typeface="Arial" panose="020B0604020202020204" pitchFamily="34" charset="0"/>
            </a:endParaRPr>
          </a:p>
          <a:p>
            <a:r>
              <a:rPr lang="da-DK" sz="1900" b="0" i="0" u="none" strike="noStrike" baseline="0" dirty="0">
                <a:solidFill>
                  <a:srgbClr val="515BA8"/>
                </a:solidFill>
                <a:latin typeface="Arial" panose="020B0604020202020204" pitchFamily="34" charset="0"/>
              </a:rPr>
              <a:t>Gode voksne motiverer og kan få selv ”kedelige” ting til at være spændende. </a:t>
            </a:r>
          </a:p>
          <a:p>
            <a:pPr marL="0" indent="0">
              <a:buNone/>
            </a:pPr>
            <a:endParaRPr lang="da-DK" sz="1900" b="0" i="0" u="none" strike="noStrike" baseline="0" dirty="0">
              <a:solidFill>
                <a:srgbClr val="515BA8"/>
              </a:solidFill>
              <a:latin typeface="Arial" panose="020B0604020202020204" pitchFamily="34" charset="0"/>
            </a:endParaRPr>
          </a:p>
          <a:p>
            <a:r>
              <a:rPr lang="da-DK" sz="1900" b="0" i="0" u="none" strike="noStrike" baseline="0" dirty="0">
                <a:solidFill>
                  <a:srgbClr val="515BA8"/>
                </a:solidFill>
                <a:latin typeface="Arial" panose="020B0604020202020204" pitchFamily="34" charset="0"/>
              </a:rPr>
              <a:t>Gode voksne bruger tid på at forklare tingene igen eller på nye måder.</a:t>
            </a:r>
          </a:p>
          <a:p>
            <a:pPr marL="0" indent="0">
              <a:buNone/>
            </a:pPr>
            <a:endParaRPr lang="da-DK" sz="1900" b="0" i="0" u="none" strike="noStrike" baseline="0" dirty="0">
              <a:solidFill>
                <a:srgbClr val="515BA8"/>
              </a:solidFill>
              <a:latin typeface="Arial" panose="020B0604020202020204" pitchFamily="34" charset="0"/>
            </a:endParaRPr>
          </a:p>
          <a:p>
            <a:r>
              <a:rPr lang="da-DK" sz="1900" b="0" i="0" u="none" strike="noStrike" baseline="0" dirty="0">
                <a:solidFill>
                  <a:srgbClr val="515BA8"/>
                </a:solidFill>
                <a:latin typeface="Arial" panose="020B0604020202020204" pitchFamily="34" charset="0"/>
              </a:rPr>
              <a:t>”Sure og irriterede voksne” skaber utryghed og forvirring</a:t>
            </a:r>
            <a:endParaRPr lang="da-DK" sz="1900" dirty="0">
              <a:solidFill>
                <a:srgbClr val="515BA8"/>
              </a:solidFill>
              <a:latin typeface="Arial" panose="020B0604020202020204" pitchFamily="34" charset="0"/>
            </a:endParaRPr>
          </a:p>
        </p:txBody>
      </p:sp>
      <p:pic>
        <p:nvPicPr>
          <p:cNvPr id="5" name="Billede 4">
            <a:extLst>
              <a:ext uri="{FF2B5EF4-FFF2-40B4-BE49-F238E27FC236}">
                <a16:creationId xmlns:a16="http://schemas.microsoft.com/office/drawing/2014/main" id="{4136A2E2-B86E-46B6-9F30-F49D8B48DEA7}"/>
              </a:ext>
            </a:extLst>
          </p:cNvPr>
          <p:cNvPicPr>
            <a:picLocks noChangeAspect="1"/>
          </p:cNvPicPr>
          <p:nvPr/>
        </p:nvPicPr>
        <p:blipFill rotWithShape="1">
          <a:blip r:embed="rId3"/>
          <a:srcRect l="25234" t="12517" r="42969" b="695"/>
          <a:stretch/>
        </p:blipFill>
        <p:spPr>
          <a:xfrm rot="10800000">
            <a:off x="505347" y="561975"/>
            <a:ext cx="3876675" cy="5734050"/>
          </a:xfrm>
          <a:prstGeom prst="rect">
            <a:avLst/>
          </a:prstGeom>
        </p:spPr>
      </p:pic>
    </p:spTree>
    <p:extLst>
      <p:ext uri="{BB962C8B-B14F-4D97-AF65-F5344CB8AC3E}">
        <p14:creationId xmlns:p14="http://schemas.microsoft.com/office/powerpoint/2010/main" val="3874014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D0D8"/>
        </a:solidFill>
        <a:effectLst/>
      </p:bgPr>
    </p:bg>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C3F52F7E-F3A7-40F4-8FC9-129A383C5936}"/>
              </a:ext>
            </a:extLst>
          </p:cNvPr>
          <p:cNvSpPr/>
          <p:nvPr/>
        </p:nvSpPr>
        <p:spPr>
          <a:xfrm>
            <a:off x="6956385" y="-1179542"/>
            <a:ext cx="4745898" cy="4450629"/>
          </a:xfrm>
          <a:prstGeom prst="ellipse">
            <a:avLst/>
          </a:prstGeom>
          <a:solidFill>
            <a:srgbClr val="515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F9DB8296-C713-4952-B44D-D1D8DAAD5DC8}"/>
              </a:ext>
            </a:extLst>
          </p:cNvPr>
          <p:cNvSpPr>
            <a:spLocks noGrp="1"/>
          </p:cNvSpPr>
          <p:nvPr>
            <p:ph type="title"/>
          </p:nvPr>
        </p:nvSpPr>
        <p:spPr>
          <a:xfrm>
            <a:off x="714659" y="987309"/>
            <a:ext cx="10515600" cy="1398494"/>
          </a:xfrm>
        </p:spPr>
        <p:txBody>
          <a:bodyPr>
            <a:normAutofit/>
          </a:bodyPr>
          <a:lstStyle/>
          <a:p>
            <a:r>
              <a:rPr lang="da-DK" sz="2400" b="1">
                <a:solidFill>
                  <a:srgbClr val="515BA8"/>
                </a:solidFill>
                <a:latin typeface="Arial Black" panose="020B0A04020102020204" pitchFamily="34" charset="0"/>
              </a:rPr>
              <a:t>LYTTENDE VOKSNE</a:t>
            </a:r>
            <a:r>
              <a:rPr lang="da-DK" sz="2400" b="1" dirty="0">
                <a:solidFill>
                  <a:srgbClr val="515BA8"/>
                </a:solidFill>
                <a:latin typeface="Arial Black" panose="020B0A04020102020204" pitchFamily="34" charset="0"/>
              </a:rPr>
              <a:t> - CITATER</a:t>
            </a:r>
            <a:endParaRPr lang="da-DK" sz="2400" b="1">
              <a:solidFill>
                <a:srgbClr val="515BA8"/>
              </a:solidFill>
              <a:latin typeface="Arial Black" panose="020B0A04020102020204" pitchFamily="34" charset="0"/>
            </a:endParaRPr>
          </a:p>
        </p:txBody>
      </p:sp>
      <p:sp>
        <p:nvSpPr>
          <p:cNvPr id="6" name="Ligebenet trekant 5">
            <a:extLst>
              <a:ext uri="{FF2B5EF4-FFF2-40B4-BE49-F238E27FC236}">
                <a16:creationId xmlns:a16="http://schemas.microsoft.com/office/drawing/2014/main" id="{ED610A44-086D-4288-B882-21EB172CDE77}"/>
              </a:ext>
            </a:extLst>
          </p:cNvPr>
          <p:cNvSpPr/>
          <p:nvPr/>
        </p:nvSpPr>
        <p:spPr>
          <a:xfrm rot="16200000">
            <a:off x="6468773" y="679140"/>
            <a:ext cx="4903887" cy="4374699"/>
          </a:xfrm>
          <a:prstGeom prst="triangle">
            <a:avLst/>
          </a:prstGeom>
          <a:solidFill>
            <a:srgbClr val="F6D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Ligebenet trekant 6">
            <a:extLst>
              <a:ext uri="{FF2B5EF4-FFF2-40B4-BE49-F238E27FC236}">
                <a16:creationId xmlns:a16="http://schemas.microsoft.com/office/drawing/2014/main" id="{7A7BFEF8-20F4-49BF-8C8B-8A64151E23B9}"/>
              </a:ext>
            </a:extLst>
          </p:cNvPr>
          <p:cNvSpPr/>
          <p:nvPr/>
        </p:nvSpPr>
        <p:spPr>
          <a:xfrm rot="3313141">
            <a:off x="8599045" y="-2337623"/>
            <a:ext cx="5341582" cy="4189228"/>
          </a:xfrm>
          <a:prstGeom prst="triangle">
            <a:avLst/>
          </a:prstGeom>
          <a:solidFill>
            <a:srgbClr val="F6D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Pladsholder til indhold 2">
            <a:extLst>
              <a:ext uri="{FF2B5EF4-FFF2-40B4-BE49-F238E27FC236}">
                <a16:creationId xmlns:a16="http://schemas.microsoft.com/office/drawing/2014/main" id="{986AB27E-4E99-4A20-A6AB-51F015AE4AAA}"/>
              </a:ext>
            </a:extLst>
          </p:cNvPr>
          <p:cNvSpPr>
            <a:spLocks noGrp="1"/>
          </p:cNvSpPr>
          <p:nvPr>
            <p:ph idx="1"/>
          </p:nvPr>
        </p:nvSpPr>
        <p:spPr>
          <a:xfrm>
            <a:off x="914401" y="2615877"/>
            <a:ext cx="11010900" cy="3827577"/>
          </a:xfrm>
        </p:spPr>
        <p:txBody>
          <a:bodyPr>
            <a:normAutofit/>
          </a:bodyPr>
          <a:lstStyle/>
          <a:p>
            <a:pPr marL="0" indent="0">
              <a:buNone/>
            </a:pPr>
            <a:r>
              <a:rPr lang="da-DK" sz="2000" b="0" i="1" u="none" strike="noStrike" baseline="0" dirty="0">
                <a:solidFill>
                  <a:srgbClr val="515BA8"/>
                </a:solidFill>
                <a:latin typeface="Arial Narrow" panose="020B0606020202030204" pitchFamily="34" charset="0"/>
              </a:rPr>
              <a:t>Jeg kan snakke med vores matematiklærer om mange ting. Han håndterer os på en god måde og ved, hvad han skal sige for at få mig i bedre humør. Han vil lytte til os og vil være åben, og derfor går vi til ham. Han tager heller ikke parti, og han er meget fair. (Pige, udskoling) </a:t>
            </a:r>
          </a:p>
          <a:p>
            <a:pPr marL="0" indent="0">
              <a:buNone/>
            </a:pPr>
            <a:endParaRPr lang="da-DK" sz="2000" b="0" i="0" u="none" strike="noStrike" baseline="0" dirty="0">
              <a:solidFill>
                <a:srgbClr val="515BA8"/>
              </a:solidFill>
              <a:latin typeface="Arial Narrow" panose="020B0606020202030204" pitchFamily="34" charset="0"/>
            </a:endParaRPr>
          </a:p>
          <a:p>
            <a:pPr marL="0" indent="0">
              <a:buNone/>
            </a:pPr>
            <a:r>
              <a:rPr lang="da-DK" sz="2000" b="0" i="1" u="none" strike="noStrike" baseline="0" dirty="0">
                <a:solidFill>
                  <a:srgbClr val="515BA8"/>
                </a:solidFill>
                <a:latin typeface="Arial Narrow" panose="020B0606020202030204" pitchFamily="34" charset="0"/>
              </a:rPr>
              <a:t>Helen i vuggestuen var virkelig god til at hjælpe. Hun prøvede at få alle til at fortælle, hvorfor alle var blevet sure på hinanden. (Dreng, indskoling) </a:t>
            </a:r>
          </a:p>
          <a:p>
            <a:pPr marL="0" indent="0">
              <a:buNone/>
            </a:pPr>
            <a:endParaRPr lang="da-DK" sz="2000" dirty="0">
              <a:solidFill>
                <a:srgbClr val="515BA8"/>
              </a:solidFill>
              <a:latin typeface="Arial Narrow" panose="020B0606020202030204" pitchFamily="34" charset="0"/>
            </a:endParaRPr>
          </a:p>
          <a:p>
            <a:pPr marL="0" indent="0">
              <a:buNone/>
            </a:pPr>
            <a:r>
              <a:rPr lang="da-DK" sz="2000" b="0" i="1" u="none" strike="noStrike" baseline="0" dirty="0">
                <a:solidFill>
                  <a:srgbClr val="515BA8"/>
                </a:solidFill>
                <a:latin typeface="Arial Narrow" panose="020B0606020202030204" pitchFamily="34" charset="0"/>
              </a:rPr>
              <a:t>Jeg elsker læreren, vi har i historie og kristendom, men jeg kan ikke så godt lide fagene. Det bliver bare lidt sjovere, når man også har en bedre lærer. (Dreng, mellemtrin) </a:t>
            </a:r>
            <a:endParaRPr lang="da-DK" sz="2000" b="0" i="0" u="none" strike="noStrike" baseline="0" dirty="0">
              <a:solidFill>
                <a:srgbClr val="515BA8"/>
              </a:solidFill>
              <a:latin typeface="Arial Narrow" panose="020B0606020202030204" pitchFamily="34" charset="0"/>
            </a:endParaRPr>
          </a:p>
        </p:txBody>
      </p:sp>
      <p:sp>
        <p:nvSpPr>
          <p:cNvPr id="8" name="Pladsholder til indhold 2">
            <a:extLst>
              <a:ext uri="{FF2B5EF4-FFF2-40B4-BE49-F238E27FC236}">
                <a16:creationId xmlns:a16="http://schemas.microsoft.com/office/drawing/2014/main" id="{6FE85974-94CA-4E6E-BD6A-510BA829A16B}"/>
              </a:ext>
            </a:extLst>
          </p:cNvPr>
          <p:cNvSpPr txBox="1">
            <a:spLocks/>
          </p:cNvSpPr>
          <p:nvPr/>
        </p:nvSpPr>
        <p:spPr>
          <a:xfrm>
            <a:off x="413464" y="2467955"/>
            <a:ext cx="415173" cy="6456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8000" dirty="0">
                <a:solidFill>
                  <a:schemeClr val="bg1"/>
                </a:solidFill>
                <a:latin typeface="Arial" panose="020B0604020202020204" pitchFamily="34" charset="0"/>
              </a:rPr>
              <a:t>”</a:t>
            </a:r>
          </a:p>
        </p:txBody>
      </p:sp>
      <p:sp>
        <p:nvSpPr>
          <p:cNvPr id="9" name="Pladsholder til indhold 2">
            <a:extLst>
              <a:ext uri="{FF2B5EF4-FFF2-40B4-BE49-F238E27FC236}">
                <a16:creationId xmlns:a16="http://schemas.microsoft.com/office/drawing/2014/main" id="{09AF5F58-7F7B-4021-A8D3-0AA93EF394B2}"/>
              </a:ext>
            </a:extLst>
          </p:cNvPr>
          <p:cNvSpPr txBox="1">
            <a:spLocks/>
          </p:cNvSpPr>
          <p:nvPr/>
        </p:nvSpPr>
        <p:spPr>
          <a:xfrm>
            <a:off x="413463" y="3884028"/>
            <a:ext cx="415173" cy="6456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8000" dirty="0">
                <a:solidFill>
                  <a:schemeClr val="bg1"/>
                </a:solidFill>
                <a:latin typeface="Arial" panose="020B0604020202020204" pitchFamily="34" charset="0"/>
              </a:rPr>
              <a:t>”</a:t>
            </a:r>
          </a:p>
        </p:txBody>
      </p:sp>
      <p:sp>
        <p:nvSpPr>
          <p:cNvPr id="10" name="Pladsholder til indhold 2">
            <a:extLst>
              <a:ext uri="{FF2B5EF4-FFF2-40B4-BE49-F238E27FC236}">
                <a16:creationId xmlns:a16="http://schemas.microsoft.com/office/drawing/2014/main" id="{EC2B72D5-F542-4244-82C2-9307F1238281}"/>
              </a:ext>
            </a:extLst>
          </p:cNvPr>
          <p:cNvSpPr txBox="1">
            <a:spLocks/>
          </p:cNvSpPr>
          <p:nvPr/>
        </p:nvSpPr>
        <p:spPr>
          <a:xfrm>
            <a:off x="413462" y="4877418"/>
            <a:ext cx="415173" cy="6456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8000" dirty="0">
                <a:solidFill>
                  <a:schemeClr val="bg1"/>
                </a:solidFill>
                <a:latin typeface="Arial" panose="020B0604020202020204" pitchFamily="34" charset="0"/>
              </a:rPr>
              <a:t>”</a:t>
            </a:r>
          </a:p>
        </p:txBody>
      </p:sp>
    </p:spTree>
    <p:extLst>
      <p:ext uri="{BB962C8B-B14F-4D97-AF65-F5344CB8AC3E}">
        <p14:creationId xmlns:p14="http://schemas.microsoft.com/office/powerpoint/2010/main" val="3313476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EC7ED"/>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5C5BB1-8ACB-4558-A3B7-6600A00051FD}"/>
              </a:ext>
            </a:extLst>
          </p:cNvPr>
          <p:cNvSpPr>
            <a:spLocks noGrp="1"/>
          </p:cNvSpPr>
          <p:nvPr>
            <p:ph type="title"/>
          </p:nvPr>
        </p:nvSpPr>
        <p:spPr>
          <a:xfrm>
            <a:off x="4670910" y="263752"/>
            <a:ext cx="10515600" cy="920750"/>
          </a:xfrm>
        </p:spPr>
        <p:txBody>
          <a:bodyPr>
            <a:normAutofit/>
          </a:bodyPr>
          <a:lstStyle/>
          <a:p>
            <a:r>
              <a:rPr lang="da-DK" sz="2400" b="1">
                <a:solidFill>
                  <a:srgbClr val="F6E48C"/>
                </a:solidFill>
                <a:latin typeface="Arial Black" panose="020B0A04020102020204" pitchFamily="34" charset="0"/>
              </a:rPr>
              <a:t>VARIATION</a:t>
            </a:r>
          </a:p>
        </p:txBody>
      </p:sp>
      <p:sp>
        <p:nvSpPr>
          <p:cNvPr id="3" name="Pladsholder til indhold 2">
            <a:extLst>
              <a:ext uri="{FF2B5EF4-FFF2-40B4-BE49-F238E27FC236}">
                <a16:creationId xmlns:a16="http://schemas.microsoft.com/office/drawing/2014/main" id="{417419B8-404D-4450-83D3-8F24576E568B}"/>
              </a:ext>
            </a:extLst>
          </p:cNvPr>
          <p:cNvSpPr>
            <a:spLocks noGrp="1"/>
          </p:cNvSpPr>
          <p:nvPr>
            <p:ph idx="1"/>
          </p:nvPr>
        </p:nvSpPr>
        <p:spPr>
          <a:xfrm>
            <a:off x="4776394" y="989704"/>
            <a:ext cx="7161605" cy="5497594"/>
          </a:xfrm>
        </p:spPr>
        <p:txBody>
          <a:bodyPr>
            <a:normAutofit/>
          </a:bodyPr>
          <a:lstStyle/>
          <a:p>
            <a:pPr marL="285750" indent="-285750">
              <a:lnSpc>
                <a:spcPct val="100000"/>
              </a:lnSpc>
              <a:spcAft>
                <a:spcPts val="800"/>
              </a:spcAft>
              <a:buFont typeface="Arial" panose="020B0604020202020204" pitchFamily="34" charset="0"/>
              <a:buChar char="•"/>
            </a:pPr>
            <a:r>
              <a:rPr lang="da-DK" sz="1900" dirty="0">
                <a:solidFill>
                  <a:schemeClr val="bg1"/>
                </a:solidFill>
                <a:effectLst/>
                <a:latin typeface="Arial" panose="020B0604020202020204" pitchFamily="34" charset="0"/>
                <a:ea typeface="Cambria" panose="02040503050406030204" pitchFamily="18" charset="0"/>
                <a:cs typeface="Arial" panose="020B0604020202020204" pitchFamily="34" charset="0"/>
              </a:rPr>
              <a:t>De vil gerne udfordres og udfolde sig på forskellige måder</a:t>
            </a:r>
            <a:br>
              <a:rPr lang="da-DK" sz="1900" dirty="0">
                <a:solidFill>
                  <a:schemeClr val="bg1"/>
                </a:solidFill>
                <a:effectLst/>
                <a:latin typeface="Arial" panose="020B0604020202020204" pitchFamily="34" charset="0"/>
                <a:ea typeface="Cambria" panose="02040503050406030204" pitchFamily="18" charset="0"/>
                <a:cs typeface="Arial" panose="020B0604020202020204" pitchFamily="34" charset="0"/>
              </a:rPr>
            </a:br>
            <a:endParaRPr lang="da-DK" sz="1900" dirty="0">
              <a:solidFill>
                <a:schemeClr val="bg1"/>
              </a:solidFill>
              <a:effectLst/>
              <a:latin typeface="Arial" panose="020B0604020202020204" pitchFamily="34" charset="0"/>
              <a:ea typeface="Cambria" panose="02040503050406030204" pitchFamily="18" charset="0"/>
              <a:cs typeface="Arial" panose="020B0604020202020204" pitchFamily="34" charset="0"/>
            </a:endParaRPr>
          </a:p>
          <a:p>
            <a:pPr marL="285750" indent="-285750">
              <a:lnSpc>
                <a:spcPct val="100000"/>
              </a:lnSpc>
              <a:spcAft>
                <a:spcPts val="800"/>
              </a:spcAft>
              <a:buFont typeface="Arial" panose="020B0604020202020204" pitchFamily="34" charset="0"/>
              <a:buChar char="•"/>
            </a:pPr>
            <a:r>
              <a:rPr lang="da-DK" sz="1900" dirty="0">
                <a:solidFill>
                  <a:schemeClr val="bg1"/>
                </a:solidFill>
                <a:effectLst/>
                <a:latin typeface="Arial" panose="020B0604020202020204" pitchFamily="34" charset="0"/>
                <a:ea typeface="Cambria" panose="02040503050406030204" pitchFamily="18" charset="0"/>
                <a:cs typeface="Arial" panose="020B0604020202020204" pitchFamily="34" charset="0"/>
              </a:rPr>
              <a:t>De vil gerne samarbejde, bruge kroppen, computeren, naturen og deres kreativitet</a:t>
            </a:r>
            <a:br>
              <a:rPr lang="da-DK" sz="1900" dirty="0">
                <a:solidFill>
                  <a:schemeClr val="bg1"/>
                </a:solidFill>
                <a:effectLst/>
                <a:latin typeface="Arial" panose="020B0604020202020204" pitchFamily="34" charset="0"/>
                <a:ea typeface="Cambria" panose="02040503050406030204" pitchFamily="18" charset="0"/>
                <a:cs typeface="Arial" panose="020B0604020202020204" pitchFamily="34" charset="0"/>
              </a:rPr>
            </a:br>
            <a:endParaRPr lang="da-DK" sz="1900" dirty="0">
              <a:solidFill>
                <a:schemeClr val="bg1"/>
              </a:solidFill>
              <a:effectLst/>
              <a:latin typeface="Arial" panose="020B0604020202020204" pitchFamily="34" charset="0"/>
              <a:ea typeface="Cambria" panose="02040503050406030204" pitchFamily="18" charset="0"/>
              <a:cs typeface="Arial" panose="020B0604020202020204" pitchFamily="34" charset="0"/>
            </a:endParaRPr>
          </a:p>
          <a:p>
            <a:pPr marL="285750" indent="-285750">
              <a:lnSpc>
                <a:spcPct val="100000"/>
              </a:lnSpc>
              <a:spcAft>
                <a:spcPts val="800"/>
              </a:spcAft>
              <a:buFont typeface="Arial" panose="020B0604020202020204" pitchFamily="34" charset="0"/>
              <a:buChar char="•"/>
            </a:pPr>
            <a:r>
              <a:rPr lang="da-DK" sz="1900" dirty="0">
                <a:solidFill>
                  <a:schemeClr val="bg1"/>
                </a:solidFill>
                <a:latin typeface="Arial" panose="020B0604020202020204" pitchFamily="34" charset="0"/>
                <a:ea typeface="Cambria" panose="02040503050406030204" pitchFamily="18" charset="0"/>
                <a:cs typeface="Arial" panose="020B0604020202020204" pitchFamily="34" charset="0"/>
              </a:rPr>
              <a:t>De e</a:t>
            </a:r>
            <a:r>
              <a:rPr lang="da-DK" sz="1900" dirty="0">
                <a:solidFill>
                  <a:schemeClr val="bg1"/>
                </a:solidFill>
                <a:effectLst/>
                <a:latin typeface="Arial" panose="020B0604020202020204" pitchFamily="34" charset="0"/>
                <a:ea typeface="Cambria" panose="02040503050406030204" pitchFamily="18" charset="0"/>
                <a:cs typeface="Arial" panose="020B0604020202020204" pitchFamily="34" charset="0"/>
              </a:rPr>
              <a:t>fterspørger selvbestemmelse og indflydelse</a:t>
            </a:r>
            <a:br>
              <a:rPr lang="da-DK" sz="1900" dirty="0">
                <a:solidFill>
                  <a:schemeClr val="bg1"/>
                </a:solidFill>
                <a:effectLst/>
                <a:latin typeface="Arial" panose="020B0604020202020204" pitchFamily="34" charset="0"/>
                <a:ea typeface="Cambria" panose="02040503050406030204" pitchFamily="18" charset="0"/>
                <a:cs typeface="Arial" panose="020B0604020202020204" pitchFamily="34" charset="0"/>
              </a:rPr>
            </a:br>
            <a:endParaRPr lang="da-DK" sz="1900" dirty="0">
              <a:solidFill>
                <a:schemeClr val="bg1"/>
              </a:solidFill>
              <a:effectLst/>
              <a:latin typeface="Arial" panose="020B0604020202020204" pitchFamily="34" charset="0"/>
              <a:ea typeface="Cambria" panose="02040503050406030204" pitchFamily="18" charset="0"/>
              <a:cs typeface="Arial" panose="020B0604020202020204" pitchFamily="34" charset="0"/>
            </a:endParaRPr>
          </a:p>
          <a:p>
            <a:pPr marL="285750" indent="-285750">
              <a:lnSpc>
                <a:spcPct val="100000"/>
              </a:lnSpc>
              <a:spcAft>
                <a:spcPts val="800"/>
              </a:spcAft>
              <a:buFont typeface="Arial" panose="020B0604020202020204" pitchFamily="34" charset="0"/>
              <a:buChar char="•"/>
            </a:pPr>
            <a:r>
              <a:rPr lang="da-DK" sz="1900" dirty="0">
                <a:solidFill>
                  <a:schemeClr val="bg1"/>
                </a:solidFill>
                <a:latin typeface="Arial" panose="020B0604020202020204" pitchFamily="34" charset="0"/>
                <a:ea typeface="Cambria" panose="02040503050406030204" pitchFamily="18" charset="0"/>
                <a:cs typeface="Arial" panose="020B0604020202020204" pitchFamily="34" charset="0"/>
              </a:rPr>
              <a:t>De u</a:t>
            </a:r>
            <a:r>
              <a:rPr lang="da-DK" sz="1900" dirty="0">
                <a:solidFill>
                  <a:schemeClr val="bg1"/>
                </a:solidFill>
                <a:effectLst/>
                <a:latin typeface="Arial" panose="020B0604020202020204" pitchFamily="34" charset="0"/>
                <a:ea typeface="Cambria" panose="02040503050406030204" pitchFamily="18" charset="0"/>
                <a:cs typeface="Arial" panose="020B0604020202020204" pitchFamily="34" charset="0"/>
              </a:rPr>
              <a:t>dvikler nye sider af sig selv til fritidsinteresser og når de gør noget anderledes i undervisningen end de plejer</a:t>
            </a:r>
            <a:br>
              <a:rPr lang="da-DK" sz="1900" dirty="0">
                <a:solidFill>
                  <a:schemeClr val="bg1"/>
                </a:solidFill>
                <a:effectLst/>
                <a:latin typeface="Arial" panose="020B0604020202020204" pitchFamily="34" charset="0"/>
                <a:ea typeface="Cambria" panose="02040503050406030204" pitchFamily="18" charset="0"/>
                <a:cs typeface="Arial" panose="020B0604020202020204" pitchFamily="34" charset="0"/>
              </a:rPr>
            </a:br>
            <a:endParaRPr lang="da-DK" sz="1900" dirty="0">
              <a:solidFill>
                <a:schemeClr val="bg1"/>
              </a:solidFill>
              <a:latin typeface="Arial" panose="020B0604020202020204" pitchFamily="34" charset="0"/>
              <a:ea typeface="Cambria" panose="02040503050406030204" pitchFamily="18" charset="0"/>
              <a:cs typeface="Arial" panose="020B0604020202020204" pitchFamily="34" charset="0"/>
            </a:endParaRPr>
          </a:p>
          <a:p>
            <a:pPr marL="285750" indent="-285750">
              <a:lnSpc>
                <a:spcPct val="100000"/>
              </a:lnSpc>
              <a:spcAft>
                <a:spcPts val="800"/>
              </a:spcAft>
              <a:buFont typeface="Arial" panose="020B0604020202020204" pitchFamily="34" charset="0"/>
              <a:buChar char="•"/>
            </a:pPr>
            <a:r>
              <a:rPr lang="da-DK" sz="1900" dirty="0">
                <a:solidFill>
                  <a:schemeClr val="bg1"/>
                </a:solidFill>
                <a:effectLst/>
                <a:latin typeface="Arial" panose="020B0604020202020204" pitchFamily="34" charset="0"/>
                <a:ea typeface="Cambria" panose="02040503050406030204" pitchFamily="18" charset="0"/>
                <a:cs typeface="Arial" panose="020B0604020202020204" pitchFamily="34" charset="0"/>
              </a:rPr>
              <a:t>Hjemsendelse under </a:t>
            </a:r>
            <a:r>
              <a:rPr lang="da-DK" sz="1900" dirty="0">
                <a:solidFill>
                  <a:schemeClr val="bg1"/>
                </a:solidFill>
                <a:latin typeface="Arial" panose="020B0604020202020204" pitchFamily="34" charset="0"/>
                <a:ea typeface="Cambria" panose="02040503050406030204" pitchFamily="18" charset="0"/>
                <a:cs typeface="Arial" panose="020B0604020202020204" pitchFamily="34" charset="0"/>
              </a:rPr>
              <a:t>C</a:t>
            </a:r>
            <a:r>
              <a:rPr lang="da-DK" sz="1900" dirty="0">
                <a:solidFill>
                  <a:schemeClr val="bg1"/>
                </a:solidFill>
                <a:effectLst/>
                <a:latin typeface="Arial" panose="020B0604020202020204" pitchFamily="34" charset="0"/>
                <a:ea typeface="Cambria" panose="02040503050406030204" pitchFamily="18" charset="0"/>
                <a:cs typeface="Arial" panose="020B0604020202020204" pitchFamily="34" charset="0"/>
              </a:rPr>
              <a:t>orona var svært pga. ensomhed og kedsomhed.</a:t>
            </a:r>
          </a:p>
        </p:txBody>
      </p:sp>
      <p:pic>
        <p:nvPicPr>
          <p:cNvPr id="5" name="Billede 4">
            <a:extLst>
              <a:ext uri="{FF2B5EF4-FFF2-40B4-BE49-F238E27FC236}">
                <a16:creationId xmlns:a16="http://schemas.microsoft.com/office/drawing/2014/main" id="{AEA382D4-34AC-473C-8615-06D4B3219A71}"/>
              </a:ext>
            </a:extLst>
          </p:cNvPr>
          <p:cNvPicPr>
            <a:picLocks noChangeAspect="1"/>
          </p:cNvPicPr>
          <p:nvPr/>
        </p:nvPicPr>
        <p:blipFill rotWithShape="1">
          <a:blip r:embed="rId3"/>
          <a:srcRect l="25078" t="12084" r="42656" b="983"/>
          <a:stretch/>
        </p:blipFill>
        <p:spPr>
          <a:xfrm rot="10800000">
            <a:off x="451820" y="557211"/>
            <a:ext cx="3993179" cy="5830235"/>
          </a:xfrm>
          <a:prstGeom prst="rect">
            <a:avLst/>
          </a:prstGeom>
        </p:spPr>
      </p:pic>
    </p:spTree>
    <p:extLst>
      <p:ext uri="{BB962C8B-B14F-4D97-AF65-F5344CB8AC3E}">
        <p14:creationId xmlns:p14="http://schemas.microsoft.com/office/powerpoint/2010/main" val="3286790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EC7ED"/>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5C5BB1-8ACB-4558-A3B7-6600A00051FD}"/>
              </a:ext>
            </a:extLst>
          </p:cNvPr>
          <p:cNvSpPr>
            <a:spLocks noGrp="1"/>
          </p:cNvSpPr>
          <p:nvPr>
            <p:ph type="title"/>
          </p:nvPr>
        </p:nvSpPr>
        <p:spPr>
          <a:xfrm>
            <a:off x="723943" y="1243716"/>
            <a:ext cx="10515600" cy="920750"/>
          </a:xfrm>
        </p:spPr>
        <p:txBody>
          <a:bodyPr>
            <a:normAutofit/>
          </a:bodyPr>
          <a:lstStyle/>
          <a:p>
            <a:r>
              <a:rPr lang="da-DK" sz="2400" b="1" dirty="0">
                <a:solidFill>
                  <a:srgbClr val="F6E48C"/>
                </a:solidFill>
                <a:latin typeface="Arial Black" panose="020B0A04020102020204" pitchFamily="34" charset="0"/>
              </a:rPr>
              <a:t>VARIATION - CITATER</a:t>
            </a:r>
          </a:p>
        </p:txBody>
      </p:sp>
      <p:sp>
        <p:nvSpPr>
          <p:cNvPr id="4" name="Ellipse 3">
            <a:extLst>
              <a:ext uri="{FF2B5EF4-FFF2-40B4-BE49-F238E27FC236}">
                <a16:creationId xmlns:a16="http://schemas.microsoft.com/office/drawing/2014/main" id="{8B20448C-841F-447A-AD16-787D7DA82729}"/>
              </a:ext>
            </a:extLst>
          </p:cNvPr>
          <p:cNvSpPr/>
          <p:nvPr/>
        </p:nvSpPr>
        <p:spPr>
          <a:xfrm>
            <a:off x="9181885" y="1243716"/>
            <a:ext cx="4885909" cy="4901610"/>
          </a:xfrm>
          <a:prstGeom prst="ellipse">
            <a:avLst/>
          </a:prstGeom>
          <a:solidFill>
            <a:srgbClr val="F6E4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Pladsholder til indhold 2">
            <a:extLst>
              <a:ext uri="{FF2B5EF4-FFF2-40B4-BE49-F238E27FC236}">
                <a16:creationId xmlns:a16="http://schemas.microsoft.com/office/drawing/2014/main" id="{417419B8-404D-4450-83D3-8F24576E568B}"/>
              </a:ext>
            </a:extLst>
          </p:cNvPr>
          <p:cNvSpPr>
            <a:spLocks noGrp="1"/>
          </p:cNvSpPr>
          <p:nvPr>
            <p:ph idx="1"/>
          </p:nvPr>
        </p:nvSpPr>
        <p:spPr>
          <a:xfrm>
            <a:off x="836908" y="2164466"/>
            <a:ext cx="10515600" cy="4322832"/>
          </a:xfrm>
        </p:spPr>
        <p:txBody>
          <a:bodyPr>
            <a:normAutofit/>
          </a:bodyPr>
          <a:lstStyle/>
          <a:p>
            <a:pPr marL="0" indent="0">
              <a:buNone/>
            </a:pPr>
            <a:r>
              <a:rPr lang="da-DK" sz="2100" b="0" i="1" u="none" strike="noStrike" baseline="0" dirty="0">
                <a:solidFill>
                  <a:schemeClr val="bg1"/>
                </a:solidFill>
                <a:latin typeface="Arial Narrow" panose="020B0606020202030204" pitchFamily="34" charset="0"/>
              </a:rPr>
              <a:t>Jeg kan godt lide at være ude og lave noget og få frisk luft, og at det er anderledes undervisning: at lave noget sammen i klassen. Stjerneløb i dansk for eksempel – vi var ude, og det blev sjovere og et andet miljø.(Pige, udskoling) </a:t>
            </a:r>
          </a:p>
          <a:p>
            <a:pPr marL="0" indent="0">
              <a:buNone/>
            </a:pPr>
            <a:endParaRPr lang="da-DK" sz="2100" b="0" i="0" u="none" strike="noStrike" baseline="0" dirty="0">
              <a:solidFill>
                <a:schemeClr val="bg1"/>
              </a:solidFill>
              <a:latin typeface="Arial Narrow" panose="020B0606020202030204" pitchFamily="34" charset="0"/>
            </a:endParaRPr>
          </a:p>
          <a:p>
            <a:pPr marL="0" indent="0">
              <a:buNone/>
            </a:pPr>
            <a:r>
              <a:rPr lang="da-DK" sz="2100" b="0" i="1" u="none" strike="noStrike" baseline="0" dirty="0">
                <a:solidFill>
                  <a:schemeClr val="bg1"/>
                </a:solidFill>
                <a:latin typeface="Arial Narrow" panose="020B0606020202030204" pitchFamily="34" charset="0"/>
              </a:rPr>
              <a:t>Det er kedeligt at sidde derhjemme og have hjemmeundervisning, for så er der ikke nogen andre.(Dreng, indskoling) </a:t>
            </a:r>
          </a:p>
          <a:p>
            <a:pPr marL="0" indent="0">
              <a:buNone/>
            </a:pPr>
            <a:endParaRPr lang="da-DK" sz="2100" b="0" i="0" u="none" strike="noStrike" baseline="0" dirty="0">
              <a:solidFill>
                <a:schemeClr val="bg1"/>
              </a:solidFill>
              <a:latin typeface="Arial Narrow" panose="020B0606020202030204" pitchFamily="34" charset="0"/>
            </a:endParaRPr>
          </a:p>
          <a:p>
            <a:pPr marL="0" indent="0">
              <a:buNone/>
            </a:pPr>
            <a:r>
              <a:rPr lang="da-DK" sz="2100" b="0" i="1" u="none" strike="noStrike" baseline="0" dirty="0">
                <a:solidFill>
                  <a:schemeClr val="bg1"/>
                </a:solidFill>
                <a:latin typeface="Arial Narrow" panose="020B0606020202030204" pitchFamily="34" charset="0"/>
              </a:rPr>
              <a:t>Vi har de der ugeskemaer i dansk, og jeg ved godt, at det kræver lidt mere af lærerne. Det kunne være fedt, at man gjorde det i flere af fagene. Det gør bare, at man kan bestemme lidt mere selv og sådan noget. Jeg synes bare, det kunne være rart, hvis man kunne vælge mellem 2-3 muligheder. (Pige, mellemtrin</a:t>
            </a:r>
            <a:r>
              <a:rPr lang="da-DK" sz="2100" b="0" i="1" u="none" strike="noStrike" baseline="0" dirty="0">
                <a:solidFill>
                  <a:schemeClr val="bg1"/>
                </a:solidFill>
                <a:latin typeface="Arial" panose="020B0604020202020204" pitchFamily="34" charset="0"/>
              </a:rPr>
              <a:t>) </a:t>
            </a:r>
            <a:endParaRPr lang="da-DK" sz="2100" dirty="0">
              <a:solidFill>
                <a:schemeClr val="bg1"/>
              </a:solidFill>
              <a:effectLst/>
              <a:latin typeface="Arial" panose="020B0604020202020204" pitchFamily="34" charset="0"/>
              <a:ea typeface="Cambria" panose="02040503050406030204" pitchFamily="18" charset="0"/>
              <a:cs typeface="Arial" panose="020B0604020202020204" pitchFamily="34" charset="0"/>
            </a:endParaRPr>
          </a:p>
        </p:txBody>
      </p:sp>
      <p:sp>
        <p:nvSpPr>
          <p:cNvPr id="6" name="Rektangel 5">
            <a:extLst>
              <a:ext uri="{FF2B5EF4-FFF2-40B4-BE49-F238E27FC236}">
                <a16:creationId xmlns:a16="http://schemas.microsoft.com/office/drawing/2014/main" id="{C9A9FE8C-B6C7-43C9-8F2B-60F62CB0BD7A}"/>
              </a:ext>
            </a:extLst>
          </p:cNvPr>
          <p:cNvSpPr/>
          <p:nvPr/>
        </p:nvSpPr>
        <p:spPr>
          <a:xfrm>
            <a:off x="11725814" y="1127051"/>
            <a:ext cx="466186" cy="5487838"/>
          </a:xfrm>
          <a:prstGeom prst="rect">
            <a:avLst/>
          </a:prstGeom>
          <a:solidFill>
            <a:srgbClr val="7EC7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Pladsholder til indhold 2">
            <a:extLst>
              <a:ext uri="{FF2B5EF4-FFF2-40B4-BE49-F238E27FC236}">
                <a16:creationId xmlns:a16="http://schemas.microsoft.com/office/drawing/2014/main" id="{E2A786FD-7CB2-46BE-98AB-825E2A49BAA1}"/>
              </a:ext>
            </a:extLst>
          </p:cNvPr>
          <p:cNvSpPr txBox="1">
            <a:spLocks/>
          </p:cNvSpPr>
          <p:nvPr/>
        </p:nvSpPr>
        <p:spPr>
          <a:xfrm>
            <a:off x="386185" y="2027340"/>
            <a:ext cx="415173" cy="6456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8000" dirty="0">
                <a:solidFill>
                  <a:schemeClr val="bg1"/>
                </a:solidFill>
                <a:latin typeface="Arial" panose="020B0604020202020204" pitchFamily="34" charset="0"/>
              </a:rPr>
              <a:t>”</a:t>
            </a:r>
          </a:p>
        </p:txBody>
      </p:sp>
      <p:sp>
        <p:nvSpPr>
          <p:cNvPr id="8" name="Pladsholder til indhold 2">
            <a:extLst>
              <a:ext uri="{FF2B5EF4-FFF2-40B4-BE49-F238E27FC236}">
                <a16:creationId xmlns:a16="http://schemas.microsoft.com/office/drawing/2014/main" id="{5C7985B6-8749-4083-8992-2E55AA591044}"/>
              </a:ext>
            </a:extLst>
          </p:cNvPr>
          <p:cNvSpPr txBox="1">
            <a:spLocks/>
          </p:cNvSpPr>
          <p:nvPr/>
        </p:nvSpPr>
        <p:spPr>
          <a:xfrm>
            <a:off x="386186" y="3429000"/>
            <a:ext cx="415173" cy="6456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8000" dirty="0">
                <a:solidFill>
                  <a:schemeClr val="bg1"/>
                </a:solidFill>
                <a:latin typeface="Arial" panose="020B0604020202020204" pitchFamily="34" charset="0"/>
              </a:rPr>
              <a:t>”</a:t>
            </a:r>
          </a:p>
        </p:txBody>
      </p:sp>
      <p:sp>
        <p:nvSpPr>
          <p:cNvPr id="9" name="Pladsholder til indhold 2">
            <a:extLst>
              <a:ext uri="{FF2B5EF4-FFF2-40B4-BE49-F238E27FC236}">
                <a16:creationId xmlns:a16="http://schemas.microsoft.com/office/drawing/2014/main" id="{8EB4341F-8884-4871-A435-6F9FFAAF2B64}"/>
              </a:ext>
            </a:extLst>
          </p:cNvPr>
          <p:cNvSpPr txBox="1">
            <a:spLocks/>
          </p:cNvSpPr>
          <p:nvPr/>
        </p:nvSpPr>
        <p:spPr>
          <a:xfrm>
            <a:off x="386185" y="4572944"/>
            <a:ext cx="415173" cy="6456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8000" dirty="0">
                <a:solidFill>
                  <a:schemeClr val="bg1"/>
                </a:solidFill>
                <a:latin typeface="Arial" panose="020B0604020202020204" pitchFamily="34" charset="0"/>
              </a:rPr>
              <a:t>”</a:t>
            </a:r>
          </a:p>
        </p:txBody>
      </p:sp>
    </p:spTree>
    <p:extLst>
      <p:ext uri="{BB962C8B-B14F-4D97-AF65-F5344CB8AC3E}">
        <p14:creationId xmlns:p14="http://schemas.microsoft.com/office/powerpoint/2010/main" val="372388546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786cdf4-f588-4113-8305-afdb2aad8c83"/>
    <lcf76f155ced4ddcb4097134ff3c332f xmlns="5e5f2cc6-25f7-45bb-ba58-b53bc20e42a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DA811BBF571CFE40BB57FB0E0D6388C1" ma:contentTypeVersion="15" ma:contentTypeDescription="Opret et nyt dokument." ma:contentTypeScope="" ma:versionID="178fb9dcd584872da61b1891b62b3449">
  <xsd:schema xmlns:xsd="http://www.w3.org/2001/XMLSchema" xmlns:xs="http://www.w3.org/2001/XMLSchema" xmlns:p="http://schemas.microsoft.com/office/2006/metadata/properties" xmlns:ns2="5e5f2cc6-25f7-45bb-ba58-b53bc20e42a6" xmlns:ns3="c786cdf4-f588-4113-8305-afdb2aad8c83" targetNamespace="http://schemas.microsoft.com/office/2006/metadata/properties" ma:root="true" ma:fieldsID="7a84f80c53ca56a8d61a7c7dbbc70158" ns2:_="" ns3:_="">
    <xsd:import namespace="5e5f2cc6-25f7-45bb-ba58-b53bc20e42a6"/>
    <xsd:import namespace="c786cdf4-f588-4113-8305-afdb2aad8c8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Location"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5f2cc6-25f7-45bb-ba58-b53bc20e42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Billedmærker" ma:readOnly="false" ma:fieldId="{5cf76f15-5ced-4ddc-b409-7134ff3c332f}" ma:taxonomyMulti="true" ma:sspId="3fe80aff-8094-4148-a725-0517f31fcd5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786cdf4-f588-4113-8305-afdb2aad8c83" elementFormDefault="qualified">
    <xsd:import namespace="http://schemas.microsoft.com/office/2006/documentManagement/types"/>
    <xsd:import namespace="http://schemas.microsoft.com/office/infopath/2007/PartnerControls"/>
    <xsd:element name="SharedWithUsers" ma:index="15"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t med detaljer" ma:internalName="SharedWithDetails" ma:readOnly="true">
      <xsd:simpleType>
        <xsd:restriction base="dms:Note">
          <xsd:maxLength value="255"/>
        </xsd:restriction>
      </xsd:simpleType>
    </xsd:element>
    <xsd:element name="TaxCatchAll" ma:index="22" nillable="true" ma:displayName="Taxonomy Catch All Column" ma:hidden="true" ma:list="{e639280f-4385-4f42-ad99-4a543e2b63bb}" ma:internalName="TaxCatchAll" ma:showField="CatchAllData" ma:web="c786cdf4-f588-4113-8305-afdb2aad8c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535CA4-DEF1-41E1-9137-F37992CE7B0A}">
  <ds:schemaRefs>
    <ds:schemaRef ds:uri="http://schemas.microsoft.com/sharepoint/v3/contenttype/forms"/>
  </ds:schemaRefs>
</ds:datastoreItem>
</file>

<file path=customXml/itemProps2.xml><?xml version="1.0" encoding="utf-8"?>
<ds:datastoreItem xmlns:ds="http://schemas.openxmlformats.org/officeDocument/2006/customXml" ds:itemID="{499AD3B8-46CC-4EDE-BA9D-8219717098B3}">
  <ds:schemaRefs>
    <ds:schemaRef ds:uri="http://purl.org/dc/terms/"/>
    <ds:schemaRef ds:uri="http://schemas.microsoft.com/office/2006/documentManagement/types"/>
    <ds:schemaRef ds:uri="5e5f2cc6-25f7-45bb-ba58-b53bc20e42a6"/>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c786cdf4-f588-4113-8305-afdb2aad8c83"/>
    <ds:schemaRef ds:uri="http://www.w3.org/XML/1998/namespace"/>
    <ds:schemaRef ds:uri="http://purl.org/dc/dcmitype/"/>
  </ds:schemaRefs>
</ds:datastoreItem>
</file>

<file path=customXml/itemProps3.xml><?xml version="1.0" encoding="utf-8"?>
<ds:datastoreItem xmlns:ds="http://schemas.openxmlformats.org/officeDocument/2006/customXml" ds:itemID="{C7148E33-65B8-4318-9125-B909716F85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5f2cc6-25f7-45bb-ba58-b53bc20e42a6"/>
    <ds:schemaRef ds:uri="c786cdf4-f588-4113-8305-afdb2aad8c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TotalTime>
  <Words>4791</Words>
  <Application>Microsoft Office PowerPoint</Application>
  <PresentationFormat>Widescreen</PresentationFormat>
  <Paragraphs>232</Paragraphs>
  <Slides>16</Slides>
  <Notes>16</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16</vt:i4>
      </vt:variant>
    </vt:vector>
  </HeadingPairs>
  <TitlesOfParts>
    <vt:vector size="22" baseType="lpstr">
      <vt:lpstr>Arial</vt:lpstr>
      <vt:lpstr>Arial Black</vt:lpstr>
      <vt:lpstr>Arial Narrow</vt:lpstr>
      <vt:lpstr>Calibri</vt:lpstr>
      <vt:lpstr>Calibri Light</vt:lpstr>
      <vt:lpstr>Office-tema</vt:lpstr>
      <vt:lpstr>BØRNENE OG DE UNGES PERSPEKTIVER </vt:lpstr>
      <vt:lpstr>FORNYELSE AF BØRNE- OG UNGEPOLITIKKEN</vt:lpstr>
      <vt:lpstr>PROCES OG METODE</vt:lpstr>
      <vt:lpstr>FÆLLESSKABER</vt:lpstr>
      <vt:lpstr>FÆLLESSKABER - CITATER</vt:lpstr>
      <vt:lpstr>LYTTENDE VOKSNE</vt:lpstr>
      <vt:lpstr>LYTTENDE VOKSNE - CITATER</vt:lpstr>
      <vt:lpstr>VARIATION</vt:lpstr>
      <vt:lpstr>VARIATION - CITATER</vt:lpstr>
      <vt:lpstr>DEN RØDE TRÅD</vt:lpstr>
      <vt:lpstr>DEN RØDE TRÅD  - CITATER</vt:lpstr>
      <vt:lpstr>DIGITALT LIV</vt:lpstr>
      <vt:lpstr>DIGITALT LIV - CITATER</vt:lpstr>
      <vt:lpstr>EN SUND BALANCE</vt:lpstr>
      <vt:lpstr>EN SUND BALANCE - CITATER</vt:lpstr>
      <vt:lpstr>HVAD NU?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BØRNENE OG DE UNGES PERSPEKTIVER</dc:title>
  <dc:creator>Helene Aaen Springborg</dc:creator>
  <cp:lastModifiedBy>Kommunikation Leder Aarhus</cp:lastModifiedBy>
  <cp:revision>3</cp:revision>
  <dcterms:created xsi:type="dcterms:W3CDTF">2022-05-04T11:40:47Z</dcterms:created>
  <dcterms:modified xsi:type="dcterms:W3CDTF">2022-06-09T13:56:27Z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0x010100DA811BBF571CFE40BB57FB0E0D6388C1</vt:lpwstr>
  </property>
  <property fmtid="{D5CDD505-2E9C-101B-9397-08002B2CF9AE}" pid="3" name="MediaServiceImageTags">
    <vt:lpwstr/>
  </property>
</Properties>
</file>