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32" r:id="rId2"/>
    <p:sldId id="423" r:id="rId3"/>
    <p:sldId id="420" r:id="rId4"/>
    <p:sldId id="402" r:id="rId5"/>
    <p:sldId id="398" r:id="rId6"/>
    <p:sldId id="403" r:id="rId7"/>
    <p:sldId id="414" r:id="rId8"/>
    <p:sldId id="415" r:id="rId9"/>
    <p:sldId id="321" r:id="rId10"/>
    <p:sldId id="326" r:id="rId11"/>
    <p:sldId id="353" r:id="rId12"/>
    <p:sldId id="288" r:id="rId13"/>
    <p:sldId id="333" r:id="rId14"/>
    <p:sldId id="334" r:id="rId15"/>
    <p:sldId id="292" r:id="rId16"/>
    <p:sldId id="335" r:id="rId17"/>
    <p:sldId id="336" r:id="rId18"/>
    <p:sldId id="339" r:id="rId19"/>
    <p:sldId id="340" r:id="rId20"/>
    <p:sldId id="337" r:id="rId21"/>
    <p:sldId id="411" r:id="rId22"/>
    <p:sldId id="278" r:id="rId23"/>
    <p:sldId id="341" r:id="rId24"/>
    <p:sldId id="342" r:id="rId25"/>
    <p:sldId id="297" r:id="rId26"/>
    <p:sldId id="406" r:id="rId27"/>
    <p:sldId id="344" r:id="rId28"/>
    <p:sldId id="345" r:id="rId29"/>
    <p:sldId id="346" r:id="rId30"/>
    <p:sldId id="300" r:id="rId31"/>
    <p:sldId id="412" r:id="rId32"/>
    <p:sldId id="348" r:id="rId33"/>
    <p:sldId id="395" r:id="rId34"/>
    <p:sldId id="294" r:id="rId35"/>
    <p:sldId id="349" r:id="rId36"/>
    <p:sldId id="350" r:id="rId37"/>
    <p:sldId id="351" r:id="rId38"/>
    <p:sldId id="356" r:id="rId39"/>
    <p:sldId id="357" r:id="rId40"/>
    <p:sldId id="399" r:id="rId41"/>
    <p:sldId id="323" r:id="rId42"/>
    <p:sldId id="324" r:id="rId43"/>
    <p:sldId id="418" r:id="rId4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Darholt (FVST)" initials="JD(" lastIdx="1" clrIdx="0">
    <p:extLst>
      <p:ext uri="{19B8F6BF-5375-455C-9EA6-DF929625EA0E}">
        <p15:presenceInfo xmlns:p15="http://schemas.microsoft.com/office/powerpoint/2012/main" userId="S-1-5-21-2100284113-1573851820-878952375-313820" providerId="AD"/>
      </p:ext>
    </p:extLst>
  </p:cmAuthor>
  <p:cmAuthor id="2" name="Anne Pøhl Enevoldsen" initials="APE" lastIdx="9" clrIdx="1">
    <p:extLst>
      <p:ext uri="{19B8F6BF-5375-455C-9EA6-DF929625EA0E}">
        <p15:presenceInfo xmlns:p15="http://schemas.microsoft.com/office/powerpoint/2012/main" userId="S-1-5-21-2100284113-1573851820-878952375-305103" providerId="AD"/>
      </p:ext>
    </p:extLst>
  </p:cmAuthor>
  <p:cmAuthor id="3" name="Iben Humble Kristensen (FVST)" initials="IHK(" lastIdx="12" clrIdx="2">
    <p:extLst>
      <p:ext uri="{19B8F6BF-5375-455C-9EA6-DF929625EA0E}">
        <p15:presenceInfo xmlns:p15="http://schemas.microsoft.com/office/powerpoint/2012/main" userId="S-1-5-21-2100284113-1573851820-878952375-155006" providerId="AD"/>
      </p:ext>
    </p:extLst>
  </p:cmAuthor>
  <p:cmAuthor id="4" name="Anne Lind Hermansen (FVST)" initials="ALH(" lastIdx="28" clrIdx="3">
    <p:extLst>
      <p:ext uri="{19B8F6BF-5375-455C-9EA6-DF929625EA0E}">
        <p15:presenceInfo xmlns:p15="http://schemas.microsoft.com/office/powerpoint/2012/main" userId="S-1-5-21-2100284113-1573851820-878952375-154471" providerId="AD"/>
      </p:ext>
    </p:extLst>
  </p:cmAuthor>
  <p:cmAuthor id="5" name="Susanne Walter Johannessen" initials="SWJ" lastIdx="5" clrIdx="4">
    <p:extLst>
      <p:ext uri="{19B8F6BF-5375-455C-9EA6-DF929625EA0E}">
        <p15:presenceInfo xmlns:p15="http://schemas.microsoft.com/office/powerpoint/2012/main" userId="S-1-5-21-2100284113-1573851820-878952375-1558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1A8"/>
    <a:srgbClr val="7F89C2"/>
    <a:srgbClr val="406876"/>
    <a:srgbClr val="377466"/>
    <a:srgbClr val="F8B469"/>
    <a:srgbClr val="DC606E"/>
    <a:srgbClr val="88C69C"/>
    <a:srgbClr val="D04936"/>
    <a:srgbClr val="F5C0B6"/>
    <a:srgbClr val="83C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8" autoAdjust="0"/>
    <p:restoredTop sz="79419" autoAdjust="0"/>
  </p:normalViewPr>
  <p:slideViewPr>
    <p:cSldViewPr snapToGrid="0">
      <p:cViewPr varScale="1">
        <p:scale>
          <a:sx n="103" d="100"/>
          <a:sy n="103" d="100"/>
        </p:scale>
        <p:origin x="95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C7720-5055-4D9F-A9A3-B559FCA424EA}" type="datetimeFigureOut">
              <a:rPr lang="da-DK" smtClean="0"/>
              <a:t>05-07-2024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7F89C-E4F9-4BF2-800D-D9FB0D492CD3}" type="slidenum">
              <a:rPr lang="da-DK" smtClean="0"/>
              <a:t>‹nr.›</a:t>
            </a:fld>
            <a:endParaRPr lang="da-DK"/>
          </a:p>
        </p:txBody>
      </p:sp>
    </p:spTree>
    <p:extLst>
      <p:ext uri="{BB962C8B-B14F-4D97-AF65-F5344CB8AC3E}">
        <p14:creationId xmlns:p14="http://schemas.microsoft.com/office/powerpoint/2010/main" val="3141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a:t>
            </a:fld>
            <a:endParaRPr lang="da-DK"/>
          </a:p>
        </p:txBody>
      </p:sp>
    </p:spTree>
    <p:extLst>
      <p:ext uri="{BB962C8B-B14F-4D97-AF65-F5344CB8AC3E}">
        <p14:creationId xmlns:p14="http://schemas.microsoft.com/office/powerpoint/2010/main" val="3340412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11</a:t>
            </a:fld>
            <a:endParaRPr lang="da-DK"/>
          </a:p>
        </p:txBody>
      </p:sp>
    </p:spTree>
    <p:extLst>
      <p:ext uri="{BB962C8B-B14F-4D97-AF65-F5344CB8AC3E}">
        <p14:creationId xmlns:p14="http://schemas.microsoft.com/office/powerpoint/2010/main" val="118098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12</a:t>
            </a:fld>
            <a:endParaRPr lang="da-DK"/>
          </a:p>
        </p:txBody>
      </p:sp>
    </p:spTree>
    <p:extLst>
      <p:ext uri="{BB962C8B-B14F-4D97-AF65-F5344CB8AC3E}">
        <p14:creationId xmlns:p14="http://schemas.microsoft.com/office/powerpoint/2010/main" val="3624804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13</a:t>
            </a:fld>
            <a:endParaRPr lang="da-DK"/>
          </a:p>
        </p:txBody>
      </p:sp>
    </p:spTree>
    <p:extLst>
      <p:ext uri="{BB962C8B-B14F-4D97-AF65-F5344CB8AC3E}">
        <p14:creationId xmlns:p14="http://schemas.microsoft.com/office/powerpoint/2010/main" val="64135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14</a:t>
            </a:fld>
            <a:endParaRPr lang="da-DK"/>
          </a:p>
        </p:txBody>
      </p:sp>
    </p:spTree>
    <p:extLst>
      <p:ext uri="{BB962C8B-B14F-4D97-AF65-F5344CB8AC3E}">
        <p14:creationId xmlns:p14="http://schemas.microsoft.com/office/powerpoint/2010/main" val="29873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15</a:t>
            </a:fld>
            <a:endParaRPr lang="da-DK"/>
          </a:p>
        </p:txBody>
      </p:sp>
    </p:spTree>
    <p:extLst>
      <p:ext uri="{BB962C8B-B14F-4D97-AF65-F5344CB8AC3E}">
        <p14:creationId xmlns:p14="http://schemas.microsoft.com/office/powerpoint/2010/main" val="2733020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16</a:t>
            </a:fld>
            <a:endParaRPr lang="da-DK"/>
          </a:p>
        </p:txBody>
      </p:sp>
    </p:spTree>
    <p:extLst>
      <p:ext uri="{BB962C8B-B14F-4D97-AF65-F5344CB8AC3E}">
        <p14:creationId xmlns:p14="http://schemas.microsoft.com/office/powerpoint/2010/main" val="43790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17</a:t>
            </a:fld>
            <a:endParaRPr lang="da-DK"/>
          </a:p>
        </p:txBody>
      </p:sp>
    </p:spTree>
    <p:extLst>
      <p:ext uri="{BB962C8B-B14F-4D97-AF65-F5344CB8AC3E}">
        <p14:creationId xmlns:p14="http://schemas.microsoft.com/office/powerpoint/2010/main" val="285870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18</a:t>
            </a:fld>
            <a:endParaRPr lang="da-DK"/>
          </a:p>
        </p:txBody>
      </p:sp>
    </p:spTree>
    <p:extLst>
      <p:ext uri="{BB962C8B-B14F-4D97-AF65-F5344CB8AC3E}">
        <p14:creationId xmlns:p14="http://schemas.microsoft.com/office/powerpoint/2010/main" val="1572052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19</a:t>
            </a:fld>
            <a:endParaRPr lang="da-DK"/>
          </a:p>
        </p:txBody>
      </p:sp>
    </p:spTree>
    <p:extLst>
      <p:ext uri="{BB962C8B-B14F-4D97-AF65-F5344CB8AC3E}">
        <p14:creationId xmlns:p14="http://schemas.microsoft.com/office/powerpoint/2010/main" val="91840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20</a:t>
            </a:fld>
            <a:endParaRPr lang="da-DK"/>
          </a:p>
        </p:txBody>
      </p:sp>
    </p:spTree>
    <p:extLst>
      <p:ext uri="{BB962C8B-B14F-4D97-AF65-F5344CB8AC3E}">
        <p14:creationId xmlns:p14="http://schemas.microsoft.com/office/powerpoint/2010/main" val="229306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a:t>
            </a:fld>
            <a:endParaRPr lang="da-DK"/>
          </a:p>
        </p:txBody>
      </p:sp>
    </p:spTree>
    <p:extLst>
      <p:ext uri="{BB962C8B-B14F-4D97-AF65-F5344CB8AC3E}">
        <p14:creationId xmlns:p14="http://schemas.microsoft.com/office/powerpoint/2010/main" val="137203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21</a:t>
            </a:fld>
            <a:endParaRPr lang="da-DK"/>
          </a:p>
        </p:txBody>
      </p:sp>
    </p:spTree>
    <p:extLst>
      <p:ext uri="{BB962C8B-B14F-4D97-AF65-F5344CB8AC3E}">
        <p14:creationId xmlns:p14="http://schemas.microsoft.com/office/powerpoint/2010/main" val="285922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22</a:t>
            </a:fld>
            <a:endParaRPr lang="da-DK"/>
          </a:p>
        </p:txBody>
      </p:sp>
    </p:spTree>
    <p:extLst>
      <p:ext uri="{BB962C8B-B14F-4D97-AF65-F5344CB8AC3E}">
        <p14:creationId xmlns:p14="http://schemas.microsoft.com/office/powerpoint/2010/main" val="310593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23</a:t>
            </a:fld>
            <a:endParaRPr lang="da-DK"/>
          </a:p>
        </p:txBody>
      </p:sp>
    </p:spTree>
    <p:extLst>
      <p:ext uri="{BB962C8B-B14F-4D97-AF65-F5344CB8AC3E}">
        <p14:creationId xmlns:p14="http://schemas.microsoft.com/office/powerpoint/2010/main" val="388088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24</a:t>
            </a:fld>
            <a:endParaRPr lang="da-DK"/>
          </a:p>
        </p:txBody>
      </p:sp>
    </p:spTree>
    <p:extLst>
      <p:ext uri="{BB962C8B-B14F-4D97-AF65-F5344CB8AC3E}">
        <p14:creationId xmlns:p14="http://schemas.microsoft.com/office/powerpoint/2010/main" val="346432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25</a:t>
            </a:fld>
            <a:endParaRPr lang="da-DK"/>
          </a:p>
        </p:txBody>
      </p:sp>
    </p:spTree>
    <p:extLst>
      <p:ext uri="{BB962C8B-B14F-4D97-AF65-F5344CB8AC3E}">
        <p14:creationId xmlns:p14="http://schemas.microsoft.com/office/powerpoint/2010/main" val="109985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26</a:t>
            </a:fld>
            <a:endParaRPr lang="da-DK"/>
          </a:p>
        </p:txBody>
      </p:sp>
    </p:spTree>
    <p:extLst>
      <p:ext uri="{BB962C8B-B14F-4D97-AF65-F5344CB8AC3E}">
        <p14:creationId xmlns:p14="http://schemas.microsoft.com/office/powerpoint/2010/main" val="178909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27</a:t>
            </a:fld>
            <a:endParaRPr lang="da-DK"/>
          </a:p>
        </p:txBody>
      </p:sp>
    </p:spTree>
    <p:extLst>
      <p:ext uri="{BB962C8B-B14F-4D97-AF65-F5344CB8AC3E}">
        <p14:creationId xmlns:p14="http://schemas.microsoft.com/office/powerpoint/2010/main" val="265302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28</a:t>
            </a:fld>
            <a:endParaRPr lang="da-DK"/>
          </a:p>
        </p:txBody>
      </p:sp>
    </p:spTree>
    <p:extLst>
      <p:ext uri="{BB962C8B-B14F-4D97-AF65-F5344CB8AC3E}">
        <p14:creationId xmlns:p14="http://schemas.microsoft.com/office/powerpoint/2010/main" val="1333868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29</a:t>
            </a:fld>
            <a:endParaRPr lang="da-DK"/>
          </a:p>
        </p:txBody>
      </p:sp>
    </p:spTree>
    <p:extLst>
      <p:ext uri="{BB962C8B-B14F-4D97-AF65-F5344CB8AC3E}">
        <p14:creationId xmlns:p14="http://schemas.microsoft.com/office/powerpoint/2010/main" val="3855489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30</a:t>
            </a:fld>
            <a:endParaRPr lang="da-DK"/>
          </a:p>
        </p:txBody>
      </p:sp>
    </p:spTree>
    <p:extLst>
      <p:ext uri="{BB962C8B-B14F-4D97-AF65-F5344CB8AC3E}">
        <p14:creationId xmlns:p14="http://schemas.microsoft.com/office/powerpoint/2010/main" val="253429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a:t>
            </a:fld>
            <a:endParaRPr lang="da-DK"/>
          </a:p>
        </p:txBody>
      </p:sp>
    </p:spTree>
    <p:extLst>
      <p:ext uri="{BB962C8B-B14F-4D97-AF65-F5344CB8AC3E}">
        <p14:creationId xmlns:p14="http://schemas.microsoft.com/office/powerpoint/2010/main" val="2330269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31</a:t>
            </a:fld>
            <a:endParaRPr lang="da-DK"/>
          </a:p>
        </p:txBody>
      </p:sp>
    </p:spTree>
    <p:extLst>
      <p:ext uri="{BB962C8B-B14F-4D97-AF65-F5344CB8AC3E}">
        <p14:creationId xmlns:p14="http://schemas.microsoft.com/office/powerpoint/2010/main" val="4222097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32</a:t>
            </a:fld>
            <a:endParaRPr lang="da-DK"/>
          </a:p>
        </p:txBody>
      </p:sp>
    </p:spTree>
    <p:extLst>
      <p:ext uri="{BB962C8B-B14F-4D97-AF65-F5344CB8AC3E}">
        <p14:creationId xmlns:p14="http://schemas.microsoft.com/office/powerpoint/2010/main" val="1401955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33</a:t>
            </a:fld>
            <a:endParaRPr lang="da-DK"/>
          </a:p>
        </p:txBody>
      </p:sp>
    </p:spTree>
    <p:extLst>
      <p:ext uri="{BB962C8B-B14F-4D97-AF65-F5344CB8AC3E}">
        <p14:creationId xmlns:p14="http://schemas.microsoft.com/office/powerpoint/2010/main" val="1880706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34</a:t>
            </a:fld>
            <a:endParaRPr lang="da-DK"/>
          </a:p>
        </p:txBody>
      </p:sp>
    </p:spTree>
    <p:extLst>
      <p:ext uri="{BB962C8B-B14F-4D97-AF65-F5344CB8AC3E}">
        <p14:creationId xmlns:p14="http://schemas.microsoft.com/office/powerpoint/2010/main" val="1521694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35</a:t>
            </a:fld>
            <a:endParaRPr lang="da-DK"/>
          </a:p>
        </p:txBody>
      </p:sp>
    </p:spTree>
    <p:extLst>
      <p:ext uri="{BB962C8B-B14F-4D97-AF65-F5344CB8AC3E}">
        <p14:creationId xmlns:p14="http://schemas.microsoft.com/office/powerpoint/2010/main" val="345206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36</a:t>
            </a:fld>
            <a:endParaRPr lang="da-DK"/>
          </a:p>
        </p:txBody>
      </p:sp>
    </p:spTree>
    <p:extLst>
      <p:ext uri="{BB962C8B-B14F-4D97-AF65-F5344CB8AC3E}">
        <p14:creationId xmlns:p14="http://schemas.microsoft.com/office/powerpoint/2010/main" val="2466942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37</a:t>
            </a:fld>
            <a:endParaRPr lang="da-DK"/>
          </a:p>
        </p:txBody>
      </p:sp>
    </p:spTree>
    <p:extLst>
      <p:ext uri="{BB962C8B-B14F-4D97-AF65-F5344CB8AC3E}">
        <p14:creationId xmlns:p14="http://schemas.microsoft.com/office/powerpoint/2010/main" val="30669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38</a:t>
            </a:fld>
            <a:endParaRPr lang="da-DK"/>
          </a:p>
        </p:txBody>
      </p:sp>
    </p:spTree>
    <p:extLst>
      <p:ext uri="{BB962C8B-B14F-4D97-AF65-F5344CB8AC3E}">
        <p14:creationId xmlns:p14="http://schemas.microsoft.com/office/powerpoint/2010/main" val="3148910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39</a:t>
            </a:fld>
            <a:endParaRPr lang="da-DK"/>
          </a:p>
        </p:txBody>
      </p:sp>
    </p:spTree>
    <p:extLst>
      <p:ext uri="{BB962C8B-B14F-4D97-AF65-F5344CB8AC3E}">
        <p14:creationId xmlns:p14="http://schemas.microsoft.com/office/powerpoint/2010/main" val="3973343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40</a:t>
            </a:fld>
            <a:endParaRPr lang="da-DK"/>
          </a:p>
        </p:txBody>
      </p:sp>
    </p:spTree>
    <p:extLst>
      <p:ext uri="{BB962C8B-B14F-4D97-AF65-F5344CB8AC3E}">
        <p14:creationId xmlns:p14="http://schemas.microsoft.com/office/powerpoint/2010/main" val="125090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5</a:t>
            </a:fld>
            <a:endParaRPr lang="da-DK"/>
          </a:p>
        </p:txBody>
      </p:sp>
    </p:spTree>
    <p:extLst>
      <p:ext uri="{BB962C8B-B14F-4D97-AF65-F5344CB8AC3E}">
        <p14:creationId xmlns:p14="http://schemas.microsoft.com/office/powerpoint/2010/main" val="895238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41</a:t>
            </a:fld>
            <a:endParaRPr lang="da-DK"/>
          </a:p>
        </p:txBody>
      </p:sp>
    </p:spTree>
    <p:extLst>
      <p:ext uri="{BB962C8B-B14F-4D97-AF65-F5344CB8AC3E}">
        <p14:creationId xmlns:p14="http://schemas.microsoft.com/office/powerpoint/2010/main" val="972496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fld id="{A537F89C-E4F9-4BF2-800D-D9FB0D492CD3}" type="slidenum">
              <a:rPr lang="da-DK" smtClean="0"/>
              <a:t>42</a:t>
            </a:fld>
            <a:endParaRPr lang="da-DK"/>
          </a:p>
        </p:txBody>
      </p:sp>
    </p:spTree>
    <p:extLst>
      <p:ext uri="{BB962C8B-B14F-4D97-AF65-F5344CB8AC3E}">
        <p14:creationId xmlns:p14="http://schemas.microsoft.com/office/powerpoint/2010/main" val="3982924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43</a:t>
            </a:fld>
            <a:endParaRPr lang="da-DK"/>
          </a:p>
        </p:txBody>
      </p:sp>
    </p:spTree>
    <p:extLst>
      <p:ext uri="{BB962C8B-B14F-4D97-AF65-F5344CB8AC3E}">
        <p14:creationId xmlns:p14="http://schemas.microsoft.com/office/powerpoint/2010/main" val="1932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6</a:t>
            </a:fld>
            <a:endParaRPr lang="da-DK"/>
          </a:p>
        </p:txBody>
      </p:sp>
    </p:spTree>
    <p:extLst>
      <p:ext uri="{BB962C8B-B14F-4D97-AF65-F5344CB8AC3E}">
        <p14:creationId xmlns:p14="http://schemas.microsoft.com/office/powerpoint/2010/main" val="219233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Kilden er: ”Råd om bæredygtig</a:t>
            </a:r>
            <a:r>
              <a:rPr lang="da-DK" baseline="0" dirty="0"/>
              <a:t> sund kost. Fagligt grundlag for et supplement til De officielle Kostråd”, DTU Fødevareinstituttet, 2020.</a:t>
            </a:r>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7</a:t>
            </a:fld>
            <a:endParaRPr lang="da-DK"/>
          </a:p>
        </p:txBody>
      </p:sp>
    </p:spTree>
    <p:extLst>
      <p:ext uri="{BB962C8B-B14F-4D97-AF65-F5344CB8AC3E}">
        <p14:creationId xmlns:p14="http://schemas.microsoft.com/office/powerpoint/2010/main" val="397974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a:t>
            </a:r>
            <a:r>
              <a:rPr lang="da-DK" baseline="0" dirty="0"/>
              <a:t> her er de så samlet i en overigt. Ude til højre kan I se den plakat vi har fået lavet, og som kan downloades på altomkost.dk.</a:t>
            </a:r>
          </a:p>
          <a:p>
            <a:endParaRPr lang="da-DK" baseline="0" dirty="0"/>
          </a:p>
          <a:p>
            <a:r>
              <a:rPr lang="da-DK" baseline="0" dirty="0"/>
              <a:t>Plakaten findes på altomkost.dk : https://altomkost.dk/materialer/</a:t>
            </a:r>
          </a:p>
          <a:p>
            <a:endParaRPr lang="da-DK" baseline="0" dirty="0"/>
          </a:p>
          <a:p>
            <a:r>
              <a:rPr lang="da-DK" baseline="0" dirty="0"/>
              <a:t>Find mere information om kostrådene på altomkost.dk :  her: https://altomkost.dk/raad-og-anbefalinger/de-officielle-kostraad-godt-for-sundhed-og-klima/ </a:t>
            </a:r>
          </a:p>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8</a:t>
            </a:fld>
            <a:endParaRPr lang="da-DK"/>
          </a:p>
        </p:txBody>
      </p:sp>
    </p:spTree>
    <p:extLst>
      <p:ext uri="{BB962C8B-B14F-4D97-AF65-F5344CB8AC3E}">
        <p14:creationId xmlns:p14="http://schemas.microsoft.com/office/powerpoint/2010/main" val="304371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9</a:t>
            </a:fld>
            <a:endParaRPr lang="da-DK"/>
          </a:p>
        </p:txBody>
      </p:sp>
    </p:spTree>
    <p:extLst>
      <p:ext uri="{BB962C8B-B14F-4D97-AF65-F5344CB8AC3E}">
        <p14:creationId xmlns:p14="http://schemas.microsoft.com/office/powerpoint/2010/main" val="85327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10</a:t>
            </a:fld>
            <a:endParaRPr lang="da-DK"/>
          </a:p>
        </p:txBody>
      </p:sp>
    </p:spTree>
    <p:extLst>
      <p:ext uri="{BB962C8B-B14F-4D97-AF65-F5344CB8AC3E}">
        <p14:creationId xmlns:p14="http://schemas.microsoft.com/office/powerpoint/2010/main" val="375435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DA869825-1B9D-4CFD-8529-A9BC2CEB1D2F}"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157467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A869825-1B9D-4CFD-8529-A9BC2CEB1D2F}"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47280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A869825-1B9D-4CFD-8529-A9BC2CEB1D2F}"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56266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A869825-1B9D-4CFD-8529-A9BC2CEB1D2F}"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153732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DA869825-1B9D-4CFD-8529-A9BC2CEB1D2F}"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100712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A869825-1B9D-4CFD-8529-A9BC2CEB1D2F}"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307891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A869825-1B9D-4CFD-8529-A9BC2CEB1D2F}" type="datetimeFigureOut">
              <a:rPr lang="da-DK" smtClean="0"/>
              <a:t>05-07-2024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21641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A869825-1B9D-4CFD-8529-A9BC2CEB1D2F}" type="datetimeFigureOut">
              <a:rPr lang="da-DK" smtClean="0"/>
              <a:t>05-07-2024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286146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A869825-1B9D-4CFD-8529-A9BC2CEB1D2F}" type="datetimeFigureOut">
              <a:rPr lang="da-DK" smtClean="0"/>
              <a:t>05-07-2024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349592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DA869825-1B9D-4CFD-8529-A9BC2CEB1D2F}"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329442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DA869825-1B9D-4CFD-8529-A9BC2CEB1D2F}"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B8975BB-40EF-417C-9CC8-C98F701BD7EC}" type="slidenum">
              <a:rPr lang="da-DK" smtClean="0"/>
              <a:t>‹nr.›</a:t>
            </a:fld>
            <a:endParaRPr lang="da-DK"/>
          </a:p>
        </p:txBody>
      </p:sp>
    </p:spTree>
    <p:extLst>
      <p:ext uri="{BB962C8B-B14F-4D97-AF65-F5344CB8AC3E}">
        <p14:creationId xmlns:p14="http://schemas.microsoft.com/office/powerpoint/2010/main" val="356609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69825-1B9D-4CFD-8529-A9BC2CEB1D2F}" type="datetimeFigureOut">
              <a:rPr lang="da-DK" smtClean="0"/>
              <a:t>05-07-2024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975BB-40EF-417C-9CC8-C98F701BD7EC}" type="slidenum">
              <a:rPr lang="da-DK" smtClean="0"/>
              <a:t>‹nr.›</a:t>
            </a:fld>
            <a:endParaRPr lang="da-DK"/>
          </a:p>
        </p:txBody>
      </p:sp>
    </p:spTree>
    <p:extLst>
      <p:ext uri="{BB962C8B-B14F-4D97-AF65-F5344CB8AC3E}">
        <p14:creationId xmlns:p14="http://schemas.microsoft.com/office/powerpoint/2010/main" val="412728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altomkost.dk/raad-og-anbefalinger/de-officielle-kostraad-godt-for-sundhed-og-klima/" TargetMode="External"/><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12.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7.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12.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2.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7.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42.png"/><Relationship Id="rId12"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25.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ltomkost.dk/raad-og-anbefalinger/de-officielle-kostraad-godt-for-sundhed-og-klima/"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77581"/>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552197" y="190518"/>
            <a:ext cx="10330477" cy="7715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24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De officielle Kostråd </a:t>
            </a:r>
            <a:r>
              <a:rPr lang="da-DK" sz="24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godt for sundhed og klima  </a:t>
            </a:r>
          </a:p>
          <a:p>
            <a:pPr algn="l">
              <a:lnSpc>
                <a:spcPct val="107000"/>
              </a:lnSpc>
              <a:spcAft>
                <a:spcPts val="800"/>
              </a:spcAft>
            </a:pPr>
            <a:r>
              <a:rPr lang="da-DK" sz="24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Vejledning i brug af materiale </a:t>
            </a:r>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415" y="5268044"/>
            <a:ext cx="2362356" cy="1574903"/>
          </a:xfrm>
          <a:prstGeom prst="rect">
            <a:avLst/>
          </a:prstGeom>
        </p:spPr>
      </p:pic>
      <p:pic>
        <p:nvPicPr>
          <p:cNvPr id="17" name="Bille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45" y="4949097"/>
            <a:ext cx="3127907" cy="2085271"/>
          </a:xfrm>
          <a:prstGeom prst="rect">
            <a:avLst/>
          </a:prstGeom>
        </p:spPr>
      </p:pic>
      <p:pic>
        <p:nvPicPr>
          <p:cNvPr id="19" name="Billed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36" y="4703596"/>
            <a:ext cx="4137552" cy="2758369"/>
          </a:xfrm>
          <a:prstGeom prst="rect">
            <a:avLst/>
          </a:prstGeom>
        </p:spPr>
      </p:pic>
      <p:pic>
        <p:nvPicPr>
          <p:cNvPr id="21" name="Billed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9333" y="4718994"/>
            <a:ext cx="1845652" cy="2689236"/>
          </a:xfrm>
          <a:prstGeom prst="rect">
            <a:avLst/>
          </a:prstGeom>
        </p:spPr>
      </p:pic>
      <p:pic>
        <p:nvPicPr>
          <p:cNvPr id="22" name="Billed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1820" y="5001917"/>
            <a:ext cx="2538484" cy="1856083"/>
          </a:xfrm>
          <a:prstGeom prst="rect">
            <a:avLst/>
          </a:prstGeom>
        </p:spPr>
      </p:pic>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pic>
        <p:nvPicPr>
          <p:cNvPr id="2" name="Billede 1"/>
          <p:cNvPicPr>
            <a:picLocks noChangeAspect="1"/>
          </p:cNvPicPr>
          <p:nvPr/>
        </p:nvPicPr>
        <p:blipFill>
          <a:blip r:embed="rId9"/>
          <a:stretch>
            <a:fillRect/>
          </a:stretch>
        </p:blipFill>
        <p:spPr>
          <a:xfrm>
            <a:off x="5914975" y="6358734"/>
            <a:ext cx="6134100" cy="352425"/>
          </a:xfrm>
          <a:prstGeom prst="rect">
            <a:avLst/>
          </a:prstGeom>
        </p:spPr>
      </p:pic>
      <p:sp>
        <p:nvSpPr>
          <p:cNvPr id="3" name="Rektangel 2"/>
          <p:cNvSpPr/>
          <p:nvPr/>
        </p:nvSpPr>
        <p:spPr>
          <a:xfrm>
            <a:off x="313899" y="1020727"/>
            <a:ext cx="9250515" cy="4524315"/>
          </a:xfrm>
          <a:prstGeom prst="rect">
            <a:avLst/>
          </a:prstGeom>
        </p:spPr>
        <p:txBody>
          <a:bodyPr wrap="square">
            <a:spAutoFit/>
          </a:bodyPr>
          <a:lstStyle/>
          <a:p>
            <a:r>
              <a:rPr lang="da-DK" dirty="0"/>
              <a:t>Fødevarestyrelsen har udarbejdet dette materiale til brug i sammenhænge, hvor kostrådene skal præsenteres. Målgruppen er fx kommuner eller uddannelsesinstitutioner, der gerne vil præsentere kostrådene. Præsentationen er ikke beregnet til brug i folkeskolen, da der i 2022 vil komme særligt materiale til denne gruppe.</a:t>
            </a:r>
          </a:p>
          <a:p>
            <a:endParaRPr lang="da-DK" dirty="0"/>
          </a:p>
          <a:p>
            <a:r>
              <a:rPr lang="da-DK" dirty="0"/>
              <a:t>De to første slides i præsentationen giver en kort introduktion af materialet. </a:t>
            </a:r>
          </a:p>
          <a:p>
            <a:r>
              <a:rPr lang="da-DK" dirty="0"/>
              <a:t>Præsentationen gennemgår i hovedtræk: </a:t>
            </a:r>
          </a:p>
          <a:p>
            <a:endParaRPr lang="da-DK" dirty="0"/>
          </a:p>
          <a:p>
            <a:pPr marL="285750" indent="-285750">
              <a:buFont typeface="Wingdings" panose="05000000000000000000" pitchFamily="2" charset="2"/>
              <a:buChar char="Ø"/>
            </a:pPr>
            <a:r>
              <a:rPr lang="da-DK" dirty="0"/>
              <a:t>Baggrunden for de nye kostråd</a:t>
            </a:r>
          </a:p>
          <a:p>
            <a:pPr marL="285750" indent="-285750">
              <a:buFont typeface="Wingdings" panose="05000000000000000000" pitchFamily="2" charset="2"/>
              <a:buChar char="Ø"/>
            </a:pPr>
            <a:r>
              <a:rPr lang="da-DK" dirty="0"/>
              <a:t>Hvad der kendetegner de nye kostråd</a:t>
            </a:r>
          </a:p>
          <a:p>
            <a:pPr marL="285750" indent="-285750">
              <a:buFont typeface="Wingdings" panose="05000000000000000000" pitchFamily="2" charset="2"/>
              <a:buChar char="Ø"/>
            </a:pPr>
            <a:r>
              <a:rPr lang="da-DK" dirty="0"/>
              <a:t>Hvad der er forskellen fra tidligere kostråd</a:t>
            </a:r>
          </a:p>
          <a:p>
            <a:pPr marL="285750" indent="-285750">
              <a:buFont typeface="Wingdings" panose="05000000000000000000" pitchFamily="2" charset="2"/>
              <a:buChar char="Ø"/>
            </a:pPr>
            <a:r>
              <a:rPr lang="da-DK" dirty="0"/>
              <a:t>Præsentation af de enkelte kostråd – herunder råd til at spise efter kostrådet.</a:t>
            </a:r>
          </a:p>
          <a:p>
            <a:endParaRPr lang="da-DK" dirty="0"/>
          </a:p>
          <a:p>
            <a:r>
              <a:rPr lang="da-DK" dirty="0"/>
              <a:t>På altomkost.dk kan du læse mere om kostrådene: </a:t>
            </a:r>
          </a:p>
          <a:p>
            <a:r>
              <a:rPr lang="da-DK" dirty="0">
                <a:solidFill>
                  <a:srgbClr val="406876"/>
                </a:solidFill>
                <a:ea typeface="Noto Serif KR" panose="02020400000000000000" pitchFamily="18" charset="-128"/>
                <a:cs typeface="Calibri" panose="020F0502020204030204" pitchFamily="34" charset="0"/>
                <a:hlinkClick r:id="rId10"/>
              </a:rPr>
              <a:t>De officielle Kostråd – godt for sundhed og klima</a:t>
            </a:r>
            <a:endParaRPr lang="da-DK" dirty="0"/>
          </a:p>
          <a:p>
            <a:endParaRPr lang="da-DK" dirty="0"/>
          </a:p>
        </p:txBody>
      </p:sp>
    </p:spTree>
    <p:extLst>
      <p:ext uri="{BB962C8B-B14F-4D97-AF65-F5344CB8AC3E}">
        <p14:creationId xmlns:p14="http://schemas.microsoft.com/office/powerpoint/2010/main" val="292893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764" t="11069" r="22850" b="9027"/>
          <a:stretch/>
        </p:blipFill>
        <p:spPr>
          <a:xfrm>
            <a:off x="3211103" y="3638604"/>
            <a:ext cx="1012917" cy="974188"/>
          </a:xfrm>
        </p:spPr>
      </p:pic>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10</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12" name="Titel 1"/>
          <p:cNvSpPr txBox="1">
            <a:spLocks/>
          </p:cNvSpPr>
          <p:nvPr/>
        </p:nvSpPr>
        <p:spPr>
          <a:xfrm>
            <a:off x="596153" y="507200"/>
            <a:ext cx="8069545" cy="247497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63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Spis planterigt, varieret </a:t>
            </a:r>
          </a:p>
          <a:p>
            <a:pPr algn="l">
              <a:lnSpc>
                <a:spcPct val="107000"/>
              </a:lnSpc>
              <a:spcAft>
                <a:spcPts val="800"/>
              </a:spcAft>
            </a:pPr>
            <a:r>
              <a:rPr lang="da-DK" sz="63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og ikke for meget</a:t>
            </a:r>
          </a:p>
          <a:p>
            <a:pPr algn="l">
              <a:lnSpc>
                <a:spcPct val="107000"/>
              </a:lnSpc>
              <a:spcAft>
                <a:spcPts val="800"/>
              </a:spcAft>
            </a:pPr>
            <a:r>
              <a:rPr lang="da-DK" sz="3400"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a:t>
            </a:r>
            <a:r>
              <a:rPr lang="da-DK" sz="34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Et ‘overordnet kostråd’, der går på tværs af de øvrige råd</a:t>
            </a:r>
          </a:p>
        </p:txBody>
      </p:sp>
      <p:sp>
        <p:nvSpPr>
          <p:cNvPr id="13" name="Pladsholder til tekst 6"/>
          <p:cNvSpPr txBox="1">
            <a:spLocks/>
          </p:cNvSpPr>
          <p:nvPr/>
        </p:nvSpPr>
        <p:spPr>
          <a:xfrm>
            <a:off x="5029568" y="3482737"/>
            <a:ext cx="6566279" cy="3211378"/>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Planterig og varieret mad er mad med mange grøntsager, bælgfrugter, frugter, nødder, frø, fuldkornsprodukter og kartofler. </a:t>
            </a:r>
          </a:p>
          <a:p>
            <a:endPar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Planterig og varieret mad, der følger De officielle Kostråd, indeholder også fisk, æg, mejeriprodukter og planteolier samt en mindre mængde kød.</a:t>
            </a:r>
          </a:p>
          <a:p>
            <a:endPar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Når du spiser planterigt, varieret og ikke for meget, er det godt for både din sundhed og for klimaet.</a:t>
            </a: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p:txBody>
      </p:sp>
      <p:pic>
        <p:nvPicPr>
          <p:cNvPr id="16"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947678" y="3124014"/>
            <a:ext cx="390072" cy="1956755"/>
          </a:xfrm>
          <a:prstGeom prst="rect">
            <a:avLst/>
          </a:prstGeom>
        </p:spPr>
      </p:pic>
      <p:pic>
        <p:nvPicPr>
          <p:cNvPr id="17" name="Billed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944" y="5213106"/>
            <a:ext cx="1469482" cy="979654"/>
          </a:xfrm>
          <a:prstGeom prst="rect">
            <a:avLst/>
          </a:prstGeom>
        </p:spPr>
      </p:pic>
      <p:pic>
        <p:nvPicPr>
          <p:cNvPr id="6" name="Bille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4776" y="3283703"/>
            <a:ext cx="2293842" cy="1529228"/>
          </a:xfrm>
          <a:prstGeom prst="rect">
            <a:avLst/>
          </a:prstGeom>
        </p:spPr>
      </p:pic>
      <p:pic>
        <p:nvPicPr>
          <p:cNvPr id="18" name="Billed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144" y="4812931"/>
            <a:ext cx="2076539" cy="1384359"/>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0596" y="4533822"/>
            <a:ext cx="1491788" cy="994525"/>
          </a:xfrm>
          <a:prstGeom prst="rect">
            <a:avLst/>
          </a:prstGeom>
        </p:spPr>
      </p:pic>
      <p:pic>
        <p:nvPicPr>
          <p:cNvPr id="19" name="Pladsholder til indhold 6"/>
          <p:cNvPicPr>
            <a:picLocks noChangeAspect="1"/>
          </p:cNvPicPr>
          <p:nvPr/>
        </p:nvPicPr>
        <p:blipFill rotWithShape="1">
          <a:blip r:embed="rId10" cstate="print">
            <a:extLst>
              <a:ext uri="{28A0092B-C50C-407E-A947-70E740481C1C}">
                <a14:useLocalDpi xmlns:a14="http://schemas.microsoft.com/office/drawing/2010/main" val="0"/>
              </a:ext>
            </a:extLst>
          </a:blip>
          <a:srcRect l="24547" b="9428"/>
          <a:stretch/>
        </p:blipFill>
        <p:spPr>
          <a:xfrm>
            <a:off x="3040911" y="4516575"/>
            <a:ext cx="1995825" cy="1597146"/>
          </a:xfrm>
          <a:prstGeom prst="rect">
            <a:avLst/>
          </a:prstGeom>
        </p:spPr>
      </p:pic>
      <p:pic>
        <p:nvPicPr>
          <p:cNvPr id="21" name="Pladsholder til indhold 5"/>
          <p:cNvPicPr>
            <a:picLocks noChangeAspect="1"/>
          </p:cNvPicPr>
          <p:nvPr/>
        </p:nvPicPr>
        <p:blipFill rotWithShape="1">
          <a:blip r:embed="rId11" cstate="print">
            <a:extLst>
              <a:ext uri="{28A0092B-C50C-407E-A947-70E740481C1C}">
                <a14:useLocalDpi xmlns:a14="http://schemas.microsoft.com/office/drawing/2010/main" val="0"/>
              </a:ext>
            </a:extLst>
          </a:blip>
          <a:srcRect l="29443" r="31805" b="218"/>
          <a:stretch/>
        </p:blipFill>
        <p:spPr>
          <a:xfrm>
            <a:off x="1323989" y="3090827"/>
            <a:ext cx="584792" cy="2258668"/>
          </a:xfrm>
          <a:prstGeom prst="rect">
            <a:avLst/>
          </a:prstGeom>
        </p:spPr>
      </p:pic>
      <p:pic>
        <p:nvPicPr>
          <p:cNvPr id="20" name="Billed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54608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8" name="Pladsholder til ind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4" y="658863"/>
            <a:ext cx="8212497" cy="1572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Spis planterigt, varieret </a:t>
            </a:r>
          </a:p>
          <a:p>
            <a:pPr>
              <a:lnSpc>
                <a:spcPct val="107000"/>
              </a:lnSpc>
              <a:spcAft>
                <a:spcPts val="800"/>
              </a:spcAft>
            </a:pPr>
            <a:r>
              <a:rPr lang="da-DK" sz="5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og ikke for meget</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11</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8" name="Bille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2698" y="3358843"/>
            <a:ext cx="7530109" cy="5020071"/>
          </a:xfrm>
          <a:prstGeom prst="rect">
            <a:avLst/>
          </a:prstGeom>
        </p:spPr>
      </p:pic>
      <p:sp>
        <p:nvSpPr>
          <p:cNvPr id="19" name="Titel 1"/>
          <p:cNvSpPr txBox="1">
            <a:spLocks/>
          </p:cNvSpPr>
          <p:nvPr/>
        </p:nvSpPr>
        <p:spPr>
          <a:xfrm>
            <a:off x="569104" y="2743199"/>
            <a:ext cx="10217429" cy="37632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Indfør kødfrie dage og brug mindre kød i dine måltider. Erstat kødet med fx grøntsager, bælgfrugter og fuldkorn.</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Spis forskellige grøntsager og frugter, forskellige kornprodukter og forskellige slags fisk osv.</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Spis dig mæt i sund mad og sluk tørsten i vand. Begræns især sodavand, alkohol, slik, kage, </a:t>
            </a:r>
            <a:b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b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chips og lignende.</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Du kan mindske dit indtag af salt ved at vælge madvarer med Nøglehullet.</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Følg Sundhedsstyrelsens anbefalinger om fysisk aktivitet. </a:t>
            </a:r>
            <a:endParaRPr lang="da-DK" sz="2000" dirty="0">
              <a:latin typeface="Noto Serif KR" panose="02020400000000000000" pitchFamily="18" charset="-128"/>
              <a:ea typeface="Noto Serif KR" panose="02020400000000000000" pitchFamily="18" charset="-128"/>
            </a:endParaRPr>
          </a:p>
          <a:p>
            <a:pPr marL="342900" indent="-34290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342900" indent="-34290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p:txBody>
      </p:sp>
      <p:pic>
        <p:nvPicPr>
          <p:cNvPr id="12" name="Bille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98330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58000"/>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986394" y="1917946"/>
            <a:ext cx="3929844" cy="2695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377466"/>
                </a:solidFill>
                <a:latin typeface="Noto Serif KR Black" panose="02020900000000000000" pitchFamily="18" charset="-128"/>
                <a:ea typeface="Noto Serif KR Black" panose="02020900000000000000" pitchFamily="18" charset="-128"/>
              </a:rPr>
              <a:t>Spis flere grøntsager og frugter</a:t>
            </a:r>
            <a:endParaRPr lang="da-DK" sz="5000" dirty="0">
              <a:solidFill>
                <a:srgbClr val="377466"/>
              </a:solidFill>
              <a:latin typeface="Noto Serif KR Black" panose="02020900000000000000" pitchFamily="18" charset="-128"/>
              <a:ea typeface="Noto Serif KR Black" panose="02020900000000000000" pitchFamily="18" charset="-128"/>
              <a:cs typeface="Calibri" panose="020F0502020204030204" pitchFamily="34" charset="0"/>
            </a:endParaRPr>
          </a:p>
        </p:txBody>
      </p:sp>
      <p:sp>
        <p:nvSpPr>
          <p:cNvPr id="9" name="Titel 1"/>
          <p:cNvSpPr txBox="1">
            <a:spLocks/>
          </p:cNvSpPr>
          <p:nvPr/>
        </p:nvSpPr>
        <p:spPr>
          <a:xfrm>
            <a:off x="2111016" y="2062572"/>
            <a:ext cx="7892935"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4"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5"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12</a:t>
            </a:fld>
            <a:endParaRPr lang="da-DK" dirty="0">
              <a:solidFill>
                <a:prstClr val="white"/>
              </a:solidFill>
              <a:latin typeface="Arial"/>
            </a:endParaRPr>
          </a:p>
        </p:txBody>
      </p:sp>
      <p:pic>
        <p:nvPicPr>
          <p:cNvPr id="16" name="Bille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2512" t="28664" r="32940" b="24721"/>
          <a:stretch/>
        </p:blipFill>
        <p:spPr>
          <a:xfrm>
            <a:off x="8261630" y="2609799"/>
            <a:ext cx="726102" cy="653127"/>
          </a:xfrm>
          <a:prstGeom prst="rect">
            <a:avLst/>
          </a:prstGeom>
        </p:spPr>
      </p:pic>
      <p:pic>
        <p:nvPicPr>
          <p:cNvPr id="18" name="Bille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887" y="3113344"/>
            <a:ext cx="941393" cy="1412091"/>
          </a:xfrm>
          <a:prstGeom prst="rect">
            <a:avLst/>
          </a:prstGeom>
        </p:spPr>
      </p:pic>
      <p:pic>
        <p:nvPicPr>
          <p:cNvPr id="19" name="Billede 18"/>
          <p:cNvPicPr>
            <a:picLocks noChangeAspect="1"/>
          </p:cNvPicPr>
          <p:nvPr/>
        </p:nvPicPr>
        <p:blipFill rotWithShape="1">
          <a:blip r:embed="rId6" cstate="print">
            <a:extLst>
              <a:ext uri="{28A0092B-C50C-407E-A947-70E740481C1C}">
                <a14:useLocalDpi xmlns:a14="http://schemas.microsoft.com/office/drawing/2010/main" val="0"/>
              </a:ext>
            </a:extLst>
          </a:blip>
          <a:srcRect l="27747" t="24005" r="33901" b="20455"/>
          <a:stretch/>
        </p:blipFill>
        <p:spPr>
          <a:xfrm>
            <a:off x="8221760" y="4320888"/>
            <a:ext cx="822686" cy="794247"/>
          </a:xfrm>
          <a:prstGeom prst="rect">
            <a:avLst/>
          </a:prstGeom>
        </p:spPr>
      </p:pic>
      <p:pic>
        <p:nvPicPr>
          <p:cNvPr id="20" name="Bille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8685" y="4069432"/>
            <a:ext cx="1057768" cy="1312876"/>
          </a:xfrm>
          <a:prstGeom prst="rect">
            <a:avLst/>
          </a:prstGeom>
        </p:spPr>
      </p:pic>
      <p:pic>
        <p:nvPicPr>
          <p:cNvPr id="21" name="Billede 20"/>
          <p:cNvPicPr>
            <a:picLocks noChangeAspect="1"/>
          </p:cNvPicPr>
          <p:nvPr/>
        </p:nvPicPr>
        <p:blipFill rotWithShape="1">
          <a:blip r:embed="rId8" cstate="print">
            <a:extLst>
              <a:ext uri="{28A0092B-C50C-407E-A947-70E740481C1C}">
                <a14:useLocalDpi xmlns:a14="http://schemas.microsoft.com/office/drawing/2010/main" val="0"/>
              </a:ext>
            </a:extLst>
          </a:blip>
          <a:srcRect l="30227" t="12830" r="30708" b="21411"/>
          <a:stretch/>
        </p:blipFill>
        <p:spPr>
          <a:xfrm>
            <a:off x="6674564" y="2498086"/>
            <a:ext cx="622837" cy="698961"/>
          </a:xfrm>
          <a:prstGeom prst="rect">
            <a:avLst/>
          </a:prstGeom>
        </p:spPr>
      </p:pic>
      <p:pic>
        <p:nvPicPr>
          <p:cNvPr id="22" name="Billede 21"/>
          <p:cNvPicPr>
            <a:picLocks noChangeAspect="1"/>
          </p:cNvPicPr>
          <p:nvPr/>
        </p:nvPicPr>
        <p:blipFill rotWithShape="1">
          <a:blip r:embed="rId9" cstate="print">
            <a:extLst>
              <a:ext uri="{28A0092B-C50C-407E-A947-70E740481C1C}">
                <a14:useLocalDpi xmlns:a14="http://schemas.microsoft.com/office/drawing/2010/main" val="0"/>
              </a:ext>
            </a:extLst>
          </a:blip>
          <a:srcRect l="34134" t="22590" r="30998" b="22282"/>
          <a:stretch/>
        </p:blipFill>
        <p:spPr>
          <a:xfrm>
            <a:off x="9207987" y="3384150"/>
            <a:ext cx="768166" cy="809689"/>
          </a:xfrm>
          <a:prstGeom prst="rect">
            <a:avLst/>
          </a:prstGeom>
        </p:spPr>
      </p:pic>
      <p:pic>
        <p:nvPicPr>
          <p:cNvPr id="24" name="Billede 23"/>
          <p:cNvPicPr>
            <a:picLocks noChangeAspect="1"/>
          </p:cNvPicPr>
          <p:nvPr/>
        </p:nvPicPr>
        <p:blipFill rotWithShape="1">
          <a:blip r:embed="rId10" cstate="print">
            <a:extLst>
              <a:ext uri="{28A0092B-C50C-407E-A947-70E740481C1C}">
                <a14:useLocalDpi xmlns:a14="http://schemas.microsoft.com/office/drawing/2010/main" val="0"/>
              </a:ext>
            </a:extLst>
          </a:blip>
          <a:srcRect l="32481" t="5966" r="35227"/>
          <a:stretch/>
        </p:blipFill>
        <p:spPr>
          <a:xfrm rot="20658899">
            <a:off x="6799065" y="4421833"/>
            <a:ext cx="494006" cy="885543"/>
          </a:xfrm>
          <a:prstGeom prst="rect">
            <a:avLst/>
          </a:prstGeom>
        </p:spPr>
      </p:pic>
      <p:pic>
        <p:nvPicPr>
          <p:cNvPr id="25" name="Billede 24"/>
          <p:cNvPicPr>
            <a:picLocks noChangeAspect="1"/>
          </p:cNvPicPr>
          <p:nvPr/>
        </p:nvPicPr>
        <p:blipFill rotWithShape="1">
          <a:blip r:embed="rId11" cstate="print">
            <a:extLst>
              <a:ext uri="{28A0092B-C50C-407E-A947-70E740481C1C}">
                <a14:useLocalDpi xmlns:a14="http://schemas.microsoft.com/office/drawing/2010/main" val="0"/>
              </a:ext>
            </a:extLst>
          </a:blip>
          <a:srcRect l="32481" t="5966" r="35227"/>
          <a:stretch/>
        </p:blipFill>
        <p:spPr>
          <a:xfrm rot="451819">
            <a:off x="8249796" y="1499817"/>
            <a:ext cx="589983" cy="1057589"/>
          </a:xfrm>
          <a:prstGeom prst="rect">
            <a:avLst/>
          </a:prstGeom>
        </p:spPr>
      </p:pic>
      <p:pic>
        <p:nvPicPr>
          <p:cNvPr id="2" name="Billede 1"/>
          <p:cNvPicPr>
            <a:picLocks noChangeAspect="1"/>
          </p:cNvPicPr>
          <p:nvPr/>
        </p:nvPicPr>
        <p:blipFill rotWithShape="1">
          <a:blip r:embed="rId12" cstate="print">
            <a:extLst>
              <a:ext uri="{28A0092B-C50C-407E-A947-70E740481C1C}">
                <a14:useLocalDpi xmlns:a14="http://schemas.microsoft.com/office/drawing/2010/main" val="0"/>
              </a:ext>
            </a:extLst>
          </a:blip>
          <a:srcRect l="25472" t="16761" r="26705" b="14631"/>
          <a:stretch/>
        </p:blipFill>
        <p:spPr>
          <a:xfrm>
            <a:off x="6583192" y="1520580"/>
            <a:ext cx="832229" cy="795973"/>
          </a:xfrm>
          <a:prstGeom prst="rect">
            <a:avLst/>
          </a:prstGeom>
        </p:spPr>
      </p:pic>
      <p:pic>
        <p:nvPicPr>
          <p:cNvPr id="3" name="Billede 2"/>
          <p:cNvPicPr>
            <a:picLocks noChangeAspect="1"/>
          </p:cNvPicPr>
          <p:nvPr/>
        </p:nvPicPr>
        <p:blipFill rotWithShape="1">
          <a:blip r:embed="rId13" cstate="print">
            <a:extLst>
              <a:ext uri="{28A0092B-C50C-407E-A947-70E740481C1C}">
                <a14:useLocalDpi xmlns:a14="http://schemas.microsoft.com/office/drawing/2010/main" val="0"/>
              </a:ext>
            </a:extLst>
          </a:blip>
          <a:srcRect l="36648" t="11222" r="38636" b="14204"/>
          <a:stretch/>
        </p:blipFill>
        <p:spPr>
          <a:xfrm rot="16200000">
            <a:off x="7489360" y="2235290"/>
            <a:ext cx="449514" cy="904194"/>
          </a:xfrm>
          <a:prstGeom prst="rect">
            <a:avLst/>
          </a:prstGeom>
        </p:spPr>
      </p:pic>
      <p:pic>
        <p:nvPicPr>
          <p:cNvPr id="27" name="Billede 26"/>
          <p:cNvPicPr>
            <a:picLocks noChangeAspect="1"/>
          </p:cNvPicPr>
          <p:nvPr/>
        </p:nvPicPr>
        <p:blipFill rotWithShape="1">
          <a:blip r:embed="rId14" cstate="print">
            <a:extLst>
              <a:ext uri="{28A0092B-C50C-407E-A947-70E740481C1C}">
                <a14:useLocalDpi xmlns:a14="http://schemas.microsoft.com/office/drawing/2010/main" val="0"/>
              </a:ext>
            </a:extLst>
          </a:blip>
          <a:srcRect l="36648" t="11222" r="38636" b="14204"/>
          <a:stretch/>
        </p:blipFill>
        <p:spPr>
          <a:xfrm rot="5400000" flipH="1">
            <a:off x="7589051" y="2618950"/>
            <a:ext cx="431371" cy="867701"/>
          </a:xfrm>
          <a:prstGeom prst="rect">
            <a:avLst/>
          </a:prstGeom>
        </p:spPr>
      </p:pic>
      <p:pic>
        <p:nvPicPr>
          <p:cNvPr id="28" name="Pladsholder til indhold 7"/>
          <p:cNvPicPr>
            <a:picLocks noGrp="1" noChangeAspect="1"/>
          </p:cNvPicPr>
          <p:nvPr>
            <p:ph idx="1"/>
          </p:nvPr>
        </p:nvPicPr>
        <p:blipFill rotWithShape="1">
          <a:blip r:embed="rId15" cstate="print">
            <a:extLst>
              <a:ext uri="{28A0092B-C50C-407E-A947-70E740481C1C}">
                <a14:useLocalDpi xmlns:a14="http://schemas.microsoft.com/office/drawing/2010/main" val="0"/>
              </a:ext>
            </a:extLst>
          </a:blip>
          <a:srcRect l="33485" t="1" r="39418" b="9382"/>
          <a:stretch/>
        </p:blipFill>
        <p:spPr>
          <a:xfrm>
            <a:off x="9204525" y="1331921"/>
            <a:ext cx="242615" cy="1217055"/>
          </a:xfrm>
        </p:spPr>
      </p:pic>
      <p:pic>
        <p:nvPicPr>
          <p:cNvPr id="29" name="Pladsholder til indhold 5"/>
          <p:cNvPicPr>
            <a:picLocks noChangeAspect="1"/>
          </p:cNvPicPr>
          <p:nvPr/>
        </p:nvPicPr>
        <p:blipFill rotWithShape="1">
          <a:blip r:embed="rId16" cstate="print">
            <a:extLst>
              <a:ext uri="{28A0092B-C50C-407E-A947-70E740481C1C}">
                <a14:useLocalDpi xmlns:a14="http://schemas.microsoft.com/office/drawing/2010/main" val="0"/>
              </a:ext>
            </a:extLst>
          </a:blip>
          <a:srcRect l="29443" r="31805" b="218"/>
          <a:stretch/>
        </p:blipFill>
        <p:spPr>
          <a:xfrm>
            <a:off x="9400914" y="1360408"/>
            <a:ext cx="348410" cy="1345680"/>
          </a:xfrm>
          <a:prstGeom prst="rect">
            <a:avLst/>
          </a:prstGeom>
        </p:spPr>
      </p:pic>
      <p:pic>
        <p:nvPicPr>
          <p:cNvPr id="30" name="Pladsholder til indhold 5"/>
          <p:cNvPicPr>
            <a:picLocks noChangeAspect="1"/>
          </p:cNvPicPr>
          <p:nvPr/>
        </p:nvPicPr>
        <p:blipFill rotWithShape="1">
          <a:blip r:embed="rId16" cstate="print">
            <a:extLst>
              <a:ext uri="{28A0092B-C50C-407E-A947-70E740481C1C}">
                <a14:useLocalDpi xmlns:a14="http://schemas.microsoft.com/office/drawing/2010/main" val="0"/>
              </a:ext>
            </a:extLst>
          </a:blip>
          <a:srcRect l="29443" r="31805" b="218"/>
          <a:stretch/>
        </p:blipFill>
        <p:spPr>
          <a:xfrm>
            <a:off x="9660564" y="1353312"/>
            <a:ext cx="348410" cy="1345680"/>
          </a:xfrm>
          <a:prstGeom prst="rect">
            <a:avLst/>
          </a:prstGeom>
        </p:spPr>
      </p:pic>
      <p:pic>
        <p:nvPicPr>
          <p:cNvPr id="7" name="Billede 6"/>
          <p:cNvPicPr>
            <a:picLocks noChangeAspect="1"/>
          </p:cNvPicPr>
          <p:nvPr/>
        </p:nvPicPr>
        <p:blipFill rotWithShape="1">
          <a:blip r:embed="rId17" cstate="print">
            <a:extLst>
              <a:ext uri="{28A0092B-C50C-407E-A947-70E740481C1C}">
                <a14:useLocalDpi xmlns:a14="http://schemas.microsoft.com/office/drawing/2010/main" val="0"/>
              </a:ext>
            </a:extLst>
          </a:blip>
          <a:srcRect l="36743" t="15342" r="40151" b="15625"/>
          <a:stretch/>
        </p:blipFill>
        <p:spPr>
          <a:xfrm rot="15500247">
            <a:off x="9281682" y="2795407"/>
            <a:ext cx="397476" cy="791694"/>
          </a:xfrm>
          <a:prstGeom prst="rect">
            <a:avLst/>
          </a:prstGeom>
        </p:spPr>
      </p:pic>
      <p:pic>
        <p:nvPicPr>
          <p:cNvPr id="31" name="Billede 30"/>
          <p:cNvPicPr>
            <a:picLocks noChangeAspect="1"/>
          </p:cNvPicPr>
          <p:nvPr/>
        </p:nvPicPr>
        <p:blipFill rotWithShape="1">
          <a:blip r:embed="rId17" cstate="print">
            <a:extLst>
              <a:ext uri="{28A0092B-C50C-407E-A947-70E740481C1C}">
                <a14:useLocalDpi xmlns:a14="http://schemas.microsoft.com/office/drawing/2010/main" val="0"/>
              </a:ext>
            </a:extLst>
          </a:blip>
          <a:srcRect l="36743" t="15342" r="40151" b="15625"/>
          <a:stretch/>
        </p:blipFill>
        <p:spPr>
          <a:xfrm rot="5880744" flipH="1">
            <a:off x="9291307" y="2379072"/>
            <a:ext cx="397476" cy="791694"/>
          </a:xfrm>
          <a:prstGeom prst="rect">
            <a:avLst/>
          </a:prstGeom>
        </p:spPr>
      </p:pic>
      <p:pic>
        <p:nvPicPr>
          <p:cNvPr id="32" name="Billede 31"/>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635900" y="3759483"/>
            <a:ext cx="271693" cy="374797"/>
          </a:xfrm>
          <a:prstGeom prst="rect">
            <a:avLst/>
          </a:prstGeom>
        </p:spPr>
      </p:pic>
      <p:pic>
        <p:nvPicPr>
          <p:cNvPr id="33" name="Billede 32"/>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625038" y="3342655"/>
            <a:ext cx="271693" cy="374797"/>
          </a:xfrm>
          <a:prstGeom prst="rect">
            <a:avLst/>
          </a:prstGeom>
        </p:spPr>
      </p:pic>
      <p:pic>
        <p:nvPicPr>
          <p:cNvPr id="34" name="Billede 33"/>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311243" y="3762167"/>
            <a:ext cx="271693" cy="374797"/>
          </a:xfrm>
          <a:prstGeom prst="rect">
            <a:avLst/>
          </a:prstGeom>
        </p:spPr>
      </p:pic>
      <p:pic>
        <p:nvPicPr>
          <p:cNvPr id="35" name="Billede 34"/>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310713" y="3351800"/>
            <a:ext cx="271693" cy="374797"/>
          </a:xfrm>
          <a:prstGeom prst="rect">
            <a:avLst/>
          </a:prstGeom>
        </p:spPr>
      </p:pic>
      <p:pic>
        <p:nvPicPr>
          <p:cNvPr id="36" name="Billede 35"/>
          <p:cNvPicPr>
            <a:picLocks noChangeAspect="1"/>
          </p:cNvPicPr>
          <p:nvPr/>
        </p:nvPicPr>
        <p:blipFill rotWithShape="1">
          <a:blip r:embed="rId19" cstate="print">
            <a:extLst>
              <a:ext uri="{28A0092B-C50C-407E-A947-70E740481C1C}">
                <a14:useLocalDpi xmlns:a14="http://schemas.microsoft.com/office/drawing/2010/main" val="0"/>
              </a:ext>
            </a:extLst>
          </a:blip>
          <a:srcRect l="29640" t="25142" r="33428" b="21449"/>
          <a:stretch/>
        </p:blipFill>
        <p:spPr>
          <a:xfrm>
            <a:off x="7347197" y="4383739"/>
            <a:ext cx="282088" cy="271961"/>
          </a:xfrm>
          <a:prstGeom prst="rect">
            <a:avLst/>
          </a:prstGeom>
        </p:spPr>
      </p:pic>
      <p:pic>
        <p:nvPicPr>
          <p:cNvPr id="38" name="Billede 37"/>
          <p:cNvPicPr>
            <a:picLocks noChangeAspect="1"/>
          </p:cNvPicPr>
          <p:nvPr/>
        </p:nvPicPr>
        <p:blipFill rotWithShape="1">
          <a:blip r:embed="rId20" cstate="print">
            <a:extLst>
              <a:ext uri="{28A0092B-C50C-407E-A947-70E740481C1C}">
                <a14:useLocalDpi xmlns:a14="http://schemas.microsoft.com/office/drawing/2010/main" val="0"/>
              </a:ext>
            </a:extLst>
          </a:blip>
          <a:srcRect l="29640" t="25142" r="33428" b="21449"/>
          <a:stretch/>
        </p:blipFill>
        <p:spPr>
          <a:xfrm>
            <a:off x="7656701" y="4320235"/>
            <a:ext cx="444462" cy="428507"/>
          </a:xfrm>
          <a:prstGeom prst="rect">
            <a:avLst/>
          </a:prstGeom>
        </p:spPr>
      </p:pic>
      <p:pic>
        <p:nvPicPr>
          <p:cNvPr id="39" name="Billede 38"/>
          <p:cNvPicPr>
            <a:picLocks noChangeAspect="1"/>
          </p:cNvPicPr>
          <p:nvPr/>
        </p:nvPicPr>
        <p:blipFill rotWithShape="1">
          <a:blip r:embed="rId21" cstate="print">
            <a:extLst>
              <a:ext uri="{28A0092B-C50C-407E-A947-70E740481C1C}">
                <a14:useLocalDpi xmlns:a14="http://schemas.microsoft.com/office/drawing/2010/main" val="0"/>
              </a:ext>
            </a:extLst>
          </a:blip>
          <a:srcRect l="29640" t="25142" r="33428" b="21449"/>
          <a:stretch/>
        </p:blipFill>
        <p:spPr>
          <a:xfrm>
            <a:off x="7488507" y="4729352"/>
            <a:ext cx="298956" cy="288224"/>
          </a:xfrm>
          <a:prstGeom prst="rect">
            <a:avLst/>
          </a:prstGeom>
        </p:spPr>
      </p:pic>
      <p:pic>
        <p:nvPicPr>
          <p:cNvPr id="42" name="Pladsholder til indhold 7"/>
          <p:cNvPicPr>
            <a:picLocks noChangeAspect="1"/>
          </p:cNvPicPr>
          <p:nvPr/>
        </p:nvPicPr>
        <p:blipFill rotWithShape="1">
          <a:blip r:embed="rId15" cstate="print">
            <a:extLst>
              <a:ext uri="{28A0092B-C50C-407E-A947-70E740481C1C}">
                <a14:useLocalDpi xmlns:a14="http://schemas.microsoft.com/office/drawing/2010/main" val="0"/>
              </a:ext>
            </a:extLst>
          </a:blip>
          <a:srcRect l="33485" t="1" r="39418" b="9382"/>
          <a:stretch/>
        </p:blipFill>
        <p:spPr>
          <a:xfrm>
            <a:off x="8946830" y="1323435"/>
            <a:ext cx="242615" cy="1217055"/>
          </a:xfrm>
          <a:prstGeom prst="rect">
            <a:avLst/>
          </a:prstGeom>
        </p:spPr>
      </p:pic>
      <p:pic>
        <p:nvPicPr>
          <p:cNvPr id="43" name="Billede 42"/>
          <p:cNvPicPr>
            <a:picLocks noChangeAspect="1"/>
          </p:cNvPicPr>
          <p:nvPr/>
        </p:nvPicPr>
        <p:blipFill rotWithShape="1">
          <a:blip r:embed="rId22" cstate="print">
            <a:extLst>
              <a:ext uri="{28A0092B-C50C-407E-A947-70E740481C1C}">
                <a14:useLocalDpi xmlns:a14="http://schemas.microsoft.com/office/drawing/2010/main" val="0"/>
              </a:ext>
            </a:extLst>
          </a:blip>
          <a:srcRect l="19697" t="10796" r="19792" b="7103"/>
          <a:stretch/>
        </p:blipFill>
        <p:spPr>
          <a:xfrm>
            <a:off x="7299996" y="3412582"/>
            <a:ext cx="817668" cy="739612"/>
          </a:xfrm>
          <a:prstGeom prst="rect">
            <a:avLst/>
          </a:prstGeom>
        </p:spPr>
      </p:pic>
      <p:pic>
        <p:nvPicPr>
          <p:cNvPr id="37" name="Billede 3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pic>
        <p:nvPicPr>
          <p:cNvPr id="41" name="Billede 40"/>
          <p:cNvPicPr>
            <a:picLocks noChangeAspect="1"/>
          </p:cNvPicPr>
          <p:nvPr/>
        </p:nvPicPr>
        <p:blipFill rotWithShape="1">
          <a:blip r:embed="rId13" cstate="print">
            <a:extLst>
              <a:ext uri="{28A0092B-C50C-407E-A947-70E740481C1C}">
                <a14:useLocalDpi xmlns:a14="http://schemas.microsoft.com/office/drawing/2010/main" val="0"/>
              </a:ext>
            </a:extLst>
          </a:blip>
          <a:srcRect l="36648" t="11222" r="38636" b="14204"/>
          <a:stretch/>
        </p:blipFill>
        <p:spPr>
          <a:xfrm rot="16200000">
            <a:off x="7434890" y="2265044"/>
            <a:ext cx="449514" cy="904194"/>
          </a:xfrm>
          <a:prstGeom prst="rect">
            <a:avLst/>
          </a:prstGeom>
        </p:spPr>
      </p:pic>
      <p:pic>
        <p:nvPicPr>
          <p:cNvPr id="44" name="Billede 43"/>
          <p:cNvPicPr>
            <a:picLocks noChangeAspect="1"/>
          </p:cNvPicPr>
          <p:nvPr/>
        </p:nvPicPr>
        <p:blipFill rotWithShape="1">
          <a:blip r:embed="rId14" cstate="print">
            <a:extLst>
              <a:ext uri="{28A0092B-C50C-407E-A947-70E740481C1C}">
                <a14:useLocalDpi xmlns:a14="http://schemas.microsoft.com/office/drawing/2010/main" val="0"/>
              </a:ext>
            </a:extLst>
          </a:blip>
          <a:srcRect l="36648" t="11222" r="38636" b="14204"/>
          <a:stretch/>
        </p:blipFill>
        <p:spPr>
          <a:xfrm rot="5400000" flipH="1">
            <a:off x="7534581" y="2648704"/>
            <a:ext cx="431371" cy="867701"/>
          </a:xfrm>
          <a:prstGeom prst="rect">
            <a:avLst/>
          </a:prstGeom>
        </p:spPr>
      </p:pic>
      <p:pic>
        <p:nvPicPr>
          <p:cNvPr id="45" name="Billede 44"/>
          <p:cNvPicPr>
            <a:picLocks noChangeAspect="1"/>
          </p:cNvPicPr>
          <p:nvPr/>
        </p:nvPicPr>
        <p:blipFill rotWithShape="1">
          <a:blip r:embed="rId24" cstate="print">
            <a:extLst>
              <a:ext uri="{28A0092B-C50C-407E-A947-70E740481C1C}">
                <a14:useLocalDpi xmlns:a14="http://schemas.microsoft.com/office/drawing/2010/main" val="0"/>
              </a:ext>
            </a:extLst>
          </a:blip>
          <a:srcRect l="31439" t="17045" r="33144" b="25710"/>
          <a:stretch/>
        </p:blipFill>
        <p:spPr>
          <a:xfrm>
            <a:off x="7505411" y="1561031"/>
            <a:ext cx="628590" cy="677331"/>
          </a:xfrm>
          <a:prstGeom prst="rect">
            <a:avLst/>
          </a:prstGeom>
        </p:spPr>
      </p:pic>
    </p:spTree>
    <p:extLst>
      <p:ext uri="{BB962C8B-B14F-4D97-AF65-F5344CB8AC3E}">
        <p14:creationId xmlns:p14="http://schemas.microsoft.com/office/powerpoint/2010/main" val="11582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87257"/>
          </a:xfrm>
          <a:prstGeom prst="rect">
            <a:avLst/>
          </a:prstGeom>
          <a:solidFill>
            <a:srgbClr val="88C69C"/>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5"/>
            <a:ext cx="7424824" cy="2049117"/>
          </a:xfrm>
        </p:spPr>
        <p:txBody>
          <a:bodyPr>
            <a:noAutofit/>
          </a:bodyPr>
          <a:lstStyle/>
          <a:p>
            <a:r>
              <a:rPr lang="da-DK" sz="5000" dirty="0">
                <a:solidFill>
                  <a:srgbClr val="377466"/>
                </a:solidFill>
                <a:latin typeface="Noto Serif KR Black" panose="02020900000000000000" pitchFamily="18" charset="-128"/>
                <a:ea typeface="Noto Serif KR Black" panose="02020900000000000000" pitchFamily="18" charset="-128"/>
              </a:rPr>
              <a:t>Spis flere grøntsager </a:t>
            </a:r>
            <a:br>
              <a:rPr lang="da-DK" sz="5000" dirty="0">
                <a:solidFill>
                  <a:srgbClr val="377466"/>
                </a:solidFill>
                <a:latin typeface="Noto Serif KR Black" panose="02020900000000000000" pitchFamily="18" charset="-128"/>
                <a:ea typeface="Noto Serif KR Black" panose="02020900000000000000" pitchFamily="18" charset="-128"/>
              </a:rPr>
            </a:br>
            <a:r>
              <a:rPr lang="da-DK" sz="5000" dirty="0">
                <a:solidFill>
                  <a:srgbClr val="377466"/>
                </a:solidFill>
                <a:latin typeface="Noto Serif KR Black" panose="02020900000000000000" pitchFamily="18" charset="-128"/>
                <a:ea typeface="Noto Serif KR Black" panose="02020900000000000000" pitchFamily="18" charset="-128"/>
              </a:rPr>
              <a:t>og frugter</a:t>
            </a:r>
          </a:p>
        </p:txBody>
      </p:sp>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1601" y="120545"/>
            <a:ext cx="3168352" cy="945883"/>
          </a:xfrm>
          <a:prstGeom prst="rect">
            <a:avLst/>
          </a:prstGeom>
        </p:spPr>
      </p:pic>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13</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7" name="Billede 6"/>
          <p:cNvPicPr>
            <a:picLocks noChangeAspect="1"/>
          </p:cNvPicPr>
          <p:nvPr/>
        </p:nvPicPr>
        <p:blipFill>
          <a:blip r:embed="rId5"/>
          <a:stretch>
            <a:fillRect/>
          </a:stretch>
        </p:blipFill>
        <p:spPr>
          <a:xfrm rot="21305445">
            <a:off x="2911357" y="5060486"/>
            <a:ext cx="674828" cy="1067638"/>
          </a:xfrm>
          <a:prstGeom prst="rect">
            <a:avLst/>
          </a:prstGeom>
        </p:spPr>
      </p:pic>
      <p:sp>
        <p:nvSpPr>
          <p:cNvPr id="16" name="Pladsholder til tekst 6"/>
          <p:cNvSpPr txBox="1">
            <a:spLocks/>
          </p:cNvSpPr>
          <p:nvPr/>
        </p:nvSpPr>
        <p:spPr>
          <a:xfrm>
            <a:off x="5028655" y="2677393"/>
            <a:ext cx="5866139" cy="3829028"/>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endParaRPr lang="da-DK" sz="2000" b="0" u="sng" dirty="0">
              <a:solidFill>
                <a:schemeClr val="bg1"/>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000" b="0" dirty="0">
                <a:solidFill>
                  <a:srgbClr val="377466"/>
                </a:solidFill>
                <a:latin typeface="Noto Serif KR" panose="02020400000000000000" pitchFamily="18" charset="-128"/>
                <a:ea typeface="Noto Serif KR" panose="02020400000000000000" pitchFamily="18" charset="-128"/>
              </a:rPr>
              <a:t>Grøntsager og frugter er gode for din sundhed. De indeholder mange vitaminer, mineraler og kostfibre. Det gælder især de grove grøntsager, fx ærter, gulerødder og blomkål. </a:t>
            </a:r>
          </a:p>
          <a:p>
            <a:endParaRPr lang="da-DK" sz="2000" b="0" dirty="0">
              <a:solidFill>
                <a:srgbClr val="377466"/>
              </a:solidFill>
              <a:latin typeface="Noto Serif KR" panose="02020400000000000000" pitchFamily="18" charset="-128"/>
              <a:ea typeface="Noto Serif KR" panose="02020400000000000000" pitchFamily="18" charset="-128"/>
            </a:endParaRPr>
          </a:p>
          <a:p>
            <a:r>
              <a:rPr lang="da-DK" sz="2000" b="0" dirty="0">
                <a:solidFill>
                  <a:srgbClr val="377466"/>
                </a:solidFill>
                <a:latin typeface="Noto Serif KR" panose="02020400000000000000" pitchFamily="18" charset="-128"/>
                <a:ea typeface="Noto Serif KR" panose="02020400000000000000" pitchFamily="18" charset="-128"/>
              </a:rPr>
              <a:t>Grøntsager i forskellige farver indeholder forskellige vitaminer og mineraler. Det er derfor vigtigt, at du spiser forskellige slags. </a:t>
            </a:r>
          </a:p>
          <a:p>
            <a:endParaRPr lang="da-DK" sz="2000" b="0" dirty="0">
              <a:solidFill>
                <a:srgbClr val="377466"/>
              </a:solidFill>
              <a:latin typeface="Noto Serif KR" panose="02020400000000000000" pitchFamily="18" charset="-128"/>
              <a:ea typeface="Noto Serif KR" panose="02020400000000000000" pitchFamily="18" charset="-128"/>
            </a:endParaRPr>
          </a:p>
          <a:p>
            <a:r>
              <a:rPr lang="da-DK" sz="2000" b="0" dirty="0">
                <a:solidFill>
                  <a:srgbClr val="377466"/>
                </a:solidFill>
                <a:latin typeface="Noto Serif KR" panose="02020400000000000000" pitchFamily="18" charset="-128"/>
                <a:ea typeface="Noto Serif KR" panose="02020400000000000000" pitchFamily="18" charset="-128"/>
              </a:rPr>
              <a:t>Grøntsager og frugter er blandt de fødevarer, der har det laveste klimaaftryk.</a:t>
            </a:r>
            <a:endParaRPr lang="da-DK" sz="2000" b="0" dirty="0">
              <a:solidFill>
                <a:srgbClr val="377466"/>
              </a:solidFill>
              <a:latin typeface="Noto Serif KR" panose="02020400000000000000" pitchFamily="18" charset="-128"/>
              <a:ea typeface="Noto Serif KR" panose="02020400000000000000" pitchFamily="18" charset="-128"/>
              <a:sym typeface="Wingdings" panose="05000000000000000000" pitchFamily="2" charset="2"/>
            </a:endParaRPr>
          </a:p>
          <a:p>
            <a:pPr marL="285750" indent="-285750">
              <a:buFont typeface="Arial" panose="020B0604020202020204" pitchFamily="34" charset="0"/>
              <a:buChar char="•"/>
            </a:pPr>
            <a:endParaRPr lang="da-DK" sz="2000" b="0" dirty="0">
              <a:latin typeface="Noto Serif KR" panose="02020400000000000000" pitchFamily="18" charset="-128"/>
              <a:ea typeface="Noto Serif KR" panose="02020400000000000000" pitchFamily="18" charset="-128"/>
            </a:endParaRPr>
          </a:p>
        </p:txBody>
      </p:sp>
      <p:pic>
        <p:nvPicPr>
          <p:cNvPr id="20" name="Billede 19"/>
          <p:cNvPicPr>
            <a:picLocks noChangeAspect="1"/>
          </p:cNvPicPr>
          <p:nvPr/>
        </p:nvPicPr>
        <p:blipFill rotWithShape="1">
          <a:blip r:embed="rId6" cstate="print">
            <a:extLst>
              <a:ext uri="{28A0092B-C50C-407E-A947-70E740481C1C}">
                <a14:useLocalDpi xmlns:a14="http://schemas.microsoft.com/office/drawing/2010/main" val="0"/>
              </a:ext>
            </a:extLst>
          </a:blip>
          <a:srcRect l="32512" t="28664" r="32940" b="24721"/>
          <a:stretch/>
        </p:blipFill>
        <p:spPr>
          <a:xfrm>
            <a:off x="1099237" y="2866536"/>
            <a:ext cx="809379" cy="728035"/>
          </a:xfrm>
          <a:prstGeom prst="rect">
            <a:avLst/>
          </a:prstGeom>
        </p:spPr>
      </p:pic>
      <p:pic>
        <p:nvPicPr>
          <p:cNvPr id="21" name="Billed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42898">
            <a:off x="2725197" y="2488590"/>
            <a:ext cx="1089108" cy="1633663"/>
          </a:xfrm>
          <a:prstGeom prst="rect">
            <a:avLst/>
          </a:prstGeom>
        </p:spPr>
      </p:pic>
      <p:pic>
        <p:nvPicPr>
          <p:cNvPr id="22" name="Billede 21"/>
          <p:cNvPicPr>
            <a:picLocks noChangeAspect="1"/>
          </p:cNvPicPr>
          <p:nvPr/>
        </p:nvPicPr>
        <p:blipFill rotWithShape="1">
          <a:blip r:embed="rId8" cstate="print">
            <a:extLst>
              <a:ext uri="{28A0092B-C50C-407E-A947-70E740481C1C}">
                <a14:useLocalDpi xmlns:a14="http://schemas.microsoft.com/office/drawing/2010/main" val="0"/>
              </a:ext>
            </a:extLst>
          </a:blip>
          <a:srcRect l="27747" t="24005" r="33901" b="20455"/>
          <a:stretch/>
        </p:blipFill>
        <p:spPr>
          <a:xfrm>
            <a:off x="1763098" y="4110083"/>
            <a:ext cx="951773" cy="918872"/>
          </a:xfrm>
          <a:prstGeom prst="rect">
            <a:avLst/>
          </a:prstGeom>
        </p:spPr>
      </p:pic>
      <p:pic>
        <p:nvPicPr>
          <p:cNvPr id="24" name="Billed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656" y="3474216"/>
            <a:ext cx="1223743" cy="1835614"/>
          </a:xfrm>
          <a:prstGeom prst="rect">
            <a:avLst/>
          </a:prstGeom>
        </p:spPr>
      </p:pic>
      <p:pic>
        <p:nvPicPr>
          <p:cNvPr id="25" name="Billede 24"/>
          <p:cNvPicPr>
            <a:picLocks noChangeAspect="1"/>
          </p:cNvPicPr>
          <p:nvPr/>
        </p:nvPicPr>
        <p:blipFill rotWithShape="1">
          <a:blip r:embed="rId10" cstate="print">
            <a:extLst>
              <a:ext uri="{28A0092B-C50C-407E-A947-70E740481C1C}">
                <a14:useLocalDpi xmlns:a14="http://schemas.microsoft.com/office/drawing/2010/main" val="0"/>
              </a:ext>
            </a:extLst>
          </a:blip>
          <a:srcRect l="30227" t="12830" r="30708" b="21411"/>
          <a:stretch/>
        </p:blipFill>
        <p:spPr>
          <a:xfrm>
            <a:off x="1994305" y="5189987"/>
            <a:ext cx="720566" cy="808635"/>
          </a:xfrm>
          <a:prstGeom prst="rect">
            <a:avLst/>
          </a:prstGeom>
        </p:spPr>
      </p:pic>
      <p:pic>
        <p:nvPicPr>
          <p:cNvPr id="26" name="Billede 25"/>
          <p:cNvPicPr>
            <a:picLocks noChangeAspect="1"/>
          </p:cNvPicPr>
          <p:nvPr/>
        </p:nvPicPr>
        <p:blipFill rotWithShape="1">
          <a:blip r:embed="rId11" cstate="print">
            <a:extLst>
              <a:ext uri="{28A0092B-C50C-407E-A947-70E740481C1C}">
                <a14:useLocalDpi xmlns:a14="http://schemas.microsoft.com/office/drawing/2010/main" val="0"/>
              </a:ext>
            </a:extLst>
          </a:blip>
          <a:srcRect l="34134" t="22590" r="30998" b="22282"/>
          <a:stretch/>
        </p:blipFill>
        <p:spPr>
          <a:xfrm>
            <a:off x="2924404" y="4111494"/>
            <a:ext cx="888700" cy="936738"/>
          </a:xfrm>
          <a:prstGeom prst="rect">
            <a:avLst/>
          </a:prstGeom>
        </p:spPr>
      </p:pic>
      <p:pic>
        <p:nvPicPr>
          <p:cNvPr id="28" name="Billede 27"/>
          <p:cNvPicPr>
            <a:picLocks noChangeAspect="1"/>
          </p:cNvPicPr>
          <p:nvPr/>
        </p:nvPicPr>
        <p:blipFill rotWithShape="1">
          <a:blip r:embed="rId12" cstate="print">
            <a:extLst>
              <a:ext uri="{28A0092B-C50C-407E-A947-70E740481C1C}">
                <a14:useLocalDpi xmlns:a14="http://schemas.microsoft.com/office/drawing/2010/main" val="0"/>
              </a:ext>
            </a:extLst>
          </a:blip>
          <a:srcRect l="32481" t="5966" r="35227"/>
          <a:stretch/>
        </p:blipFill>
        <p:spPr>
          <a:xfrm rot="563789">
            <a:off x="2070795" y="2804645"/>
            <a:ext cx="680500" cy="1219847"/>
          </a:xfrm>
          <a:prstGeom prst="rect">
            <a:avLst/>
          </a:prstGeom>
        </p:spPr>
      </p:pic>
      <p:pic>
        <p:nvPicPr>
          <p:cNvPr id="29" name="Billede 28"/>
          <p:cNvPicPr>
            <a:picLocks noChangeAspect="1"/>
          </p:cNvPicPr>
          <p:nvPr/>
        </p:nvPicPr>
        <p:blipFill rotWithShape="1">
          <a:blip r:embed="rId13" cstate="print">
            <a:extLst>
              <a:ext uri="{28A0092B-C50C-407E-A947-70E740481C1C}">
                <a14:useLocalDpi xmlns:a14="http://schemas.microsoft.com/office/drawing/2010/main" val="0"/>
              </a:ext>
            </a:extLst>
          </a:blip>
          <a:srcRect l="31439" t="17045" r="33144" b="25710"/>
          <a:stretch/>
        </p:blipFill>
        <p:spPr>
          <a:xfrm>
            <a:off x="992486" y="5125239"/>
            <a:ext cx="844342" cy="909813"/>
          </a:xfrm>
          <a:prstGeom prst="rect">
            <a:avLst/>
          </a:prstGeom>
        </p:spPr>
      </p:pic>
    </p:spTree>
    <p:extLst>
      <p:ext uri="{BB962C8B-B14F-4D97-AF65-F5344CB8AC3E}">
        <p14:creationId xmlns:p14="http://schemas.microsoft.com/office/powerpoint/2010/main" val="420295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1"/>
            <a:ext cx="12192000" cy="6858000"/>
          </a:xfrm>
          <a:prstGeom prst="rect">
            <a:avLst/>
          </a:prstGeom>
          <a:solidFill>
            <a:srgbClr val="88C69C"/>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12480" y="552893"/>
            <a:ext cx="5383681" cy="6305108"/>
          </a:xfrm>
          <a:prstGeom prst="rect">
            <a:avLst/>
          </a:prstGeom>
          <a:solidFill>
            <a:srgbClr val="83CAE3"/>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indhold 2"/>
          <p:cNvSpPr>
            <a:spLocks noGrp="1"/>
          </p:cNvSpPr>
          <p:nvPr>
            <p:ph idx="1"/>
          </p:nvPr>
        </p:nvSpPr>
        <p:spPr>
          <a:xfrm>
            <a:off x="279931" y="983800"/>
            <a:ext cx="4867155" cy="2665655"/>
          </a:xfrm>
        </p:spPr>
        <p:txBody>
          <a:bodyPr>
            <a:normAutofit/>
          </a:bodyPr>
          <a:lstStyle/>
          <a:p>
            <a:pPr marL="0" indent="0">
              <a:buNone/>
            </a:pPr>
            <a:r>
              <a:rPr lang="da-DK" sz="5000" b="1" dirty="0">
                <a:solidFill>
                  <a:srgbClr val="3862AB"/>
                </a:solidFill>
                <a:latin typeface="Noto Serif KR Black" panose="02020900000000000000" pitchFamily="18" charset="-128"/>
                <a:ea typeface="Noto Serif KR Black" panose="02020900000000000000" pitchFamily="18" charset="-128"/>
                <a:sym typeface="Wingdings" panose="05000000000000000000" pitchFamily="2" charset="2"/>
              </a:rPr>
              <a:t>Spis flere grøntsager og frugter</a:t>
            </a:r>
          </a:p>
        </p:txBody>
      </p:sp>
      <p:sp>
        <p:nvSpPr>
          <p:cNvPr id="27" name="Rektangel 26"/>
          <p:cNvSpPr/>
          <p:nvPr/>
        </p:nvSpPr>
        <p:spPr>
          <a:xfrm>
            <a:off x="-21400" y="3649454"/>
            <a:ext cx="4614752" cy="3208545"/>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ladsholder til indhold 2"/>
          <p:cNvSpPr txBox="1">
            <a:spLocks/>
          </p:cNvSpPr>
          <p:nvPr/>
        </p:nvSpPr>
        <p:spPr>
          <a:xfrm>
            <a:off x="237905" y="3742752"/>
            <a:ext cx="3774025" cy="2729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8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Spis 600 g grøntsager og frugter om dagen – altså </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‘6-om-dagen’.</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endPar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Mindst halvdelen af de </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600 g skal være grøntsager. </a:t>
            </a:r>
          </a:p>
          <a:p>
            <a:pPr marL="342900" indent="-342900">
              <a:buFont typeface="Arial" panose="020B0604020202020204" pitchFamily="34" charset="0"/>
              <a:buChar char="→"/>
            </a:pPr>
            <a:endParaRPr lang="da-DK" sz="1600" b="1"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p:txBody>
      </p:sp>
      <p:sp>
        <p:nvSpPr>
          <p:cNvPr id="3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14</a:t>
            </a:fld>
            <a:endParaRPr lang="da-DK" dirty="0">
              <a:solidFill>
                <a:prstClr val="white"/>
              </a:solidFill>
              <a:latin typeface="Arial"/>
            </a:endParaRPr>
          </a:p>
        </p:txBody>
      </p:sp>
      <p:pic>
        <p:nvPicPr>
          <p:cNvPr id="35" name="Billed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Rektangel 14"/>
          <p:cNvSpPr/>
          <p:nvPr/>
        </p:nvSpPr>
        <p:spPr>
          <a:xfrm>
            <a:off x="4593352" y="3031301"/>
            <a:ext cx="7598648" cy="382670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indhold 2"/>
          <p:cNvSpPr txBox="1">
            <a:spLocks/>
          </p:cNvSpPr>
          <p:nvPr/>
        </p:nvSpPr>
        <p:spPr>
          <a:xfrm>
            <a:off x="4721246" y="3290595"/>
            <a:ext cx="7311744" cy="3353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Spis forskellige slags frugter og grøntsager og vælg især:</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Grove grøntsager, fx ærter, kål og rodfrugter</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Mørkegrønne grøntsager, fx broccoli, spinat og grønkål</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Røde og orange grøntsager, fx gulerod, tomat og rød peberfrugt</a:t>
            </a:r>
            <a:b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br>
            <a:endPar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Vælg årstidens grøntsager, frugter og bær.</a:t>
            </a: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Et lille glas juice kan tælle med som 1 af de ‘6-om-dagen’.</a:t>
            </a: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Lad kartofler indgå i dine måltider flere gange om ugen.</a:t>
            </a:r>
          </a:p>
        </p:txBody>
      </p:sp>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2512" t="28664" r="32940" b="24721"/>
          <a:stretch/>
        </p:blipFill>
        <p:spPr>
          <a:xfrm>
            <a:off x="8284251" y="1446755"/>
            <a:ext cx="795427" cy="715485"/>
          </a:xfrm>
          <a:prstGeom prst="rect">
            <a:avLst/>
          </a:prstGeom>
        </p:spPr>
      </p:pic>
      <p:pic>
        <p:nvPicPr>
          <p:cNvPr id="18"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6660972" y="1005949"/>
            <a:ext cx="399331" cy="2003203"/>
          </a:xfrm>
          <a:prstGeom prst="rect">
            <a:avLst/>
          </a:prstGeom>
        </p:spPr>
      </p:pic>
      <p:pic>
        <p:nvPicPr>
          <p:cNvPr id="19" name="Pladsholder til indhold 5"/>
          <p:cNvPicPr>
            <a:picLocks noChangeAspect="1"/>
          </p:cNvPicPr>
          <p:nvPr/>
        </p:nvPicPr>
        <p:blipFill rotWithShape="1">
          <a:blip r:embed="rId6" cstate="print">
            <a:extLst>
              <a:ext uri="{28A0092B-C50C-407E-A947-70E740481C1C}">
                <a14:useLocalDpi xmlns:a14="http://schemas.microsoft.com/office/drawing/2010/main" val="0"/>
              </a:ext>
            </a:extLst>
          </a:blip>
          <a:srcRect l="29443" r="31805" b="218"/>
          <a:stretch/>
        </p:blipFill>
        <p:spPr>
          <a:xfrm>
            <a:off x="7350800" y="823848"/>
            <a:ext cx="622212" cy="2403198"/>
          </a:xfrm>
          <a:prstGeom prst="rect">
            <a:avLst/>
          </a:prstGeom>
        </p:spPr>
      </p:pic>
      <p:pic>
        <p:nvPicPr>
          <p:cNvPr id="20" name="Pladsholder til indhold 5"/>
          <p:cNvPicPr>
            <a:picLocks noChangeAspect="1"/>
          </p:cNvPicPr>
          <p:nvPr/>
        </p:nvPicPr>
        <p:blipFill rotWithShape="1">
          <a:blip r:embed="rId7" cstate="print">
            <a:extLst>
              <a:ext uri="{28A0092B-C50C-407E-A947-70E740481C1C}">
                <a14:useLocalDpi xmlns:a14="http://schemas.microsoft.com/office/drawing/2010/main" val="0"/>
              </a:ext>
            </a:extLst>
          </a:blip>
          <a:srcRect l="29443" r="31805" b="218"/>
          <a:stretch/>
        </p:blipFill>
        <p:spPr>
          <a:xfrm>
            <a:off x="6976308" y="888762"/>
            <a:ext cx="605405" cy="2338284"/>
          </a:xfrm>
          <a:prstGeom prst="rect">
            <a:avLst/>
          </a:prstGeom>
        </p:spPr>
      </p:pic>
      <p:pic>
        <p:nvPicPr>
          <p:cNvPr id="21" name="Billede 20"/>
          <p:cNvPicPr>
            <a:picLocks noChangeAspect="1"/>
          </p:cNvPicPr>
          <p:nvPr/>
        </p:nvPicPr>
        <p:blipFill rotWithShape="1">
          <a:blip r:embed="rId8" cstate="print">
            <a:extLst>
              <a:ext uri="{28A0092B-C50C-407E-A947-70E740481C1C}">
                <a14:useLocalDpi xmlns:a14="http://schemas.microsoft.com/office/drawing/2010/main" val="0"/>
              </a:ext>
            </a:extLst>
          </a:blip>
          <a:srcRect l="36743" t="15342" r="40151" b="15625"/>
          <a:stretch/>
        </p:blipFill>
        <p:spPr>
          <a:xfrm rot="15500247">
            <a:off x="10147790" y="1739940"/>
            <a:ext cx="605026" cy="1205094"/>
          </a:xfrm>
          <a:prstGeom prst="rect">
            <a:avLst/>
          </a:prstGeom>
        </p:spPr>
      </p:pic>
      <p:pic>
        <p:nvPicPr>
          <p:cNvPr id="22" name="Billede 21"/>
          <p:cNvPicPr>
            <a:picLocks noChangeAspect="1"/>
          </p:cNvPicPr>
          <p:nvPr/>
        </p:nvPicPr>
        <p:blipFill rotWithShape="1">
          <a:blip r:embed="rId8" cstate="print">
            <a:extLst>
              <a:ext uri="{28A0092B-C50C-407E-A947-70E740481C1C}">
                <a14:useLocalDpi xmlns:a14="http://schemas.microsoft.com/office/drawing/2010/main" val="0"/>
              </a:ext>
            </a:extLst>
          </a:blip>
          <a:srcRect l="36743" t="15342" r="40151" b="15625"/>
          <a:stretch/>
        </p:blipFill>
        <p:spPr>
          <a:xfrm rot="5880744" flipH="1">
            <a:off x="10260043" y="1227755"/>
            <a:ext cx="605026" cy="1205094"/>
          </a:xfrm>
          <a:prstGeom prst="rect">
            <a:avLst/>
          </a:prstGeom>
        </p:spPr>
      </p:pic>
      <p:pic>
        <p:nvPicPr>
          <p:cNvPr id="23" name="Billede 22"/>
          <p:cNvPicPr>
            <a:picLocks noChangeAspect="1"/>
          </p:cNvPicPr>
          <p:nvPr/>
        </p:nvPicPr>
        <p:blipFill rotWithShape="1">
          <a:blip r:embed="rId9" cstate="print">
            <a:extLst>
              <a:ext uri="{28A0092B-C50C-407E-A947-70E740481C1C}">
                <a14:useLocalDpi xmlns:a14="http://schemas.microsoft.com/office/drawing/2010/main" val="0"/>
              </a:ext>
            </a:extLst>
          </a:blip>
          <a:srcRect l="29640" t="25142" r="33428" b="21449"/>
          <a:stretch/>
        </p:blipFill>
        <p:spPr>
          <a:xfrm>
            <a:off x="8322887" y="2125529"/>
            <a:ext cx="272100" cy="262332"/>
          </a:xfrm>
          <a:prstGeom prst="rect">
            <a:avLst/>
          </a:prstGeom>
        </p:spPr>
      </p:pic>
      <p:pic>
        <p:nvPicPr>
          <p:cNvPr id="24" name="Billede 23"/>
          <p:cNvPicPr>
            <a:picLocks noChangeAspect="1"/>
          </p:cNvPicPr>
          <p:nvPr/>
        </p:nvPicPr>
        <p:blipFill rotWithShape="1">
          <a:blip r:embed="rId10" cstate="print">
            <a:extLst>
              <a:ext uri="{28A0092B-C50C-407E-A947-70E740481C1C}">
                <a14:useLocalDpi xmlns:a14="http://schemas.microsoft.com/office/drawing/2010/main" val="0"/>
              </a:ext>
            </a:extLst>
          </a:blip>
          <a:srcRect l="29640" t="25142" r="33428" b="21449"/>
          <a:stretch/>
        </p:blipFill>
        <p:spPr>
          <a:xfrm>
            <a:off x="8866063" y="1776370"/>
            <a:ext cx="688804" cy="664077"/>
          </a:xfrm>
          <a:prstGeom prst="rect">
            <a:avLst/>
          </a:prstGeom>
        </p:spPr>
      </p:pic>
      <p:pic>
        <p:nvPicPr>
          <p:cNvPr id="25" name="Billede 24"/>
          <p:cNvPicPr>
            <a:picLocks noChangeAspect="1"/>
          </p:cNvPicPr>
          <p:nvPr/>
        </p:nvPicPr>
        <p:blipFill rotWithShape="1">
          <a:blip r:embed="rId11" cstate="print">
            <a:extLst>
              <a:ext uri="{28A0092B-C50C-407E-A947-70E740481C1C}">
                <a14:useLocalDpi xmlns:a14="http://schemas.microsoft.com/office/drawing/2010/main" val="0"/>
              </a:ext>
            </a:extLst>
          </a:blip>
          <a:srcRect l="29640" t="25142" r="33428" b="21449"/>
          <a:stretch/>
        </p:blipFill>
        <p:spPr>
          <a:xfrm>
            <a:off x="8596010" y="2138416"/>
            <a:ext cx="288370" cy="278018"/>
          </a:xfrm>
          <a:prstGeom prst="rect">
            <a:avLst/>
          </a:prstGeom>
        </p:spPr>
      </p:pic>
      <p:pic>
        <p:nvPicPr>
          <p:cNvPr id="26" name="Pladsholder til indhold 7"/>
          <p:cNvPicPr>
            <a:picLocks noChangeAspect="1"/>
          </p:cNvPicPr>
          <p:nvPr/>
        </p:nvPicPr>
        <p:blipFill rotWithShape="1">
          <a:blip r:embed="rId12" cstate="print">
            <a:extLst>
              <a:ext uri="{28A0092B-C50C-407E-A947-70E740481C1C}">
                <a14:useLocalDpi xmlns:a14="http://schemas.microsoft.com/office/drawing/2010/main" val="0"/>
              </a:ext>
            </a:extLst>
          </a:blip>
          <a:srcRect l="33485" t="1" r="39418" b="9382"/>
          <a:stretch/>
        </p:blipFill>
        <p:spPr>
          <a:xfrm>
            <a:off x="6253752" y="884097"/>
            <a:ext cx="421573" cy="2114777"/>
          </a:xfrm>
          <a:prstGeom prst="rect">
            <a:avLst/>
          </a:prstGeom>
        </p:spPr>
      </p:pic>
      <p:pic>
        <p:nvPicPr>
          <p:cNvPr id="30" name="Billede 29"/>
          <p:cNvPicPr>
            <a:picLocks noChangeAspect="1"/>
          </p:cNvPicPr>
          <p:nvPr/>
        </p:nvPicPr>
        <p:blipFill rotWithShape="1">
          <a:blip r:embed="rId11" cstate="print">
            <a:extLst>
              <a:ext uri="{28A0092B-C50C-407E-A947-70E740481C1C}">
                <a14:useLocalDpi xmlns:a14="http://schemas.microsoft.com/office/drawing/2010/main" val="0"/>
              </a:ext>
            </a:extLst>
          </a:blip>
          <a:srcRect l="29640" t="25142" r="33428" b="21449"/>
          <a:stretch/>
        </p:blipFill>
        <p:spPr>
          <a:xfrm>
            <a:off x="8442155" y="2385277"/>
            <a:ext cx="288370" cy="278018"/>
          </a:xfrm>
          <a:prstGeom prst="rect">
            <a:avLst/>
          </a:prstGeom>
        </p:spPr>
      </p:pic>
      <p:pic>
        <p:nvPicPr>
          <p:cNvPr id="31" name="Billed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7391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 y="-1"/>
            <a:ext cx="12192000" cy="6858002"/>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1459885" y="1878205"/>
            <a:ext cx="4302740" cy="3184715"/>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Spis mindre kød – vælg bælgfrugter og fisk</a:t>
            </a:r>
          </a:p>
        </p:txBody>
      </p:sp>
      <p:sp>
        <p:nvSpPr>
          <p:cNvPr id="17"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8"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15</a:t>
            </a:fld>
            <a:endParaRPr lang="da-DK" dirty="0">
              <a:solidFill>
                <a:prstClr val="white"/>
              </a:solidFill>
              <a:latin typeface="Arial"/>
            </a:endParaRPr>
          </a:p>
        </p:txBody>
      </p:sp>
      <p:pic>
        <p:nvPicPr>
          <p:cNvPr id="19" name="Billed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0" name="Pladsholder til indho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695" y="1186974"/>
            <a:ext cx="6873304" cy="4582202"/>
          </a:xfrm>
          <a:prstGeom prst="rect">
            <a:avLst/>
          </a:prstGeom>
        </p:spPr>
      </p:pic>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6537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83127"/>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514802" y="338813"/>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Spis mindre kød</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16</a:t>
            </a:fld>
            <a:endParaRPr lang="da-DK" dirty="0">
              <a:solidFill>
                <a:prstClr val="white"/>
              </a:solidFill>
              <a:latin typeface="Arial"/>
            </a:endParaRPr>
          </a:p>
        </p:txBody>
      </p:sp>
      <p:pic>
        <p:nvPicPr>
          <p:cNvPr id="18" name="Bille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5247399" y="2403465"/>
            <a:ext cx="6429799"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200" b="0" dirty="0">
                <a:solidFill>
                  <a:srgbClr val="373D8D"/>
                </a:solidFill>
                <a:latin typeface="Noto Serif KR" panose="02020400000000000000" pitchFamily="18" charset="-128"/>
                <a:ea typeface="Noto Serif KR" panose="02020400000000000000" pitchFamily="18" charset="-128"/>
              </a:rPr>
              <a:t>Kød og æg bidrager både med protein, vitaminer og mineraler. Men af hensyn til din sundhed skal du begrænse dit indtag af kød fra firbenede dyr og især forarbejdet kød. </a:t>
            </a:r>
          </a:p>
          <a:p>
            <a:endParaRPr lang="da-DK" sz="2200" b="0" dirty="0">
              <a:solidFill>
                <a:srgbClr val="373D8D"/>
              </a:solidFill>
              <a:latin typeface="Noto Serif KR" panose="02020400000000000000" pitchFamily="18" charset="-128"/>
              <a:ea typeface="Noto Serif KR" panose="02020400000000000000" pitchFamily="18" charset="-128"/>
            </a:endParaRPr>
          </a:p>
          <a:p>
            <a:r>
              <a:rPr lang="da-DK" sz="2200" b="0" dirty="0">
                <a:solidFill>
                  <a:srgbClr val="373D8D"/>
                </a:solidFill>
                <a:latin typeface="Noto Serif KR" panose="02020400000000000000" pitchFamily="18" charset="-128"/>
                <a:ea typeface="Noto Serif KR" panose="02020400000000000000" pitchFamily="18" charset="-128"/>
              </a:rPr>
              <a:t>Det er også godt for klimaet, når du skærer ned på kød. Det gælder alle kødtyper, og især okse- og lammekød, som er blandt de fødevarer, der har det højeste klimaaftryk. </a:t>
            </a:r>
          </a:p>
          <a:p>
            <a:endParaRPr lang="da-DK" sz="2200" b="0" dirty="0">
              <a:solidFill>
                <a:srgbClr val="373D8D"/>
              </a:solidFill>
              <a:latin typeface="Noto Serif KR" panose="02020400000000000000" pitchFamily="18" charset="-128"/>
              <a:ea typeface="Noto Serif KR" panose="02020400000000000000" pitchFamily="18" charset="-128"/>
            </a:endParaRPr>
          </a:p>
          <a:p>
            <a:r>
              <a:rPr lang="da-DK" sz="2200" b="0" dirty="0">
                <a:solidFill>
                  <a:srgbClr val="373D8D"/>
                </a:solidFill>
                <a:latin typeface="Noto Serif KR" panose="02020400000000000000" pitchFamily="18" charset="-128"/>
                <a:ea typeface="Noto Serif KR" panose="02020400000000000000" pitchFamily="18" charset="-128"/>
              </a:rPr>
              <a:t>Fjerkræ, gris og æg belaster klimaet væsentligt mindre end okse- og lammekød.</a:t>
            </a:r>
          </a:p>
        </p:txBody>
      </p:sp>
      <p:pic>
        <p:nvPicPr>
          <p:cNvPr id="20" name="Pladsholder til indhold 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1502" t="22872" r="35428" b="28258"/>
          <a:stretch/>
        </p:blipFill>
        <p:spPr>
          <a:xfrm rot="718832">
            <a:off x="699767" y="3414326"/>
            <a:ext cx="2024465" cy="1994549"/>
          </a:xfrm>
        </p:spPr>
      </p:pic>
      <p:pic>
        <p:nvPicPr>
          <p:cNvPr id="21" name="Billede 20"/>
          <p:cNvPicPr>
            <a:picLocks noChangeAspect="1"/>
          </p:cNvPicPr>
          <p:nvPr/>
        </p:nvPicPr>
        <p:blipFill rotWithShape="1">
          <a:blip r:embed="rId5" cstate="print">
            <a:extLst>
              <a:ext uri="{28A0092B-C50C-407E-A947-70E740481C1C}">
                <a14:useLocalDpi xmlns:a14="http://schemas.microsoft.com/office/drawing/2010/main" val="0"/>
              </a:ext>
            </a:extLst>
          </a:blip>
          <a:srcRect l="27317" t="24101" r="29237" b="26427"/>
          <a:stretch/>
        </p:blipFill>
        <p:spPr>
          <a:xfrm>
            <a:off x="2243400" y="2316780"/>
            <a:ext cx="2204236" cy="1673289"/>
          </a:xfrm>
          <a:prstGeom prst="rect">
            <a:avLst/>
          </a:prstGeom>
        </p:spPr>
      </p:pic>
      <p:pic>
        <p:nvPicPr>
          <p:cNvPr id="24" name="Billede 23"/>
          <p:cNvPicPr>
            <a:picLocks noChangeAspect="1"/>
          </p:cNvPicPr>
          <p:nvPr/>
        </p:nvPicPr>
        <p:blipFill rotWithShape="1">
          <a:blip r:embed="rId6" cstate="print">
            <a:extLst>
              <a:ext uri="{28A0092B-C50C-407E-A947-70E740481C1C}">
                <a14:useLocalDpi xmlns:a14="http://schemas.microsoft.com/office/drawing/2010/main" val="0"/>
              </a:ext>
            </a:extLst>
          </a:blip>
          <a:srcRect l="25943" t="33615" r="30505" b="29915"/>
          <a:stretch/>
        </p:blipFill>
        <p:spPr>
          <a:xfrm rot="20349972">
            <a:off x="2641654" y="4127344"/>
            <a:ext cx="2003733" cy="1118590"/>
          </a:xfrm>
          <a:prstGeom prst="rect">
            <a:avLst/>
          </a:prstGeom>
        </p:spPr>
      </p:pic>
      <p:pic>
        <p:nvPicPr>
          <p:cNvPr id="12" name="Billed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052375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83127"/>
            <a:ext cx="12219932"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prstClr val="white"/>
              </a:solidFill>
              <a:latin typeface="Arial"/>
            </a:endParaRPr>
          </a:p>
        </p:txBody>
      </p:sp>
      <p:sp>
        <p:nvSpPr>
          <p:cNvPr id="11" name="Rektangel 10"/>
          <p:cNvSpPr/>
          <p:nvPr/>
        </p:nvSpPr>
        <p:spPr>
          <a:xfrm>
            <a:off x="-27932" y="230781"/>
            <a:ext cx="3248327" cy="4161445"/>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359235" y="534304"/>
            <a:ext cx="2932267" cy="3739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Spis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mindre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kød</a:t>
            </a:r>
          </a:p>
          <a:p>
            <a:pPr marL="0" indent="0">
              <a:lnSpc>
                <a:spcPct val="107000"/>
              </a:lnSpc>
              <a:spcAft>
                <a:spcPts val="800"/>
              </a:spcAft>
              <a:buNone/>
            </a:pPr>
            <a:endParaRPr lang="da-DK" sz="5000" dirty="0">
              <a:solidFill>
                <a:srgbClr val="DC606E"/>
              </a:solidFill>
              <a:latin typeface="Noto Serif KR Black" panose="02020900000000000000" pitchFamily="18" charset="-128"/>
              <a:ea typeface="Noto Serif KR Black" panose="02020900000000000000" pitchFamily="18" charset="-128"/>
            </a:endParaRPr>
          </a:p>
        </p:txBody>
      </p:sp>
      <p:sp>
        <p:nvSpPr>
          <p:cNvPr id="33" name="Rektangel 32"/>
          <p:cNvSpPr/>
          <p:nvPr/>
        </p:nvSpPr>
        <p:spPr>
          <a:xfrm>
            <a:off x="2445487" y="2858700"/>
            <a:ext cx="8835657" cy="4002979"/>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Pladsholder til indhold 2"/>
          <p:cNvSpPr txBox="1">
            <a:spLocks/>
          </p:cNvSpPr>
          <p:nvPr/>
        </p:nvSpPr>
        <p:spPr>
          <a:xfrm>
            <a:off x="4082014" y="3298851"/>
            <a:ext cx="7177259" cy="3336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Begræns især okse- og lammekød.</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Begræns forarbejdet kød mest muligt, dvs. kød, </a:t>
            </a:r>
            <a:br>
              <a:rPr lang="da-DK" sz="2400" dirty="0">
                <a:solidFill>
                  <a:srgbClr val="377466"/>
                </a:solidFill>
                <a:latin typeface="Noto Serif KR" panose="02020400000000000000" pitchFamily="18" charset="-128"/>
                <a:ea typeface="Noto Serif KR" panose="02020400000000000000" pitchFamily="18" charset="-128"/>
              </a:rPr>
            </a:br>
            <a:r>
              <a:rPr lang="da-DK" sz="2400" dirty="0">
                <a:solidFill>
                  <a:srgbClr val="377466"/>
                </a:solidFill>
                <a:latin typeface="Noto Serif KR" panose="02020400000000000000" pitchFamily="18" charset="-128"/>
                <a:ea typeface="Noto Serif KR" panose="02020400000000000000" pitchFamily="18" charset="-128"/>
              </a:rPr>
              <a:t>der fx er røget og saltet.</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Vælg primært kød og kødprodukter med </a:t>
            </a:r>
            <a:br>
              <a:rPr lang="da-DK" sz="2400" dirty="0">
                <a:solidFill>
                  <a:srgbClr val="377466"/>
                </a:solidFill>
                <a:latin typeface="Noto Serif KR" panose="02020400000000000000" pitchFamily="18" charset="-128"/>
                <a:ea typeface="Noto Serif KR" panose="02020400000000000000" pitchFamily="18" charset="-128"/>
              </a:rPr>
            </a:br>
            <a:r>
              <a:rPr lang="da-DK" sz="2400" dirty="0">
                <a:solidFill>
                  <a:srgbClr val="377466"/>
                </a:solidFill>
                <a:latin typeface="Noto Serif KR" panose="02020400000000000000" pitchFamily="18" charset="-128"/>
                <a:ea typeface="Noto Serif KR" panose="02020400000000000000" pitchFamily="18" charset="-128"/>
              </a:rPr>
              <a:t>maks. 10 % fedt.</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Varier dine måltider med æg, fx et par gange om ugen. </a:t>
            </a:r>
          </a:p>
        </p:txBody>
      </p:sp>
      <p:pic>
        <p:nvPicPr>
          <p:cNvPr id="16" name="Pladsholder til indhold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502" t="22872" r="35428" b="28258"/>
          <a:stretch/>
        </p:blipFill>
        <p:spPr>
          <a:xfrm>
            <a:off x="7443461" y="866560"/>
            <a:ext cx="1560653" cy="1537591"/>
          </a:xfrm>
        </p:spPr>
      </p:pic>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27317" t="24101" r="29237" b="26427"/>
          <a:stretch/>
        </p:blipFill>
        <p:spPr>
          <a:xfrm>
            <a:off x="5674042" y="1043221"/>
            <a:ext cx="1795186" cy="1362769"/>
          </a:xfrm>
          <a:prstGeom prst="rect">
            <a:avLst/>
          </a:prstGeom>
        </p:spPr>
      </p:pic>
      <p:pic>
        <p:nvPicPr>
          <p:cNvPr id="4" name="Billede 3"/>
          <p:cNvPicPr>
            <a:picLocks noChangeAspect="1"/>
          </p:cNvPicPr>
          <p:nvPr/>
        </p:nvPicPr>
        <p:blipFill rotWithShape="1">
          <a:blip r:embed="rId5" cstate="print">
            <a:extLst>
              <a:ext uri="{28A0092B-C50C-407E-A947-70E740481C1C}">
                <a14:useLocalDpi xmlns:a14="http://schemas.microsoft.com/office/drawing/2010/main" val="0"/>
              </a:ext>
            </a:extLst>
          </a:blip>
          <a:srcRect l="25943" t="33615" r="30505" b="29915"/>
          <a:stretch/>
        </p:blipFill>
        <p:spPr>
          <a:xfrm>
            <a:off x="3815684" y="1039977"/>
            <a:ext cx="1619996" cy="904367"/>
          </a:xfrm>
          <a:prstGeom prst="rect">
            <a:avLst/>
          </a:prstGeom>
        </p:spPr>
      </p:pic>
      <p:pic>
        <p:nvPicPr>
          <p:cNvPr id="20" name="Billede 19"/>
          <p:cNvPicPr>
            <a:picLocks noChangeAspect="1"/>
          </p:cNvPicPr>
          <p:nvPr/>
        </p:nvPicPr>
        <p:blipFill rotWithShape="1">
          <a:blip r:embed="rId6" cstate="print">
            <a:extLst>
              <a:ext uri="{28A0092B-C50C-407E-A947-70E740481C1C}">
                <a14:useLocalDpi xmlns:a14="http://schemas.microsoft.com/office/drawing/2010/main" val="0"/>
              </a:ext>
            </a:extLst>
          </a:blip>
          <a:srcRect l="25943" t="33615" r="30505" b="29915"/>
          <a:stretch/>
        </p:blipFill>
        <p:spPr>
          <a:xfrm flipH="1">
            <a:off x="3916042" y="1705681"/>
            <a:ext cx="1638819" cy="914876"/>
          </a:xfrm>
          <a:prstGeom prst="rect">
            <a:avLst/>
          </a:prstGeom>
        </p:spPr>
      </p:pic>
      <p:sp>
        <p:nvSpPr>
          <p:cNvPr id="21" name="Pladsholder til indhold 2"/>
          <p:cNvSpPr txBox="1">
            <a:spLocks/>
          </p:cNvSpPr>
          <p:nvPr/>
        </p:nvSpPr>
        <p:spPr>
          <a:xfrm>
            <a:off x="-101339" y="3836894"/>
            <a:ext cx="3788097" cy="3021106"/>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3" name="Pladsholder til indhold 2"/>
          <p:cNvSpPr txBox="1">
            <a:spLocks/>
          </p:cNvSpPr>
          <p:nvPr/>
        </p:nvSpPr>
        <p:spPr>
          <a:xfrm>
            <a:off x="326749" y="3763927"/>
            <a:ext cx="3200721" cy="2895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200" dirty="0">
              <a:solidFill>
                <a:srgbClr val="D04936"/>
              </a:solidFill>
              <a:latin typeface="Noto Serif KR" panose="02020400000000000000" pitchFamily="18" charset="-128"/>
              <a:ea typeface="Noto Serif KR" panose="02020400000000000000" pitchFamily="18" charset="-128"/>
            </a:endParaRP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Skær ned på kødet.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Ca. 350 g om ugen er tilpas, når du spiser planterigt og varieret.</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17</a:t>
            </a:fld>
            <a:endParaRPr lang="da-DK" dirty="0">
              <a:solidFill>
                <a:prstClr val="white"/>
              </a:solidFill>
              <a:latin typeface="Arial"/>
            </a:endParaRPr>
          </a:p>
        </p:txBody>
      </p:sp>
      <p:pic>
        <p:nvPicPr>
          <p:cNvPr id="28" name="Billed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8" name="Billed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274159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70658" y="1728807"/>
            <a:ext cx="2900892" cy="4351338"/>
          </a:xfrm>
        </p:spPr>
      </p:pic>
      <p:sp>
        <p:nvSpPr>
          <p:cNvPr id="4" name="Rektangel 3"/>
          <p:cNvSpPr/>
          <p:nvPr/>
        </p:nvSpPr>
        <p:spPr>
          <a:xfrm>
            <a:off x="0" y="-20839"/>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607623" y="544207"/>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Vælg fisk</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18</a:t>
            </a:fld>
            <a:endParaRPr lang="da-DK" dirty="0">
              <a:solidFill>
                <a:prstClr val="white"/>
              </a:solidFill>
              <a:latin typeface="Arial"/>
            </a:endParaRPr>
          </a:p>
        </p:txBody>
      </p:sp>
      <p:pic>
        <p:nvPicPr>
          <p:cNvPr id="18" name="Billed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631583" y="2380942"/>
            <a:ext cx="7197852"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200" b="0" dirty="0">
                <a:solidFill>
                  <a:srgbClr val="373D8D"/>
                </a:solidFill>
                <a:latin typeface="Noto Serif KR" panose="02020400000000000000" pitchFamily="18" charset="-128"/>
                <a:ea typeface="Noto Serif KR" panose="02020400000000000000" pitchFamily="18" charset="-128"/>
              </a:rPr>
              <a:t>Fisk og skaldyr er gode for din sundhed. De indeholder fedtstoffer, vitaminer og mineraler, som kan være svære at få nok af fra andre fødevarer. De bidrager derudover med protein. Særligt fede fisk er gode kilder til de vigtige omega-3-fedtsyrer. </a:t>
            </a:r>
            <a:br>
              <a:rPr lang="da-DK" sz="2200" b="0" dirty="0">
                <a:solidFill>
                  <a:srgbClr val="373D8D"/>
                </a:solidFill>
                <a:latin typeface="Noto Serif KR" panose="02020400000000000000" pitchFamily="18" charset="-128"/>
                <a:ea typeface="Noto Serif KR" panose="02020400000000000000" pitchFamily="18" charset="-128"/>
              </a:rPr>
            </a:br>
            <a:br>
              <a:rPr lang="da-DK" sz="2200" b="0" dirty="0">
                <a:solidFill>
                  <a:srgbClr val="373D8D"/>
                </a:solidFill>
                <a:latin typeface="Noto Serif KR" panose="02020400000000000000" pitchFamily="18" charset="-128"/>
                <a:ea typeface="Noto Serif KR" panose="02020400000000000000" pitchFamily="18" charset="-128"/>
              </a:rPr>
            </a:br>
            <a:r>
              <a:rPr lang="da-DK" sz="2200" b="0" dirty="0">
                <a:solidFill>
                  <a:srgbClr val="373D8D"/>
                </a:solidFill>
                <a:latin typeface="Noto Serif KR" panose="02020400000000000000" pitchFamily="18" charset="-128"/>
                <a:ea typeface="Noto Serif KR" panose="02020400000000000000" pitchFamily="18" charset="-128"/>
              </a:rPr>
              <a:t>Der er stor forskel på klimaaftrykket blandt forskellige fisk. Når du køber fisk, er det især vigtigt, at du går efter de miljøvenlige valg. </a:t>
            </a:r>
            <a:br>
              <a:rPr lang="da-DK" sz="2200" b="0" dirty="0">
                <a:solidFill>
                  <a:srgbClr val="373D8D"/>
                </a:solidFill>
                <a:latin typeface="Noto Serif KR" panose="02020400000000000000" pitchFamily="18" charset="-128"/>
                <a:ea typeface="Noto Serif KR" panose="02020400000000000000" pitchFamily="18" charset="-128"/>
              </a:rPr>
            </a:br>
            <a:br>
              <a:rPr lang="da-DK" sz="2200" b="0" dirty="0">
                <a:solidFill>
                  <a:srgbClr val="373D8D"/>
                </a:solidFill>
                <a:latin typeface="Noto Serif KR" panose="02020400000000000000" pitchFamily="18" charset="-128"/>
                <a:ea typeface="Noto Serif KR" panose="02020400000000000000" pitchFamily="18" charset="-128"/>
              </a:rPr>
            </a:br>
            <a:r>
              <a:rPr lang="da-DK" sz="2200" b="0" dirty="0">
                <a:solidFill>
                  <a:srgbClr val="373D8D"/>
                </a:solidFill>
                <a:latin typeface="Noto Serif KR" panose="02020400000000000000" pitchFamily="18" charset="-128"/>
                <a:ea typeface="Noto Serif KR" panose="02020400000000000000" pitchFamily="18" charset="-128"/>
              </a:rPr>
              <a:t>Læs om miljøvenlige valg af fisk på altomkost.dk. </a:t>
            </a:r>
          </a:p>
        </p:txBody>
      </p:sp>
      <p:pic>
        <p:nvPicPr>
          <p:cNvPr id="3" name="Billede 2"/>
          <p:cNvPicPr>
            <a:picLocks noChangeAspect="1"/>
          </p:cNvPicPr>
          <p:nvPr/>
        </p:nvPicPr>
        <p:blipFill rotWithShape="1">
          <a:blip r:embed="rId5" cstate="print">
            <a:extLst>
              <a:ext uri="{28A0092B-C50C-407E-A947-70E740481C1C}">
                <a14:useLocalDpi xmlns:a14="http://schemas.microsoft.com/office/drawing/2010/main" val="0"/>
              </a:ext>
            </a:extLst>
          </a:blip>
          <a:srcRect l="8412" t="27437" r="8902" b="30217"/>
          <a:stretch/>
        </p:blipFill>
        <p:spPr>
          <a:xfrm rot="18951093">
            <a:off x="6845576" y="2367370"/>
            <a:ext cx="7333192" cy="2503658"/>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05665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1"/>
            <a:ext cx="12219932" cy="6941127"/>
          </a:xfrm>
          <a:prstGeom prst="rect">
            <a:avLst/>
          </a:prstGeom>
          <a:solidFill>
            <a:srgbClr val="7F89C2"/>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19</a:t>
            </a:fld>
            <a:endParaRPr lang="da-DK" dirty="0">
              <a:solidFill>
                <a:prstClr val="white"/>
              </a:solidFill>
              <a:latin typeface="Arial"/>
            </a:endParaRPr>
          </a:p>
        </p:txBody>
      </p:sp>
      <p:sp>
        <p:nvSpPr>
          <p:cNvPr id="11" name="Rektangel 10"/>
          <p:cNvSpPr/>
          <p:nvPr/>
        </p:nvSpPr>
        <p:spPr>
          <a:xfrm>
            <a:off x="-42847" y="544977"/>
            <a:ext cx="5496227" cy="381429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950288" y="1098490"/>
            <a:ext cx="3217675" cy="964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Vælg fisk</a:t>
            </a:r>
          </a:p>
        </p:txBody>
      </p:sp>
      <p:sp>
        <p:nvSpPr>
          <p:cNvPr id="18" name="Pladsholder til indhold 2"/>
          <p:cNvSpPr txBox="1">
            <a:spLocks/>
          </p:cNvSpPr>
          <p:nvPr/>
        </p:nvSpPr>
        <p:spPr>
          <a:xfrm>
            <a:off x="-58139" y="2616393"/>
            <a:ext cx="6368087" cy="4324732"/>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4" name="Pladsholder til indhold 2"/>
          <p:cNvSpPr txBox="1">
            <a:spLocks/>
          </p:cNvSpPr>
          <p:nvPr/>
        </p:nvSpPr>
        <p:spPr>
          <a:xfrm>
            <a:off x="333238" y="3083704"/>
            <a:ext cx="4191465" cy="347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Spis 350 g fisk om ugen, heraf 200 g fede fisk*.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Fede fisk er fx sild, makrel, laks og ørred.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Det er vigtigt, at du varierer mellem forskellige fisk. </a:t>
            </a:r>
          </a:p>
        </p:txBody>
      </p:sp>
      <p:sp>
        <p:nvSpPr>
          <p:cNvPr id="28" name="Rektangel 27"/>
          <p:cNvSpPr/>
          <p:nvPr/>
        </p:nvSpPr>
        <p:spPr>
          <a:xfrm>
            <a:off x="4687216" y="4807546"/>
            <a:ext cx="5502825" cy="2154536"/>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Pladsholder til indhold 2"/>
          <p:cNvSpPr txBox="1">
            <a:spLocks/>
          </p:cNvSpPr>
          <p:nvPr/>
        </p:nvSpPr>
        <p:spPr>
          <a:xfrm>
            <a:off x="4932340" y="5131325"/>
            <a:ext cx="5035120" cy="1659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1800" dirty="0">
                <a:solidFill>
                  <a:srgbClr val="377466"/>
                </a:solidFill>
                <a:latin typeface="Noto Serif KR" panose="02020400000000000000" pitchFamily="18" charset="-128"/>
                <a:ea typeface="Noto Serif KR" panose="02020400000000000000" pitchFamily="18" charset="-128"/>
              </a:rPr>
              <a:t>* Der gælder særlige råd om at begrænse indtaget af store rovfisk, fx tun, for gravide, ammende og børn under 15 år. Læs mere på altomkost.dk. </a:t>
            </a:r>
          </a:p>
          <a:p>
            <a:pPr marL="0" indent="0">
              <a:lnSpc>
                <a:spcPct val="120000"/>
              </a:lnSpc>
              <a:buNone/>
            </a:pPr>
            <a:endParaRPr lang="da-DK" sz="2000" dirty="0">
              <a:solidFill>
                <a:srgbClr val="377466"/>
              </a:solidFill>
              <a:latin typeface="Noto Serif KR" panose="02020400000000000000" pitchFamily="18" charset="-128"/>
              <a:ea typeface="Noto Serif KR" panose="02020400000000000000" pitchFamily="18" charset="-128"/>
            </a:endParaRPr>
          </a:p>
        </p:txBody>
      </p:sp>
      <p:sp>
        <p:nvSpPr>
          <p:cNvPr id="3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19</a:t>
            </a:fld>
            <a:endParaRPr lang="da-DK" dirty="0">
              <a:solidFill>
                <a:prstClr val="white"/>
              </a:solidFill>
              <a:latin typeface="Arial"/>
            </a:endParaRPr>
          </a:p>
        </p:txBody>
      </p:sp>
      <p:pic>
        <p:nvPicPr>
          <p:cNvPr id="32" name="Billed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8412" t="27437" r="8902" b="30217"/>
          <a:stretch/>
        </p:blipFill>
        <p:spPr>
          <a:xfrm>
            <a:off x="6495730" y="1348401"/>
            <a:ext cx="8572026" cy="2926614"/>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758591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93180" y="-84779"/>
            <a:ext cx="12192000" cy="6877581"/>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552197" y="190518"/>
            <a:ext cx="10330477" cy="7715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24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De officielle Kostråd </a:t>
            </a:r>
            <a:r>
              <a:rPr lang="da-DK" sz="24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godt for sundhed og klima  </a:t>
            </a:r>
          </a:p>
          <a:p>
            <a:pPr algn="l">
              <a:lnSpc>
                <a:spcPct val="107000"/>
              </a:lnSpc>
              <a:spcAft>
                <a:spcPts val="800"/>
              </a:spcAft>
            </a:pPr>
            <a:r>
              <a:rPr lang="da-DK" sz="24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Inspiration til brug af materiale </a:t>
            </a:r>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798" y="4772729"/>
            <a:ext cx="2923953" cy="1949301"/>
          </a:xfrm>
          <a:prstGeom prst="rect">
            <a:avLst/>
          </a:prstGeom>
        </p:spPr>
      </p:pic>
      <p:pic>
        <p:nvPicPr>
          <p:cNvPr id="17" name="Bille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35" y="4772729"/>
            <a:ext cx="3127907" cy="2085271"/>
          </a:xfrm>
          <a:prstGeom prst="rect">
            <a:avLst/>
          </a:prstGeom>
        </p:spPr>
      </p:pic>
      <p:pic>
        <p:nvPicPr>
          <p:cNvPr id="19" name="Billed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97" y="4251430"/>
            <a:ext cx="4416956" cy="2944638"/>
          </a:xfrm>
          <a:prstGeom prst="rect">
            <a:avLst/>
          </a:prstGeom>
        </p:spPr>
      </p:pic>
      <p:pic>
        <p:nvPicPr>
          <p:cNvPr id="21" name="Billed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670" y="4218313"/>
            <a:ext cx="1985170" cy="2977755"/>
          </a:xfrm>
          <a:prstGeom prst="rect">
            <a:avLst/>
          </a:prstGeom>
        </p:spPr>
      </p:pic>
      <p:pic>
        <p:nvPicPr>
          <p:cNvPr id="22" name="Billed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9153" y="4397895"/>
            <a:ext cx="2768578" cy="2269588"/>
          </a:xfrm>
          <a:prstGeom prst="rect">
            <a:avLst/>
          </a:prstGeom>
        </p:spPr>
      </p:pic>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pic>
        <p:nvPicPr>
          <p:cNvPr id="2" name="Billede 1"/>
          <p:cNvPicPr>
            <a:picLocks noChangeAspect="1"/>
          </p:cNvPicPr>
          <p:nvPr/>
        </p:nvPicPr>
        <p:blipFill>
          <a:blip r:embed="rId9"/>
          <a:stretch>
            <a:fillRect/>
          </a:stretch>
        </p:blipFill>
        <p:spPr>
          <a:xfrm>
            <a:off x="5927319" y="6339168"/>
            <a:ext cx="6134100" cy="352425"/>
          </a:xfrm>
          <a:prstGeom prst="rect">
            <a:avLst/>
          </a:prstGeom>
        </p:spPr>
      </p:pic>
      <p:sp>
        <p:nvSpPr>
          <p:cNvPr id="3" name="Rektangel 2"/>
          <p:cNvSpPr/>
          <p:nvPr/>
        </p:nvSpPr>
        <p:spPr>
          <a:xfrm>
            <a:off x="313899" y="1020727"/>
            <a:ext cx="8830101" cy="3139321"/>
          </a:xfrm>
          <a:prstGeom prst="rect">
            <a:avLst/>
          </a:prstGeom>
        </p:spPr>
        <p:txBody>
          <a:bodyPr wrap="square">
            <a:spAutoFit/>
          </a:bodyPr>
          <a:lstStyle/>
          <a:p>
            <a:r>
              <a:rPr lang="da-DK" sz="2000" dirty="0"/>
              <a:t>Du kan finde inspiration til spørgsmål, som kan sætte gang i en dialog om kostrådene:</a:t>
            </a:r>
          </a:p>
          <a:p>
            <a:endParaRPr lang="da-DK" sz="2000" dirty="0"/>
          </a:p>
          <a:p>
            <a:pPr marL="342900" indent="-342900">
              <a:buFont typeface="Wingdings" panose="05000000000000000000" pitchFamily="2" charset="2"/>
              <a:buChar char="Ø"/>
            </a:pPr>
            <a:r>
              <a:rPr lang="da-DK" sz="2000" dirty="0"/>
              <a:t>Hvor svært/ let oplever I, det er, at følge kostrådet/ kostrådene? Og hvorfor?</a:t>
            </a:r>
          </a:p>
          <a:p>
            <a:pPr marL="342900" indent="-342900">
              <a:buFont typeface="Wingdings" panose="05000000000000000000" pitchFamily="2" charset="2"/>
              <a:buChar char="Ø"/>
            </a:pPr>
            <a:r>
              <a:rPr lang="da-DK" sz="2000" dirty="0"/>
              <a:t>Har I gode eksempler på, hvordan man kan leve efter kostrådene?</a:t>
            </a:r>
          </a:p>
          <a:p>
            <a:pPr marL="342900" indent="-342900">
              <a:buFont typeface="Wingdings" panose="05000000000000000000" pitchFamily="2" charset="2"/>
              <a:buChar char="Ø"/>
            </a:pPr>
            <a:r>
              <a:rPr lang="da-DK" sz="2000" dirty="0"/>
              <a:t>I hvor høj grad spiser I efter kostrådene i dag? </a:t>
            </a:r>
          </a:p>
          <a:p>
            <a:pPr marL="342900" indent="-342900">
              <a:buFont typeface="Wingdings" panose="05000000000000000000" pitchFamily="2" charset="2"/>
              <a:buChar char="Ø"/>
            </a:pPr>
            <a:r>
              <a:rPr lang="da-DK" sz="2000" dirty="0"/>
              <a:t>Hvad tror I der skal til for at ændre kostvaner?</a:t>
            </a:r>
          </a:p>
          <a:p>
            <a:pPr marL="342900" indent="-342900">
              <a:buFont typeface="Wingdings" panose="05000000000000000000" pitchFamily="2" charset="2"/>
              <a:buChar char="Ø"/>
            </a:pPr>
            <a:r>
              <a:rPr lang="da-DK" sz="2000" dirty="0"/>
              <a:t>Hvad, oplever I, præger danskernes madkultur i dag?</a:t>
            </a:r>
          </a:p>
          <a:p>
            <a:pPr marL="342900" indent="-342900">
              <a:buFont typeface="Wingdings" panose="05000000000000000000" pitchFamily="2" charset="2"/>
              <a:buChar char="Ø"/>
            </a:pPr>
            <a:endParaRPr lang="da-DK" sz="2000" dirty="0"/>
          </a:p>
          <a:p>
            <a:endParaRPr lang="da-DK" dirty="0"/>
          </a:p>
        </p:txBody>
      </p:sp>
    </p:spTree>
    <p:extLst>
      <p:ext uri="{BB962C8B-B14F-4D97-AF65-F5344CB8AC3E}">
        <p14:creationId xmlns:p14="http://schemas.microsoft.com/office/powerpoint/2010/main" val="313672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0" y="-83127"/>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607623" y="544207"/>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Vælg bælgfrugter</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20</a:t>
            </a:fld>
            <a:endParaRPr lang="da-DK" dirty="0">
              <a:solidFill>
                <a:prstClr val="white"/>
              </a:solidFill>
              <a:latin typeface="Arial"/>
            </a:endParaRPr>
          </a:p>
        </p:txBody>
      </p:sp>
      <p:pic>
        <p:nvPicPr>
          <p:cNvPr id="18" name="Billed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4718931" y="2493544"/>
            <a:ext cx="6429799"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800" b="0" dirty="0">
                <a:solidFill>
                  <a:srgbClr val="373D8D"/>
                </a:solidFill>
                <a:latin typeface="Noto Serif KR" panose="02020400000000000000" pitchFamily="18" charset="-128"/>
                <a:ea typeface="Noto Serif KR" panose="02020400000000000000" pitchFamily="18" charset="-128"/>
              </a:rPr>
              <a:t>Bælgfrugter og nødder er gode valg, når du vil spise sundt. Når du spiser planterigt og varieret, er bælgfrugter, nødder og frø gode kilder til protein og andre næringsstoffer. </a:t>
            </a:r>
          </a:p>
          <a:p>
            <a:endParaRPr lang="da-DK" sz="2800" b="0" dirty="0">
              <a:solidFill>
                <a:srgbClr val="373D8D"/>
              </a:solidFill>
              <a:latin typeface="Noto Serif KR" panose="02020400000000000000" pitchFamily="18" charset="-128"/>
              <a:ea typeface="Noto Serif KR" panose="02020400000000000000" pitchFamily="18" charset="-128"/>
            </a:endParaRPr>
          </a:p>
          <a:p>
            <a:r>
              <a:rPr lang="da-DK" sz="2800" b="0" dirty="0">
                <a:solidFill>
                  <a:srgbClr val="373D8D"/>
                </a:solidFill>
                <a:latin typeface="Noto Serif KR" panose="02020400000000000000" pitchFamily="18" charset="-128"/>
                <a:ea typeface="Noto Serif KR" panose="02020400000000000000" pitchFamily="18" charset="-128"/>
              </a:rPr>
              <a:t>Samtidig er bælgfrugter blandt de fødevarer, der har det laveste klimaaftryk.</a:t>
            </a:r>
          </a:p>
        </p:txBody>
      </p:sp>
      <p:pic>
        <p:nvPicPr>
          <p:cNvPr id="8" name="Billede 7"/>
          <p:cNvPicPr>
            <a:picLocks noChangeAspect="1"/>
          </p:cNvPicPr>
          <p:nvPr/>
        </p:nvPicPr>
        <p:blipFill rotWithShape="1">
          <a:blip r:embed="rId5" cstate="print">
            <a:extLst>
              <a:ext uri="{28A0092B-C50C-407E-A947-70E740481C1C}">
                <a14:useLocalDpi xmlns:a14="http://schemas.microsoft.com/office/drawing/2010/main" val="0"/>
              </a:ext>
            </a:extLst>
          </a:blip>
          <a:srcRect l="18648" t="52801" r="65601" b="19292"/>
          <a:stretch/>
        </p:blipFill>
        <p:spPr>
          <a:xfrm>
            <a:off x="2213285" y="2725912"/>
            <a:ext cx="1404412" cy="1658902"/>
          </a:xfrm>
          <a:prstGeom prst="rect">
            <a:avLst/>
          </a:prstGeom>
        </p:spPr>
      </p:pic>
      <p:pic>
        <p:nvPicPr>
          <p:cNvPr id="9" name="Billede 8"/>
          <p:cNvPicPr>
            <a:picLocks noChangeAspect="1"/>
          </p:cNvPicPr>
          <p:nvPr/>
        </p:nvPicPr>
        <p:blipFill rotWithShape="1">
          <a:blip r:embed="rId6" cstate="print">
            <a:extLst>
              <a:ext uri="{28A0092B-C50C-407E-A947-70E740481C1C}">
                <a14:useLocalDpi xmlns:a14="http://schemas.microsoft.com/office/drawing/2010/main" val="0"/>
              </a:ext>
            </a:extLst>
          </a:blip>
          <a:srcRect l="19273" t="22695" r="64025" b="51618"/>
          <a:stretch/>
        </p:blipFill>
        <p:spPr>
          <a:xfrm>
            <a:off x="939531" y="3971201"/>
            <a:ext cx="1412565" cy="1448326"/>
          </a:xfrm>
          <a:prstGeom prst="rect">
            <a:avLst/>
          </a:prstGeom>
        </p:spPr>
      </p:pic>
      <p:pic>
        <p:nvPicPr>
          <p:cNvPr id="10" name="Billede 9"/>
          <p:cNvPicPr>
            <a:picLocks noChangeAspect="1"/>
          </p:cNvPicPr>
          <p:nvPr/>
        </p:nvPicPr>
        <p:blipFill rotWithShape="1">
          <a:blip r:embed="rId7" cstate="print">
            <a:extLst>
              <a:ext uri="{28A0092B-C50C-407E-A947-70E740481C1C}">
                <a14:useLocalDpi xmlns:a14="http://schemas.microsoft.com/office/drawing/2010/main" val="0"/>
              </a:ext>
            </a:extLst>
          </a:blip>
          <a:srcRect l="30676" t="17883" r="26829" b="17264"/>
          <a:stretch/>
        </p:blipFill>
        <p:spPr>
          <a:xfrm>
            <a:off x="2275566" y="4028266"/>
            <a:ext cx="1400095" cy="1424475"/>
          </a:xfrm>
          <a:prstGeom prst="rect">
            <a:avLst/>
          </a:prstGeom>
        </p:spPr>
      </p:pic>
      <p:pic>
        <p:nvPicPr>
          <p:cNvPr id="23" name="Billede 22"/>
          <p:cNvPicPr>
            <a:picLocks noChangeAspect="1"/>
          </p:cNvPicPr>
          <p:nvPr/>
        </p:nvPicPr>
        <p:blipFill rotWithShape="1">
          <a:blip r:embed="rId8" cstate="print">
            <a:extLst>
              <a:ext uri="{28A0092B-C50C-407E-A947-70E740481C1C}">
                <a14:useLocalDpi xmlns:a14="http://schemas.microsoft.com/office/drawing/2010/main" val="0"/>
              </a:ext>
            </a:extLst>
          </a:blip>
          <a:srcRect l="31081" t="22787" r="31359" b="22668"/>
          <a:stretch/>
        </p:blipFill>
        <p:spPr>
          <a:xfrm>
            <a:off x="881567" y="2716907"/>
            <a:ext cx="1385172" cy="1341058"/>
          </a:xfrm>
          <a:prstGeom prst="rect">
            <a:avLst/>
          </a:prstGeom>
        </p:spPr>
      </p:pic>
      <p:pic>
        <p:nvPicPr>
          <p:cNvPr id="15" name="Billed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27011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83127"/>
            <a:ext cx="12219932"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21</a:t>
            </a:fld>
            <a:endParaRPr lang="da-DK" dirty="0">
              <a:solidFill>
                <a:prstClr val="white"/>
              </a:solidFill>
              <a:latin typeface="Arial"/>
            </a:endParaRPr>
          </a:p>
        </p:txBody>
      </p:sp>
      <p:sp>
        <p:nvSpPr>
          <p:cNvPr id="11" name="Rektangel 10"/>
          <p:cNvSpPr/>
          <p:nvPr/>
        </p:nvSpPr>
        <p:spPr>
          <a:xfrm>
            <a:off x="-26694" y="723331"/>
            <a:ext cx="5526742" cy="6172276"/>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387305" y="1067257"/>
            <a:ext cx="5007007" cy="1581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Vælg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bælgfrugter</a:t>
            </a:r>
          </a:p>
        </p:txBody>
      </p:sp>
      <p:sp>
        <p:nvSpPr>
          <p:cNvPr id="29" name="Pladsholder til indhold 2"/>
          <p:cNvSpPr txBox="1">
            <a:spLocks/>
          </p:cNvSpPr>
          <p:nvPr/>
        </p:nvSpPr>
        <p:spPr>
          <a:xfrm>
            <a:off x="4670929" y="4686620"/>
            <a:ext cx="3894954" cy="2139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da-DK" dirty="0">
              <a:solidFill>
                <a:srgbClr val="377466"/>
              </a:solidFill>
              <a:latin typeface="Noto Serif KR" panose="02020400000000000000" pitchFamily="18" charset="-128"/>
              <a:ea typeface="Noto Serif KR" panose="02020400000000000000" pitchFamily="18" charset="-128"/>
            </a:endParaRPr>
          </a:p>
        </p:txBody>
      </p:sp>
      <p:sp>
        <p:nvSpPr>
          <p:cNvPr id="23" name="Pladsholder til indhold 2"/>
          <p:cNvSpPr txBox="1">
            <a:spLocks/>
          </p:cNvSpPr>
          <p:nvPr/>
        </p:nvSpPr>
        <p:spPr>
          <a:xfrm>
            <a:off x="-38379" y="3454891"/>
            <a:ext cx="4867749" cy="3435859"/>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6" name="Pladsholder til indhold 2"/>
          <p:cNvSpPr txBox="1">
            <a:spLocks/>
          </p:cNvSpPr>
          <p:nvPr/>
        </p:nvSpPr>
        <p:spPr>
          <a:xfrm>
            <a:off x="180700" y="3332389"/>
            <a:ext cx="4461876" cy="3157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200" dirty="0">
              <a:solidFill>
                <a:srgbClr val="D04936"/>
              </a:solidFill>
              <a:latin typeface="Noto Serif KR" panose="02020400000000000000" pitchFamily="18" charset="-128"/>
              <a:ea typeface="Noto Serif KR" panose="02020400000000000000" pitchFamily="18" charset="-128"/>
            </a:endParaRPr>
          </a:p>
          <a:p>
            <a:pPr>
              <a:lnSpc>
                <a:spcPct val="120000"/>
              </a:lnSpc>
            </a:pPr>
            <a:r>
              <a:rPr lang="da-DK" sz="2200" dirty="0">
                <a:solidFill>
                  <a:srgbClr val="D04936"/>
                </a:solidFill>
                <a:latin typeface="Noto Serif KR" panose="02020400000000000000" pitchFamily="18" charset="-128"/>
                <a:ea typeface="Noto Serif KR" panose="02020400000000000000" pitchFamily="18" charset="-128"/>
              </a:rPr>
              <a:t>Skru op for bælgfrugter som fx brune, hvide og sorte bønner, </a:t>
            </a:r>
            <a:r>
              <a:rPr lang="da-DK" sz="2200" dirty="0" err="1">
                <a:solidFill>
                  <a:srgbClr val="D04936"/>
                </a:solidFill>
                <a:latin typeface="Noto Serif KR" panose="02020400000000000000" pitchFamily="18" charset="-128"/>
                <a:ea typeface="Noto Serif KR" panose="02020400000000000000" pitchFamily="18" charset="-128"/>
              </a:rPr>
              <a:t>kidneybønner</a:t>
            </a:r>
            <a:r>
              <a:rPr lang="da-DK" sz="2200" dirty="0">
                <a:solidFill>
                  <a:srgbClr val="D04936"/>
                </a:solidFill>
                <a:latin typeface="Noto Serif KR" panose="02020400000000000000" pitchFamily="18" charset="-128"/>
                <a:ea typeface="Noto Serif KR" panose="02020400000000000000" pitchFamily="18" charset="-128"/>
              </a:rPr>
              <a:t>, linser og kikærter. </a:t>
            </a:r>
          </a:p>
          <a:p>
            <a:pPr>
              <a:lnSpc>
                <a:spcPct val="120000"/>
              </a:lnSpc>
            </a:pPr>
            <a:r>
              <a:rPr lang="da-DK" sz="2200" dirty="0">
                <a:solidFill>
                  <a:srgbClr val="D04936"/>
                </a:solidFill>
                <a:latin typeface="Noto Serif KR" panose="02020400000000000000" pitchFamily="18" charset="-128"/>
                <a:ea typeface="Noto Serif KR" panose="02020400000000000000" pitchFamily="18" charset="-128"/>
              </a:rPr>
              <a:t>Ca. 100 g om dagen (tilberedt mængde) er tilpas (udover de </a:t>
            </a:r>
            <a:br>
              <a:rPr lang="da-DK" sz="2200" dirty="0">
                <a:solidFill>
                  <a:srgbClr val="D04936"/>
                </a:solidFill>
                <a:latin typeface="Noto Serif KR" panose="02020400000000000000" pitchFamily="18" charset="-128"/>
                <a:ea typeface="Noto Serif KR" panose="02020400000000000000" pitchFamily="18" charset="-128"/>
              </a:rPr>
            </a:br>
            <a:r>
              <a:rPr lang="da-DK" sz="2200" dirty="0">
                <a:solidFill>
                  <a:srgbClr val="D04936"/>
                </a:solidFill>
                <a:latin typeface="Noto Serif KR" panose="02020400000000000000" pitchFamily="18" charset="-128"/>
                <a:ea typeface="Noto Serif KR" panose="02020400000000000000" pitchFamily="18" charset="-128"/>
              </a:rPr>
              <a:t>600 g grøntsager og </a:t>
            </a:r>
            <a:r>
              <a:rPr lang="da-DK" sz="2200">
                <a:solidFill>
                  <a:srgbClr val="D04936"/>
                </a:solidFill>
                <a:latin typeface="Noto Serif KR" panose="02020400000000000000" pitchFamily="18" charset="-128"/>
                <a:ea typeface="Noto Serif KR" panose="02020400000000000000" pitchFamily="18" charset="-128"/>
              </a:rPr>
              <a:t>frugter).</a:t>
            </a:r>
            <a:endParaRPr lang="da-DK" sz="2200" dirty="0">
              <a:solidFill>
                <a:srgbClr val="D04936"/>
              </a:solidFill>
              <a:latin typeface="Noto Serif KR" panose="02020400000000000000" pitchFamily="18" charset="-128"/>
              <a:ea typeface="Noto Serif KR" panose="02020400000000000000" pitchFamily="18" charset="-128"/>
            </a:endParaRPr>
          </a:p>
        </p:txBody>
      </p:sp>
      <p:sp>
        <p:nvSpPr>
          <p:cNvPr id="24" name="Rektangel 23"/>
          <p:cNvSpPr/>
          <p:nvPr/>
        </p:nvSpPr>
        <p:spPr>
          <a:xfrm>
            <a:off x="4829371" y="1665027"/>
            <a:ext cx="6949438" cy="5206519"/>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Pladsholder til indhold 2"/>
          <p:cNvSpPr txBox="1">
            <a:spLocks/>
          </p:cNvSpPr>
          <p:nvPr/>
        </p:nvSpPr>
        <p:spPr>
          <a:xfrm>
            <a:off x="5038763" y="2006623"/>
            <a:ext cx="6116709" cy="4636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2100" b="1" dirty="0">
                <a:solidFill>
                  <a:srgbClr val="377466"/>
                </a:solidFill>
                <a:latin typeface="Noto Serif KR" panose="02020400000000000000" pitchFamily="18" charset="-128"/>
                <a:ea typeface="Noto Serif KR" panose="02020400000000000000" pitchFamily="18" charset="-128"/>
              </a:rPr>
              <a:t>Spis også nødder og frø</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Spis ca. 30 g nødder om dagen. Varier mellem forskellige slags, fx valnødder, hasselnødder og mandler. Gå efter usaltede eller saltede nødder med maks. 0,8 g salt pr. 100 g.</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Suppler dine måltider med frø. Ca. 1-2 spsk. frø om dagen er tilpas. Vælg fx sesamfrø, pinjekerner og græskarkerner.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Brød kan være en god kilde til frø.</a:t>
            </a:r>
          </a:p>
        </p:txBody>
      </p:sp>
      <p:sp>
        <p:nvSpPr>
          <p:cNvPr id="28"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21</a:t>
            </a:fld>
            <a:endParaRPr lang="da-DK" dirty="0">
              <a:solidFill>
                <a:prstClr val="white"/>
              </a:solidFill>
              <a:latin typeface="Arial"/>
            </a:endParaRPr>
          </a:p>
        </p:txBody>
      </p:sp>
      <p:pic>
        <p:nvPicPr>
          <p:cNvPr id="34" name="Billed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7" name="Billede 26"/>
          <p:cNvPicPr>
            <a:picLocks noChangeAspect="1"/>
          </p:cNvPicPr>
          <p:nvPr/>
        </p:nvPicPr>
        <p:blipFill rotWithShape="1">
          <a:blip r:embed="rId4" cstate="print">
            <a:extLst>
              <a:ext uri="{28A0092B-C50C-407E-A947-70E740481C1C}">
                <a14:useLocalDpi xmlns:a14="http://schemas.microsoft.com/office/drawing/2010/main" val="0"/>
              </a:ext>
            </a:extLst>
          </a:blip>
          <a:srcRect l="31081" t="22787" r="31359" b="22668"/>
          <a:stretch/>
        </p:blipFill>
        <p:spPr>
          <a:xfrm>
            <a:off x="10335514" y="4973210"/>
            <a:ext cx="2255935" cy="2184089"/>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91483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txBox="1">
            <a:spLocks/>
          </p:cNvSpPr>
          <p:nvPr/>
        </p:nvSpPr>
        <p:spPr>
          <a:xfrm>
            <a:off x="1861865" y="2206587"/>
            <a:ext cx="3533601" cy="2387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D04936"/>
                </a:solidFill>
                <a:latin typeface="Noto Serif KR Black" panose="02020900000000000000" pitchFamily="18" charset="-128"/>
                <a:ea typeface="Calibri" panose="020F0502020204030204" pitchFamily="34" charset="0"/>
                <a:cs typeface="Calibri" panose="020F0502020204030204" pitchFamily="34" charset="0"/>
              </a:rPr>
              <a:t>Spis mad med fuldkorn</a:t>
            </a:r>
            <a:endParaRPr lang="da-DK" sz="5000" dirty="0">
              <a:solidFill>
                <a:srgbClr val="D049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4"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5"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22</a:t>
            </a:fld>
            <a:endParaRPr lang="da-DK" dirty="0">
              <a:solidFill>
                <a:prstClr val="white"/>
              </a:solidFill>
              <a:latin typeface="Arial"/>
            </a:endParaRPr>
          </a:p>
        </p:txBody>
      </p:sp>
      <p:pic>
        <p:nvPicPr>
          <p:cNvPr id="16" name="Bille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9" name="Pladsholder til indhold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14749" y="1066428"/>
            <a:ext cx="7001877" cy="4667918"/>
          </a:xfrm>
        </p:spPr>
      </p:pic>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890431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144087" y="-83127"/>
            <a:ext cx="12336087" cy="6941127"/>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10772277" cy="1709900"/>
          </a:xfrm>
        </p:spPr>
        <p:txBody>
          <a:bodyPr>
            <a:normAutofit/>
          </a:bodyPr>
          <a:lstStyle/>
          <a:p>
            <a:r>
              <a:rPr lang="da-DK" sz="5000" dirty="0">
                <a:solidFill>
                  <a:srgbClr val="D04936"/>
                </a:solidFill>
                <a:latin typeface="Noto Serif KR Black" panose="02020900000000000000" pitchFamily="18" charset="-128"/>
                <a:ea typeface="Noto Serif KR Black" panose="02020900000000000000" pitchFamily="18" charset="-128"/>
              </a:rPr>
              <a:t>Spis mad med fuldkorn</a:t>
            </a:r>
          </a:p>
        </p:txBody>
      </p:sp>
      <p:sp>
        <p:nvSpPr>
          <p:cNvPr id="15"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6"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23</a:t>
            </a:fld>
            <a:endParaRPr lang="da-DK" dirty="0">
              <a:solidFill>
                <a:prstClr val="white"/>
              </a:solidFill>
              <a:latin typeface="Arial"/>
            </a:endParaRPr>
          </a:p>
        </p:txBody>
      </p:sp>
      <p:pic>
        <p:nvPicPr>
          <p:cNvPr id="17" name="Billed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2" name="Pladsholder til tekst 6"/>
          <p:cNvSpPr txBox="1">
            <a:spLocks/>
          </p:cNvSpPr>
          <p:nvPr/>
        </p:nvSpPr>
        <p:spPr>
          <a:xfrm>
            <a:off x="5652028" y="2322096"/>
            <a:ext cx="6250938" cy="4111706"/>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Fuldkorn er godt for din sundhed. </a:t>
            </a:r>
          </a:p>
          <a:p>
            <a:endPar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Fuldkorn finder du i mad, der er lavet af kornprodukter, hvor hele kornet er taget med. Derfor får du flere vitaminer, mineraler og kostfibre. Når du spiser planterigt og varieret, er kornprodukter også en vigtig kilde til protein. </a:t>
            </a:r>
          </a:p>
          <a:p>
            <a:endPar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Kornprodukter er blandt de fødevarer, der har det laveste klimaaftryk. Ris kan dog have et højere klimaaftryk end andre kornprodukter.</a:t>
            </a:r>
          </a:p>
        </p:txBody>
      </p:sp>
      <p:pic>
        <p:nvPicPr>
          <p:cNvPr id="7" name="Billede 6"/>
          <p:cNvPicPr>
            <a:picLocks noChangeAspect="1"/>
          </p:cNvPicPr>
          <p:nvPr/>
        </p:nvPicPr>
        <p:blipFill rotWithShape="1">
          <a:blip r:embed="rId5" cstate="print">
            <a:extLst>
              <a:ext uri="{28A0092B-C50C-407E-A947-70E740481C1C}">
                <a14:useLocalDpi xmlns:a14="http://schemas.microsoft.com/office/drawing/2010/main" val="0"/>
              </a:ext>
            </a:extLst>
          </a:blip>
          <a:srcRect l="28795" t="19744" r="29685" b="23065"/>
          <a:stretch/>
        </p:blipFill>
        <p:spPr>
          <a:xfrm>
            <a:off x="3647752" y="2649950"/>
            <a:ext cx="1503733" cy="1380879"/>
          </a:xfrm>
          <a:prstGeom prst="rect">
            <a:avLst/>
          </a:prstGeom>
        </p:spPr>
      </p:pic>
      <p:pic>
        <p:nvPicPr>
          <p:cNvPr id="8" name="Billede 7"/>
          <p:cNvPicPr>
            <a:picLocks noChangeAspect="1"/>
          </p:cNvPicPr>
          <p:nvPr/>
        </p:nvPicPr>
        <p:blipFill rotWithShape="1">
          <a:blip r:embed="rId6" cstate="print">
            <a:extLst>
              <a:ext uri="{28A0092B-C50C-407E-A947-70E740481C1C}">
                <a14:useLocalDpi xmlns:a14="http://schemas.microsoft.com/office/drawing/2010/main" val="0"/>
              </a:ext>
            </a:extLst>
          </a:blip>
          <a:srcRect l="22012" t="8145" r="21679" b="9426"/>
          <a:stretch/>
        </p:blipFill>
        <p:spPr>
          <a:xfrm>
            <a:off x="2067997" y="4232951"/>
            <a:ext cx="1495391" cy="1459358"/>
          </a:xfrm>
          <a:prstGeom prst="rect">
            <a:avLst/>
          </a:prstGeom>
        </p:spPr>
      </p:pic>
      <p:pic>
        <p:nvPicPr>
          <p:cNvPr id="9" name="Billede 8"/>
          <p:cNvPicPr>
            <a:picLocks noChangeAspect="1"/>
          </p:cNvPicPr>
          <p:nvPr/>
        </p:nvPicPr>
        <p:blipFill rotWithShape="1">
          <a:blip r:embed="rId7" cstate="print">
            <a:extLst>
              <a:ext uri="{28A0092B-C50C-407E-A947-70E740481C1C}">
                <a14:useLocalDpi xmlns:a14="http://schemas.microsoft.com/office/drawing/2010/main" val="0"/>
              </a:ext>
            </a:extLst>
          </a:blip>
          <a:srcRect l="32710" t="21777" r="32283" b="24084"/>
          <a:stretch/>
        </p:blipFill>
        <p:spPr>
          <a:xfrm>
            <a:off x="430310" y="2707497"/>
            <a:ext cx="1402303" cy="1445786"/>
          </a:xfrm>
          <a:prstGeom prst="rect">
            <a:avLst/>
          </a:prstGeom>
        </p:spPr>
      </p:pic>
      <p:pic>
        <p:nvPicPr>
          <p:cNvPr id="13" name="Billede 12"/>
          <p:cNvPicPr>
            <a:picLocks noChangeAspect="1"/>
          </p:cNvPicPr>
          <p:nvPr/>
        </p:nvPicPr>
        <p:blipFill rotWithShape="1">
          <a:blip r:embed="rId8" cstate="print">
            <a:extLst>
              <a:ext uri="{28A0092B-C50C-407E-A947-70E740481C1C}">
                <a14:useLocalDpi xmlns:a14="http://schemas.microsoft.com/office/drawing/2010/main" val="0"/>
              </a:ext>
            </a:extLst>
          </a:blip>
          <a:srcRect l="27828" t="16081" r="30653" b="19400"/>
          <a:stretch/>
        </p:blipFill>
        <p:spPr>
          <a:xfrm>
            <a:off x="2171159" y="2678118"/>
            <a:ext cx="1291467" cy="1337892"/>
          </a:xfrm>
          <a:prstGeom prst="rect">
            <a:avLst/>
          </a:prstGeom>
        </p:spPr>
      </p:pic>
      <p:pic>
        <p:nvPicPr>
          <p:cNvPr id="14" name="Billede 13"/>
          <p:cNvPicPr>
            <a:picLocks noChangeAspect="1"/>
          </p:cNvPicPr>
          <p:nvPr/>
        </p:nvPicPr>
        <p:blipFill rotWithShape="1">
          <a:blip r:embed="rId9" cstate="print">
            <a:extLst>
              <a:ext uri="{28A0092B-C50C-407E-A947-70E740481C1C}">
                <a14:useLocalDpi xmlns:a14="http://schemas.microsoft.com/office/drawing/2010/main" val="0"/>
              </a:ext>
            </a:extLst>
          </a:blip>
          <a:srcRect l="36528" t="15061" r="35385" b="14925"/>
          <a:stretch/>
        </p:blipFill>
        <p:spPr>
          <a:xfrm>
            <a:off x="1121428" y="4318124"/>
            <a:ext cx="727641" cy="1209219"/>
          </a:xfrm>
          <a:prstGeom prst="rect">
            <a:avLst/>
          </a:prstGeom>
        </p:spPr>
      </p:pic>
      <p:pic>
        <p:nvPicPr>
          <p:cNvPr id="18" name="Billede 17"/>
          <p:cNvPicPr>
            <a:picLocks noChangeAspect="1"/>
          </p:cNvPicPr>
          <p:nvPr/>
        </p:nvPicPr>
        <p:blipFill rotWithShape="1">
          <a:blip r:embed="rId9" cstate="print">
            <a:extLst>
              <a:ext uri="{28A0092B-C50C-407E-A947-70E740481C1C}">
                <a14:useLocalDpi xmlns:a14="http://schemas.microsoft.com/office/drawing/2010/main" val="0"/>
              </a:ext>
            </a:extLst>
          </a:blip>
          <a:srcRect l="36528" t="15061" r="35385" b="14925"/>
          <a:stretch/>
        </p:blipFill>
        <p:spPr>
          <a:xfrm>
            <a:off x="390536" y="4318124"/>
            <a:ext cx="727641" cy="1209219"/>
          </a:xfrm>
          <a:prstGeom prst="rect">
            <a:avLst/>
          </a:prstGeom>
        </p:spPr>
      </p:pic>
      <p:pic>
        <p:nvPicPr>
          <p:cNvPr id="19" name="Billede 18"/>
          <p:cNvPicPr>
            <a:picLocks noChangeAspect="1"/>
          </p:cNvPicPr>
          <p:nvPr/>
        </p:nvPicPr>
        <p:blipFill rotWithShape="1">
          <a:blip r:embed="rId10" cstate="print">
            <a:extLst>
              <a:ext uri="{28A0092B-C50C-407E-A947-70E740481C1C}">
                <a14:useLocalDpi xmlns:a14="http://schemas.microsoft.com/office/drawing/2010/main" val="0"/>
              </a:ext>
            </a:extLst>
          </a:blip>
          <a:srcRect l="31372" t="26052" r="32807" b="21438"/>
          <a:stretch/>
        </p:blipFill>
        <p:spPr>
          <a:xfrm>
            <a:off x="3650226" y="4287668"/>
            <a:ext cx="1503733" cy="1469557"/>
          </a:xfrm>
          <a:prstGeom prst="rect">
            <a:avLst/>
          </a:prstGeom>
        </p:spPr>
      </p:pic>
      <p:pic>
        <p:nvPicPr>
          <p:cNvPr id="20" name="Billed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9322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0" y="-3399"/>
            <a:ext cx="12219932" cy="685800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24</a:t>
            </a:fld>
            <a:endParaRPr lang="da-DK" dirty="0">
              <a:solidFill>
                <a:prstClr val="white"/>
              </a:solidFill>
              <a:latin typeface="Arial"/>
            </a:endParaRPr>
          </a:p>
        </p:txBody>
      </p:sp>
      <p:sp>
        <p:nvSpPr>
          <p:cNvPr id="11" name="Rektangel 10"/>
          <p:cNvSpPr/>
          <p:nvPr/>
        </p:nvSpPr>
        <p:spPr>
          <a:xfrm>
            <a:off x="-16769" y="668741"/>
            <a:ext cx="5245793" cy="618926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147456" y="1008711"/>
            <a:ext cx="4992347" cy="18022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373D8D"/>
                </a:solidFill>
                <a:latin typeface="Noto Serif KR Black" panose="02020900000000000000" pitchFamily="18" charset="-128"/>
                <a:ea typeface="Noto Serif KR Black" panose="02020900000000000000" pitchFamily="18" charset="-128"/>
              </a:rPr>
              <a:t>Spis mad med fuldkorn</a:t>
            </a:r>
          </a:p>
        </p:txBody>
      </p:sp>
      <p:sp>
        <p:nvSpPr>
          <p:cNvPr id="22" name="Pladsholder til slidenummer 4"/>
          <p:cNvSpPr txBox="1">
            <a:spLocks/>
          </p:cNvSpPr>
          <p:nvPr/>
        </p:nvSpPr>
        <p:spPr>
          <a:xfrm>
            <a:off x="152180" y="66066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prstClr val="white"/>
              </a:solidFill>
              <a:latin typeface="Arial"/>
            </a:endParaRPr>
          </a:p>
        </p:txBody>
      </p:sp>
      <p:sp>
        <p:nvSpPr>
          <p:cNvPr id="34" name="Pladsholder til indhold 2"/>
          <p:cNvSpPr txBox="1">
            <a:spLocks/>
          </p:cNvSpPr>
          <p:nvPr/>
        </p:nvSpPr>
        <p:spPr>
          <a:xfrm>
            <a:off x="-8519" y="2936962"/>
            <a:ext cx="6112083" cy="3921038"/>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35" name="Pladsholder til indhold 2"/>
          <p:cNvSpPr txBox="1">
            <a:spLocks/>
          </p:cNvSpPr>
          <p:nvPr/>
        </p:nvSpPr>
        <p:spPr>
          <a:xfrm>
            <a:off x="59119" y="3188997"/>
            <a:ext cx="5331267" cy="3371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Spis 75 g fuldkorn om dagen og gerne mere. </a:t>
            </a:r>
          </a:p>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75 g fuldkorn svarer fx til </a:t>
            </a:r>
            <a:br>
              <a:rPr lang="da-DK" sz="2200" dirty="0">
                <a:solidFill>
                  <a:srgbClr val="EE7136"/>
                </a:solidFill>
                <a:latin typeface="Noto Serif KR" panose="02020400000000000000" pitchFamily="18" charset="-128"/>
                <a:ea typeface="Noto Serif KR" panose="02020400000000000000" pitchFamily="18" charset="-128"/>
              </a:rPr>
            </a:br>
            <a:r>
              <a:rPr lang="da-DK" sz="2200" dirty="0">
                <a:solidFill>
                  <a:srgbClr val="EE7136"/>
                </a:solidFill>
                <a:latin typeface="Noto Serif KR" panose="02020400000000000000" pitchFamily="18" charset="-128"/>
                <a:ea typeface="Noto Serif KR" panose="02020400000000000000" pitchFamily="18" charset="-128"/>
              </a:rPr>
              <a:t>2 dl havregryn og 1 skive fuldkornsrugbrød. </a:t>
            </a:r>
          </a:p>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Det er vigtigt, at du varierer mellem forskellige fuldkornsprodukter.</a:t>
            </a:r>
          </a:p>
        </p:txBody>
      </p:sp>
      <p:sp>
        <p:nvSpPr>
          <p:cNvPr id="36" name="Rektangel 35"/>
          <p:cNvSpPr/>
          <p:nvPr/>
        </p:nvSpPr>
        <p:spPr>
          <a:xfrm>
            <a:off x="5453144" y="3427889"/>
            <a:ext cx="6115667" cy="3426712"/>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ladsholder til indhold 2"/>
          <p:cNvSpPr txBox="1">
            <a:spLocks/>
          </p:cNvSpPr>
          <p:nvPr/>
        </p:nvSpPr>
        <p:spPr>
          <a:xfrm>
            <a:off x="5554717" y="3613414"/>
            <a:ext cx="5858729" cy="3191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377466"/>
                </a:solidFill>
                <a:latin typeface="Noto Serif KR" panose="02020400000000000000" pitchFamily="18" charset="-128"/>
                <a:ea typeface="Noto Serif KR" panose="02020400000000000000" pitchFamily="18" charset="-128"/>
              </a:rPr>
              <a:t>Vælg fuldkornsvarianter, når du spiser brød, pasta, ris, knækbrød, morgenmadsprodukter og grød, og når du fx køber sandwich eller </a:t>
            </a:r>
            <a:r>
              <a:rPr lang="da-DK" sz="2200" dirty="0" err="1">
                <a:solidFill>
                  <a:srgbClr val="377466"/>
                </a:solidFill>
                <a:latin typeface="Noto Serif KR" panose="02020400000000000000" pitchFamily="18" charset="-128"/>
                <a:ea typeface="Noto Serif KR" panose="02020400000000000000" pitchFamily="18" charset="-128"/>
              </a:rPr>
              <a:t>take-away</a:t>
            </a:r>
            <a:r>
              <a:rPr lang="da-DK" sz="2200" dirty="0">
                <a:solidFill>
                  <a:srgbClr val="377466"/>
                </a:solidFill>
                <a:latin typeface="Noto Serif KR" panose="02020400000000000000" pitchFamily="18" charset="-128"/>
                <a:ea typeface="Noto Serif KR" panose="02020400000000000000" pitchFamily="18" charset="-128"/>
              </a:rPr>
              <a:t>.</a:t>
            </a:r>
          </a:p>
          <a:p>
            <a:pPr>
              <a:lnSpc>
                <a:spcPct val="120000"/>
              </a:lnSpc>
            </a:pP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Gå efter Fuldkornslogoet, når du køber ind. </a:t>
            </a:r>
            <a:b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b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Det er din garanti for, at du får en fødevare </a:t>
            </a:r>
            <a:b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b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med fuldkorn og kostfibre.</a:t>
            </a:r>
          </a:p>
          <a:p>
            <a:pPr>
              <a:lnSpc>
                <a:spcPct val="120000"/>
              </a:lnSpc>
            </a:pPr>
            <a:endParaRPr lang="da-DK" sz="2200" dirty="0">
              <a:solidFill>
                <a:srgbClr val="377466"/>
              </a:solidFill>
              <a:latin typeface="Noto Serif KR" panose="02020400000000000000" pitchFamily="18" charset="-128"/>
              <a:ea typeface="Noto Serif KR" panose="02020400000000000000" pitchFamily="18" charset="-128"/>
            </a:endParaRPr>
          </a:p>
          <a:p>
            <a:pPr marL="0" indent="0">
              <a:lnSpc>
                <a:spcPct val="120000"/>
              </a:lnSpc>
              <a:buNone/>
            </a:pPr>
            <a:endParaRPr lang="da-DK" sz="2200" dirty="0">
              <a:solidFill>
                <a:srgbClr val="377466"/>
              </a:solidFill>
              <a:latin typeface="Noto Serif KR" panose="02020400000000000000" pitchFamily="18" charset="-128"/>
              <a:ea typeface="Noto Serif KR" panose="02020400000000000000" pitchFamily="18" charset="-128"/>
            </a:endParaRPr>
          </a:p>
        </p:txBody>
      </p:sp>
      <p:pic>
        <p:nvPicPr>
          <p:cNvPr id="20" name="Billed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9474" y="5444145"/>
            <a:ext cx="1356666" cy="1356666"/>
          </a:xfrm>
          <a:prstGeom prst="rect">
            <a:avLst/>
          </a:prstGeom>
          <a:effectLst>
            <a:outerShdw blurRad="50800" dist="38100" dir="2700000" algn="tl" rotWithShape="0">
              <a:prstClr val="black">
                <a:alpha val="40000"/>
              </a:prstClr>
            </a:outerShdw>
          </a:effectLst>
        </p:spPr>
      </p:pic>
      <p:sp>
        <p:nvSpPr>
          <p:cNvPr id="21"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24</a:t>
            </a:fld>
            <a:endParaRPr lang="da-DK" dirty="0">
              <a:solidFill>
                <a:prstClr val="white"/>
              </a:solidFill>
              <a:latin typeface="Arial"/>
            </a:endParaRPr>
          </a:p>
        </p:txBody>
      </p:sp>
      <p:pic>
        <p:nvPicPr>
          <p:cNvPr id="24" name="Billed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8" name="Billede 27"/>
          <p:cNvPicPr>
            <a:picLocks noChangeAspect="1"/>
          </p:cNvPicPr>
          <p:nvPr/>
        </p:nvPicPr>
        <p:blipFill rotWithShape="1">
          <a:blip r:embed="rId5" cstate="print">
            <a:extLst>
              <a:ext uri="{28A0092B-C50C-407E-A947-70E740481C1C}">
                <a14:useLocalDpi xmlns:a14="http://schemas.microsoft.com/office/drawing/2010/main" val="0"/>
              </a:ext>
            </a:extLst>
          </a:blip>
          <a:srcRect l="28795" t="19744" r="29685" b="23065"/>
          <a:stretch/>
        </p:blipFill>
        <p:spPr>
          <a:xfrm>
            <a:off x="5848252" y="1210844"/>
            <a:ext cx="1554407" cy="1427413"/>
          </a:xfrm>
          <a:prstGeom prst="rect">
            <a:avLst/>
          </a:prstGeom>
        </p:spPr>
      </p:pic>
      <p:pic>
        <p:nvPicPr>
          <p:cNvPr id="30" name="Billede 29"/>
          <p:cNvPicPr>
            <a:picLocks noChangeAspect="1"/>
          </p:cNvPicPr>
          <p:nvPr/>
        </p:nvPicPr>
        <p:blipFill rotWithShape="1">
          <a:blip r:embed="rId6" cstate="print">
            <a:extLst>
              <a:ext uri="{28A0092B-C50C-407E-A947-70E740481C1C}">
                <a14:useLocalDpi xmlns:a14="http://schemas.microsoft.com/office/drawing/2010/main" val="0"/>
              </a:ext>
            </a:extLst>
          </a:blip>
          <a:srcRect l="27828" t="16081" r="30653" b="19400"/>
          <a:stretch/>
        </p:blipFill>
        <p:spPr>
          <a:xfrm>
            <a:off x="10095802" y="1288006"/>
            <a:ext cx="1356508" cy="1405271"/>
          </a:xfrm>
          <a:prstGeom prst="rect">
            <a:avLst/>
          </a:prstGeom>
        </p:spPr>
      </p:pic>
      <p:pic>
        <p:nvPicPr>
          <p:cNvPr id="33" name="Billede 32"/>
          <p:cNvPicPr>
            <a:picLocks noChangeAspect="1"/>
          </p:cNvPicPr>
          <p:nvPr/>
        </p:nvPicPr>
        <p:blipFill rotWithShape="1">
          <a:blip r:embed="rId7" cstate="print">
            <a:extLst>
              <a:ext uri="{28A0092B-C50C-407E-A947-70E740481C1C}">
                <a14:useLocalDpi xmlns:a14="http://schemas.microsoft.com/office/drawing/2010/main" val="0"/>
              </a:ext>
            </a:extLst>
          </a:blip>
          <a:srcRect l="31372" t="26052" r="32807" b="21438"/>
          <a:stretch/>
        </p:blipFill>
        <p:spPr>
          <a:xfrm>
            <a:off x="7383516" y="1389363"/>
            <a:ext cx="1379678" cy="1348322"/>
          </a:xfrm>
          <a:prstGeom prst="rect">
            <a:avLst/>
          </a:prstGeom>
        </p:spPr>
      </p:pic>
      <p:pic>
        <p:nvPicPr>
          <p:cNvPr id="38" name="Billede 37"/>
          <p:cNvPicPr>
            <a:picLocks noChangeAspect="1"/>
          </p:cNvPicPr>
          <p:nvPr/>
        </p:nvPicPr>
        <p:blipFill rotWithShape="1">
          <a:blip r:embed="rId8" cstate="print">
            <a:extLst>
              <a:ext uri="{28A0092B-C50C-407E-A947-70E740481C1C}">
                <a14:useLocalDpi xmlns:a14="http://schemas.microsoft.com/office/drawing/2010/main" val="0"/>
              </a:ext>
            </a:extLst>
          </a:blip>
          <a:srcRect l="36528" t="15061" r="35385" b="14925"/>
          <a:stretch/>
        </p:blipFill>
        <p:spPr>
          <a:xfrm rot="16200000">
            <a:off x="9062742" y="1174701"/>
            <a:ext cx="654525" cy="1087711"/>
          </a:xfrm>
          <a:prstGeom prst="rect">
            <a:avLst/>
          </a:prstGeom>
        </p:spPr>
      </p:pic>
      <p:pic>
        <p:nvPicPr>
          <p:cNvPr id="39" name="Billede 38"/>
          <p:cNvPicPr>
            <a:picLocks noChangeAspect="1"/>
          </p:cNvPicPr>
          <p:nvPr/>
        </p:nvPicPr>
        <p:blipFill rotWithShape="1">
          <a:blip r:embed="rId8" cstate="print">
            <a:extLst>
              <a:ext uri="{28A0092B-C50C-407E-A947-70E740481C1C}">
                <a14:useLocalDpi xmlns:a14="http://schemas.microsoft.com/office/drawing/2010/main" val="0"/>
              </a:ext>
            </a:extLst>
          </a:blip>
          <a:srcRect l="36528" t="15061" r="35385" b="14925"/>
          <a:stretch/>
        </p:blipFill>
        <p:spPr>
          <a:xfrm rot="16200000">
            <a:off x="9060758" y="1774049"/>
            <a:ext cx="654525" cy="1087711"/>
          </a:xfrm>
          <a:prstGeom prst="rect">
            <a:avLst/>
          </a:prstGeom>
        </p:spPr>
      </p:pic>
      <p:pic>
        <p:nvPicPr>
          <p:cNvPr id="26" name="Billed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26494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1999"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ladsholder til indhold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16" t="29437" r="58041" b="27433"/>
          <a:stretch/>
        </p:blipFill>
        <p:spPr>
          <a:xfrm>
            <a:off x="7287905" y="2717921"/>
            <a:ext cx="2060811" cy="1787858"/>
          </a:xfrm>
        </p:spPr>
      </p:pic>
      <p:sp>
        <p:nvSpPr>
          <p:cNvPr id="7" name="Titel 1"/>
          <p:cNvSpPr txBox="1">
            <a:spLocks/>
          </p:cNvSpPr>
          <p:nvPr/>
        </p:nvSpPr>
        <p:spPr>
          <a:xfrm>
            <a:off x="898166" y="1825625"/>
            <a:ext cx="5964257" cy="31851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800"/>
              </a:spcAft>
            </a:pPr>
            <a:r>
              <a:rPr lang="da-DK" sz="5000" dirty="0">
                <a:solidFill>
                  <a:srgbClr val="DC606E"/>
                </a:solidFill>
                <a:latin typeface="Noto Serif KR Black" panose="02020900000000000000" pitchFamily="18" charset="-128"/>
                <a:ea typeface="Noto Serif KR Black" panose="02020900000000000000" pitchFamily="18" charset="-128"/>
              </a:rPr>
              <a:t>Vælg planteolier </a:t>
            </a:r>
          </a:p>
          <a:p>
            <a:pPr>
              <a:lnSpc>
                <a:spcPct val="100000"/>
              </a:lnSpc>
              <a:spcAft>
                <a:spcPts val="800"/>
              </a:spcAft>
            </a:pPr>
            <a:r>
              <a:rPr lang="da-DK" sz="5000" dirty="0">
                <a:solidFill>
                  <a:srgbClr val="DC606E"/>
                </a:solidFill>
                <a:latin typeface="Noto Serif KR Black" panose="02020900000000000000" pitchFamily="18" charset="-128"/>
                <a:ea typeface="Noto Serif KR Black" panose="02020900000000000000" pitchFamily="18" charset="-128"/>
              </a:rPr>
              <a:t>og magre mejeriprodukter</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1"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2"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25</a:t>
            </a:fld>
            <a:endParaRPr lang="da-DK" dirty="0">
              <a:solidFill>
                <a:prstClr val="white"/>
              </a:solidFill>
              <a:latin typeface="Arial"/>
            </a:endParaRPr>
          </a:p>
        </p:txBody>
      </p:sp>
      <p:pic>
        <p:nvPicPr>
          <p:cNvPr id="13" name="Billed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4" name="Pladsholder til indhold 7"/>
          <p:cNvPicPr>
            <a:picLocks noChangeAspect="1"/>
          </p:cNvPicPr>
          <p:nvPr/>
        </p:nvPicPr>
        <p:blipFill rotWithShape="1">
          <a:blip r:embed="rId3" cstate="print">
            <a:extLst>
              <a:ext uri="{28A0092B-C50C-407E-A947-70E740481C1C}">
                <a14:useLocalDpi xmlns:a14="http://schemas.microsoft.com/office/drawing/2010/main" val="0"/>
              </a:ext>
            </a:extLst>
          </a:blip>
          <a:srcRect l="45169" t="17299" r="6982" b="15208"/>
          <a:stretch/>
        </p:blipFill>
        <p:spPr>
          <a:xfrm>
            <a:off x="8974741" y="2212954"/>
            <a:ext cx="2975212" cy="2797792"/>
          </a:xfrm>
          <a:prstGeom prst="rect">
            <a:avLst/>
          </a:prstGeom>
        </p:spPr>
      </p:pic>
      <p:pic>
        <p:nvPicPr>
          <p:cNvPr id="15" name="Billed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44981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8027625" cy="1162278"/>
          </a:xfrm>
        </p:spPr>
        <p:txBody>
          <a:bodyPr>
            <a:normAutofit/>
          </a:bodyPr>
          <a:lstStyle/>
          <a:p>
            <a:r>
              <a:rPr lang="da-DK" sz="5000" dirty="0">
                <a:solidFill>
                  <a:srgbClr val="DC606E"/>
                </a:solidFill>
                <a:latin typeface="Noto Serif KR Black" panose="02020900000000000000" pitchFamily="18" charset="-128"/>
                <a:ea typeface="Noto Serif KR Black" panose="02020900000000000000" pitchFamily="18" charset="-128"/>
              </a:rPr>
              <a:t>Vælg planteolier</a:t>
            </a:r>
          </a:p>
        </p:txBody>
      </p:sp>
      <p:sp>
        <p:nvSpPr>
          <p:cNvPr id="11" name="Pladsholder til indhold 2"/>
          <p:cNvSpPr txBox="1">
            <a:spLocks/>
          </p:cNvSpPr>
          <p:nvPr/>
        </p:nvSpPr>
        <p:spPr>
          <a:xfrm>
            <a:off x="838200" y="2386669"/>
            <a:ext cx="6040953" cy="3790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Planteolier, fx raps- og olivenolie, er gode kilder til fedtstof, når du vil spise sundt og klimavenligt. Når du vælger planteolier i stedet for hårde fedtstoffer, fx smør og kokosolie, er det godt for din sundhed, og du får flere af de fedtstoffer, som din krop har brug for. </a:t>
            </a:r>
          </a:p>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Alle typer fedtstoffer bidrager dog med mange kalorier. Det er derfor vigtigt, at du ikke spiser for meget fedtstof. </a:t>
            </a: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26</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Pladsholder til indhold 2"/>
          <p:cNvSpPr txBox="1">
            <a:spLocks/>
          </p:cNvSpPr>
          <p:nvPr/>
        </p:nvSpPr>
        <p:spPr>
          <a:xfrm>
            <a:off x="7854012" y="4552191"/>
            <a:ext cx="3864296" cy="1195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Planteolier har et lavere klima-aftryk end fx smør og </a:t>
            </a:r>
            <a:r>
              <a:rPr lang="da-DK" sz="2200" dirty="0" err="1">
                <a:solidFill>
                  <a:srgbClr val="DC606E"/>
                </a:solidFill>
                <a:latin typeface="Noto Serif KR" panose="02020400000000000000" pitchFamily="18" charset="-128"/>
                <a:ea typeface="Noto Serif KR" panose="02020400000000000000" pitchFamily="18" charset="-128"/>
              </a:rPr>
              <a:t>blandings-produkter</a:t>
            </a:r>
            <a:r>
              <a:rPr lang="da-DK" sz="2200" dirty="0">
                <a:solidFill>
                  <a:srgbClr val="DC606E"/>
                </a:solidFill>
                <a:latin typeface="Noto Serif KR" panose="02020400000000000000" pitchFamily="18" charset="-128"/>
                <a:ea typeface="Noto Serif KR" panose="02020400000000000000" pitchFamily="18" charset="-128"/>
              </a:rPr>
              <a:t>. </a:t>
            </a:r>
          </a:p>
        </p:txBody>
      </p:sp>
      <p:pic>
        <p:nvPicPr>
          <p:cNvPr id="16"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8816" t="29437" r="58041" b="27433"/>
          <a:stretch/>
        </p:blipFill>
        <p:spPr>
          <a:xfrm>
            <a:off x="8464685" y="1847555"/>
            <a:ext cx="2642949" cy="2292892"/>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142977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95804"/>
            <a:ext cx="12219932" cy="694112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27</a:t>
            </a:fld>
            <a:endParaRPr lang="da-DK" dirty="0">
              <a:solidFill>
                <a:prstClr val="white"/>
              </a:solidFill>
              <a:latin typeface="Arial"/>
            </a:endParaRPr>
          </a:p>
        </p:txBody>
      </p:sp>
      <p:sp>
        <p:nvSpPr>
          <p:cNvPr id="11" name="Rektangel 10"/>
          <p:cNvSpPr/>
          <p:nvPr/>
        </p:nvSpPr>
        <p:spPr>
          <a:xfrm>
            <a:off x="-20827" y="981364"/>
            <a:ext cx="5959144" cy="5874699"/>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536705" y="1803162"/>
            <a:ext cx="4727700" cy="19423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04936"/>
                </a:solidFill>
                <a:latin typeface="Noto Serif KR Black" panose="02020900000000000000" pitchFamily="18" charset="-128"/>
                <a:ea typeface="Noto Serif KR Black" panose="02020900000000000000" pitchFamily="18" charset="-128"/>
              </a:rPr>
              <a:t>Vælg planteolier</a:t>
            </a:r>
          </a:p>
        </p:txBody>
      </p:sp>
      <p:sp>
        <p:nvSpPr>
          <p:cNvPr id="15" name="Rektangel 14"/>
          <p:cNvSpPr/>
          <p:nvPr/>
        </p:nvSpPr>
        <p:spPr>
          <a:xfrm>
            <a:off x="5087774" y="1803162"/>
            <a:ext cx="5854902" cy="2951424"/>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indhold 2"/>
          <p:cNvSpPr txBox="1">
            <a:spLocks/>
          </p:cNvSpPr>
          <p:nvPr/>
        </p:nvSpPr>
        <p:spPr>
          <a:xfrm>
            <a:off x="5488740" y="2183040"/>
            <a:ext cx="5339905" cy="2383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a-DK" dirty="0">
                <a:solidFill>
                  <a:srgbClr val="373D8D"/>
                </a:solidFill>
                <a:latin typeface="Noto Serif KR" panose="02020400000000000000" pitchFamily="18" charset="-128"/>
                <a:ea typeface="Noto Serif KR" panose="02020400000000000000" pitchFamily="18" charset="-128"/>
              </a:rPr>
              <a:t>Begræns brugen af smør på brød og sandwich. </a:t>
            </a:r>
          </a:p>
          <a:p>
            <a:pPr marL="0" indent="0">
              <a:lnSpc>
                <a:spcPct val="110000"/>
              </a:lnSpc>
              <a:buNone/>
            </a:pPr>
            <a:r>
              <a:rPr lang="da-DK" dirty="0">
                <a:solidFill>
                  <a:srgbClr val="373D8D"/>
                </a:solidFill>
                <a:latin typeface="Noto Serif KR" panose="02020400000000000000" pitchFamily="18" charset="-128"/>
                <a:ea typeface="Noto Serif KR" panose="02020400000000000000" pitchFamily="18" charset="-128"/>
              </a:rPr>
              <a:t>Vælg i stedet fx hummus eller              </a:t>
            </a:r>
            <a:br>
              <a:rPr lang="da-DK" dirty="0">
                <a:solidFill>
                  <a:srgbClr val="373D8D"/>
                </a:solidFill>
                <a:latin typeface="Noto Serif KR" panose="02020400000000000000" pitchFamily="18" charset="-128"/>
                <a:ea typeface="Noto Serif KR" panose="02020400000000000000" pitchFamily="18" charset="-128"/>
              </a:rPr>
            </a:br>
            <a:r>
              <a:rPr lang="da-DK" dirty="0">
                <a:solidFill>
                  <a:srgbClr val="373D8D"/>
                </a:solidFill>
                <a:latin typeface="Noto Serif KR" panose="02020400000000000000" pitchFamily="18" charset="-128"/>
                <a:ea typeface="Noto Serif KR" panose="02020400000000000000" pitchFamily="18" charset="-128"/>
              </a:rPr>
              <a:t>                lidt pesto. </a:t>
            </a:r>
          </a:p>
        </p:txBody>
      </p:sp>
      <p:sp>
        <p:nvSpPr>
          <p:cNvPr id="17" name="Rektangel 16"/>
          <p:cNvSpPr/>
          <p:nvPr/>
        </p:nvSpPr>
        <p:spPr>
          <a:xfrm>
            <a:off x="1433015" y="3886435"/>
            <a:ext cx="5459104" cy="2974557"/>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1602789" y="4113024"/>
            <a:ext cx="5087573" cy="275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dirty="0">
                <a:solidFill>
                  <a:srgbClr val="377466"/>
                </a:solidFill>
                <a:latin typeface="Noto Serif KR" panose="02020400000000000000" pitchFamily="18" charset="-128"/>
                <a:ea typeface="Noto Serif KR" panose="02020400000000000000" pitchFamily="18" charset="-128"/>
              </a:rPr>
              <a:t>Vælg planteolier, fx raps- og olivenolie, frem for hårde fedtstoffer, fx smør og kokosolie, når du laver mad.</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27</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0" name="Pladsholder til indhold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816" t="29437" r="58041" b="27433"/>
          <a:stretch/>
        </p:blipFill>
        <p:spPr>
          <a:xfrm>
            <a:off x="9334780" y="4283740"/>
            <a:ext cx="3161820" cy="2743039"/>
          </a:xfrm>
        </p:spPr>
      </p:pic>
      <p:pic>
        <p:nvPicPr>
          <p:cNvPr id="21" name="Billed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63624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532263"/>
            <a:ext cx="8027625" cy="1572505"/>
          </a:xfrm>
        </p:spPr>
        <p:txBody>
          <a:bodyPr>
            <a:noAutofit/>
          </a:bodyPr>
          <a:lstStyle/>
          <a:p>
            <a:r>
              <a:rPr lang="da-DK" sz="5000" dirty="0">
                <a:solidFill>
                  <a:srgbClr val="DC606E"/>
                </a:solidFill>
                <a:latin typeface="Noto Serif KR Black" panose="02020900000000000000" pitchFamily="18" charset="-128"/>
                <a:ea typeface="Noto Serif KR Black" panose="02020900000000000000" pitchFamily="18" charset="-128"/>
              </a:rPr>
              <a:t>Vælg magre mejeriprodukter</a:t>
            </a:r>
          </a:p>
        </p:txBody>
      </p:sp>
      <p:sp>
        <p:nvSpPr>
          <p:cNvPr id="11" name="Pladsholder til indhold 2"/>
          <p:cNvSpPr txBox="1">
            <a:spLocks/>
          </p:cNvSpPr>
          <p:nvPr/>
        </p:nvSpPr>
        <p:spPr>
          <a:xfrm>
            <a:off x="4264621" y="2467310"/>
            <a:ext cx="7704980" cy="4240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300" dirty="0">
                <a:solidFill>
                  <a:srgbClr val="DC606E"/>
                </a:solidFill>
                <a:latin typeface="Noto Serif KR" panose="02020400000000000000" pitchFamily="18" charset="-128"/>
                <a:ea typeface="Noto Serif KR" panose="02020400000000000000" pitchFamily="18" charset="-128"/>
              </a:rPr>
              <a:t>Mejeriprodukter, som mælk, syrnede mælkeprodukter og ost, indeholder både protein og forskellige vitaminer og mineraler, fx calcium (kalk). </a:t>
            </a:r>
            <a:br>
              <a:rPr lang="da-DK" sz="2300" dirty="0">
                <a:solidFill>
                  <a:srgbClr val="DC606E"/>
                </a:solidFill>
                <a:latin typeface="Noto Serif KR" panose="02020400000000000000" pitchFamily="18" charset="-128"/>
                <a:ea typeface="Noto Serif KR" panose="02020400000000000000" pitchFamily="18" charset="-128"/>
              </a:rPr>
            </a:br>
            <a:br>
              <a:rPr lang="da-DK" sz="2300" dirty="0">
                <a:solidFill>
                  <a:srgbClr val="DC606E"/>
                </a:solidFill>
                <a:latin typeface="Noto Serif KR" panose="02020400000000000000" pitchFamily="18" charset="-128"/>
                <a:ea typeface="Noto Serif KR" panose="02020400000000000000" pitchFamily="18" charset="-128"/>
              </a:rPr>
            </a:br>
            <a:r>
              <a:rPr lang="da-DK" sz="2300" dirty="0">
                <a:solidFill>
                  <a:srgbClr val="DC606E"/>
                </a:solidFill>
                <a:latin typeface="Noto Serif KR" panose="02020400000000000000" pitchFamily="18" charset="-128"/>
                <a:ea typeface="Noto Serif KR" panose="02020400000000000000" pitchFamily="18" charset="-128"/>
              </a:rPr>
              <a:t>Når du vælger magre mejeriprodukter frem for federe varianter, får du de vigtige næringsstoffer og samtidig færre kalorier. Du kan godt spise lidt af de federe mejeriprodukter – men kun engang imellem.</a:t>
            </a:r>
            <a:br>
              <a:rPr lang="da-DK" sz="2300" dirty="0">
                <a:solidFill>
                  <a:srgbClr val="DC606E"/>
                </a:solidFill>
                <a:latin typeface="Noto Serif KR" panose="02020400000000000000" pitchFamily="18" charset="-128"/>
                <a:ea typeface="Noto Serif KR" panose="02020400000000000000" pitchFamily="18" charset="-128"/>
              </a:rPr>
            </a:br>
            <a:br>
              <a:rPr lang="da-DK" sz="2300" dirty="0">
                <a:solidFill>
                  <a:srgbClr val="DC606E"/>
                </a:solidFill>
                <a:latin typeface="Noto Serif KR" panose="02020400000000000000" pitchFamily="18" charset="-128"/>
                <a:ea typeface="Noto Serif KR" panose="02020400000000000000" pitchFamily="18" charset="-128"/>
              </a:rPr>
            </a:br>
            <a:r>
              <a:rPr lang="da-DK" sz="2300" dirty="0">
                <a:solidFill>
                  <a:srgbClr val="DC606E"/>
                </a:solidFill>
                <a:latin typeface="Noto Serif KR" panose="02020400000000000000" pitchFamily="18" charset="-128"/>
                <a:ea typeface="Noto Serif KR" panose="02020400000000000000" pitchFamily="18" charset="-128"/>
              </a:rPr>
              <a:t>Et højt indtag af mejeriprodukter bidrager til øget klimabelastning. </a:t>
            </a:r>
          </a:p>
          <a:p>
            <a:pPr marL="0" indent="0">
              <a:lnSpc>
                <a:spcPct val="100000"/>
              </a:lnSpc>
              <a:buNone/>
            </a:pPr>
            <a:endParaRPr lang="da-DK" sz="2300" dirty="0">
              <a:solidFill>
                <a:srgbClr val="DC606E"/>
              </a:solidFill>
              <a:latin typeface="Noto Serif KR" panose="02020400000000000000" pitchFamily="18" charset="-128"/>
              <a:ea typeface="Noto Serif KR" panose="02020400000000000000" pitchFamily="18" charset="-128"/>
            </a:endParaRP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28</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Pladsholder til indhold 2"/>
          <p:cNvSpPr txBox="1">
            <a:spLocks/>
          </p:cNvSpPr>
          <p:nvPr/>
        </p:nvSpPr>
        <p:spPr>
          <a:xfrm>
            <a:off x="753976" y="4780268"/>
            <a:ext cx="4283396" cy="1363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sz="2200" dirty="0">
              <a:solidFill>
                <a:srgbClr val="DC606E"/>
              </a:solidFill>
              <a:latin typeface="Noto Serif KR" panose="02020400000000000000" pitchFamily="18" charset="-128"/>
              <a:ea typeface="Noto Serif KR" panose="02020400000000000000" pitchFamily="18" charset="-128"/>
              <a:cs typeface="+mj-cs"/>
            </a:endParaRPr>
          </a:p>
        </p:txBody>
      </p:sp>
      <p:pic>
        <p:nvPicPr>
          <p:cNvPr id="17"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45169" t="17299" r="6982" b="15208"/>
          <a:stretch/>
        </p:blipFill>
        <p:spPr>
          <a:xfrm>
            <a:off x="389883" y="2940261"/>
            <a:ext cx="3406773" cy="3203618"/>
          </a:xfrm>
          <a:prstGeom prst="rect">
            <a:avLst/>
          </a:prstGeom>
        </p:spPr>
      </p:pic>
      <p:pic>
        <p:nvPicPr>
          <p:cNvPr id="16" name="Billed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90635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3" y="0"/>
            <a:ext cx="12219932"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29</a:t>
            </a:fld>
            <a:endParaRPr lang="da-DK" dirty="0">
              <a:solidFill>
                <a:prstClr val="white"/>
              </a:solidFill>
              <a:latin typeface="Arial"/>
            </a:endParaRPr>
          </a:p>
        </p:txBody>
      </p:sp>
      <p:sp>
        <p:nvSpPr>
          <p:cNvPr id="11" name="Rektangel 10"/>
          <p:cNvSpPr/>
          <p:nvPr/>
        </p:nvSpPr>
        <p:spPr>
          <a:xfrm>
            <a:off x="-27933" y="368490"/>
            <a:ext cx="6526046" cy="648951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415593" y="736360"/>
            <a:ext cx="5894355" cy="1970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04936"/>
                </a:solidFill>
                <a:latin typeface="Noto Serif KR Black" panose="02020900000000000000" pitchFamily="18" charset="-128"/>
                <a:ea typeface="Noto Serif KR Black" panose="02020900000000000000" pitchFamily="18" charset="-128"/>
              </a:rPr>
              <a:t>Vælg magre mejeriprodukter</a:t>
            </a:r>
          </a:p>
        </p:txBody>
      </p:sp>
      <p:sp>
        <p:nvSpPr>
          <p:cNvPr id="17" name="Rektangel 16"/>
          <p:cNvSpPr/>
          <p:nvPr/>
        </p:nvSpPr>
        <p:spPr>
          <a:xfrm>
            <a:off x="-27933" y="2837895"/>
            <a:ext cx="7266676" cy="4020106"/>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165351" y="3198782"/>
            <a:ext cx="5908287" cy="3291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Vælg primært skummet-, mini- eller kærnemælk.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Vælg primært syrnede mælkeprodukter, fx yoghurt naturel, med maks. 1,5 % fedt og vælg primært oste med maks. 17 % fedt (30+).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Begræns mejeriprodukter med højt fedtindhold, fx fløde. </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29</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29" name="Rektangel 28"/>
          <p:cNvSpPr/>
          <p:nvPr/>
        </p:nvSpPr>
        <p:spPr>
          <a:xfrm>
            <a:off x="6221104" y="3694928"/>
            <a:ext cx="5720454" cy="3163072"/>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indhold 2"/>
          <p:cNvSpPr txBox="1">
            <a:spLocks/>
          </p:cNvSpPr>
          <p:nvPr/>
        </p:nvSpPr>
        <p:spPr>
          <a:xfrm>
            <a:off x="6266922" y="3694928"/>
            <a:ext cx="5581384" cy="3038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da-DK" sz="700" dirty="0">
              <a:solidFill>
                <a:srgbClr val="373D8D"/>
              </a:solidFill>
              <a:latin typeface="Noto Serif KR" panose="02020400000000000000" pitchFamily="18" charset="-128"/>
              <a:ea typeface="Noto Serif KR" panose="02020400000000000000" pitchFamily="18" charset="-128"/>
            </a:endParaRPr>
          </a:p>
          <a:p>
            <a:pPr>
              <a:lnSpc>
                <a:spcPct val="120000"/>
              </a:lnSpc>
            </a:pPr>
            <a:r>
              <a:rPr lang="da-DK" sz="2100" dirty="0">
                <a:solidFill>
                  <a:srgbClr val="373D8D"/>
                </a:solidFill>
                <a:latin typeface="Noto Serif KR" panose="02020400000000000000" pitchFamily="18" charset="-128"/>
                <a:ea typeface="Noto Serif KR" panose="02020400000000000000" pitchFamily="18" charset="-128"/>
              </a:rPr>
              <a:t>Ca. 250 ml mælk eller mælkeprodukt dagligt er tilpas, når du spiser planterigt og varieret. Mængden gælder også for børn på 2-5 år. </a:t>
            </a:r>
          </a:p>
          <a:p>
            <a:pPr>
              <a:lnSpc>
                <a:spcPct val="120000"/>
              </a:lnSpc>
            </a:pPr>
            <a:r>
              <a:rPr lang="da-DK" sz="2100" dirty="0">
                <a:solidFill>
                  <a:srgbClr val="373D8D"/>
                </a:solidFill>
                <a:latin typeface="Noto Serif KR" panose="02020400000000000000" pitchFamily="18" charset="-128"/>
                <a:ea typeface="Noto Serif KR" panose="02020400000000000000" pitchFamily="18" charset="-128"/>
              </a:rPr>
              <a:t>Brug ost i maden eller som pålæg. Ca. 20 g ost </a:t>
            </a:r>
            <a:br>
              <a:rPr lang="da-DK" sz="2100" dirty="0">
                <a:solidFill>
                  <a:srgbClr val="373D8D"/>
                </a:solidFill>
                <a:latin typeface="Noto Serif KR" panose="02020400000000000000" pitchFamily="18" charset="-128"/>
                <a:ea typeface="Noto Serif KR" panose="02020400000000000000" pitchFamily="18" charset="-128"/>
              </a:rPr>
            </a:br>
            <a:r>
              <a:rPr lang="da-DK" sz="2100" dirty="0">
                <a:solidFill>
                  <a:srgbClr val="373D8D"/>
                </a:solidFill>
                <a:latin typeface="Noto Serif KR" panose="02020400000000000000" pitchFamily="18" charset="-128"/>
                <a:ea typeface="Noto Serif KR" panose="02020400000000000000" pitchFamily="18" charset="-128"/>
              </a:rPr>
              <a:t>(1 skive) om dagen er tilpas, når du spiser planterigt og varieret.</a:t>
            </a:r>
          </a:p>
        </p:txBody>
      </p:sp>
      <p:pic>
        <p:nvPicPr>
          <p:cNvPr id="16"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45169" t="17299" r="6982" b="15208"/>
          <a:stretch/>
        </p:blipFill>
        <p:spPr>
          <a:xfrm rot="555018">
            <a:off x="7527623" y="948876"/>
            <a:ext cx="2441008" cy="2295444"/>
          </a:xfrm>
          <a:prstGeom prst="rect">
            <a:avLst/>
          </a:prstGeom>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68554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4913"/>
            <a:ext cx="12192000" cy="6877581"/>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165236" y="1430891"/>
            <a:ext cx="9717438" cy="26950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7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De officielle Kostråd</a:t>
            </a:r>
            <a:br>
              <a:rPr lang="da-DK"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br>
            <a:r>
              <a:rPr lang="da-DK" sz="50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godt for sundhed og klima</a:t>
            </a:r>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798" y="4772729"/>
            <a:ext cx="2923953" cy="1949301"/>
          </a:xfrm>
          <a:prstGeom prst="rect">
            <a:avLst/>
          </a:prstGeom>
        </p:spPr>
      </p:pic>
      <p:pic>
        <p:nvPicPr>
          <p:cNvPr id="17" name="Bille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35" y="4772729"/>
            <a:ext cx="3127907" cy="2085271"/>
          </a:xfrm>
          <a:prstGeom prst="rect">
            <a:avLst/>
          </a:prstGeom>
        </p:spPr>
      </p:pic>
      <p:pic>
        <p:nvPicPr>
          <p:cNvPr id="19" name="Billed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97" y="4251430"/>
            <a:ext cx="4416956" cy="2944638"/>
          </a:xfrm>
          <a:prstGeom prst="rect">
            <a:avLst/>
          </a:prstGeom>
        </p:spPr>
      </p:pic>
      <p:pic>
        <p:nvPicPr>
          <p:cNvPr id="21" name="Billed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670" y="4218313"/>
            <a:ext cx="1985170" cy="2977755"/>
          </a:xfrm>
          <a:prstGeom prst="rect">
            <a:avLst/>
          </a:prstGeom>
        </p:spPr>
      </p:pic>
      <p:pic>
        <p:nvPicPr>
          <p:cNvPr id="22" name="Billed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9153" y="4397895"/>
            <a:ext cx="2768578" cy="2269588"/>
          </a:xfrm>
          <a:prstGeom prst="rect">
            <a:avLst/>
          </a:prstGeom>
        </p:spPr>
      </p:pic>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pic>
        <p:nvPicPr>
          <p:cNvPr id="2" name="Billede 1"/>
          <p:cNvPicPr>
            <a:picLocks noChangeAspect="1"/>
          </p:cNvPicPr>
          <p:nvPr/>
        </p:nvPicPr>
        <p:blipFill>
          <a:blip r:embed="rId9"/>
          <a:stretch>
            <a:fillRect/>
          </a:stretch>
        </p:blipFill>
        <p:spPr>
          <a:xfrm>
            <a:off x="5927319" y="6339168"/>
            <a:ext cx="6134100" cy="352425"/>
          </a:xfrm>
          <a:prstGeom prst="rect">
            <a:avLst/>
          </a:prstGeom>
        </p:spPr>
      </p:pic>
    </p:spTree>
    <p:extLst>
      <p:ext uri="{BB962C8B-B14F-4D97-AF65-F5344CB8AC3E}">
        <p14:creationId xmlns:p14="http://schemas.microsoft.com/office/powerpoint/2010/main" val="35727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222987" y="1578142"/>
            <a:ext cx="4272938" cy="3417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EE7136"/>
                </a:solidFill>
                <a:latin typeface="Noto Serif KR Black" panose="02020900000000000000" pitchFamily="18" charset="-128"/>
                <a:ea typeface="Noto Serif KR Black" panose="02020900000000000000" pitchFamily="18" charset="-128"/>
              </a:rPr>
              <a:t>Spis mindre af det søde, salte og fede</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30</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5" name="Billede 4"/>
          <p:cNvPicPr>
            <a:picLocks noChangeAspect="1"/>
          </p:cNvPicPr>
          <p:nvPr/>
        </p:nvPicPr>
        <p:blipFill rotWithShape="1">
          <a:blip r:embed="rId4" cstate="print">
            <a:extLst>
              <a:ext uri="{28A0092B-C50C-407E-A947-70E740481C1C}">
                <a14:useLocalDpi xmlns:a14="http://schemas.microsoft.com/office/drawing/2010/main" val="0"/>
              </a:ext>
            </a:extLst>
          </a:blip>
          <a:srcRect l="26589" t="18428" r="28786" b="17615"/>
          <a:stretch/>
        </p:blipFill>
        <p:spPr>
          <a:xfrm>
            <a:off x="7030072" y="1695890"/>
            <a:ext cx="3627781" cy="3466219"/>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06732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7930" y="0"/>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10772277" cy="1709900"/>
          </a:xfrm>
        </p:spPr>
        <p:txBody>
          <a:bodyPr>
            <a:normAutofit/>
          </a:bodyPr>
          <a:lstStyle/>
          <a:p>
            <a:r>
              <a:rPr lang="da-DK" sz="5000" dirty="0">
                <a:solidFill>
                  <a:srgbClr val="EE7136"/>
                </a:solidFill>
                <a:latin typeface="Noto Serif KR Black" panose="02020900000000000000" pitchFamily="18" charset="-128"/>
                <a:ea typeface="Noto Serif KR Black" panose="02020900000000000000" pitchFamily="18" charset="-128"/>
              </a:rPr>
              <a:t>Spis mindre af det </a:t>
            </a:r>
            <a:br>
              <a:rPr lang="da-DK" sz="5000" dirty="0">
                <a:solidFill>
                  <a:srgbClr val="EE7136"/>
                </a:solidFill>
                <a:latin typeface="Noto Serif KR Black" panose="02020900000000000000" pitchFamily="18" charset="-128"/>
                <a:ea typeface="Noto Serif KR Black" panose="02020900000000000000" pitchFamily="18" charset="-128"/>
              </a:rPr>
            </a:br>
            <a:r>
              <a:rPr lang="da-DK" sz="5000" dirty="0">
                <a:solidFill>
                  <a:srgbClr val="EE7136"/>
                </a:solidFill>
                <a:latin typeface="Noto Serif KR Black" panose="02020900000000000000" pitchFamily="18" charset="-128"/>
                <a:ea typeface="Noto Serif KR Black" panose="02020900000000000000" pitchFamily="18" charset="-128"/>
              </a:rPr>
              <a:t>søde, salte og fede</a:t>
            </a:r>
          </a:p>
        </p:txBody>
      </p:sp>
      <p:pic>
        <p:nvPicPr>
          <p:cNvPr id="2" name="Pladsholder til indhold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74" t="23143" r="31930" b="21352"/>
          <a:stretch/>
        </p:blipFill>
        <p:spPr>
          <a:xfrm>
            <a:off x="569104" y="2813747"/>
            <a:ext cx="3025617" cy="2806204"/>
          </a:xfrm>
        </p:spPr>
      </p:pic>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31</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6" name="Pladsholder til tekst 6"/>
          <p:cNvSpPr txBox="1">
            <a:spLocks/>
          </p:cNvSpPr>
          <p:nvPr/>
        </p:nvSpPr>
        <p:spPr>
          <a:xfrm>
            <a:off x="4212836" y="2614261"/>
            <a:ext cx="7313417" cy="3515651"/>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b="0" dirty="0">
                <a:solidFill>
                  <a:srgbClr val="EE7136"/>
                </a:solidFill>
                <a:latin typeface="Noto Serif KR" panose="02020400000000000000" pitchFamily="18" charset="-128"/>
                <a:ea typeface="Noto Serif KR" panose="02020400000000000000" pitchFamily="18" charset="-128"/>
              </a:rPr>
              <a:t>For at spise sundt, er det nødvendigt at begrænse, hvor meget slik, kage, chokolade, is, kiks og chips du spiser. Det gælder også visse typer af fastfood, fx pizza, pommes frites og burgere. </a:t>
            </a:r>
          </a:p>
          <a:p>
            <a:endParaRPr lang="da-DK" sz="2400" b="0" dirty="0">
              <a:solidFill>
                <a:srgbClr val="EE7136"/>
              </a:solidFill>
              <a:latin typeface="Noto Serif KR" panose="02020400000000000000" pitchFamily="18" charset="-128"/>
              <a:ea typeface="Noto Serif KR" panose="02020400000000000000" pitchFamily="18" charset="-128"/>
            </a:endParaRPr>
          </a:p>
          <a:p>
            <a:r>
              <a:rPr lang="da-DK" sz="2400" b="0" dirty="0">
                <a:solidFill>
                  <a:srgbClr val="EE7136"/>
                </a:solidFill>
                <a:latin typeface="Noto Serif KR" panose="02020400000000000000" pitchFamily="18" charset="-128"/>
                <a:ea typeface="Noto Serif KR" panose="02020400000000000000" pitchFamily="18" charset="-128"/>
              </a:rPr>
              <a:t>Du kan godt spise lidt af det søde, salte og fede, men hold igen, da et højt indtag kan bidrage med for mange kalorier. og  tage pladsen for mad, der bidrager med de næringsstoffer som din krop har brug </a:t>
            </a:r>
            <a:r>
              <a:rPr lang="da-DK" sz="2400" b="0" dirty="0" err="1">
                <a:solidFill>
                  <a:srgbClr val="EE7136"/>
                </a:solidFill>
                <a:latin typeface="Noto Serif KR" panose="02020400000000000000" pitchFamily="18" charset="-128"/>
                <a:ea typeface="Noto Serif KR" panose="02020400000000000000" pitchFamily="18" charset="-128"/>
              </a:rPr>
              <a:t>fo</a:t>
            </a:r>
            <a:r>
              <a:rPr lang="da-DK" sz="2400" b="0" dirty="0">
                <a:solidFill>
                  <a:srgbClr val="EE7136"/>
                </a:solidFill>
                <a:latin typeface="Noto Serif KR" panose="02020400000000000000" pitchFamily="18" charset="-128"/>
                <a:ea typeface="Noto Serif KR" panose="02020400000000000000" pitchFamily="18" charset="-128"/>
              </a:rPr>
              <a:t> </a:t>
            </a:r>
          </a:p>
          <a:p>
            <a:endParaRPr lang="da-DK" sz="2400" b="0" dirty="0">
              <a:solidFill>
                <a:srgbClr val="EE7136"/>
              </a:solidFill>
              <a:latin typeface="Noto Serif KR" panose="02020400000000000000" pitchFamily="18" charset="-128"/>
              <a:ea typeface="Noto Serif KR" panose="02020400000000000000" pitchFamily="18" charset="-128"/>
            </a:endParaRPr>
          </a:p>
          <a:p>
            <a:r>
              <a:rPr lang="da-DK" sz="2400" b="0" dirty="0">
                <a:solidFill>
                  <a:srgbClr val="EE7136"/>
                </a:solidFill>
                <a:latin typeface="Noto Serif KR" panose="02020400000000000000" pitchFamily="18" charset="-128"/>
                <a:ea typeface="Noto Serif KR" panose="02020400000000000000" pitchFamily="18" charset="-128"/>
              </a:rPr>
              <a:t>Det søde, salte og fede belaster også klimaet. Begræns derfor dit indtag – det er godt for både din sundhed og klimaet. </a:t>
            </a:r>
            <a:endParaRPr lang="da-DK" sz="2400" b="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p:txBody>
      </p:sp>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77298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3965" y="-9525"/>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32</a:t>
            </a:fld>
            <a:endParaRPr lang="da-DK" dirty="0">
              <a:solidFill>
                <a:prstClr val="white"/>
              </a:solidFill>
              <a:latin typeface="Arial"/>
            </a:endParaRPr>
          </a:p>
        </p:txBody>
      </p:sp>
      <p:sp>
        <p:nvSpPr>
          <p:cNvPr id="11" name="Rektangel 10"/>
          <p:cNvSpPr/>
          <p:nvPr/>
        </p:nvSpPr>
        <p:spPr>
          <a:xfrm>
            <a:off x="-13965" y="347145"/>
            <a:ext cx="5600436" cy="6522070"/>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234903" y="516834"/>
            <a:ext cx="5156799" cy="305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377466"/>
                </a:solidFill>
                <a:latin typeface="Noto Serif KR Black" panose="02020900000000000000" pitchFamily="18" charset="-128"/>
                <a:ea typeface="Noto Serif KR Black" panose="02020900000000000000" pitchFamily="18" charset="-128"/>
              </a:rPr>
              <a:t>Spis mindre af det søde, salte og fede</a:t>
            </a:r>
            <a:endParaRPr lang="da-DK" sz="5000" dirty="0">
              <a:solidFill>
                <a:srgbClr val="377466"/>
              </a:solidFill>
              <a:latin typeface="Noto Serif KR Black" panose="02020900000000000000" pitchFamily="18" charset="-128"/>
              <a:ea typeface="Noto Serif KR Black" panose="02020900000000000000" pitchFamily="18" charset="-128"/>
              <a:cs typeface="Calibri" panose="020F0502020204030204" pitchFamily="34" charset="0"/>
            </a:endParaRPr>
          </a:p>
        </p:txBody>
      </p:sp>
      <p:sp>
        <p:nvSpPr>
          <p:cNvPr id="17" name="Rektangel 16"/>
          <p:cNvSpPr/>
          <p:nvPr/>
        </p:nvSpPr>
        <p:spPr>
          <a:xfrm>
            <a:off x="528352" y="3199559"/>
            <a:ext cx="5594783" cy="3669656"/>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576507" y="3287027"/>
            <a:ext cx="4766153" cy="341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Skær ned på hvor ofte du spiser slik, kage, chokolade, is, kiks og chips. </a:t>
            </a:r>
          </a:p>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Spis mindre portioner. </a:t>
            </a:r>
          </a:p>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Husk på, at selvom du er fysisk aktiv, har du stadig kun plads til lidt af det søde, salte og fede. </a:t>
            </a:r>
          </a:p>
        </p:txBody>
      </p:sp>
      <p:sp>
        <p:nvSpPr>
          <p:cNvPr id="2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32</a:t>
            </a:fld>
            <a:endParaRPr lang="da-DK" dirty="0">
              <a:solidFill>
                <a:prstClr val="white"/>
              </a:solidFill>
              <a:latin typeface="Arial"/>
            </a:endParaRPr>
          </a:p>
        </p:txBody>
      </p:sp>
      <p:pic>
        <p:nvPicPr>
          <p:cNvPr id="25" name="Billed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29" name="Rektangel 28"/>
          <p:cNvSpPr/>
          <p:nvPr/>
        </p:nvSpPr>
        <p:spPr>
          <a:xfrm>
            <a:off x="5431504" y="1395886"/>
            <a:ext cx="6129955" cy="4267121"/>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indhold 2"/>
          <p:cNvSpPr txBox="1">
            <a:spLocks/>
          </p:cNvSpPr>
          <p:nvPr/>
        </p:nvSpPr>
        <p:spPr>
          <a:xfrm>
            <a:off x="5538290" y="1565928"/>
            <a:ext cx="6023169" cy="4062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Når du køber fastfood eller </a:t>
            </a:r>
            <a:r>
              <a:rPr lang="da-DK" sz="2200" dirty="0" err="1">
                <a:solidFill>
                  <a:srgbClr val="DC606E"/>
                </a:solidFill>
                <a:latin typeface="Noto Serif KR" panose="02020400000000000000" pitchFamily="18" charset="-128"/>
                <a:ea typeface="Noto Serif KR" panose="02020400000000000000" pitchFamily="18" charset="-128"/>
              </a:rPr>
              <a:t>take-away</a:t>
            </a:r>
            <a:r>
              <a:rPr lang="da-DK" sz="2200" dirty="0">
                <a:solidFill>
                  <a:srgbClr val="DC606E"/>
                </a:solidFill>
                <a:latin typeface="Noto Serif KR" panose="02020400000000000000" pitchFamily="18" charset="-128"/>
                <a:ea typeface="Noto Serif KR" panose="02020400000000000000" pitchFamily="18" charset="-128"/>
              </a:rPr>
              <a:t>, så vælg produkter eller måltider med fx grøntsager, bælgfrugter, fuldkorn og fisk. </a:t>
            </a:r>
          </a:p>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Køb ikke ind til et lager af det søde, salte og fede – så fristes du ikke til at spise for meget. </a:t>
            </a:r>
          </a:p>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Vælg nødder eller frugt, når du har brug for en snack. Gå efter nødder med højst 0,8 g salt </a:t>
            </a:r>
            <a:br>
              <a:rPr lang="da-DK" sz="2200" dirty="0">
                <a:solidFill>
                  <a:srgbClr val="DC606E"/>
                </a:solidFill>
                <a:latin typeface="Noto Serif KR" panose="02020400000000000000" pitchFamily="18" charset="-128"/>
                <a:ea typeface="Noto Serif KR" panose="02020400000000000000" pitchFamily="18" charset="-128"/>
              </a:rPr>
            </a:br>
            <a:r>
              <a:rPr lang="da-DK" sz="2200" dirty="0">
                <a:solidFill>
                  <a:srgbClr val="DC606E"/>
                </a:solidFill>
                <a:latin typeface="Noto Serif KR" panose="02020400000000000000" pitchFamily="18" charset="-128"/>
                <a:ea typeface="Noto Serif KR" panose="02020400000000000000" pitchFamily="18" charset="-128"/>
              </a:rPr>
              <a:t>pr. 100 g. </a:t>
            </a:r>
          </a:p>
        </p:txBody>
      </p:sp>
      <p:pic>
        <p:nvPicPr>
          <p:cNvPr id="19" name="Billede 18"/>
          <p:cNvPicPr>
            <a:picLocks noChangeAspect="1"/>
          </p:cNvPicPr>
          <p:nvPr/>
        </p:nvPicPr>
        <p:blipFill rotWithShape="1">
          <a:blip r:embed="rId4" cstate="print">
            <a:extLst>
              <a:ext uri="{28A0092B-C50C-407E-A947-70E740481C1C}">
                <a14:useLocalDpi xmlns:a14="http://schemas.microsoft.com/office/drawing/2010/main" val="0"/>
              </a:ext>
            </a:extLst>
          </a:blip>
          <a:srcRect l="26589" t="18428" r="28786" b="17615"/>
          <a:stretch/>
        </p:blipFill>
        <p:spPr>
          <a:xfrm>
            <a:off x="10262371" y="5005143"/>
            <a:ext cx="2105015" cy="2011269"/>
          </a:xfrm>
          <a:prstGeom prst="rect">
            <a:avLst/>
          </a:prstGeom>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89461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3965" y="0"/>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Titel på præsentation</a:t>
            </a: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33</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6" name="Pladsholder til tekst 6"/>
          <p:cNvSpPr txBox="1">
            <a:spLocks/>
          </p:cNvSpPr>
          <p:nvPr/>
        </p:nvSpPr>
        <p:spPr>
          <a:xfrm>
            <a:off x="482915" y="1473594"/>
            <a:ext cx="11153273" cy="5384405"/>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på 4-6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1 lille håndfuld slik (30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7-9 år:</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2 små håndfulde slik om ugen (60 g) </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på 10-13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1 pose slik á 120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Kvinder på 14-60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stykke skærekage og 1 pose slik á 135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Mænd på 14-60 år: </a:t>
            </a:r>
          </a:p>
          <a:p>
            <a:r>
              <a:rPr lang="da-DK" sz="2200" b="0" dirty="0">
                <a:solidFill>
                  <a:srgbClr val="EE7136"/>
                </a:solidFill>
                <a:latin typeface="Noto Serif KR" panose="02020400000000000000" pitchFamily="18" charset="-128"/>
                <a:ea typeface="Noto Serif KR" panose="02020400000000000000" pitchFamily="18" charset="-128"/>
                <a:cs typeface="+mj-cs"/>
              </a:rPr>
              <a:t>Fx 3 stykker skærekage og 1 pose slik á 135 g </a:t>
            </a:r>
          </a:p>
          <a:p>
            <a:pPr algn="r"/>
            <a:endParaRPr lang="da-DK" sz="2200" b="0" i="1" dirty="0">
              <a:solidFill>
                <a:srgbClr val="EE7136"/>
              </a:solidFill>
              <a:latin typeface="Noto Serif KR" panose="02020400000000000000" pitchFamily="18" charset="-128"/>
              <a:ea typeface="Noto Serif KR" panose="02020400000000000000" pitchFamily="18" charset="-128"/>
              <a:cs typeface="+mj-cs"/>
            </a:endParaRPr>
          </a:p>
          <a:p>
            <a:pPr algn="r"/>
            <a:r>
              <a:rPr lang="da-DK" sz="2200" b="0" i="1" dirty="0">
                <a:solidFill>
                  <a:srgbClr val="EE7136"/>
                </a:solidFill>
                <a:latin typeface="Noto Serif KR" panose="02020400000000000000" pitchFamily="18" charset="-128"/>
                <a:ea typeface="Noto Serif KR" panose="02020400000000000000" pitchFamily="18" charset="-128"/>
                <a:cs typeface="+mj-cs"/>
              </a:rPr>
              <a:t> </a:t>
            </a:r>
            <a:r>
              <a:rPr lang="da-DK" sz="2000" b="0" i="1" dirty="0">
                <a:solidFill>
                  <a:srgbClr val="EE7136"/>
                </a:solidFill>
                <a:latin typeface="Noto Serif KR" panose="02020400000000000000" pitchFamily="18" charset="-128"/>
                <a:ea typeface="Noto Serif KR" panose="02020400000000000000" pitchFamily="18" charset="-128"/>
                <a:cs typeface="+mj-cs"/>
              </a:rPr>
              <a:t>Læs mere på altomkost.dk </a:t>
            </a:r>
          </a:p>
          <a:p>
            <a:endParaRPr lang="da-DK" sz="2000" b="0" dirty="0">
              <a:solidFill>
                <a:srgbClr val="EE7136"/>
              </a:solidFill>
              <a:latin typeface="Noto Serif KR" panose="02020400000000000000" pitchFamily="18" charset="-128"/>
              <a:ea typeface="Noto Serif KR" panose="02020400000000000000" pitchFamily="18" charset="-128"/>
              <a:cs typeface="+mj-cs"/>
            </a:endParaRPr>
          </a:p>
          <a:p>
            <a:endParaRPr lang="da-DK" sz="2000" b="0" dirty="0">
              <a:solidFill>
                <a:srgbClr val="EE7136"/>
              </a:solidFill>
              <a:latin typeface="Noto Serif KR" panose="02020400000000000000" pitchFamily="18" charset="-128"/>
              <a:ea typeface="Noto Serif KR" panose="02020400000000000000" pitchFamily="18" charset="-128"/>
              <a:cs typeface="+mj-cs"/>
            </a:endParaRPr>
          </a:p>
        </p:txBody>
      </p:sp>
      <p:sp>
        <p:nvSpPr>
          <p:cNvPr id="15" name="Titel 1"/>
          <p:cNvSpPr>
            <a:spLocks noGrp="1"/>
          </p:cNvSpPr>
          <p:nvPr>
            <p:ph type="title"/>
          </p:nvPr>
        </p:nvSpPr>
        <p:spPr>
          <a:xfrm>
            <a:off x="387305" y="593486"/>
            <a:ext cx="9693127" cy="1180916"/>
          </a:xfrm>
        </p:spPr>
        <p:txBody>
          <a:bodyPr>
            <a:noAutofit/>
          </a:bodyPr>
          <a:lstStyle/>
          <a:p>
            <a:r>
              <a:rPr lang="da-DK" sz="2500" dirty="0">
                <a:solidFill>
                  <a:srgbClr val="EE7136"/>
                </a:solidFill>
                <a:latin typeface="Noto Serif KR Black" panose="02020900000000000000" pitchFamily="18" charset="-128"/>
                <a:ea typeface="Noto Serif KR Black" panose="02020900000000000000" pitchFamily="18" charset="-128"/>
              </a:rPr>
              <a:t>Her er eksempler på, hvor meget slik, kage, </a:t>
            </a:r>
            <a:br>
              <a:rPr lang="da-DK" sz="2500" dirty="0">
                <a:solidFill>
                  <a:srgbClr val="EE7136"/>
                </a:solidFill>
                <a:latin typeface="Noto Serif KR Black" panose="02020900000000000000" pitchFamily="18" charset="-128"/>
                <a:ea typeface="Noto Serif KR Black" panose="02020900000000000000" pitchFamily="18" charset="-128"/>
              </a:rPr>
            </a:br>
            <a:r>
              <a:rPr lang="da-DK" sz="2500" dirty="0">
                <a:solidFill>
                  <a:srgbClr val="EE7136"/>
                </a:solidFill>
                <a:latin typeface="Noto Serif KR Black" panose="02020900000000000000" pitchFamily="18" charset="-128"/>
                <a:ea typeface="Noto Serif KR Black" panose="02020900000000000000" pitchFamily="18" charset="-128"/>
              </a:rPr>
              <a:t>chokolade, is, kiks og chips du højst kan spise om ugen: </a:t>
            </a:r>
          </a:p>
        </p:txBody>
      </p:sp>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0846" t="22530" r="32296" b="23221"/>
          <a:stretch/>
        </p:blipFill>
        <p:spPr>
          <a:xfrm>
            <a:off x="9144013" y="3429000"/>
            <a:ext cx="2492175" cy="2445404"/>
          </a:xfrm>
          <a:prstGeom prst="rect">
            <a:avLst/>
          </a:prstGeom>
        </p:spPr>
      </p:pic>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930896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25428" y="1"/>
            <a:ext cx="12242856" cy="6858000"/>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1459885" y="1878205"/>
            <a:ext cx="4302740" cy="3184715"/>
          </a:xfrm>
        </p:spPr>
        <p:txBody>
          <a:bodyPr>
            <a:noAutofit/>
          </a:bodyPr>
          <a:lstStyle/>
          <a:p>
            <a:pPr>
              <a:lnSpc>
                <a:spcPct val="107000"/>
              </a:lnSpc>
              <a:spcAft>
                <a:spcPts val="800"/>
              </a:spcAft>
            </a:pPr>
            <a:r>
              <a:rPr lang="da-DK" sz="5000" dirty="0">
                <a:solidFill>
                  <a:srgbClr val="3862AB"/>
                </a:solidFill>
                <a:latin typeface="Noto Serif KR Black" panose="02020900000000000000" pitchFamily="18" charset="-128"/>
                <a:ea typeface="Noto Serif KR Black" panose="02020900000000000000" pitchFamily="18" charset="-128"/>
              </a:rPr>
              <a:t>Sluk tørsten i vand</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9"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0"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34</a:t>
            </a:fld>
            <a:endParaRPr lang="da-DK" dirty="0">
              <a:solidFill>
                <a:prstClr val="white"/>
              </a:solidFill>
              <a:latin typeface="Arial"/>
            </a:endParaRPr>
          </a:p>
        </p:txBody>
      </p:sp>
      <p:pic>
        <p:nvPicPr>
          <p:cNvPr id="21" name="Billed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7247938" y="2057401"/>
            <a:ext cx="2866983" cy="2682332"/>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851097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5" name="Rektangel 4"/>
          <p:cNvSpPr/>
          <p:nvPr/>
        </p:nvSpPr>
        <p:spPr>
          <a:xfrm>
            <a:off x="0" y="0"/>
            <a:ext cx="12192000" cy="6872416"/>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753975" y="524799"/>
            <a:ext cx="6815225" cy="1300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000" dirty="0">
                <a:solidFill>
                  <a:srgbClr val="3862AB"/>
                </a:solidFill>
                <a:latin typeface="Noto Serif KR Black" panose="02020900000000000000" pitchFamily="18" charset="-128"/>
                <a:ea typeface="Noto Serif KR Black" panose="02020900000000000000" pitchFamily="18" charset="-128"/>
              </a:rPr>
              <a:t>Sluk tørsten i vand</a:t>
            </a:r>
          </a:p>
        </p:txBody>
      </p:sp>
      <p:sp>
        <p:nvSpPr>
          <p:cNvPr id="1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35</a:t>
            </a:fld>
            <a:endParaRPr lang="da-DK" dirty="0">
              <a:solidFill>
                <a:prstClr val="white"/>
              </a:solidFill>
              <a:latin typeface="Arial"/>
            </a:endParaRPr>
          </a:p>
        </p:txBody>
      </p:sp>
      <p:pic>
        <p:nvPicPr>
          <p:cNvPr id="15" name="Bille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7" name="Pladsholder til tekst 6"/>
          <p:cNvSpPr txBox="1">
            <a:spLocks/>
          </p:cNvSpPr>
          <p:nvPr/>
        </p:nvSpPr>
        <p:spPr>
          <a:xfrm>
            <a:off x="3847453" y="2059014"/>
            <a:ext cx="7925447" cy="4290934"/>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Din krop har brug for vand for at fungere optimalt. Vand dækker dit væskebehov uden at bidrage med kalorier.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Af hensyn til din sundhed er det vigtigt, at du begrænser, hvor meget du drikker af alkohol og søde drikkevarer som fx sodavand, saftevand, sports- og energidrikke. Drik ikke alkohol for din sundheds skyld. Både sukkersødede drikkevarer og alkohol kan ved et højt indtag bidrage med mange kalorier.</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Forskellige typer af drikkevarer har forskellige klimaaftryk. Da vi i Danmark drikker meget alkohol, kaffe, te og søde drikkevarer, udgør disse drikkevarer tilsammen en betydelig del af det klimaaftryk, der kommer fra vores mad og drikke.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Vand fra hanen er det mest klimavenlige valg. </a:t>
            </a: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p:txBody>
      </p:sp>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147456" y="2726175"/>
            <a:ext cx="3334231" cy="3119486"/>
          </a:xfrm>
          <a:prstGeom prst="rect">
            <a:avLst/>
          </a:prstGeom>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34208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1" y="0"/>
            <a:ext cx="12219932" cy="6941127"/>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29" name="Rektangel 28"/>
          <p:cNvSpPr/>
          <p:nvPr/>
        </p:nvSpPr>
        <p:spPr>
          <a:xfrm>
            <a:off x="-28456" y="590420"/>
            <a:ext cx="4642986" cy="635070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36</a:t>
            </a:fld>
            <a:endParaRPr lang="da-DK" dirty="0">
              <a:solidFill>
                <a:prstClr val="white"/>
              </a:solidFill>
              <a:latin typeface="Arial"/>
            </a:endParaRPr>
          </a:p>
        </p:txBody>
      </p:sp>
      <p:sp>
        <p:nvSpPr>
          <p:cNvPr id="17" name="Rektangel 16"/>
          <p:cNvSpPr/>
          <p:nvPr/>
        </p:nvSpPr>
        <p:spPr>
          <a:xfrm>
            <a:off x="4614530" y="1408765"/>
            <a:ext cx="7270151" cy="483777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Pladsholder til indhold 2"/>
          <p:cNvSpPr txBox="1">
            <a:spLocks/>
          </p:cNvSpPr>
          <p:nvPr/>
        </p:nvSpPr>
        <p:spPr>
          <a:xfrm>
            <a:off x="-28456" y="3024503"/>
            <a:ext cx="6010869" cy="3897656"/>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da-DK" sz="2800" dirty="0">
              <a:solidFill>
                <a:srgbClr val="EE7136"/>
              </a:solidFill>
              <a:latin typeface="Noto Serif KR" panose="02020400000000000000" pitchFamily="18" charset="-128"/>
              <a:ea typeface="Noto Serif KR" panose="02020400000000000000" pitchFamily="18" charset="-128"/>
            </a:endParaRPr>
          </a:p>
        </p:txBody>
      </p:sp>
      <p:sp>
        <p:nvSpPr>
          <p:cNvPr id="32" name="Pladsholder til indhold 2"/>
          <p:cNvSpPr txBox="1">
            <a:spLocks/>
          </p:cNvSpPr>
          <p:nvPr/>
        </p:nvSpPr>
        <p:spPr>
          <a:xfrm>
            <a:off x="88058" y="2881632"/>
            <a:ext cx="5723156" cy="353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100" dirty="0">
              <a:solidFill>
                <a:srgbClr val="EE7136"/>
              </a:solidFill>
              <a:latin typeface="Noto Serif KR" panose="02020400000000000000" pitchFamily="18" charset="-128"/>
              <a:ea typeface="Noto Serif KR" panose="02020400000000000000" pitchFamily="18" charset="-128"/>
            </a:endParaRP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Drik vand når du er tørstig, til dine måltider, og når du er fysisk aktiv.</a:t>
            </a: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Det er som regel tilstrækkeligt at drikke 1-1½ liter væske i døgnet. Både vand, kaffe og te, mælk, juice og andre drikkevarer tæller med i dit væskeindtag. </a:t>
            </a: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Når du er fysisk aktiv eller sveder meget, har du brug for at drikke mere væske end normalt.</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36</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30" name="Pladsholder til indhold 2"/>
          <p:cNvSpPr txBox="1">
            <a:spLocks/>
          </p:cNvSpPr>
          <p:nvPr/>
        </p:nvSpPr>
        <p:spPr>
          <a:xfrm>
            <a:off x="430112" y="920842"/>
            <a:ext cx="3660460" cy="189384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cs typeface="+mj-cs"/>
              </a:rPr>
              <a:t>Sluk</a:t>
            </a:r>
            <a:r>
              <a:rPr lang="da-DK" sz="5000" dirty="0">
                <a:solidFill>
                  <a:srgbClr val="3862AB"/>
                </a:solidFill>
                <a:latin typeface="Noto Serif KR Black" panose="02020900000000000000" pitchFamily="18" charset="-128"/>
                <a:ea typeface="Noto Serif KR Black" panose="02020900000000000000" pitchFamily="18" charset="-128"/>
              </a:rPr>
              <a:t> </a:t>
            </a:r>
            <a:r>
              <a:rPr lang="da-DK" sz="5000" dirty="0">
                <a:solidFill>
                  <a:srgbClr val="DC606E"/>
                </a:solidFill>
                <a:latin typeface="Noto Serif KR Black" panose="02020900000000000000" pitchFamily="18" charset="-128"/>
                <a:ea typeface="Noto Serif KR Black" panose="02020900000000000000" pitchFamily="18" charset="-128"/>
                <a:cs typeface="+mj-cs"/>
              </a:rPr>
              <a:t>tørsten i vand</a:t>
            </a:r>
          </a:p>
        </p:txBody>
      </p:sp>
      <p:sp>
        <p:nvSpPr>
          <p:cNvPr id="18" name="Pladsholder til indhold 2"/>
          <p:cNvSpPr txBox="1">
            <a:spLocks/>
          </p:cNvSpPr>
          <p:nvPr/>
        </p:nvSpPr>
        <p:spPr>
          <a:xfrm>
            <a:off x="5982412" y="1618580"/>
            <a:ext cx="5797941" cy="4435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Skru ned for alkohol. Læs om Sundhedsstyrelsens udmeldinger om alkohol på sst.dk.</a:t>
            </a:r>
          </a:p>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Køb ikke ind til et lager af søde drikkevarer – så fristes du ikke til at drikke for meget af dem.</a:t>
            </a:r>
          </a:p>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For voksne, der regelmæssigt drikker fx sodavand, kan sukkerfrie drikkevarer være en midlertidig løsning i forhold til at skære ned på indtaget af de sukkersødede drikkevarer.</a:t>
            </a:r>
          </a:p>
        </p:txBody>
      </p:sp>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898403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5" name="Rektangel 4"/>
          <p:cNvSpPr/>
          <p:nvPr/>
        </p:nvSpPr>
        <p:spPr>
          <a:xfrm>
            <a:off x="0" y="-19050"/>
            <a:ext cx="12192000" cy="6872416"/>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773318" y="416015"/>
            <a:ext cx="6815225" cy="1300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000" dirty="0">
                <a:solidFill>
                  <a:srgbClr val="3862AB"/>
                </a:solidFill>
                <a:latin typeface="Noto Serif KR Black" panose="02020900000000000000" pitchFamily="18" charset="-128"/>
                <a:ea typeface="Noto Serif KR Black" panose="02020900000000000000" pitchFamily="18" charset="-128"/>
              </a:rPr>
              <a:t>Sluk tørsten i vand</a:t>
            </a:r>
          </a:p>
        </p:txBody>
      </p:sp>
      <p:sp>
        <p:nvSpPr>
          <p:cNvPr id="1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37</a:t>
            </a:fld>
            <a:endParaRPr lang="da-DK" dirty="0">
              <a:solidFill>
                <a:prstClr val="white"/>
              </a:solidFill>
              <a:latin typeface="Arial"/>
            </a:endParaRPr>
          </a:p>
        </p:txBody>
      </p:sp>
      <p:pic>
        <p:nvPicPr>
          <p:cNvPr id="15" name="Bille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7" name="Pladsholder til tekst 6"/>
          <p:cNvSpPr txBox="1">
            <a:spLocks/>
          </p:cNvSpPr>
          <p:nvPr/>
        </p:nvSpPr>
        <p:spPr>
          <a:xfrm>
            <a:off x="5090268" y="1690688"/>
            <a:ext cx="7017934" cy="4682466"/>
          </a:xfrm>
          <a:prstGeom prst="rect">
            <a:avLst/>
          </a:prstGeom>
          <a:noFill/>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000" dirty="0">
                <a:solidFill>
                  <a:srgbClr val="3862AB"/>
                </a:solidFill>
                <a:latin typeface="Noto Serif KR" panose="02020400000000000000" pitchFamily="18" charset="-128"/>
                <a:ea typeface="Noto Serif KR" panose="02020400000000000000" pitchFamily="18" charset="-128"/>
                <a:cs typeface="+mj-cs"/>
              </a:rPr>
              <a:t>Skru ned for søde drikkevarer, fx sodavand, saftevand, </a:t>
            </a:r>
            <a:br>
              <a:rPr lang="da-DK" sz="2000" dirty="0">
                <a:solidFill>
                  <a:srgbClr val="3862AB"/>
                </a:solidFill>
                <a:latin typeface="Noto Serif KR" panose="02020400000000000000" pitchFamily="18" charset="-128"/>
                <a:ea typeface="Noto Serif KR" panose="02020400000000000000" pitchFamily="18" charset="-128"/>
                <a:cs typeface="+mj-cs"/>
              </a:rPr>
            </a:br>
            <a:r>
              <a:rPr lang="da-DK" sz="2000" dirty="0">
                <a:solidFill>
                  <a:srgbClr val="3862AB"/>
                </a:solidFill>
                <a:latin typeface="Noto Serif KR" panose="02020400000000000000" pitchFamily="18" charset="-128"/>
                <a:ea typeface="Noto Serif KR" panose="02020400000000000000" pitchFamily="18" charset="-128"/>
                <a:cs typeface="+mj-cs"/>
              </a:rPr>
              <a:t>samt sports- og energidrikke. </a:t>
            </a:r>
            <a:br>
              <a:rPr lang="da-DK" sz="2000" dirty="0">
                <a:solidFill>
                  <a:srgbClr val="3862AB"/>
                </a:solidFill>
                <a:latin typeface="Noto Serif KR" panose="02020400000000000000" pitchFamily="18" charset="-128"/>
                <a:ea typeface="Noto Serif KR" panose="02020400000000000000" pitchFamily="18" charset="-128"/>
                <a:cs typeface="+mj-cs"/>
              </a:rPr>
            </a:br>
            <a:endParaRPr lang="da-DK" sz="200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dirty="0">
                <a:solidFill>
                  <a:srgbClr val="3862AB"/>
                </a:solidFill>
                <a:latin typeface="Noto Serif KR" panose="02020400000000000000" pitchFamily="18" charset="-128"/>
                <a:ea typeface="Noto Serif KR" panose="02020400000000000000" pitchFamily="18" charset="-128"/>
                <a:cs typeface="+mj-cs"/>
              </a:rPr>
              <a:t>Af disse søde drikkevarer bør du  højst drikke: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Børn på 4-6 år: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¼ liter om ugen.</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Børn på 7-9 år: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1/3 liter om ugen.</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Større børn og voksne: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½ liter om ugen.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Børn bør ikke drikke energidrikke.</a:t>
            </a:r>
          </a:p>
          <a:p>
            <a:pPr>
              <a:lnSpc>
                <a:spcPct val="100000"/>
              </a:lnSpc>
            </a:pPr>
            <a:endParaRPr lang="da-DK" sz="2000" b="0" dirty="0">
              <a:solidFill>
                <a:srgbClr val="3862AB"/>
              </a:solidFill>
              <a:ea typeface="Noto Serif KR" panose="02020400000000000000"/>
              <a:cs typeface="+mj-cs"/>
            </a:endParaRPr>
          </a:p>
        </p:txBody>
      </p:sp>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827356" y="2357916"/>
            <a:ext cx="3334231" cy="3119486"/>
          </a:xfrm>
          <a:prstGeom prst="rect">
            <a:avLst/>
          </a:prstGeom>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091446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38</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12" name="Titel 1"/>
          <p:cNvSpPr txBox="1">
            <a:spLocks/>
          </p:cNvSpPr>
          <p:nvPr/>
        </p:nvSpPr>
        <p:spPr>
          <a:xfrm>
            <a:off x="596153" y="507201"/>
            <a:ext cx="7167621" cy="15670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5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Husk</a:t>
            </a:r>
          </a:p>
          <a:p>
            <a:pPr algn="l">
              <a:lnSpc>
                <a:spcPct val="107000"/>
              </a:lnSpc>
              <a:spcAft>
                <a:spcPts val="800"/>
              </a:spcAft>
            </a:pPr>
            <a:r>
              <a:rPr lang="da-DK" sz="3000"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a:t>
            </a:r>
            <a:r>
              <a:rPr lang="da-DK" sz="30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at begrænse madspild</a:t>
            </a:r>
          </a:p>
        </p:txBody>
      </p:sp>
      <p:sp>
        <p:nvSpPr>
          <p:cNvPr id="16" name="Titel 1"/>
          <p:cNvSpPr txBox="1">
            <a:spLocks/>
          </p:cNvSpPr>
          <p:nvPr/>
        </p:nvSpPr>
        <p:spPr>
          <a:xfrm>
            <a:off x="569104" y="2515528"/>
            <a:ext cx="9407409" cy="3295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Madspild bidrager til klimabelastningen. Tænk derfor over, hvor meget mad du køber ind og smider ud. </a:t>
            </a:r>
          </a:p>
          <a:p>
            <a:pPr marL="285750" indent="-285750">
              <a:lnSpc>
                <a:spcPct val="100000"/>
              </a:lnSpc>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lnSpc>
                <a:spcPct val="100000"/>
              </a:lnSpc>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Planlæg dine indkøb, undgå impulskøb og lad være med at købe eller spise mere, end du har brug for. </a:t>
            </a:r>
          </a:p>
          <a:p>
            <a:pPr marL="285750" indent="-285750">
              <a:lnSpc>
                <a:spcPct val="100000"/>
              </a:lnSpc>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lnSpc>
                <a:spcPct val="100000"/>
              </a:lnSpc>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Opbevar maden ved den rigtige temperatur og vær opmærksom på holdbarheds-mærkningen. </a:t>
            </a:r>
          </a:p>
          <a:p>
            <a:pPr marL="285750" indent="-285750">
              <a:lnSpc>
                <a:spcPct val="100000"/>
              </a:lnSpc>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lnSpc>
                <a:spcPct val="100000"/>
              </a:lnSpc>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Undgå madspild ved at bruge dine rester til madpakken eller i andre retter. </a:t>
            </a:r>
            <a:b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b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Køl hurtigt de madrester ned, som skal bruges senere.</a:t>
            </a:r>
          </a:p>
        </p:txBody>
      </p:sp>
      <p:pic>
        <p:nvPicPr>
          <p:cNvPr id="13" name="Pladsholder til indho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55027">
            <a:off x="8441431" y="3640061"/>
            <a:ext cx="4800662" cy="3200440"/>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639556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39</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12" name="Titel 1"/>
          <p:cNvSpPr txBox="1">
            <a:spLocks/>
          </p:cNvSpPr>
          <p:nvPr/>
        </p:nvSpPr>
        <p:spPr>
          <a:xfrm>
            <a:off x="596153" y="507201"/>
            <a:ext cx="8629734" cy="151294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54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Husk</a:t>
            </a:r>
          </a:p>
          <a:p>
            <a:pPr algn="l">
              <a:lnSpc>
                <a:spcPct val="107000"/>
              </a:lnSpc>
              <a:spcAft>
                <a:spcPts val="800"/>
              </a:spcAft>
            </a:pPr>
            <a:r>
              <a:rPr lang="da-DK" sz="3200"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a:t>
            </a:r>
            <a:r>
              <a:rPr lang="da-DK" sz="32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at gå efter Nøglehullet, når du køber ind. </a:t>
            </a:r>
          </a:p>
        </p:txBody>
      </p:sp>
      <p:sp>
        <p:nvSpPr>
          <p:cNvPr id="16" name="Titel 1"/>
          <p:cNvSpPr txBox="1">
            <a:spLocks/>
          </p:cNvSpPr>
          <p:nvPr/>
        </p:nvSpPr>
        <p:spPr>
          <a:xfrm>
            <a:off x="596153" y="2660415"/>
            <a:ext cx="9407409" cy="2546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Nøglehullet er det officielle ernæringsmærke, som gør det nemt at vælge sundere i hverdagen. </a:t>
            </a:r>
          </a:p>
          <a:p>
            <a:pPr marL="285750" indent="-285750">
              <a:lnSpc>
                <a:spcPct val="100000"/>
              </a:lnSpc>
              <a:buFont typeface="Arial" panose="020B0604020202020204" pitchFamily="34" charset="0"/>
              <a:buChar char="•"/>
            </a:pPr>
            <a:endPar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lnSpc>
                <a:spcPct val="100000"/>
              </a:lnSpc>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Når du vælger mad- og drikkevarer med Nøglehullet, bliver det nemmere at spare på fedt, sukker og salt og at få flere fibre og fuldkorn.</a:t>
            </a:r>
          </a:p>
        </p:txBody>
      </p:sp>
      <p:pic>
        <p:nvPicPr>
          <p:cNvPr id="13" name="Billed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3041" y="4694199"/>
            <a:ext cx="1817441" cy="1812222"/>
          </a:xfrm>
          <a:prstGeom prst="rect">
            <a:avLst/>
          </a:prstGeom>
          <a:effectLst>
            <a:outerShdw blurRad="50800" dist="38100" dir="2700000" algn="tl" rotWithShape="0">
              <a:prstClr val="black">
                <a:alpha val="40000"/>
              </a:prstClr>
            </a:outerShdw>
          </a:effectLst>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5636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1" y="1"/>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1119447" y="1162519"/>
            <a:ext cx="8477795" cy="3271843"/>
          </a:xfrm>
          <a:prstGeom prst="rect">
            <a:avLst/>
          </a:prstGeom>
          <a:solidFill>
            <a:srgbClr val="83CAE3"/>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2"/>
          <p:cNvSpPr txBox="1">
            <a:spLocks/>
          </p:cNvSpPr>
          <p:nvPr/>
        </p:nvSpPr>
        <p:spPr>
          <a:xfrm>
            <a:off x="1532772" y="1776229"/>
            <a:ext cx="7651143" cy="1849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da-DK" sz="5500" dirty="0">
                <a:solidFill>
                  <a:srgbClr val="3862AB"/>
                </a:solidFill>
                <a:latin typeface="Noto Serif KR Black" panose="02020900000000000000" pitchFamily="18" charset="-128"/>
                <a:ea typeface="Noto Serif KR Black" panose="02020900000000000000" pitchFamily="18" charset="-128"/>
              </a:rPr>
              <a:t>De officielle Kostråd</a:t>
            </a:r>
            <a:br>
              <a:rPr lang="da-DK" sz="5500" dirty="0">
                <a:solidFill>
                  <a:srgbClr val="3862AB"/>
                </a:solidFill>
                <a:latin typeface="Noto Serif KR Black" panose="02020900000000000000" pitchFamily="18" charset="-128"/>
                <a:ea typeface="Noto Serif KR Black" panose="02020900000000000000" pitchFamily="18" charset="-128"/>
              </a:rPr>
            </a:br>
            <a:r>
              <a:rPr lang="da-DK" sz="3200" i="1" dirty="0">
                <a:solidFill>
                  <a:srgbClr val="3862AB"/>
                </a:solidFill>
                <a:latin typeface="Noto Serif KR Black" panose="02020900000000000000" pitchFamily="18" charset="-128"/>
                <a:ea typeface="Noto Serif KR Black" panose="02020900000000000000" pitchFamily="18" charset="-128"/>
              </a:rPr>
              <a:t>- godt for sundhed og klima</a:t>
            </a:r>
            <a:endParaRPr lang="da-DK" sz="3200" i="1" dirty="0">
              <a:solidFill>
                <a:srgbClr val="377466"/>
              </a:solidFill>
              <a:latin typeface="Noto Serif KR Black" panose="02020900000000000000" pitchFamily="18" charset="-128"/>
              <a:ea typeface="Noto Serif KR Black" panose="02020900000000000000" pitchFamily="18" charset="-128"/>
              <a:cs typeface="Calibri" panose="020F0502020204030204" pitchFamily="34" charset="0"/>
            </a:endParaRPr>
          </a:p>
        </p:txBody>
      </p:sp>
      <p:sp>
        <p:nvSpPr>
          <p:cNvPr id="9" name="Rektangel 8"/>
          <p:cNvSpPr/>
          <p:nvPr/>
        </p:nvSpPr>
        <p:spPr>
          <a:xfrm>
            <a:off x="1620253" y="3721389"/>
            <a:ext cx="5035466" cy="3140164"/>
          </a:xfrm>
          <a:prstGeom prst="rect">
            <a:avLst/>
          </a:prstGeom>
          <a:solidFill>
            <a:srgbClr val="F8B469"/>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indhold 2"/>
          <p:cNvSpPr txBox="1">
            <a:spLocks/>
          </p:cNvSpPr>
          <p:nvPr/>
        </p:nvSpPr>
        <p:spPr>
          <a:xfrm>
            <a:off x="1887561" y="3960519"/>
            <a:ext cx="4502606" cy="226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400" dirty="0">
                <a:solidFill>
                  <a:srgbClr val="D04936"/>
                </a:solidFill>
                <a:latin typeface="Noto Serif KR" panose="02020400000000000000" pitchFamily="18" charset="-128"/>
                <a:ea typeface="Noto Serif KR" panose="02020400000000000000" pitchFamily="18" charset="-128"/>
              </a:rPr>
              <a:t>De officielle Kostråd er fundamentet for arbejdet med at fremme sundere og mere klimavenlige kostvaner blandt danskerne – kommunikativt, produktmæssigt, strukturelt mv.</a:t>
            </a:r>
          </a:p>
        </p:txBody>
      </p:sp>
      <p:sp>
        <p:nvSpPr>
          <p:cNvPr id="11" name="Rektangel 10"/>
          <p:cNvSpPr/>
          <p:nvPr/>
        </p:nvSpPr>
        <p:spPr>
          <a:xfrm>
            <a:off x="6660634" y="4171406"/>
            <a:ext cx="4219074" cy="2686594"/>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6923028" y="4250212"/>
            <a:ext cx="3818944" cy="234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sz="1400" dirty="0">
              <a:solidFill>
                <a:srgbClr val="373D8D"/>
              </a:solidFill>
              <a:latin typeface="Noto Serif KR" panose="02020400000000000000" pitchFamily="18" charset="-128"/>
              <a:ea typeface="Noto Serif KR" panose="02020400000000000000" pitchFamily="18" charset="-128"/>
            </a:endParaRPr>
          </a:p>
          <a:p>
            <a:pPr marL="0" indent="0">
              <a:lnSpc>
                <a:spcPct val="100000"/>
              </a:lnSpc>
              <a:buNone/>
            </a:pPr>
            <a:r>
              <a:rPr lang="da-DK" sz="2400" dirty="0">
                <a:solidFill>
                  <a:srgbClr val="373D8D"/>
                </a:solidFill>
                <a:latin typeface="Noto Serif KR" panose="02020400000000000000" pitchFamily="18" charset="-128"/>
                <a:ea typeface="Noto Serif KR" panose="02020400000000000000" pitchFamily="18" charset="-128"/>
              </a:rPr>
              <a:t>De tidligere kostråd fra 2013 havde meget lidt fokus på klima – blot få sætninger om at begrænse madspild og at vælge varer i sæson.</a:t>
            </a:r>
          </a:p>
        </p:txBody>
      </p:sp>
      <p:sp>
        <p:nvSpPr>
          <p:cNvPr id="1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5"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a:t>
            </a:fld>
            <a:endParaRPr lang="da-DK" dirty="0">
              <a:solidFill>
                <a:prstClr val="white"/>
              </a:solidFill>
              <a:latin typeface="Arial"/>
            </a:endParaRPr>
          </a:p>
        </p:txBody>
      </p:sp>
      <p:pic>
        <p:nvPicPr>
          <p:cNvPr id="17" name="Billed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9" name="Billed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54399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ladsholder til indhold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235" t="18644" r="30017" b="11472"/>
          <a:stretch/>
        </p:blipFill>
        <p:spPr>
          <a:xfrm>
            <a:off x="9633733" y="3712859"/>
            <a:ext cx="1854088" cy="2173235"/>
          </a:xfrm>
        </p:spPr>
      </p:pic>
      <p:sp>
        <p:nvSpPr>
          <p:cNvPr id="5" name="Titel 1"/>
          <p:cNvSpPr txBox="1">
            <a:spLocks/>
          </p:cNvSpPr>
          <p:nvPr/>
        </p:nvSpPr>
        <p:spPr>
          <a:xfrm>
            <a:off x="350465" y="1916371"/>
            <a:ext cx="7804876" cy="8151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8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Opsummering</a:t>
            </a:r>
          </a:p>
          <a:p>
            <a:pPr marL="538163">
              <a:lnSpc>
                <a:spcPct val="107000"/>
              </a:lnSpc>
              <a:spcAft>
                <a:spcPts val="800"/>
              </a:spcAft>
            </a:pPr>
            <a:r>
              <a:rPr lang="da-DK" sz="32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Både nye og velkendte toner i </a:t>
            </a:r>
            <a:br>
              <a:rPr lang="da-DK" sz="32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br>
            <a:r>
              <a:rPr lang="da-DK" sz="32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de nye kostråd</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40</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30" name="Titel 1"/>
          <p:cNvSpPr txBox="1">
            <a:spLocks/>
          </p:cNvSpPr>
          <p:nvPr/>
        </p:nvSpPr>
        <p:spPr>
          <a:xfrm>
            <a:off x="195117" y="1690688"/>
            <a:ext cx="11262678" cy="49909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 </a:t>
            </a:r>
          </a:p>
          <a:p>
            <a:endParaRPr lang="da-DK" sz="2000" b="1"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p:txBody>
      </p:sp>
      <p:pic>
        <p:nvPicPr>
          <p:cNvPr id="17" name="Billede 16"/>
          <p:cNvPicPr>
            <a:picLocks noChangeAspect="1"/>
          </p:cNvPicPr>
          <p:nvPr/>
        </p:nvPicPr>
        <p:blipFill rotWithShape="1">
          <a:blip r:embed="rId5" cstate="print">
            <a:extLst>
              <a:ext uri="{28A0092B-C50C-407E-A947-70E740481C1C}">
                <a14:useLocalDpi xmlns:a14="http://schemas.microsoft.com/office/drawing/2010/main" val="0"/>
              </a:ext>
            </a:extLst>
          </a:blip>
          <a:srcRect l="31081" t="22787" r="31359" b="22668"/>
          <a:stretch/>
        </p:blipFill>
        <p:spPr>
          <a:xfrm>
            <a:off x="8559706" y="2391991"/>
            <a:ext cx="1762308" cy="1706183"/>
          </a:xfrm>
          <a:prstGeom prst="rect">
            <a:avLst/>
          </a:prstGeom>
        </p:spPr>
      </p:pic>
      <p:pic>
        <p:nvPicPr>
          <p:cNvPr id="12" name="Bille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754456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414592" y="401721"/>
            <a:ext cx="7770856" cy="1507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Nye toner i de nye kostråd</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41</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30" name="Titel 1"/>
          <p:cNvSpPr txBox="1">
            <a:spLocks/>
          </p:cNvSpPr>
          <p:nvPr/>
        </p:nvSpPr>
        <p:spPr>
          <a:xfrm>
            <a:off x="4618601" y="2321271"/>
            <a:ext cx="7154299" cy="43866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 typeface="Arial" panose="020B0604020202020204" pitchFamily="34" charset="0"/>
              <a:buChar char="•"/>
            </a:pPr>
            <a:endPar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planterigt. Dvs. mange grøntsager, bælgfrugter, frugter, nødder, frø, fuldkornsprodukter og kartofler.</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Skær ned på kød - især okse- og lammekød. Ca. 350 g kød i alt om ugen er tilpas.</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Skru op for bælgfrugter. Fx bønner, linser og kikærter. Ca. 100 g om dagen er tilpas, når du spiser planterigt og varieret.</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nødder. Ca. 30 g om dagen er tilpas.</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især mørkegrønne grøntsager. Fx broccoli, spinat og grønkål. Ca. 100 g om dagen er tilpas.</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især røde og orange grøntsager. Fx gulerod, tomat og rød peberfrugt. Ca. 100 g om dagen er tilpas.</a:t>
            </a:r>
          </a:p>
          <a:p>
            <a:pPr marL="457200" indent="-276225">
              <a:lnSpc>
                <a:spcPct val="100000"/>
              </a:lnSpc>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Ca. 250 ml mejeriprodukt og 20 g ost er tilpas (dvs. en mindre mængde end tidligere).</a:t>
            </a:r>
          </a:p>
          <a:p>
            <a:pPr>
              <a:lnSpc>
                <a:spcPct val="100000"/>
              </a:lnSpc>
            </a:pPr>
            <a:endPar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a:lnSpc>
                <a:spcPct val="100000"/>
              </a:lnSpc>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 </a:t>
            </a:r>
          </a:p>
          <a:p>
            <a:pPr>
              <a:lnSpc>
                <a:spcPct val="100000"/>
              </a:lnSpc>
            </a:pPr>
            <a:endPar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p:txBody>
      </p:sp>
      <p:pic>
        <p:nvPicPr>
          <p:cNvPr id="24" name="Pladsholder til indhold 4"/>
          <p:cNvPicPr>
            <a:picLocks noChangeAspect="1"/>
          </p:cNvPicPr>
          <p:nvPr/>
        </p:nvPicPr>
        <p:blipFill rotWithShape="1">
          <a:blip r:embed="rId4" cstate="print">
            <a:extLst>
              <a:ext uri="{28A0092B-C50C-407E-A947-70E740481C1C}">
                <a14:useLocalDpi xmlns:a14="http://schemas.microsoft.com/office/drawing/2010/main" val="0"/>
              </a:ext>
            </a:extLst>
          </a:blip>
          <a:srcRect l="21764" t="11069" r="22850" b="9027"/>
          <a:stretch/>
        </p:blipFill>
        <p:spPr>
          <a:xfrm>
            <a:off x="2980079" y="2787020"/>
            <a:ext cx="1121210" cy="1078340"/>
          </a:xfrm>
          <a:prstGeom prst="rect">
            <a:avLst/>
          </a:prstGeom>
        </p:spPr>
      </p:pic>
      <p:pic>
        <p:nvPicPr>
          <p:cNvPr id="25"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588675" y="2262999"/>
            <a:ext cx="431775" cy="2165955"/>
          </a:xfrm>
          <a:prstGeom prst="rect">
            <a:avLst/>
          </a:prstGeom>
        </p:spPr>
      </p:pic>
      <p:pic>
        <p:nvPicPr>
          <p:cNvPr id="26" name="Billed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028" y="2469120"/>
            <a:ext cx="2539080" cy="1692720"/>
          </a:xfrm>
          <a:prstGeom prst="rect">
            <a:avLst/>
          </a:prstGeom>
        </p:spPr>
      </p:pic>
      <p:pic>
        <p:nvPicPr>
          <p:cNvPr id="27" name="Billed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53" y="4096552"/>
            <a:ext cx="2298545" cy="1532363"/>
          </a:xfrm>
          <a:prstGeom prst="rect">
            <a:avLst/>
          </a:prstGeom>
        </p:spPr>
      </p:pic>
      <p:pic>
        <p:nvPicPr>
          <p:cNvPr id="28" name="Billed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4293" y="3983929"/>
            <a:ext cx="1651277" cy="1100851"/>
          </a:xfrm>
          <a:prstGeom prst="rect">
            <a:avLst/>
          </a:prstGeom>
        </p:spPr>
      </p:pic>
      <p:pic>
        <p:nvPicPr>
          <p:cNvPr id="29" name="Pladsholder til indhold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750" y="3825221"/>
            <a:ext cx="2927904" cy="1951935"/>
          </a:xfrm>
          <a:prstGeom prst="rect">
            <a:avLst/>
          </a:prstGeom>
        </p:spPr>
      </p:pic>
      <p:pic>
        <p:nvPicPr>
          <p:cNvPr id="31" name="Pladsholder til indhold 5"/>
          <p:cNvPicPr>
            <a:picLocks noChangeAspect="1"/>
          </p:cNvPicPr>
          <p:nvPr/>
        </p:nvPicPr>
        <p:blipFill rotWithShape="1">
          <a:blip r:embed="rId10" cstate="print">
            <a:extLst>
              <a:ext uri="{28A0092B-C50C-407E-A947-70E740481C1C}">
                <a14:useLocalDpi xmlns:a14="http://schemas.microsoft.com/office/drawing/2010/main" val="0"/>
              </a:ext>
            </a:extLst>
          </a:blip>
          <a:srcRect l="29443" r="31805" b="218"/>
          <a:stretch/>
        </p:blipFill>
        <p:spPr>
          <a:xfrm>
            <a:off x="964187" y="2247074"/>
            <a:ext cx="647313" cy="2500146"/>
          </a:xfrm>
          <a:prstGeom prst="rect">
            <a:avLst/>
          </a:prstGeom>
        </p:spPr>
      </p:pic>
      <p:pic>
        <p:nvPicPr>
          <p:cNvPr id="32" name="Pladsholder til indhold 5"/>
          <p:cNvPicPr>
            <a:picLocks noChangeAspect="1"/>
          </p:cNvPicPr>
          <p:nvPr/>
        </p:nvPicPr>
        <p:blipFill rotWithShape="1">
          <a:blip r:embed="rId11" cstate="print">
            <a:extLst>
              <a:ext uri="{28A0092B-C50C-407E-A947-70E740481C1C}">
                <a14:useLocalDpi xmlns:a14="http://schemas.microsoft.com/office/drawing/2010/main" val="0"/>
              </a:ext>
            </a:extLst>
          </a:blip>
          <a:srcRect l="30235" t="18644" r="30017" b="11472"/>
          <a:stretch/>
        </p:blipFill>
        <p:spPr>
          <a:xfrm>
            <a:off x="2058126" y="4889449"/>
            <a:ext cx="631291" cy="739956"/>
          </a:xfrm>
          <a:prstGeom prst="rect">
            <a:avLst/>
          </a:prstGeom>
        </p:spPr>
      </p:pic>
      <p:pic>
        <p:nvPicPr>
          <p:cNvPr id="19" name="Billed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62697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ladsholder til indhol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3135" y="2147617"/>
            <a:ext cx="5342031" cy="3561354"/>
          </a:xfrm>
        </p:spPr>
      </p:pic>
      <p:sp>
        <p:nvSpPr>
          <p:cNvPr id="5" name="Titel 1"/>
          <p:cNvSpPr txBox="1">
            <a:spLocks/>
          </p:cNvSpPr>
          <p:nvPr/>
        </p:nvSpPr>
        <p:spPr>
          <a:xfrm>
            <a:off x="569103" y="467865"/>
            <a:ext cx="8713441" cy="1563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Velkendte toner i </a:t>
            </a:r>
            <a:b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b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de nye kostråd</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42</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30" name="Titel 1"/>
          <p:cNvSpPr txBox="1">
            <a:spLocks/>
          </p:cNvSpPr>
          <p:nvPr/>
        </p:nvSpPr>
        <p:spPr>
          <a:xfrm>
            <a:off x="569103" y="2020145"/>
            <a:ext cx="7927197" cy="4486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varieret og ikke for meget.</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600 g grøntsager og frugter om dagen, altså ‘6-om-dagen’. Mindst halvdelen skal være grøntsager.</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især grove grøntsager som ærter, kål og rodfrugter. </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mad med fuldkorn. Mindst 75 g om dagen og gerne mere.</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350 g fisk om ugen, heraf 200 g fede fisk.</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planteolier frem for hårde fedtstoffer som smør og kokosolie (tidligere: ”spis mindre mættet fedt”).</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Skær ned på det søde, salte og fede.</a:t>
            </a:r>
          </a:p>
          <a:p>
            <a:pPr marL="457200" indent="-276225">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Sluk tørsten i vand.</a:t>
            </a:r>
            <a:endParaRPr lang="da-DK" sz="2400" dirty="0">
              <a:latin typeface="Noto Serif KR" panose="02020400000000000000" pitchFamily="18" charset="-128"/>
              <a:ea typeface="Noto Serif KR" panose="02020400000000000000" pitchFamily="18" charset="-128"/>
            </a:endParaRPr>
          </a:p>
        </p:txBody>
      </p:sp>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417811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a:t>
            </a:r>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1603"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Titel på præsentation</a:t>
            </a: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43</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30" name="Titel 1"/>
          <p:cNvSpPr txBox="1">
            <a:spLocks/>
          </p:cNvSpPr>
          <p:nvPr/>
        </p:nvSpPr>
        <p:spPr>
          <a:xfrm>
            <a:off x="4092608" y="1747465"/>
            <a:ext cx="7152424" cy="3853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7000"/>
              </a:lnSpc>
              <a:spcAft>
                <a:spcPts val="800"/>
              </a:spcAft>
              <a:buFont typeface="Arial" panose="020B0604020202020204" pitchFamily="34" charset="0"/>
              <a:buChar char="•"/>
            </a:pPr>
            <a:endParaRPr lang="da-DK" dirty="0">
              <a:solidFill>
                <a:srgbClr val="406876"/>
              </a:solidFill>
              <a:latin typeface="Noto Serif KR Black" panose="02020900000000000000" pitchFamily="18" charset="-128"/>
              <a:ea typeface="Calibri" panose="020F0502020204030204" pitchFamily="34" charset="0"/>
              <a:cs typeface="Calibri" panose="020F0502020204030204" pitchFamily="34" charset="0"/>
            </a:endParaRPr>
          </a:p>
        </p:txBody>
      </p:sp>
      <p:sp>
        <p:nvSpPr>
          <p:cNvPr id="18" name="Rektangel 17"/>
          <p:cNvSpPr/>
          <p:nvPr/>
        </p:nvSpPr>
        <p:spPr>
          <a:xfrm>
            <a:off x="6321" y="238722"/>
            <a:ext cx="7454609" cy="5684808"/>
          </a:xfrm>
          <a:prstGeom prst="rect">
            <a:avLst/>
          </a:prstGeom>
          <a:solidFill>
            <a:srgbClr val="83CAE3"/>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Pladsholder til indhold 2"/>
          <p:cNvSpPr txBox="1">
            <a:spLocks/>
          </p:cNvSpPr>
          <p:nvPr/>
        </p:nvSpPr>
        <p:spPr>
          <a:xfrm>
            <a:off x="237904" y="559558"/>
            <a:ext cx="6915927" cy="5710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5000" b="1" dirty="0">
                <a:solidFill>
                  <a:srgbClr val="3862AB"/>
                </a:solidFill>
                <a:latin typeface="Noto Serif KR Black" panose="02020900000000000000" pitchFamily="18" charset="-128"/>
                <a:ea typeface="Noto Serif KR Black" panose="02020900000000000000" pitchFamily="18" charset="-128"/>
              </a:rPr>
              <a:t>Følg de officielle kostråd – godt for sundhed og klima</a:t>
            </a:r>
          </a:p>
        </p:txBody>
      </p:sp>
      <p:sp>
        <p:nvSpPr>
          <p:cNvPr id="20" name="Rektangel 19"/>
          <p:cNvSpPr/>
          <p:nvPr/>
        </p:nvSpPr>
        <p:spPr>
          <a:xfrm>
            <a:off x="838199" y="3333960"/>
            <a:ext cx="6391806" cy="3571336"/>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ladsholder til indhold 2"/>
          <p:cNvSpPr txBox="1">
            <a:spLocks/>
          </p:cNvSpPr>
          <p:nvPr/>
        </p:nvSpPr>
        <p:spPr>
          <a:xfrm>
            <a:off x="958086" y="3453051"/>
            <a:ext cx="6119146" cy="3259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da-DK" sz="4000" b="1" dirty="0">
                <a:solidFill>
                  <a:srgbClr val="D04936"/>
                </a:solidFill>
                <a:latin typeface="Noto Serif KR" panose="02020400000000000000" pitchFamily="18" charset="-128"/>
                <a:ea typeface="Noto Serif KR" panose="02020400000000000000" pitchFamily="18" charset="-128"/>
              </a:rPr>
              <a:t>Ingen kan gøre alt</a:t>
            </a:r>
          </a:p>
          <a:p>
            <a:pPr marL="0" indent="0">
              <a:lnSpc>
                <a:spcPct val="100000"/>
              </a:lnSpc>
              <a:spcAft>
                <a:spcPts val="800"/>
              </a:spcAft>
              <a:buNone/>
            </a:pPr>
            <a:r>
              <a:rPr lang="da-DK" sz="4000" b="1" dirty="0">
                <a:solidFill>
                  <a:srgbClr val="D04936"/>
                </a:solidFill>
                <a:latin typeface="Noto Serif KR" panose="02020400000000000000" pitchFamily="18" charset="-128"/>
                <a:ea typeface="Noto Serif KR" panose="02020400000000000000" pitchFamily="18" charset="-128"/>
              </a:rPr>
              <a:t>- Men alle kan gøre noget</a:t>
            </a:r>
          </a:p>
        </p:txBody>
      </p:sp>
      <p:sp>
        <p:nvSpPr>
          <p:cNvPr id="22" name="Rektangel 21"/>
          <p:cNvSpPr/>
          <p:nvPr/>
        </p:nvSpPr>
        <p:spPr>
          <a:xfrm>
            <a:off x="6926789" y="2663759"/>
            <a:ext cx="4546897" cy="4192438"/>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Pladsholder til indhold 2"/>
          <p:cNvSpPr txBox="1">
            <a:spLocks/>
          </p:cNvSpPr>
          <p:nvPr/>
        </p:nvSpPr>
        <p:spPr>
          <a:xfrm>
            <a:off x="6991495" y="2828291"/>
            <a:ext cx="3936970" cy="3610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36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Læs mere på altomkost.dk: </a:t>
            </a:r>
          </a:p>
          <a:p>
            <a:pPr marL="0" indent="0">
              <a:lnSpc>
                <a:spcPct val="107000"/>
              </a:lnSpc>
              <a:spcAft>
                <a:spcPts val="800"/>
              </a:spcAft>
              <a:buNone/>
            </a:pPr>
            <a:r>
              <a:rPr lang="da-DK" sz="3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hlinkClick r:id="rId4"/>
              </a:rPr>
              <a:t>De officielle Kostråd – godt for sundhed og klima</a:t>
            </a:r>
            <a:endParaRPr lang="da-DK" sz="3200" dirty="0">
              <a:ea typeface="Noto Serif KR" panose="02020400000000000000"/>
            </a:endParaRPr>
          </a:p>
          <a:p>
            <a:pPr marL="0" indent="0">
              <a:lnSpc>
                <a:spcPct val="107000"/>
              </a:lnSpc>
              <a:spcAft>
                <a:spcPts val="800"/>
              </a:spcAft>
              <a:buNone/>
            </a:pPr>
            <a:endParaRPr lang="da-DK" sz="2000" dirty="0">
              <a:solidFill>
                <a:srgbClr val="373D8D"/>
              </a:solidFill>
              <a:latin typeface="Noto Serif KR" panose="02020400000000000000" pitchFamily="18" charset="-128"/>
              <a:ea typeface="Noto Serif KR" panose="02020400000000000000" pitchFamily="18" charset="-128"/>
            </a:endParaRPr>
          </a:p>
        </p:txBody>
      </p:sp>
      <p:sp>
        <p:nvSpPr>
          <p:cNvPr id="32" name="Pladsholder til sidefod 3"/>
          <p:cNvSpPr txBox="1">
            <a:spLocks/>
          </p:cNvSpPr>
          <p:nvPr/>
        </p:nvSpPr>
        <p:spPr>
          <a:xfrm>
            <a:off x="516786" y="6535989"/>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3" name="Pladsholder til slidenummer 4"/>
          <p:cNvSpPr txBox="1">
            <a:spLocks/>
          </p:cNvSpPr>
          <p:nvPr/>
        </p:nvSpPr>
        <p:spPr>
          <a:xfrm>
            <a:off x="185587" y="6535989"/>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43</a:t>
            </a:fld>
            <a:endParaRPr lang="da-DK" dirty="0">
              <a:solidFill>
                <a:prstClr val="white"/>
              </a:solidFill>
              <a:latin typeface="Arial"/>
            </a:endParaRPr>
          </a:p>
        </p:txBody>
      </p:sp>
      <p:pic>
        <p:nvPicPr>
          <p:cNvPr id="34" name="Billed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99" y="6536265"/>
            <a:ext cx="219475" cy="201185"/>
          </a:xfrm>
          <a:prstGeom prst="rect">
            <a:avLst/>
          </a:prstGeom>
        </p:spPr>
      </p:pic>
      <p:pic>
        <p:nvPicPr>
          <p:cNvPr id="24" name="Billed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89786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3" y="681036"/>
            <a:ext cx="11179551" cy="1327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Hvorfor nye kostråd?</a:t>
            </a:r>
          </a:p>
          <a:p>
            <a:pPr>
              <a:lnSpc>
                <a:spcPct val="107000"/>
              </a:lnSpc>
              <a:spcAft>
                <a:spcPts val="800"/>
              </a:spcAft>
            </a:pPr>
            <a:r>
              <a:rPr lang="da-DK" sz="3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 og hvorfor fokus på både sundhed og klima?</a:t>
            </a:r>
          </a:p>
        </p:txBody>
      </p:sp>
      <p:pic>
        <p:nvPicPr>
          <p:cNvPr id="7" name="Pladsholder til indhold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4595" y="4722878"/>
            <a:ext cx="1077926" cy="1616889"/>
          </a:xfrm>
        </p:spPr>
      </p:pic>
      <p:sp>
        <p:nvSpPr>
          <p:cNvPr id="6" name="Titel 1"/>
          <p:cNvSpPr txBox="1">
            <a:spLocks/>
          </p:cNvSpPr>
          <p:nvPr/>
        </p:nvSpPr>
        <p:spPr>
          <a:xfrm>
            <a:off x="536705" y="2322336"/>
            <a:ext cx="7079817" cy="3739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392113">
              <a:lnSpc>
                <a:spcPct val="107000"/>
              </a:lnSpc>
              <a:spcAft>
                <a:spcPts val="800"/>
              </a:spcAft>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De nye </a:t>
            </a:r>
            <a:r>
              <a:rPr lang="da-DK" sz="2000" i="1"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officielle kostråd – godt for sundhed og klima </a:t>
            </a: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er en del af regeringens samlede klimaindsats.</a:t>
            </a:r>
          </a:p>
          <a:p>
            <a:pPr marL="571500" indent="-392113">
              <a:lnSpc>
                <a:spcPct val="107000"/>
              </a:lnSpc>
              <a:spcAft>
                <a:spcPts val="800"/>
              </a:spcAft>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Danskernes forbrug af fødevarer er en væsentlig kilde til CO2-udledning, og det har derfor betydning, hvad vi kommer i indkøbskurven og på tallerkenen.</a:t>
            </a:r>
          </a:p>
          <a:p>
            <a:pPr marL="571500" indent="-392113">
              <a:lnSpc>
                <a:spcPct val="107000"/>
              </a:lnSpc>
              <a:spcAft>
                <a:spcPts val="800"/>
              </a:spcAft>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Mange danskere vil gerne bidrage til et mere klimavenligt forbrug.</a:t>
            </a:r>
          </a:p>
          <a:p>
            <a:pPr marL="571500" indent="-392113">
              <a:lnSpc>
                <a:spcPct val="107000"/>
              </a:lnSpc>
              <a:spcAft>
                <a:spcPts val="800"/>
              </a:spcAft>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 Men der er brug for vejledning om, hvordan man kan </a:t>
            </a:r>
            <a:b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b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spise </a:t>
            </a:r>
            <a:r>
              <a:rPr lang="da-DK" sz="2000" i="1"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både</a:t>
            </a: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 sundt og klimavenligt.</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5</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3"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9542992" y="4462350"/>
            <a:ext cx="446567" cy="2240158"/>
          </a:xfrm>
          <a:prstGeom prst="rect">
            <a:avLst/>
          </a:prstGeom>
        </p:spPr>
      </p:pic>
      <p:pic>
        <p:nvPicPr>
          <p:cNvPr id="16" name="Billed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7495" y="4954941"/>
            <a:ext cx="1971816" cy="1314544"/>
          </a:xfrm>
          <a:prstGeom prst="rect">
            <a:avLst/>
          </a:prstGeom>
        </p:spPr>
      </p:pic>
      <p:pic>
        <p:nvPicPr>
          <p:cNvPr id="17" name="Billede 16"/>
          <p:cNvPicPr>
            <a:picLocks noChangeAspect="1"/>
          </p:cNvPicPr>
          <p:nvPr/>
        </p:nvPicPr>
        <p:blipFill rotWithShape="1">
          <a:blip r:embed="rId7" cstate="print">
            <a:extLst>
              <a:ext uri="{28A0092B-C50C-407E-A947-70E740481C1C}">
                <a14:useLocalDpi xmlns:a14="http://schemas.microsoft.com/office/drawing/2010/main" val="0"/>
              </a:ext>
            </a:extLst>
          </a:blip>
          <a:srcRect l="33034" r="35988"/>
          <a:stretch/>
        </p:blipFill>
        <p:spPr>
          <a:xfrm rot="16200000">
            <a:off x="10505430" y="3638487"/>
            <a:ext cx="686235" cy="1443204"/>
          </a:xfrm>
          <a:prstGeom prst="rect">
            <a:avLst/>
          </a:prstGeom>
          <a:effectLst>
            <a:outerShdw blurRad="50800" dist="50800" dir="5400000" algn="ctr" rotWithShape="0">
              <a:srgbClr val="000000">
                <a:alpha val="0"/>
              </a:srgbClr>
            </a:outerShdw>
          </a:effectLst>
        </p:spPr>
      </p:pic>
      <p:pic>
        <p:nvPicPr>
          <p:cNvPr id="19" name="Billede 18"/>
          <p:cNvPicPr>
            <a:picLocks noChangeAspect="1"/>
          </p:cNvPicPr>
          <p:nvPr/>
        </p:nvPicPr>
        <p:blipFill rotWithShape="1">
          <a:blip r:embed="rId8" cstate="print">
            <a:extLst>
              <a:ext uri="{28A0092B-C50C-407E-A947-70E740481C1C}">
                <a14:useLocalDpi xmlns:a14="http://schemas.microsoft.com/office/drawing/2010/main" val="0"/>
              </a:ext>
            </a:extLst>
          </a:blip>
          <a:srcRect l="24949" t="15301" r="25350" b="16162"/>
          <a:stretch/>
        </p:blipFill>
        <p:spPr>
          <a:xfrm>
            <a:off x="8222491" y="4031282"/>
            <a:ext cx="1020685" cy="938372"/>
          </a:xfrm>
          <a:prstGeom prst="rect">
            <a:avLst/>
          </a:prstGeom>
        </p:spPr>
      </p:pic>
      <p:pic>
        <p:nvPicPr>
          <p:cNvPr id="20" name="Billed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27722" y="2773676"/>
            <a:ext cx="1065960" cy="710639"/>
          </a:xfrm>
          <a:prstGeom prst="rect">
            <a:avLst/>
          </a:prstGeom>
        </p:spPr>
      </p:pic>
      <p:pic>
        <p:nvPicPr>
          <p:cNvPr id="21" name="Pladsholder til indhold 5"/>
          <p:cNvPicPr>
            <a:picLocks noChangeAspect="1"/>
          </p:cNvPicPr>
          <p:nvPr/>
        </p:nvPicPr>
        <p:blipFill rotWithShape="1">
          <a:blip r:embed="rId10" cstate="print">
            <a:extLst>
              <a:ext uri="{28A0092B-C50C-407E-A947-70E740481C1C}">
                <a14:useLocalDpi xmlns:a14="http://schemas.microsoft.com/office/drawing/2010/main" val="0"/>
              </a:ext>
            </a:extLst>
          </a:blip>
          <a:srcRect l="33507" t="-2510" r="32113" b="10976"/>
          <a:stretch/>
        </p:blipFill>
        <p:spPr>
          <a:xfrm>
            <a:off x="9888396" y="4425752"/>
            <a:ext cx="520996" cy="2080669"/>
          </a:xfrm>
          <a:prstGeom prst="rect">
            <a:avLst/>
          </a:prstGeom>
        </p:spPr>
      </p:pic>
      <p:pic>
        <p:nvPicPr>
          <p:cNvPr id="22" name="Billede 21"/>
          <p:cNvPicPr>
            <a:picLocks noChangeAspect="1"/>
          </p:cNvPicPr>
          <p:nvPr/>
        </p:nvPicPr>
        <p:blipFill rotWithShape="1">
          <a:blip r:embed="rId8" cstate="print">
            <a:extLst>
              <a:ext uri="{28A0092B-C50C-407E-A947-70E740481C1C}">
                <a14:useLocalDpi xmlns:a14="http://schemas.microsoft.com/office/drawing/2010/main" val="0"/>
              </a:ext>
            </a:extLst>
          </a:blip>
          <a:srcRect l="24949" t="15301" r="25350" b="16162"/>
          <a:stretch/>
        </p:blipFill>
        <p:spPr>
          <a:xfrm>
            <a:off x="8200360" y="3297082"/>
            <a:ext cx="1020685" cy="938372"/>
          </a:xfrm>
          <a:prstGeom prst="rect">
            <a:avLst/>
          </a:prstGeom>
        </p:spPr>
      </p:pic>
      <p:pic>
        <p:nvPicPr>
          <p:cNvPr id="24" name="Billede 23"/>
          <p:cNvPicPr>
            <a:picLocks noChangeAspect="1"/>
          </p:cNvPicPr>
          <p:nvPr/>
        </p:nvPicPr>
        <p:blipFill rotWithShape="1">
          <a:blip r:embed="rId11" cstate="print">
            <a:extLst>
              <a:ext uri="{28A0092B-C50C-407E-A947-70E740481C1C}">
                <a14:useLocalDpi xmlns:a14="http://schemas.microsoft.com/office/drawing/2010/main" val="0"/>
              </a:ext>
            </a:extLst>
          </a:blip>
          <a:srcRect l="32512" t="28664" r="32940" b="24721"/>
          <a:stretch/>
        </p:blipFill>
        <p:spPr>
          <a:xfrm>
            <a:off x="10741150" y="2723878"/>
            <a:ext cx="668735" cy="601526"/>
          </a:xfrm>
          <a:prstGeom prst="rect">
            <a:avLst/>
          </a:prstGeom>
        </p:spPr>
      </p:pic>
      <p:pic>
        <p:nvPicPr>
          <p:cNvPr id="25" name="Billed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57102" flipH="1">
            <a:off x="11158823" y="2030473"/>
            <a:ext cx="1089108" cy="1633663"/>
          </a:xfrm>
          <a:prstGeom prst="rect">
            <a:avLst/>
          </a:prstGeom>
        </p:spPr>
      </p:pic>
      <p:pic>
        <p:nvPicPr>
          <p:cNvPr id="26" name="Billede 25"/>
          <p:cNvPicPr>
            <a:picLocks noChangeAspect="1"/>
          </p:cNvPicPr>
          <p:nvPr/>
        </p:nvPicPr>
        <p:blipFill rotWithShape="1">
          <a:blip r:embed="rId13" cstate="print">
            <a:extLst>
              <a:ext uri="{28A0092B-C50C-407E-A947-70E740481C1C}">
                <a14:useLocalDpi xmlns:a14="http://schemas.microsoft.com/office/drawing/2010/main" val="0"/>
              </a:ext>
            </a:extLst>
          </a:blip>
          <a:srcRect l="27747" t="24005" r="33901" b="20455"/>
          <a:stretch/>
        </p:blipFill>
        <p:spPr>
          <a:xfrm>
            <a:off x="9328654" y="3650186"/>
            <a:ext cx="951773" cy="918872"/>
          </a:xfrm>
          <a:prstGeom prst="rect">
            <a:avLst/>
          </a:prstGeom>
        </p:spPr>
      </p:pic>
      <p:pic>
        <p:nvPicPr>
          <p:cNvPr id="27" name="Billede 26"/>
          <p:cNvPicPr>
            <a:picLocks noChangeAspect="1"/>
          </p:cNvPicPr>
          <p:nvPr/>
        </p:nvPicPr>
        <p:blipFill rotWithShape="1">
          <a:blip r:embed="rId14" cstate="print">
            <a:extLst>
              <a:ext uri="{28A0092B-C50C-407E-A947-70E740481C1C}">
                <a14:useLocalDpi xmlns:a14="http://schemas.microsoft.com/office/drawing/2010/main" val="0"/>
              </a:ext>
            </a:extLst>
          </a:blip>
          <a:srcRect l="30227" t="12830" r="30708" b="21411"/>
          <a:stretch/>
        </p:blipFill>
        <p:spPr>
          <a:xfrm>
            <a:off x="11353800" y="3675893"/>
            <a:ext cx="720566" cy="808635"/>
          </a:xfrm>
          <a:prstGeom prst="rect">
            <a:avLst/>
          </a:prstGeom>
        </p:spPr>
      </p:pic>
      <p:pic>
        <p:nvPicPr>
          <p:cNvPr id="29" name="Billede 28"/>
          <p:cNvPicPr>
            <a:picLocks noChangeAspect="1"/>
          </p:cNvPicPr>
          <p:nvPr/>
        </p:nvPicPr>
        <p:blipFill rotWithShape="1">
          <a:blip r:embed="rId15" cstate="print">
            <a:extLst>
              <a:ext uri="{28A0092B-C50C-407E-A947-70E740481C1C}">
                <a14:useLocalDpi xmlns:a14="http://schemas.microsoft.com/office/drawing/2010/main" val="0"/>
              </a:ext>
            </a:extLst>
          </a:blip>
          <a:srcRect l="32481" t="5966" r="35227"/>
          <a:stretch/>
        </p:blipFill>
        <p:spPr>
          <a:xfrm rot="563789">
            <a:off x="9341365" y="2293829"/>
            <a:ext cx="680500" cy="1219847"/>
          </a:xfrm>
          <a:prstGeom prst="rect">
            <a:avLst/>
          </a:prstGeom>
        </p:spPr>
      </p:pic>
      <p:pic>
        <p:nvPicPr>
          <p:cNvPr id="31" name="Billede 30"/>
          <p:cNvPicPr>
            <a:picLocks noChangeAspect="1"/>
          </p:cNvPicPr>
          <p:nvPr/>
        </p:nvPicPr>
        <p:blipFill rotWithShape="1">
          <a:blip r:embed="rId16" cstate="print">
            <a:extLst>
              <a:ext uri="{28A0092B-C50C-407E-A947-70E740481C1C}">
                <a14:useLocalDpi xmlns:a14="http://schemas.microsoft.com/office/drawing/2010/main" val="0"/>
              </a:ext>
            </a:extLst>
          </a:blip>
          <a:srcRect l="18648" t="52801" r="65601" b="19292"/>
          <a:stretch/>
        </p:blipFill>
        <p:spPr>
          <a:xfrm>
            <a:off x="10532485" y="4769013"/>
            <a:ext cx="821315" cy="970144"/>
          </a:xfrm>
          <a:prstGeom prst="rect">
            <a:avLst/>
          </a:prstGeom>
        </p:spPr>
      </p:pic>
      <p:pic>
        <p:nvPicPr>
          <p:cNvPr id="32" name="Billede 31"/>
          <p:cNvPicPr>
            <a:picLocks noChangeAspect="1"/>
          </p:cNvPicPr>
          <p:nvPr/>
        </p:nvPicPr>
        <p:blipFill rotWithShape="1">
          <a:blip r:embed="rId17" cstate="print">
            <a:extLst>
              <a:ext uri="{28A0092B-C50C-407E-A947-70E740481C1C}">
                <a14:useLocalDpi xmlns:a14="http://schemas.microsoft.com/office/drawing/2010/main" val="0"/>
              </a:ext>
            </a:extLst>
          </a:blip>
          <a:srcRect l="19273" t="22695" r="64025" b="51618"/>
          <a:stretch/>
        </p:blipFill>
        <p:spPr>
          <a:xfrm>
            <a:off x="10604148" y="5446387"/>
            <a:ext cx="832441" cy="853515"/>
          </a:xfrm>
          <a:prstGeom prst="rect">
            <a:avLst/>
          </a:prstGeom>
        </p:spPr>
      </p:pic>
      <p:pic>
        <p:nvPicPr>
          <p:cNvPr id="33" name="Billede 32"/>
          <p:cNvPicPr>
            <a:picLocks noChangeAspect="1"/>
          </p:cNvPicPr>
          <p:nvPr/>
        </p:nvPicPr>
        <p:blipFill rotWithShape="1">
          <a:blip r:embed="rId18" cstate="print">
            <a:extLst>
              <a:ext uri="{28A0092B-C50C-407E-A947-70E740481C1C}">
                <a14:useLocalDpi xmlns:a14="http://schemas.microsoft.com/office/drawing/2010/main" val="0"/>
              </a:ext>
            </a:extLst>
          </a:blip>
          <a:srcRect l="31081" t="22787" r="31359" b="22668"/>
          <a:stretch/>
        </p:blipFill>
        <p:spPr>
          <a:xfrm>
            <a:off x="8262141" y="2361554"/>
            <a:ext cx="884552" cy="856382"/>
          </a:xfrm>
          <a:prstGeom prst="rect">
            <a:avLst/>
          </a:prstGeom>
        </p:spPr>
      </p:pic>
      <p:pic>
        <p:nvPicPr>
          <p:cNvPr id="34" name="Billede 33"/>
          <p:cNvPicPr>
            <a:picLocks noChangeAspect="1"/>
          </p:cNvPicPr>
          <p:nvPr/>
        </p:nvPicPr>
        <p:blipFill rotWithShape="1">
          <a:blip r:embed="rId7" cstate="print">
            <a:extLst>
              <a:ext uri="{28A0092B-C50C-407E-A947-70E740481C1C}">
                <a14:useLocalDpi xmlns:a14="http://schemas.microsoft.com/office/drawing/2010/main" val="0"/>
              </a:ext>
            </a:extLst>
          </a:blip>
          <a:srcRect l="33034" r="35988"/>
          <a:stretch/>
        </p:blipFill>
        <p:spPr>
          <a:xfrm rot="5400000" flipH="1">
            <a:off x="10521311" y="3194124"/>
            <a:ext cx="686235" cy="1443204"/>
          </a:xfrm>
          <a:prstGeom prst="rect">
            <a:avLst/>
          </a:prstGeom>
          <a:effectLst>
            <a:outerShdw blurRad="50800" dist="50800" dir="5400000" algn="ctr" rotWithShape="0">
              <a:srgbClr val="000000">
                <a:alpha val="0"/>
              </a:srgbClr>
            </a:outerShdw>
          </a:effectLst>
        </p:spPr>
      </p:pic>
      <p:pic>
        <p:nvPicPr>
          <p:cNvPr id="8" name="Billede 7"/>
          <p:cNvPicPr>
            <a:picLocks noChangeAspect="1"/>
          </p:cNvPicPr>
          <p:nvPr/>
        </p:nvPicPr>
        <p:blipFill rotWithShape="1">
          <a:blip r:embed="rId19" cstate="print">
            <a:extLst>
              <a:ext uri="{28A0092B-C50C-407E-A947-70E740481C1C}">
                <a14:useLocalDpi xmlns:a14="http://schemas.microsoft.com/office/drawing/2010/main" val="0"/>
              </a:ext>
            </a:extLst>
          </a:blip>
          <a:srcRect l="30017" t="27132" r="33394" b="22946"/>
          <a:stretch/>
        </p:blipFill>
        <p:spPr>
          <a:xfrm>
            <a:off x="10337190" y="2386691"/>
            <a:ext cx="615181" cy="559571"/>
          </a:xfrm>
          <a:prstGeom prst="rect">
            <a:avLst/>
          </a:prstGeom>
        </p:spPr>
      </p:pic>
      <p:pic>
        <p:nvPicPr>
          <p:cNvPr id="28" name="Billede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59193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3" y="681037"/>
            <a:ext cx="8319715" cy="8151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Evidens bag kostrådene</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6</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2" name="Billede 11"/>
          <p:cNvPicPr>
            <a:picLocks noChangeAspect="1"/>
          </p:cNvPicPr>
          <p:nvPr/>
        </p:nvPicPr>
        <p:blipFill>
          <a:blip r:embed="rId4"/>
          <a:stretch>
            <a:fillRect/>
          </a:stretch>
        </p:blipFill>
        <p:spPr>
          <a:xfrm>
            <a:off x="6627919" y="1948569"/>
            <a:ext cx="3030604" cy="4276520"/>
          </a:xfrm>
          <a:prstGeom prst="rect">
            <a:avLst/>
          </a:prstGeom>
          <a:ln>
            <a:solidFill>
              <a:schemeClr val="tx1"/>
            </a:solidFill>
          </a:ln>
          <a:effectLst>
            <a:outerShdw blurRad="50800" dist="38100" dir="2700000" algn="tl" rotWithShape="0">
              <a:prstClr val="black">
                <a:alpha val="40000"/>
              </a:prstClr>
            </a:outerShdw>
          </a:effectLst>
        </p:spPr>
      </p:pic>
      <p:pic>
        <p:nvPicPr>
          <p:cNvPr id="13" name="Billede 12"/>
          <p:cNvPicPr>
            <a:picLocks noChangeAspect="1"/>
          </p:cNvPicPr>
          <p:nvPr/>
        </p:nvPicPr>
        <p:blipFill>
          <a:blip r:embed="rId5"/>
          <a:stretch>
            <a:fillRect/>
          </a:stretch>
        </p:blipFill>
        <p:spPr>
          <a:xfrm>
            <a:off x="2783397" y="1948569"/>
            <a:ext cx="3006322" cy="4276520"/>
          </a:xfrm>
          <a:prstGeom prst="rect">
            <a:avLst/>
          </a:prstGeom>
          <a:ln>
            <a:solidFill>
              <a:schemeClr val="tx1"/>
            </a:solidFill>
          </a:ln>
          <a:effectLst>
            <a:outerShdw blurRad="50800" dist="38100" dir="2700000" algn="tl" rotWithShape="0">
              <a:prstClr val="black">
                <a:alpha val="40000"/>
              </a:prstClr>
            </a:outerShdw>
          </a:effectLst>
        </p:spPr>
      </p:pic>
      <p:sp>
        <p:nvSpPr>
          <p:cNvPr id="6" name="Tekstfelt 5"/>
          <p:cNvSpPr txBox="1"/>
          <p:nvPr/>
        </p:nvSpPr>
        <p:spPr>
          <a:xfrm>
            <a:off x="1548966" y="5846265"/>
            <a:ext cx="1045754" cy="378823"/>
          </a:xfrm>
          <a:prstGeom prst="rect">
            <a:avLst/>
          </a:prstGeom>
          <a:noFill/>
        </p:spPr>
        <p:txBody>
          <a:bodyPr wrap="square" rtlCol="0">
            <a:spAutoFit/>
          </a:bodyPr>
          <a:lstStyle/>
          <a:p>
            <a:r>
              <a:rPr lang="da-DK" dirty="0"/>
              <a:t>2013</a:t>
            </a:r>
          </a:p>
        </p:txBody>
      </p:sp>
      <p:sp>
        <p:nvSpPr>
          <p:cNvPr id="16" name="Tekstfelt 15"/>
          <p:cNvSpPr txBox="1"/>
          <p:nvPr/>
        </p:nvSpPr>
        <p:spPr>
          <a:xfrm>
            <a:off x="9982335" y="5846266"/>
            <a:ext cx="1560142" cy="378823"/>
          </a:xfrm>
          <a:prstGeom prst="rect">
            <a:avLst/>
          </a:prstGeom>
          <a:noFill/>
        </p:spPr>
        <p:txBody>
          <a:bodyPr wrap="square" rtlCol="0">
            <a:spAutoFit/>
          </a:bodyPr>
          <a:lstStyle/>
          <a:p>
            <a:r>
              <a:rPr lang="da-DK" dirty="0"/>
              <a:t>2020</a:t>
            </a:r>
          </a:p>
        </p:txBody>
      </p:sp>
      <p:pic>
        <p:nvPicPr>
          <p:cNvPr id="17" name="Billed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5881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a:t>
            </a:r>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0" y="-78658"/>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654164" y="365125"/>
            <a:ext cx="6831156" cy="1601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Hovedessensen fra DTU’s rapport 2020</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7</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6" name="Billede 15"/>
          <p:cNvPicPr>
            <a:picLocks noChangeAspect="1"/>
          </p:cNvPicPr>
          <p:nvPr/>
        </p:nvPicPr>
        <p:blipFill rotWithShape="1">
          <a:blip r:embed="rId4"/>
          <a:srcRect l="4557" t="34741" r="21220" b="23590"/>
          <a:stretch/>
        </p:blipFill>
        <p:spPr>
          <a:xfrm>
            <a:off x="1079444" y="2417118"/>
            <a:ext cx="10033112" cy="3168352"/>
          </a:xfrm>
          <a:prstGeom prst="rect">
            <a:avLst/>
          </a:prstGeom>
          <a:ln w="28575">
            <a:solidFill>
              <a:schemeClr val="tx1"/>
            </a:solidFill>
          </a:ln>
          <a:effectLst>
            <a:outerShdw blurRad="50800" dist="38100" dir="2700000" algn="tl" rotWithShape="0">
              <a:prstClr val="black">
                <a:alpha val="40000"/>
              </a:prstClr>
            </a:outerShdw>
          </a:effectLst>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18382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4" y="538318"/>
            <a:ext cx="7804876" cy="1396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45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De officielle Kostråd </a:t>
            </a:r>
          </a:p>
          <a:p>
            <a:pPr>
              <a:lnSpc>
                <a:spcPct val="107000"/>
              </a:lnSpc>
              <a:spcAft>
                <a:spcPts val="800"/>
              </a:spcAft>
            </a:pPr>
            <a:r>
              <a:rPr lang="da-DK" sz="2800" i="1"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 godt for sundhed og klima</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8</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601" y="120545"/>
            <a:ext cx="3168352" cy="945883"/>
          </a:xfrm>
          <a:prstGeom prst="rect">
            <a:avLst/>
          </a:prstGeom>
        </p:spPr>
      </p:pic>
      <p:sp>
        <p:nvSpPr>
          <p:cNvPr id="30" name="Titel 1"/>
          <p:cNvSpPr txBox="1">
            <a:spLocks/>
          </p:cNvSpPr>
          <p:nvPr/>
        </p:nvSpPr>
        <p:spPr>
          <a:xfrm>
            <a:off x="410043" y="2226641"/>
            <a:ext cx="7727402" cy="3732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2400" b="1" u="sng"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planterigt, varieret og ikke for meget</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flere grøntsager og frugter</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mindre kød – vælg bælgfrugter og fisk</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mad med fuldkorn</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planteolier og magre mejeriprodukter</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mindre af det søde, salte og fede</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Sluk tørsten i vand</a:t>
            </a:r>
          </a:p>
        </p:txBody>
      </p:sp>
      <p:pic>
        <p:nvPicPr>
          <p:cNvPr id="6" name="Pladsholder til indhold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351059" y="81288"/>
            <a:ext cx="4733365" cy="6695423"/>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57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4" y="658863"/>
            <a:ext cx="7804876" cy="1382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Hvad kendetegner de nye kostråd?</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9</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17" name="Titel 1"/>
          <p:cNvSpPr txBox="1">
            <a:spLocks/>
          </p:cNvSpPr>
          <p:nvPr/>
        </p:nvSpPr>
        <p:spPr>
          <a:xfrm>
            <a:off x="3574400" y="2607618"/>
            <a:ext cx="8363762" cy="3554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388938">
              <a:lnSpc>
                <a:spcPct val="120000"/>
              </a:lnSpc>
              <a:spcAft>
                <a:spcPts val="800"/>
              </a:spcAft>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Vi går fra 10 til 7 kostråd, men favner stadig hele kosten.</a:t>
            </a:r>
          </a:p>
          <a:p>
            <a:pPr marL="571500" indent="-388938">
              <a:lnSpc>
                <a:spcPct val="120000"/>
              </a:lnSpc>
              <a:spcAft>
                <a:spcPts val="800"/>
              </a:spcAft>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Vi går fra næringsstoffer (fx mættet fedt og sukker) til MADVARER. </a:t>
            </a:r>
          </a:p>
          <a:p>
            <a:pPr marL="571500" indent="-388938">
              <a:lnSpc>
                <a:spcPct val="120000"/>
              </a:lnSpc>
              <a:spcAft>
                <a:spcPts val="800"/>
              </a:spcAft>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Fokus på ”rejsen” fremfor målet.</a:t>
            </a:r>
          </a:p>
          <a:p>
            <a:pPr marL="571500" indent="-388938">
              <a:lnSpc>
                <a:spcPct val="120000"/>
              </a:lnSpc>
              <a:spcAft>
                <a:spcPts val="800"/>
              </a:spcAft>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Fokus på mængder i teksten under hvert kostråd.</a:t>
            </a:r>
          </a:p>
          <a:p>
            <a:pPr marL="571500" indent="-388938">
              <a:lnSpc>
                <a:spcPct val="120000"/>
              </a:lnSpc>
              <a:spcAft>
                <a:spcPts val="800"/>
              </a:spcAft>
              <a:buFont typeface="Arial" panose="020B0604020202020204" pitchFamily="34" charset="0"/>
              <a:buChar char="•"/>
            </a:pPr>
            <a:r>
              <a:rPr lang="da-DK" sz="22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Mange af budskaberne er de samme som i de forrige kostråd, men vi formulerer og præsenterer dem på ny.</a:t>
            </a:r>
          </a:p>
        </p:txBody>
      </p:sp>
      <p:pic>
        <p:nvPicPr>
          <p:cNvPr id="23" name="Billede 22"/>
          <p:cNvPicPr>
            <a:picLocks noChangeAspect="1"/>
          </p:cNvPicPr>
          <p:nvPr/>
        </p:nvPicPr>
        <p:blipFill rotWithShape="1">
          <a:blip r:embed="rId4" cstate="print">
            <a:extLst>
              <a:ext uri="{28A0092B-C50C-407E-A947-70E740481C1C}">
                <a14:useLocalDpi xmlns:a14="http://schemas.microsoft.com/office/drawing/2010/main" val="0"/>
              </a:ext>
            </a:extLst>
          </a:blip>
          <a:srcRect l="27466" t="21570" r="32151" b="19338"/>
          <a:stretch/>
        </p:blipFill>
        <p:spPr>
          <a:xfrm>
            <a:off x="628535" y="4734483"/>
            <a:ext cx="1109539" cy="1082382"/>
          </a:xfrm>
          <a:prstGeom prst="rect">
            <a:avLst/>
          </a:prstGeom>
        </p:spPr>
      </p:pic>
      <p:pic>
        <p:nvPicPr>
          <p:cNvPr id="24" name="Billede 23"/>
          <p:cNvPicPr>
            <a:picLocks noChangeAspect="1"/>
          </p:cNvPicPr>
          <p:nvPr/>
        </p:nvPicPr>
        <p:blipFill rotWithShape="1">
          <a:blip r:embed="rId5" cstate="print">
            <a:extLst>
              <a:ext uri="{28A0092B-C50C-407E-A947-70E740481C1C}">
                <a14:useLocalDpi xmlns:a14="http://schemas.microsoft.com/office/drawing/2010/main" val="0"/>
              </a:ext>
            </a:extLst>
          </a:blip>
          <a:srcRect l="27617" t="19746" r="22043" b="18557"/>
          <a:stretch/>
        </p:blipFill>
        <p:spPr>
          <a:xfrm>
            <a:off x="684388" y="2428825"/>
            <a:ext cx="1449643" cy="1184465"/>
          </a:xfrm>
          <a:prstGeom prst="rect">
            <a:avLst/>
          </a:prstGeom>
        </p:spPr>
      </p:pic>
      <p:pic>
        <p:nvPicPr>
          <p:cNvPr id="13" name="Billede 12"/>
          <p:cNvPicPr>
            <a:picLocks noChangeAspect="1"/>
          </p:cNvPicPr>
          <p:nvPr/>
        </p:nvPicPr>
        <p:blipFill rotWithShape="1">
          <a:blip r:embed="rId6" cstate="print">
            <a:extLst>
              <a:ext uri="{28A0092B-C50C-407E-A947-70E740481C1C}">
                <a14:useLocalDpi xmlns:a14="http://schemas.microsoft.com/office/drawing/2010/main" val="0"/>
              </a:ext>
            </a:extLst>
          </a:blip>
          <a:srcRect l="33034" r="35988"/>
          <a:stretch/>
        </p:blipFill>
        <p:spPr>
          <a:xfrm rot="16200000">
            <a:off x="2061440" y="4836142"/>
            <a:ext cx="686235" cy="1443204"/>
          </a:xfrm>
          <a:prstGeom prst="rect">
            <a:avLst/>
          </a:prstGeom>
          <a:effectLst>
            <a:outerShdw blurRad="50800" dist="50800" dir="5400000" algn="ctr" rotWithShape="0">
              <a:srgbClr val="000000">
                <a:alpha val="0"/>
              </a:srgbClr>
            </a:outerShdw>
          </a:effectLst>
        </p:spPr>
      </p:pic>
      <p:pic>
        <p:nvPicPr>
          <p:cNvPr id="18" name="Billede 17"/>
          <p:cNvPicPr>
            <a:picLocks noChangeAspect="1"/>
          </p:cNvPicPr>
          <p:nvPr/>
        </p:nvPicPr>
        <p:blipFill rotWithShape="1">
          <a:blip r:embed="rId7" cstate="print">
            <a:extLst>
              <a:ext uri="{28A0092B-C50C-407E-A947-70E740481C1C}">
                <a14:useLocalDpi xmlns:a14="http://schemas.microsoft.com/office/drawing/2010/main" val="0"/>
              </a:ext>
            </a:extLst>
          </a:blip>
          <a:srcRect l="32481" t="5966" r="35227"/>
          <a:stretch/>
        </p:blipFill>
        <p:spPr>
          <a:xfrm rot="1470909">
            <a:off x="2069976" y="2535917"/>
            <a:ext cx="756258" cy="1355649"/>
          </a:xfrm>
          <a:prstGeom prst="rect">
            <a:avLst/>
          </a:prstGeom>
        </p:spPr>
      </p:pic>
      <p:pic>
        <p:nvPicPr>
          <p:cNvPr id="19" name="Billede 18"/>
          <p:cNvPicPr>
            <a:picLocks noChangeAspect="1"/>
          </p:cNvPicPr>
          <p:nvPr/>
        </p:nvPicPr>
        <p:blipFill rotWithShape="1">
          <a:blip r:embed="rId8" cstate="print">
            <a:extLst>
              <a:ext uri="{28A0092B-C50C-407E-A947-70E740481C1C}">
                <a14:useLocalDpi xmlns:a14="http://schemas.microsoft.com/office/drawing/2010/main" val="0"/>
              </a:ext>
            </a:extLst>
          </a:blip>
          <a:srcRect l="31081" t="22787" r="31359" b="22668"/>
          <a:stretch/>
        </p:blipFill>
        <p:spPr>
          <a:xfrm>
            <a:off x="1941684" y="3829537"/>
            <a:ext cx="884552" cy="856382"/>
          </a:xfrm>
          <a:prstGeom prst="rect">
            <a:avLst/>
          </a:prstGeom>
        </p:spPr>
      </p:pic>
      <p:pic>
        <p:nvPicPr>
          <p:cNvPr id="20" name="Billede 19"/>
          <p:cNvPicPr>
            <a:picLocks noChangeAspect="1"/>
          </p:cNvPicPr>
          <p:nvPr/>
        </p:nvPicPr>
        <p:blipFill rotWithShape="1">
          <a:blip r:embed="rId6" cstate="print">
            <a:extLst>
              <a:ext uri="{28A0092B-C50C-407E-A947-70E740481C1C}">
                <a14:useLocalDpi xmlns:a14="http://schemas.microsoft.com/office/drawing/2010/main" val="0"/>
              </a:ext>
            </a:extLst>
          </a:blip>
          <a:srcRect l="33034" r="35988"/>
          <a:stretch/>
        </p:blipFill>
        <p:spPr>
          <a:xfrm rot="5400000" flipH="1">
            <a:off x="2077321" y="4391779"/>
            <a:ext cx="686235" cy="1443204"/>
          </a:xfrm>
          <a:prstGeom prst="rect">
            <a:avLst/>
          </a:prstGeom>
          <a:effectLst>
            <a:outerShdw blurRad="50800" dist="50800" dir="5400000" algn="ctr" rotWithShape="0">
              <a:srgbClr val="000000">
                <a:alpha val="0"/>
              </a:srgbClr>
            </a:outerShdw>
          </a:effectLst>
        </p:spPr>
      </p:pic>
      <p:pic>
        <p:nvPicPr>
          <p:cNvPr id="21" name="Pladsholder til indhold 6"/>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rot="2310219">
            <a:off x="540203" y="3343350"/>
            <a:ext cx="963370" cy="1445055"/>
          </a:xfrm>
        </p:spPr>
      </p:pic>
      <p:pic>
        <p:nvPicPr>
          <p:cNvPr id="22" name="Pladsholder til indhold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68859" flipV="1">
            <a:off x="877447" y="3544260"/>
            <a:ext cx="1030109" cy="1445055"/>
          </a:xfrm>
          <a:prstGeom prst="rect">
            <a:avLst/>
          </a:prstGeom>
        </p:spPr>
      </p:pic>
      <p:pic>
        <p:nvPicPr>
          <p:cNvPr id="25" name="Billed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62293553"/>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Props1.xml><?xml version="1.0" encoding="utf-8"?>
<ds:datastoreItem xmlns:ds="http://schemas.openxmlformats.org/officeDocument/2006/customXml" ds:itemID="{0B42CECF-275B-4055-93C6-2705DA999F99}"/>
</file>

<file path=customXml/itemProps2.xml><?xml version="1.0" encoding="utf-8"?>
<ds:datastoreItem xmlns:ds="http://schemas.openxmlformats.org/officeDocument/2006/customXml" ds:itemID="{4AB80741-CA7F-4D5D-B416-B96351F5439D}"/>
</file>

<file path=customXml/itemProps3.xml><?xml version="1.0" encoding="utf-8"?>
<ds:datastoreItem xmlns:ds="http://schemas.openxmlformats.org/officeDocument/2006/customXml" ds:itemID="{20FA37D8-5D55-44A7-849B-01525C9B0BDB}"/>
</file>

<file path=docProps/app.xml><?xml version="1.0" encoding="utf-8"?>
<Properties xmlns="http://schemas.openxmlformats.org/officeDocument/2006/extended-properties" xmlns:vt="http://schemas.openxmlformats.org/officeDocument/2006/docPropsVTypes">
  <Template/>
  <TotalTime>5364</TotalTime>
  <Words>3780</Words>
  <Application>Microsoft Office PowerPoint</Application>
  <PresentationFormat>Widescreen</PresentationFormat>
  <Paragraphs>416</Paragraphs>
  <Slides>43</Slides>
  <Notes>42</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43</vt:i4>
      </vt:variant>
    </vt:vector>
  </HeadingPairs>
  <TitlesOfParts>
    <vt:vector size="51" baseType="lpstr">
      <vt:lpstr>Arial</vt:lpstr>
      <vt:lpstr>Calibri</vt:lpstr>
      <vt:lpstr>Calibri Light</vt:lpstr>
      <vt:lpstr>Noto Serif KR</vt:lpstr>
      <vt:lpstr>Noto Serif KR Black</vt:lpstr>
      <vt:lpstr>Noto Serif KR SemiBold</vt:lpstr>
      <vt:lpstr>Wingdings</vt:lpstr>
      <vt:lpstr>Office-tema</vt:lpstr>
      <vt:lpstr>PowerPoint-præsentation</vt:lpstr>
      <vt:lpstr>PowerPoint-præsentation</vt:lpstr>
      <vt:lpstr>PowerPoint-præsentation</vt:lpstr>
      <vt:lpstr>PowerPoint-præsentation</vt:lpstr>
      <vt:lpstr>PowerPoint-præsentation</vt:lpstr>
      <vt:lpstr>PowerPoint-præsentation</vt:lpstr>
      <vt:lpstr>v</vt:lpstr>
      <vt:lpstr>PowerPoint-præsentation</vt:lpstr>
      <vt:lpstr>PowerPoint-præsentation</vt:lpstr>
      <vt:lpstr>PowerPoint-præsentation</vt:lpstr>
      <vt:lpstr>PowerPoint-præsentation</vt:lpstr>
      <vt:lpstr>PowerPoint-præsentation</vt:lpstr>
      <vt:lpstr>Spis flere grøntsager  og frugter</vt:lpstr>
      <vt:lpstr>PowerPoint-præsentation</vt:lpstr>
      <vt:lpstr>Spis mindre kød – vælg bælgfrugter og fisk</vt:lpstr>
      <vt:lpstr>Spis mindre kød</vt:lpstr>
      <vt:lpstr>PowerPoint-præsentation</vt:lpstr>
      <vt:lpstr>Vælg fisk</vt:lpstr>
      <vt:lpstr>PowerPoint-præsentation</vt:lpstr>
      <vt:lpstr>Vælg bælgfrugter</vt:lpstr>
      <vt:lpstr>PowerPoint-præsentation</vt:lpstr>
      <vt:lpstr>PowerPoint-præsentation</vt:lpstr>
      <vt:lpstr>Spis mad med fuldkorn</vt:lpstr>
      <vt:lpstr>PowerPoint-præsentation</vt:lpstr>
      <vt:lpstr>PowerPoint-præsentation</vt:lpstr>
      <vt:lpstr>Vælg planteolier</vt:lpstr>
      <vt:lpstr>PowerPoint-præsentation</vt:lpstr>
      <vt:lpstr>Vælg magre mejeriprodukter</vt:lpstr>
      <vt:lpstr>PowerPoint-præsentation</vt:lpstr>
      <vt:lpstr>PowerPoint-præsentation</vt:lpstr>
      <vt:lpstr>Spis mindre af det  søde, salte og fede</vt:lpstr>
      <vt:lpstr>PowerPoint-præsentation</vt:lpstr>
      <vt:lpstr>Her er eksempler på, hvor meget slik, kage,  chokolade, is, kiks og chips du højst kan spise om ugen: </vt:lpstr>
      <vt:lpstr>Sluk tørsten i vand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v</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Julie Darholt (FVST)</dc:creator>
  <cp:lastModifiedBy>Mia Lundby Kragelund</cp:lastModifiedBy>
  <cp:revision>394</cp:revision>
  <dcterms:created xsi:type="dcterms:W3CDTF">2020-10-28T14:15:51Z</dcterms:created>
  <dcterms:modified xsi:type="dcterms:W3CDTF">2024-07-05T07:49:10Z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y fmtid="{D5CDD505-2E9C-101B-9397-08002B2CF9AE}" pid="3" name="MediaServiceImageTags">
    <vt:lpwstr/>
  </property>
</Properties>
</file>