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84" r:id="rId14"/>
    <p:sldId id="268" r:id="rId15"/>
    <p:sldId id="269" r:id="rId16"/>
    <p:sldId id="270" r:id="rId17"/>
    <p:sldId id="271" r:id="rId18"/>
    <p:sldId id="272" r:id="rId19"/>
    <p:sldId id="273" r:id="rId20"/>
    <p:sldId id="285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D6CC"/>
          </a:solidFill>
        </a:fill>
      </a:tcStyle>
    </a:wholeTbl>
    <a:band2H>
      <a:tcTxStyle/>
      <a:tcStyle>
        <a:tcBdr/>
        <a:fill>
          <a:solidFill>
            <a:srgbClr val="FCEC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2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2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2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1" d="100"/>
          <a:sy n="121" d="100"/>
        </p:scale>
        <p:origin x="156" y="-192"/>
      </p:cViewPr>
      <p:guideLst/>
    </p:cSldViewPr>
  </p:slideViewPr>
  <p:notesTextViewPr>
    <p:cViewPr>
      <p:scale>
        <a:sx n="1" d="1"/>
        <a:sy n="1" d="1"/>
      </p:scale>
      <p:origin x="0" y="-84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1" name="Shape 10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8" name="Shape 1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Starte med at træde et skridt tilbage og undre mig over hvad det er vi diskuterer – og hvorfor </a:t>
            </a:r>
          </a:p>
          <a:p>
            <a:r>
              <a:t>Jeg vil gerne bede jer alle reflektere over at vi er i en proces, man Havn og kommune tænker det er nemmere og billigere at fylde en væsentlig del af bugten op – fremfor at søge alternative løsninger. </a:t>
            </a:r>
          </a:p>
          <a:p>
            <a:r>
              <a:t>En proces hvor man ser stort på klima og miljø - og på den betydning området ved Marselis har for byens borgere og for byens attraktionsværdi….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0" name="Shape 12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Det her er et billede på den agenda havnen og aarhus kommune har sat – så vi borgere og frivillige foreninger har skullet bruge tid og ressourcer på at debattere OM havnen har et behov – og hvordan det kan løses. For havnen har ikke haft svaret … Spørgsmålet om byens behov og hvad der gør Aarhus til en god by – det har ikke været på agendaen.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2" name="Shape 13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Vi burde diskutere dette billede 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3" name="Shape 25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De tre herrer har bedt om blive skemasat som erhvervslivet – det er værd at nævne at de alle tre er involveret i havnen og at billedet er meget mere nuanceret – flere virksomheder – nogle af dem meget store – sætter ord på de værdier bugten har – og  maner til besindighed inden man ukritisk ofrer den 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8" name="Shape 27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Lystfiskeri og erhvervsfiskeri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4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0" algn="ctr">
              <a:buSzTx/>
              <a:buFontTx/>
              <a:buNone/>
              <a:defRPr sz="2400"/>
            </a:lvl2pPr>
            <a:lvl3pPr marL="0" indent="0" algn="ctr">
              <a:buSzTx/>
              <a:buFontTx/>
              <a:buNone/>
              <a:defRPr sz="2400"/>
            </a:lvl3pPr>
            <a:lvl4pPr marL="0" indent="0" algn="ctr">
              <a:buSzTx/>
              <a:buFontTx/>
              <a:buNone/>
              <a:defRPr sz="2400"/>
            </a:lvl4pPr>
            <a:lvl5pPr marL="0" indent="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9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90" cy="823914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0">
              <a:buSzTx/>
              <a:buFontTx/>
              <a:buNone/>
              <a:defRPr sz="2400" b="1"/>
            </a:lvl2pPr>
            <a:lvl3pPr marL="0" indent="0">
              <a:buSzTx/>
              <a:buFontTx/>
              <a:buNone/>
              <a:defRPr sz="2400" b="1"/>
            </a:lvl3pPr>
            <a:lvl4pPr marL="0" indent="0">
              <a:buSzTx/>
              <a:buFontTx/>
              <a:buNone/>
              <a:defRPr sz="2400" b="1"/>
            </a:lvl4pPr>
            <a:lvl5pPr marL="0" indent="0"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Pladsholder til tekst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4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Pladsholder til tekst 3"/>
          <p:cNvSpPr>
            <a:spLocks noGrp="1"/>
          </p:cNvSpPr>
          <p:nvPr>
            <p:ph type="body" sz="quarter" idx="21"/>
          </p:nvPr>
        </p:nvSpPr>
        <p:spPr>
          <a:xfrm>
            <a:off x="839786" y="2057400"/>
            <a:ext cx="3932241" cy="38115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83" name="Pladsholder til billede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0">
              <a:buSzTx/>
              <a:buFontTx/>
              <a:buNone/>
              <a:defRPr sz="1600"/>
            </a:lvl2pPr>
            <a:lvl3pPr marL="0" indent="0">
              <a:buSzTx/>
              <a:buFontTx/>
              <a:buNone/>
              <a:defRPr sz="1600"/>
            </a:lvl3pPr>
            <a:lvl4pPr marL="0" indent="0">
              <a:buSzTx/>
              <a:buFontTx/>
              <a:buNone/>
              <a:defRPr sz="1600"/>
            </a:lvl4pPr>
            <a:lvl5pPr marL="0" indent="0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8" y="6414761"/>
            <a:ext cx="258623" cy="248303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34438" marR="0" indent="-320038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Titel 1"/>
          <p:cNvSpPr txBox="1">
            <a:spLocks noGrp="1"/>
          </p:cNvSpPr>
          <p:nvPr>
            <p:ph type="ctrTitle"/>
          </p:nvPr>
        </p:nvSpPr>
        <p:spPr>
          <a:xfrm>
            <a:off x="-680720" y="3514930"/>
            <a:ext cx="9144001" cy="2387602"/>
          </a:xfrm>
          <a:prstGeom prst="rect">
            <a:avLst/>
          </a:prstGeom>
        </p:spPr>
        <p:txBody>
          <a:bodyPr/>
          <a:lstStyle/>
          <a:p>
            <a:r>
              <a:t>Hvad er på spil?</a:t>
            </a:r>
            <a:br/>
            <a:endParaRPr/>
          </a:p>
        </p:txBody>
      </p:sp>
      <p:pic>
        <p:nvPicPr>
          <p:cNvPr id="104" name="Billede 4" descr="Billede 4"/>
          <p:cNvPicPr>
            <a:picLocks noChangeAspect="1"/>
          </p:cNvPicPr>
          <p:nvPr/>
        </p:nvPicPr>
        <p:blipFill>
          <a:blip r:embed="rId3"/>
          <a:srcRect l="125" b="13524"/>
          <a:stretch>
            <a:fillRect/>
          </a:stretch>
        </p:blipFill>
        <p:spPr>
          <a:xfrm>
            <a:off x="11428" y="-125246"/>
            <a:ext cx="12176764" cy="69832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Billede 6" descr="Billede 6"/>
          <p:cNvPicPr>
            <a:picLocks noChangeAspect="1"/>
          </p:cNvPicPr>
          <p:nvPr/>
        </p:nvPicPr>
        <p:blipFill>
          <a:blip r:embed="rId4"/>
          <a:srcRect t="14690" r="11457"/>
          <a:stretch>
            <a:fillRect/>
          </a:stretch>
        </p:blipFill>
        <p:spPr>
          <a:xfrm>
            <a:off x="-1387941" y="617219"/>
            <a:ext cx="13591373" cy="66636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" name="Billede 7" descr="Billede 7"/>
          <p:cNvPicPr>
            <a:picLocks noChangeAspect="1"/>
          </p:cNvPicPr>
          <p:nvPr/>
        </p:nvPicPr>
        <p:blipFill>
          <a:blip r:embed="rId5"/>
          <a:srcRect l="26308" t="22906" r="27485" b="42872"/>
          <a:stretch>
            <a:fillRect/>
          </a:stretch>
        </p:blipFill>
        <p:spPr>
          <a:xfrm>
            <a:off x="10077449" y="-167641"/>
            <a:ext cx="2240281" cy="23469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Titel 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868680">
              <a:defRPr sz="4500"/>
            </a:pPr>
            <a:r>
              <a:t>Mere kapacitet</a:t>
            </a:r>
            <a:br/>
            <a:r>
              <a:t>TO LØSNINGER!</a:t>
            </a:r>
          </a:p>
        </p:txBody>
      </p:sp>
      <p:sp>
        <p:nvSpPr>
          <p:cNvPr id="183" name="Pladsholder til indhold 2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257800" cy="5032375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b="1"/>
            </a:pPr>
            <a:r>
              <a:rPr dirty="0" err="1"/>
              <a:t>En</a:t>
            </a:r>
            <a:r>
              <a:rPr dirty="0"/>
              <a:t> Dry Port, </a:t>
            </a:r>
            <a:r>
              <a:rPr dirty="0" err="1"/>
              <a:t>som</a:t>
            </a:r>
            <a:r>
              <a:rPr dirty="0"/>
              <a:t> </a:t>
            </a:r>
            <a:r>
              <a:rPr dirty="0" err="1"/>
              <a:t>også</a:t>
            </a:r>
            <a:r>
              <a:rPr dirty="0"/>
              <a:t> </a:t>
            </a:r>
            <a:r>
              <a:rPr dirty="0" err="1"/>
              <a:t>andre</a:t>
            </a:r>
            <a:r>
              <a:rPr dirty="0"/>
              <a:t> </a:t>
            </a:r>
            <a:r>
              <a:rPr dirty="0" err="1"/>
              <a:t>havne</a:t>
            </a:r>
            <a:r>
              <a:rPr dirty="0"/>
              <a:t> </a:t>
            </a:r>
            <a:r>
              <a:rPr dirty="0" err="1"/>
              <a:t>har</a:t>
            </a:r>
            <a:r>
              <a:rPr dirty="0"/>
              <a:t> (</a:t>
            </a:r>
            <a:r>
              <a:rPr dirty="0" err="1"/>
              <a:t>opbevaring</a:t>
            </a:r>
            <a:r>
              <a:rPr dirty="0"/>
              <a:t> </a:t>
            </a:r>
            <a:r>
              <a:rPr dirty="0" err="1"/>
              <a:t>på</a:t>
            </a:r>
            <a:r>
              <a:rPr dirty="0"/>
              <a:t> land)</a:t>
            </a:r>
          </a:p>
          <a:p>
            <a:r>
              <a:rPr dirty="0"/>
              <a:t>Dry </a:t>
            </a:r>
            <a:r>
              <a:rPr dirty="0" err="1"/>
              <a:t>Port’en</a:t>
            </a:r>
            <a:r>
              <a:rPr dirty="0"/>
              <a:t> </a:t>
            </a:r>
            <a:r>
              <a:rPr dirty="0" err="1"/>
              <a:t>skal</a:t>
            </a:r>
            <a:r>
              <a:rPr dirty="0"/>
              <a:t> </a:t>
            </a:r>
            <a:r>
              <a:rPr dirty="0" err="1"/>
              <a:t>først</a:t>
            </a:r>
            <a:r>
              <a:rPr dirty="0"/>
              <a:t> og </a:t>
            </a:r>
            <a:r>
              <a:rPr dirty="0" err="1"/>
              <a:t>fremmest</a:t>
            </a:r>
            <a:r>
              <a:rPr dirty="0"/>
              <a:t> </a:t>
            </a:r>
            <a:r>
              <a:rPr dirty="0" err="1"/>
              <a:t>være</a:t>
            </a:r>
            <a:r>
              <a:rPr dirty="0"/>
              <a:t> </a:t>
            </a:r>
            <a:r>
              <a:rPr dirty="0" err="1"/>
              <a:t>opbevaring</a:t>
            </a:r>
            <a:r>
              <a:rPr dirty="0"/>
              <a:t> </a:t>
            </a:r>
            <a:r>
              <a:rPr dirty="0" err="1"/>
              <a:t>af</a:t>
            </a:r>
            <a:r>
              <a:rPr dirty="0"/>
              <a:t> </a:t>
            </a:r>
            <a:r>
              <a:rPr dirty="0" err="1"/>
              <a:t>tomme</a:t>
            </a:r>
            <a:r>
              <a:rPr dirty="0"/>
              <a:t> </a:t>
            </a:r>
            <a:r>
              <a:rPr dirty="0" err="1"/>
              <a:t>containere</a:t>
            </a:r>
            <a:r>
              <a:rPr dirty="0"/>
              <a:t>, der </a:t>
            </a:r>
            <a:r>
              <a:rPr dirty="0" err="1"/>
              <a:t>udgør</a:t>
            </a:r>
            <a:r>
              <a:rPr dirty="0"/>
              <a:t> 31% </a:t>
            </a:r>
            <a:r>
              <a:rPr dirty="0" err="1"/>
              <a:t>af</a:t>
            </a:r>
            <a:r>
              <a:rPr dirty="0"/>
              <a:t> </a:t>
            </a:r>
            <a:r>
              <a:rPr dirty="0" err="1"/>
              <a:t>mængden</a:t>
            </a:r>
            <a:endParaRPr dirty="0"/>
          </a:p>
          <a:p>
            <a:r>
              <a:rPr dirty="0" err="1"/>
              <a:t>Derudover</a:t>
            </a:r>
            <a:r>
              <a:rPr dirty="0"/>
              <a:t> </a:t>
            </a:r>
            <a:r>
              <a:rPr dirty="0" err="1"/>
              <a:t>placering</a:t>
            </a:r>
            <a:r>
              <a:rPr dirty="0"/>
              <a:t> for </a:t>
            </a:r>
            <a:r>
              <a:rPr dirty="0" err="1"/>
              <a:t>distributionsvirksomheder</a:t>
            </a:r>
            <a:r>
              <a:rPr dirty="0"/>
              <a:t>, der </a:t>
            </a:r>
            <a:r>
              <a:rPr dirty="0" err="1"/>
              <a:t>ikke</a:t>
            </a:r>
            <a:r>
              <a:rPr dirty="0"/>
              <a:t> </a:t>
            </a:r>
            <a:r>
              <a:rPr dirty="0" err="1"/>
              <a:t>bør</a:t>
            </a:r>
            <a:r>
              <a:rPr dirty="0"/>
              <a:t> </a:t>
            </a:r>
            <a:r>
              <a:rPr dirty="0" err="1"/>
              <a:t>ligge</a:t>
            </a:r>
            <a:r>
              <a:rPr dirty="0"/>
              <a:t> </a:t>
            </a:r>
            <a:r>
              <a:rPr dirty="0" err="1"/>
              <a:t>på</a:t>
            </a:r>
            <a:r>
              <a:rPr dirty="0"/>
              <a:t> </a:t>
            </a:r>
            <a:r>
              <a:rPr dirty="0" err="1"/>
              <a:t>havnen</a:t>
            </a:r>
            <a:endParaRPr dirty="0"/>
          </a:p>
        </p:txBody>
      </p:sp>
      <p:pic>
        <p:nvPicPr>
          <p:cNvPr id="184" name="Billede 5" descr="Billede 5"/>
          <p:cNvPicPr>
            <a:picLocks noChangeAspect="1"/>
          </p:cNvPicPr>
          <p:nvPr/>
        </p:nvPicPr>
        <p:blipFill>
          <a:blip r:embed="rId2"/>
          <a:srcRect l="22478" t="22450" r="35087" b="46437"/>
          <a:stretch>
            <a:fillRect/>
          </a:stretch>
        </p:blipFill>
        <p:spPr>
          <a:xfrm>
            <a:off x="10134600" y="0"/>
            <a:ext cx="2057400" cy="213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85" name="Tekstfelt 10"/>
          <p:cNvSpPr txBox="1"/>
          <p:nvPr/>
        </p:nvSpPr>
        <p:spPr>
          <a:xfrm>
            <a:off x="6248398" y="1825624"/>
            <a:ext cx="5471162" cy="3539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2800" b="1"/>
            </a:pPr>
            <a:r>
              <a:rPr dirty="0"/>
              <a:t>Et </a:t>
            </a:r>
            <a:r>
              <a:rPr dirty="0" err="1"/>
              <a:t>fuldautomatisk</a:t>
            </a:r>
            <a:r>
              <a:rPr dirty="0"/>
              <a:t> </a:t>
            </a:r>
            <a:r>
              <a:rPr dirty="0" err="1"/>
              <a:t>reolsystem</a:t>
            </a:r>
            <a:r>
              <a:rPr dirty="0"/>
              <a:t> </a:t>
            </a:r>
          </a:p>
          <a:p>
            <a:pPr>
              <a:defRPr sz="2800" b="1"/>
            </a:pPr>
            <a:r>
              <a:rPr dirty="0" err="1"/>
              <a:t>placeret</a:t>
            </a:r>
            <a:r>
              <a:rPr dirty="0"/>
              <a:t> </a:t>
            </a:r>
            <a:r>
              <a:rPr dirty="0" err="1"/>
              <a:t>på</a:t>
            </a:r>
            <a:r>
              <a:rPr dirty="0"/>
              <a:t> </a:t>
            </a:r>
            <a:r>
              <a:rPr dirty="0" err="1"/>
              <a:t>containerterminalen</a:t>
            </a:r>
            <a:r>
              <a:rPr dirty="0"/>
              <a:t> </a:t>
            </a:r>
            <a:br>
              <a:rPr dirty="0"/>
            </a:br>
            <a:r>
              <a:rPr b="0" dirty="0"/>
              <a:t>(et </a:t>
            </a:r>
            <a:r>
              <a:rPr b="0" dirty="0" err="1"/>
              <a:t>såkaldt</a:t>
            </a:r>
            <a:r>
              <a:rPr b="0" dirty="0"/>
              <a:t> </a:t>
            </a:r>
            <a:r>
              <a:rPr b="0" dirty="0" err="1"/>
              <a:t>containertårn</a:t>
            </a:r>
            <a:r>
              <a:rPr b="0" dirty="0"/>
              <a:t>) </a:t>
            </a:r>
          </a:p>
          <a:p>
            <a:pPr marL="457200" indent="-457200">
              <a:buSzPct val="100000"/>
              <a:buFont typeface="Arial"/>
              <a:buChar char="•"/>
              <a:defRPr sz="2800"/>
            </a:pP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moderne</a:t>
            </a:r>
            <a:r>
              <a:rPr dirty="0"/>
              <a:t>, CO2 </a:t>
            </a:r>
            <a:r>
              <a:rPr dirty="0" err="1"/>
              <a:t>neutralt</a:t>
            </a:r>
            <a:r>
              <a:rPr dirty="0"/>
              <a:t> og </a:t>
            </a:r>
            <a:r>
              <a:rPr dirty="0" err="1"/>
              <a:t>pladsbesparende</a:t>
            </a:r>
            <a:r>
              <a:rPr dirty="0"/>
              <a:t> </a:t>
            </a:r>
            <a:r>
              <a:rPr dirty="0" err="1"/>
              <a:t>løsning</a:t>
            </a:r>
            <a:endParaRPr dirty="0"/>
          </a:p>
          <a:p>
            <a:pPr marL="457200" indent="-457200">
              <a:buSzPct val="100000"/>
              <a:buFont typeface="Arial"/>
              <a:buChar char="•"/>
              <a:defRPr sz="2800"/>
            </a:pPr>
            <a:endParaRPr dirty="0"/>
          </a:p>
          <a:p>
            <a:pPr lvl="1" indent="457200">
              <a:defRPr sz="2800"/>
            </a:pPr>
            <a:br>
              <a:rPr dirty="0"/>
            </a:br>
            <a:endParaRPr dirty="0"/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Billede 5" descr="Bille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80062" y="-3"/>
            <a:ext cx="12672061" cy="72399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Billede 8" descr="Billede 8"/>
          <p:cNvPicPr>
            <a:picLocks noChangeAspect="1"/>
          </p:cNvPicPr>
          <p:nvPr/>
        </p:nvPicPr>
        <p:blipFill>
          <a:blip r:embed="rId3"/>
          <a:srcRect l="26308" t="22906" r="27485" b="42872"/>
          <a:stretch>
            <a:fillRect/>
          </a:stretch>
        </p:blipFill>
        <p:spPr>
          <a:xfrm>
            <a:off x="9951718" y="-3"/>
            <a:ext cx="2240281" cy="23469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Titel 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t>Fakta om containertårn</a:t>
            </a:r>
          </a:p>
        </p:txBody>
      </p:sp>
      <p:sp>
        <p:nvSpPr>
          <p:cNvPr id="191" name="Pladsholder til indhold 2"/>
          <p:cNvSpPr txBox="1">
            <a:spLocks noGrp="1"/>
          </p:cNvSpPr>
          <p:nvPr>
            <p:ph type="body" sz="half" idx="1"/>
          </p:nvPr>
        </p:nvSpPr>
        <p:spPr>
          <a:xfrm>
            <a:off x="838197" y="2138144"/>
            <a:ext cx="5504731" cy="5032378"/>
          </a:xfrm>
          <a:prstGeom prst="rect">
            <a:avLst/>
          </a:prstGeom>
        </p:spPr>
        <p:txBody>
          <a:bodyPr/>
          <a:lstStyle/>
          <a:p>
            <a:pPr>
              <a:defRPr sz="2400"/>
            </a:pPr>
            <a:r>
              <a:t>På 10 ha kan man lagre ligeså mange containere som der i dag er kapacitet til på alle containerterminalens 100 ha</a:t>
            </a:r>
          </a:p>
          <a:p>
            <a:pPr>
              <a:defRPr sz="2400"/>
            </a:pPr>
            <a:r>
              <a:t>Der foreslås bygget i max 35 m højde </a:t>
            </a:r>
          </a:p>
          <a:p>
            <a:pPr>
              <a:defRPr sz="2400"/>
            </a:pPr>
            <a:r>
              <a:t>Via solceller på taget dækkes strøm-forbruget til fulde = CO2 neutralt </a:t>
            </a:r>
          </a:p>
        </p:txBody>
      </p:sp>
      <p:pic>
        <p:nvPicPr>
          <p:cNvPr id="192" name="Billede 5" descr="Billede 5"/>
          <p:cNvPicPr>
            <a:picLocks noChangeAspect="1"/>
          </p:cNvPicPr>
          <p:nvPr/>
        </p:nvPicPr>
        <p:blipFill>
          <a:blip r:embed="rId2"/>
          <a:srcRect l="22478" t="22450" r="35087" b="46437"/>
          <a:stretch>
            <a:fillRect/>
          </a:stretch>
        </p:blipFill>
        <p:spPr>
          <a:xfrm>
            <a:off x="10134600" y="0"/>
            <a:ext cx="2057400" cy="213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Pladsholder til indhold 2"/>
          <p:cNvSpPr txBox="1"/>
          <p:nvPr/>
        </p:nvSpPr>
        <p:spPr>
          <a:xfrm>
            <a:off x="6517895" y="2138143"/>
            <a:ext cx="4146827" cy="5032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400"/>
            </a:lvl1pPr>
          </a:lstStyle>
          <a:p>
            <a:r>
              <a:t>Stor forøgelse i effektivitet, idet hver container kan ledes frem uden kørsel med containertruck og uden at skulle flytte rundt på andre, der er løst stablet ovenpå hinanden</a:t>
            </a:r>
            <a:endParaRPr sz="2800"/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D7B52D38-1724-446D-4729-979E3C061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656280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Titel 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t>containertårn</a:t>
            </a:r>
          </a:p>
        </p:txBody>
      </p:sp>
      <p:sp>
        <p:nvSpPr>
          <p:cNvPr id="196" name="Pladsholder til indhold 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1353800" cy="5032375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97" name="Billede 5" descr="Billede 5"/>
          <p:cNvPicPr>
            <a:picLocks noChangeAspect="1"/>
          </p:cNvPicPr>
          <p:nvPr/>
        </p:nvPicPr>
        <p:blipFill>
          <a:blip r:embed="rId2"/>
          <a:srcRect l="22478" t="22450" r="35087" b="46437"/>
          <a:stretch>
            <a:fillRect/>
          </a:stretch>
        </p:blipFill>
        <p:spPr>
          <a:xfrm>
            <a:off x="10134600" y="0"/>
            <a:ext cx="2057400" cy="213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" name="Billede 3" descr="Bille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7002"/>
            <a:ext cx="12229843" cy="611124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Billede 4" descr="Billed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3869" y="662528"/>
            <a:ext cx="13337938" cy="61954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Titel 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t>En fornuftig løsning kræver omtanke!</a:t>
            </a:r>
          </a:p>
        </p:txBody>
      </p:sp>
      <p:sp>
        <p:nvSpPr>
          <p:cNvPr id="202" name="Pladsholder til indhold 2"/>
          <p:cNvSpPr txBox="1">
            <a:spLocks noGrp="1"/>
          </p:cNvSpPr>
          <p:nvPr>
            <p:ph type="body" idx="1"/>
          </p:nvPr>
        </p:nvSpPr>
        <p:spPr>
          <a:xfrm>
            <a:off x="838199" y="1460500"/>
            <a:ext cx="8607016" cy="5032375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50000"/>
              </a:lnSpc>
              <a:buSzTx/>
              <a:buNone/>
              <a:defRPr sz="140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Udvidelsen</a:t>
            </a:r>
            <a:r>
              <a:rPr dirty="0"/>
              <a:t> er et </a:t>
            </a:r>
            <a:r>
              <a:rPr dirty="0" err="1"/>
              <a:t>sats</a:t>
            </a:r>
            <a:r>
              <a:rPr dirty="0"/>
              <a:t>.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stor</a:t>
            </a:r>
            <a:r>
              <a:rPr dirty="0"/>
              <a:t> </a:t>
            </a:r>
            <a:r>
              <a:rPr dirty="0" err="1"/>
              <a:t>økonomisk</a:t>
            </a:r>
            <a:r>
              <a:rPr dirty="0"/>
              <a:t> </a:t>
            </a:r>
            <a:r>
              <a:rPr dirty="0" err="1"/>
              <a:t>risiko</a:t>
            </a:r>
            <a:r>
              <a:rPr dirty="0"/>
              <a:t>!</a:t>
            </a:r>
            <a:r>
              <a:rPr lang="da-DK" dirty="0"/>
              <a:t> </a:t>
            </a:r>
          </a:p>
          <a:p>
            <a:pPr marL="0" indent="0">
              <a:lnSpc>
                <a:spcPct val="150000"/>
              </a:lnSpc>
              <a:buSzTx/>
              <a:buNone/>
              <a:defRPr sz="140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da-DK" dirty="0"/>
              <a:t>Investeringen</a:t>
            </a:r>
            <a:r>
              <a:rPr dirty="0"/>
              <a:t> er </a:t>
            </a:r>
            <a:r>
              <a:rPr dirty="0" err="1"/>
              <a:t>adskillige</a:t>
            </a:r>
            <a:r>
              <a:rPr dirty="0"/>
              <a:t> </a:t>
            </a:r>
            <a:r>
              <a:rPr dirty="0" err="1"/>
              <a:t>milliarder</a:t>
            </a:r>
            <a:r>
              <a:rPr dirty="0"/>
              <a:t> og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ødelagt</a:t>
            </a:r>
            <a:r>
              <a:rPr dirty="0"/>
              <a:t> </a:t>
            </a:r>
            <a:r>
              <a:rPr dirty="0" err="1"/>
              <a:t>indre</a:t>
            </a:r>
            <a:r>
              <a:rPr dirty="0"/>
              <a:t> </a:t>
            </a:r>
            <a:r>
              <a:rPr dirty="0" err="1"/>
              <a:t>bugt</a:t>
            </a:r>
            <a:r>
              <a:rPr dirty="0"/>
              <a:t> – og der er lang </a:t>
            </a:r>
            <a:r>
              <a:rPr dirty="0" err="1"/>
              <a:t>tid</a:t>
            </a:r>
            <a:r>
              <a:rPr dirty="0"/>
              <a:t> </a:t>
            </a:r>
            <a:r>
              <a:rPr dirty="0" err="1"/>
              <a:t>til</a:t>
            </a:r>
            <a:r>
              <a:rPr dirty="0"/>
              <a:t> </a:t>
            </a:r>
            <a:r>
              <a:rPr dirty="0" err="1"/>
              <a:t>ibrugtagningen</a:t>
            </a:r>
            <a:r>
              <a:rPr dirty="0"/>
              <a:t> </a:t>
            </a:r>
            <a:r>
              <a:rPr dirty="0" err="1"/>
              <a:t>i</a:t>
            </a:r>
            <a:r>
              <a:rPr dirty="0"/>
              <a:t> 2037!</a:t>
            </a:r>
          </a:p>
          <a:p>
            <a:pPr>
              <a:lnSpc>
                <a:spcPct val="150000"/>
              </a:lnSpc>
              <a:defRPr sz="1400" b="1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Aarhus </a:t>
            </a:r>
            <a:r>
              <a:rPr dirty="0" err="1"/>
              <a:t>Kommunen</a:t>
            </a:r>
            <a:r>
              <a:rPr dirty="0"/>
              <a:t> </a:t>
            </a:r>
            <a:r>
              <a:rPr dirty="0" err="1"/>
              <a:t>kautionerer</a:t>
            </a:r>
            <a:r>
              <a:rPr dirty="0"/>
              <a:t> for </a:t>
            </a:r>
            <a:r>
              <a:rPr dirty="0" err="1"/>
              <a:t>lånet</a:t>
            </a:r>
            <a:r>
              <a:rPr dirty="0"/>
              <a:t> </a:t>
            </a:r>
            <a:r>
              <a:rPr b="0" dirty="0"/>
              <a:t>– </a:t>
            </a:r>
            <a:r>
              <a:rPr b="0" dirty="0" err="1"/>
              <a:t>ligesom</a:t>
            </a:r>
            <a:r>
              <a:rPr b="0" dirty="0"/>
              <a:t> </a:t>
            </a:r>
            <a:r>
              <a:rPr b="0" dirty="0" err="1"/>
              <a:t>Thisted</a:t>
            </a:r>
            <a:r>
              <a:rPr b="0" dirty="0"/>
              <a:t> </a:t>
            </a:r>
            <a:r>
              <a:rPr b="0" dirty="0" err="1"/>
              <a:t>Kommune</a:t>
            </a:r>
            <a:r>
              <a:rPr b="0" dirty="0"/>
              <a:t> </a:t>
            </a:r>
            <a:r>
              <a:rPr b="0" dirty="0" err="1"/>
              <a:t>gjorde</a:t>
            </a:r>
            <a:r>
              <a:rPr b="0" dirty="0"/>
              <a:t> for </a:t>
            </a:r>
            <a:r>
              <a:rPr b="0" dirty="0" err="1"/>
              <a:t>Hanstholm</a:t>
            </a:r>
            <a:r>
              <a:rPr b="0" dirty="0"/>
              <a:t> </a:t>
            </a:r>
            <a:r>
              <a:rPr b="0" dirty="0" err="1"/>
              <a:t>Havn</a:t>
            </a:r>
            <a:r>
              <a:rPr b="0" dirty="0"/>
              <a:t>, der er </a:t>
            </a:r>
            <a:r>
              <a:rPr b="0" dirty="0" err="1"/>
              <a:t>i</a:t>
            </a:r>
            <a:r>
              <a:rPr b="0" dirty="0"/>
              <a:t> </a:t>
            </a:r>
            <a:r>
              <a:rPr b="0" dirty="0" err="1"/>
              <a:t>dyb</a:t>
            </a:r>
            <a:r>
              <a:rPr b="0" dirty="0"/>
              <a:t> </a:t>
            </a:r>
            <a:r>
              <a:rPr b="0" dirty="0" err="1"/>
              <a:t>økonomisk</a:t>
            </a:r>
            <a:r>
              <a:rPr b="0" dirty="0"/>
              <a:t> </a:t>
            </a:r>
            <a:r>
              <a:rPr b="0" dirty="0" err="1"/>
              <a:t>uføre</a:t>
            </a:r>
            <a:r>
              <a:rPr b="0" dirty="0"/>
              <a:t> og </a:t>
            </a:r>
            <a:r>
              <a:rPr b="0" dirty="0" err="1"/>
              <a:t>belaster</a:t>
            </a:r>
            <a:r>
              <a:rPr b="0" dirty="0"/>
              <a:t> </a:t>
            </a:r>
            <a:r>
              <a:rPr b="0" dirty="0" err="1"/>
              <a:t>Thisted</a:t>
            </a:r>
            <a:r>
              <a:rPr b="0" dirty="0"/>
              <a:t> </a:t>
            </a:r>
            <a:r>
              <a:rPr b="0" dirty="0" err="1"/>
              <a:t>kommune</a:t>
            </a:r>
            <a:r>
              <a:rPr b="0" dirty="0"/>
              <a:t> med 14.900,- kr. pr </a:t>
            </a:r>
            <a:r>
              <a:rPr b="0" dirty="0" err="1"/>
              <a:t>indbygger</a:t>
            </a:r>
            <a:r>
              <a:rPr b="0" dirty="0"/>
              <a:t>.</a:t>
            </a:r>
          </a:p>
          <a:p>
            <a:pPr>
              <a:lnSpc>
                <a:spcPct val="150000"/>
              </a:lnSpc>
              <a:defRPr sz="1400" b="1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Minimér</a:t>
            </a:r>
            <a:r>
              <a:rPr dirty="0"/>
              <a:t> </a:t>
            </a:r>
            <a:r>
              <a:rPr dirty="0" err="1"/>
              <a:t>risiko</a:t>
            </a:r>
            <a:r>
              <a:rPr dirty="0"/>
              <a:t> </a:t>
            </a:r>
            <a:br>
              <a:rPr dirty="0"/>
            </a:br>
            <a:r>
              <a:rPr b="0" dirty="0" err="1"/>
              <a:t>Kombination</a:t>
            </a:r>
            <a:r>
              <a:rPr b="0" dirty="0"/>
              <a:t> </a:t>
            </a:r>
            <a:r>
              <a:rPr b="0" dirty="0" err="1"/>
              <a:t>af</a:t>
            </a:r>
            <a:r>
              <a:rPr b="0" dirty="0"/>
              <a:t> Dry Port og </a:t>
            </a:r>
            <a:r>
              <a:rPr b="0" dirty="0" err="1"/>
              <a:t>etablering</a:t>
            </a:r>
            <a:r>
              <a:rPr b="0" dirty="0"/>
              <a:t> </a:t>
            </a:r>
            <a:r>
              <a:rPr b="0" dirty="0" err="1"/>
              <a:t>af</a:t>
            </a:r>
            <a:r>
              <a:rPr b="0" dirty="0"/>
              <a:t> </a:t>
            </a:r>
            <a:r>
              <a:rPr b="0" dirty="0" err="1"/>
              <a:t>en</a:t>
            </a:r>
            <a:r>
              <a:rPr b="0" dirty="0"/>
              <a:t> </a:t>
            </a:r>
            <a:r>
              <a:rPr b="0" dirty="0" err="1"/>
              <a:t>tredje</a:t>
            </a:r>
            <a:r>
              <a:rPr b="0" dirty="0"/>
              <a:t>- </a:t>
            </a:r>
            <a:r>
              <a:rPr b="0" dirty="0" err="1"/>
              <a:t>eller</a:t>
            </a:r>
            <a:r>
              <a:rPr b="0" dirty="0"/>
              <a:t> </a:t>
            </a:r>
            <a:r>
              <a:rPr b="0" dirty="0" err="1"/>
              <a:t>fjerdedel</a:t>
            </a:r>
            <a:r>
              <a:rPr b="0" dirty="0"/>
              <a:t> </a:t>
            </a:r>
            <a:r>
              <a:rPr b="0" dirty="0" err="1"/>
              <a:t>af</a:t>
            </a:r>
            <a:r>
              <a:rPr b="0" dirty="0"/>
              <a:t> et </a:t>
            </a:r>
            <a:r>
              <a:rPr b="0" dirty="0" err="1"/>
              <a:t>containertårn</a:t>
            </a:r>
            <a:r>
              <a:rPr b="0" dirty="0"/>
              <a:t> nu. Det </a:t>
            </a:r>
            <a:r>
              <a:rPr b="0" dirty="0" err="1"/>
              <a:t>sikrer</a:t>
            </a:r>
            <a:r>
              <a:rPr b="0" dirty="0"/>
              <a:t> </a:t>
            </a:r>
            <a:r>
              <a:rPr b="0" dirty="0" err="1"/>
              <a:t>kapacitet</a:t>
            </a:r>
            <a:r>
              <a:rPr b="0" dirty="0"/>
              <a:t> </a:t>
            </a:r>
            <a:r>
              <a:rPr b="0" dirty="0" err="1"/>
              <a:t>på</a:t>
            </a:r>
            <a:r>
              <a:rPr b="0" dirty="0"/>
              <a:t> </a:t>
            </a:r>
            <a:r>
              <a:rPr b="0" dirty="0" err="1"/>
              <a:t>kort</a:t>
            </a:r>
            <a:r>
              <a:rPr b="0" dirty="0"/>
              <a:t> </a:t>
            </a:r>
            <a:r>
              <a:rPr b="0" dirty="0" err="1"/>
              <a:t>sigt</a:t>
            </a:r>
            <a:r>
              <a:rPr b="0" dirty="0"/>
              <a:t> og, </a:t>
            </a:r>
            <a:r>
              <a:rPr b="0" dirty="0" err="1"/>
              <a:t>sætter</a:t>
            </a:r>
            <a:r>
              <a:rPr b="0" dirty="0"/>
              <a:t> </a:t>
            </a:r>
            <a:r>
              <a:rPr b="0" dirty="0" err="1"/>
              <a:t>ikke</a:t>
            </a:r>
            <a:r>
              <a:rPr b="0" dirty="0"/>
              <a:t> </a:t>
            </a:r>
            <a:r>
              <a:rPr b="0" dirty="0" err="1"/>
              <a:t>kommunen</a:t>
            </a:r>
            <a:r>
              <a:rPr b="0" dirty="0"/>
              <a:t> </a:t>
            </a:r>
            <a:r>
              <a:rPr b="0" dirty="0" err="1"/>
              <a:t>i</a:t>
            </a:r>
            <a:r>
              <a:rPr b="0" dirty="0"/>
              <a:t> </a:t>
            </a:r>
            <a:r>
              <a:rPr b="0" dirty="0" err="1"/>
              <a:t>unødig</a:t>
            </a:r>
            <a:r>
              <a:rPr b="0" dirty="0"/>
              <a:t> </a:t>
            </a:r>
            <a:r>
              <a:rPr b="0" dirty="0" err="1"/>
              <a:t>gæld</a:t>
            </a:r>
            <a:r>
              <a:rPr b="0" dirty="0"/>
              <a:t>, og er </a:t>
            </a:r>
            <a:r>
              <a:rPr b="0" dirty="0" err="1"/>
              <a:t>sund</a:t>
            </a:r>
            <a:r>
              <a:rPr b="0" dirty="0"/>
              <a:t> </a:t>
            </a:r>
            <a:r>
              <a:rPr b="0" dirty="0" err="1"/>
              <a:t>fornuft</a:t>
            </a:r>
            <a:r>
              <a:rPr b="0" dirty="0"/>
              <a:t> </a:t>
            </a:r>
            <a:r>
              <a:rPr b="0" dirty="0" err="1"/>
              <a:t>idet</a:t>
            </a:r>
            <a:r>
              <a:rPr b="0" dirty="0"/>
              <a:t> man er MEGET MINDRE SÅRBAR, </a:t>
            </a:r>
            <a:r>
              <a:rPr b="0" dirty="0" err="1"/>
              <a:t>hvis</a:t>
            </a:r>
            <a:r>
              <a:rPr b="0" dirty="0"/>
              <a:t> </a:t>
            </a:r>
            <a:r>
              <a:rPr b="0" dirty="0" err="1"/>
              <a:t>tendenserne</a:t>
            </a:r>
            <a:r>
              <a:rPr b="0" dirty="0"/>
              <a:t> med </a:t>
            </a:r>
            <a:r>
              <a:rPr b="0" dirty="0" err="1"/>
              <a:t>lokal</a:t>
            </a:r>
            <a:r>
              <a:rPr b="0" dirty="0"/>
              <a:t> og regional </a:t>
            </a:r>
            <a:r>
              <a:rPr b="0" dirty="0" err="1"/>
              <a:t>samhandel</a:t>
            </a:r>
            <a:r>
              <a:rPr b="0" dirty="0"/>
              <a:t> og </a:t>
            </a:r>
            <a:r>
              <a:rPr b="0" dirty="0" err="1"/>
              <a:t>produktion</a:t>
            </a:r>
            <a:r>
              <a:rPr b="0" dirty="0"/>
              <a:t> </a:t>
            </a:r>
            <a:r>
              <a:rPr b="0" dirty="0" err="1"/>
              <a:t>fortsætter</a:t>
            </a:r>
            <a:r>
              <a:rPr b="0" dirty="0"/>
              <a:t>. </a:t>
            </a:r>
          </a:p>
        </p:txBody>
      </p:sp>
      <p:pic>
        <p:nvPicPr>
          <p:cNvPr id="203" name="Billede 5" descr="Billede 5"/>
          <p:cNvPicPr>
            <a:picLocks noChangeAspect="1"/>
          </p:cNvPicPr>
          <p:nvPr/>
        </p:nvPicPr>
        <p:blipFill>
          <a:blip r:embed="rId2"/>
          <a:srcRect l="22478" t="22450" r="35087" b="46437"/>
          <a:stretch>
            <a:fillRect/>
          </a:stretch>
        </p:blipFill>
        <p:spPr>
          <a:xfrm>
            <a:off x="10134600" y="0"/>
            <a:ext cx="2057400" cy="21336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8" name="Gruppe 7"/>
          <p:cNvGrpSpPr/>
          <p:nvPr/>
        </p:nvGrpSpPr>
        <p:grpSpPr>
          <a:xfrm>
            <a:off x="838197" y="4579496"/>
            <a:ext cx="10515604" cy="2021642"/>
            <a:chOff x="-1" y="0"/>
            <a:chExt cx="10515603" cy="2021641"/>
          </a:xfrm>
        </p:grpSpPr>
        <p:pic>
          <p:nvPicPr>
            <p:cNvPr id="204" name="Billede 8" descr="Billed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88902" y="0"/>
              <a:ext cx="3626701" cy="20104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5" name="Picture 2" descr="Picture 2"/>
            <p:cNvPicPr>
              <a:picLocks noChangeAspect="1"/>
            </p:cNvPicPr>
            <p:nvPr/>
          </p:nvPicPr>
          <p:blipFill>
            <a:blip r:embed="rId4"/>
            <a:srcRect l="18600" t="34341" r="53179" b="28075"/>
            <a:stretch>
              <a:fillRect/>
            </a:stretch>
          </p:blipFill>
          <p:spPr>
            <a:xfrm>
              <a:off x="-2" y="8024"/>
              <a:ext cx="2004710" cy="20136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6" name="Picture 2" descr="Picture 2"/>
            <p:cNvPicPr>
              <a:picLocks noChangeAspect="1"/>
            </p:cNvPicPr>
            <p:nvPr/>
          </p:nvPicPr>
          <p:blipFill>
            <a:blip r:embed="rId5"/>
            <a:srcRect l="45037" t="23588" r="23588" b="45037"/>
            <a:stretch>
              <a:fillRect/>
            </a:stretch>
          </p:blipFill>
          <p:spPr>
            <a:xfrm>
              <a:off x="2004705" y="8024"/>
              <a:ext cx="2669909" cy="20024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7" name="Billede 11" descr="Billede 11"/>
            <p:cNvPicPr>
              <a:picLocks noChangeAspect="1"/>
            </p:cNvPicPr>
            <p:nvPr/>
          </p:nvPicPr>
          <p:blipFill>
            <a:blip r:embed="rId6"/>
            <a:srcRect l="21366" r="104"/>
            <a:stretch>
              <a:fillRect/>
            </a:stretch>
          </p:blipFill>
          <p:spPr>
            <a:xfrm>
              <a:off x="4674612" y="0"/>
              <a:ext cx="2578786" cy="20024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09" name="Tekstfelt 12"/>
          <p:cNvSpPr txBox="1"/>
          <p:nvPr/>
        </p:nvSpPr>
        <p:spPr>
          <a:xfrm>
            <a:off x="45719" y="6535722"/>
            <a:ext cx="13173145" cy="333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r>
              <a:t>Foto: Aarhus viking SUP    Foto: Marselisborg Sejlklub	      Foto: Screenshot TV2OJ		Foto: Foto: TV AARHUS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Titel 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t>Alt andet end containere … </a:t>
            </a:r>
          </a:p>
        </p:txBody>
      </p:sp>
      <p:graphicFrame>
        <p:nvGraphicFramePr>
          <p:cNvPr id="212" name="Pladsholder til indhold 4"/>
          <p:cNvGraphicFramePr/>
          <p:nvPr/>
        </p:nvGraphicFramePr>
        <p:xfrm>
          <a:off x="1018572" y="1822749"/>
          <a:ext cx="10729726" cy="1180785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8984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54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55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554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5541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5541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5541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5541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5541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5541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5541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55419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655419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655419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655419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655419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694049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500" b="1">
                          <a:solidFill>
                            <a:srgbClr val="FFFFFF"/>
                          </a:solidFill>
                        </a:rPr>
                        <a:t>Gods I 1000 ton </a:t>
                      </a:r>
                    </a:p>
                  </a:txBody>
                  <a:tcPr marL="14768" marR="14768" marT="14768" marB="14768" horzOverflow="overflow">
                    <a:lnL w="7620">
                      <a:solidFill>
                        <a:srgbClr val="000000"/>
                      </a:solidFill>
                    </a:lnL>
                    <a:lnR w="7620">
                      <a:solidFill>
                        <a:srgbClr val="000000"/>
                      </a:solidFill>
                    </a:lnR>
                    <a:lnT w="7620">
                      <a:solidFill>
                        <a:srgbClr val="000000"/>
                      </a:solidFill>
                    </a:lnT>
                    <a:lnB w="7620">
                      <a:solidFill>
                        <a:srgbClr val="000000"/>
                      </a:solidFill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500" b="1">
                          <a:solidFill>
                            <a:srgbClr val="FFFFFF"/>
                          </a:solidFill>
                        </a:rPr>
                        <a:t>2007 </a:t>
                      </a:r>
                    </a:p>
                  </a:txBody>
                  <a:tcPr marL="14768" marR="14768" marT="14768" marB="14768" horzOverflow="overflow">
                    <a:lnL w="7620">
                      <a:solidFill>
                        <a:srgbClr val="000000"/>
                      </a:solidFill>
                    </a:lnL>
                    <a:lnR w="7620">
                      <a:solidFill>
                        <a:srgbClr val="000000"/>
                      </a:solidFill>
                    </a:lnR>
                    <a:lnT w="7620">
                      <a:solidFill>
                        <a:srgbClr val="000000"/>
                      </a:solidFill>
                    </a:lnT>
                    <a:lnB w="7620">
                      <a:solidFill>
                        <a:srgbClr val="000000"/>
                      </a:solidFill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500" b="1">
                          <a:solidFill>
                            <a:srgbClr val="FFFFFF"/>
                          </a:solidFill>
                        </a:rPr>
                        <a:t>2008 </a:t>
                      </a:r>
                    </a:p>
                  </a:txBody>
                  <a:tcPr marL="14768" marR="14768" marT="14768" marB="14768" horzOverflow="overflow">
                    <a:lnL w="7620">
                      <a:solidFill>
                        <a:srgbClr val="000000"/>
                      </a:solidFill>
                    </a:lnL>
                    <a:lnR w="7620">
                      <a:solidFill>
                        <a:srgbClr val="000000"/>
                      </a:solidFill>
                    </a:lnR>
                    <a:lnT w="7620">
                      <a:solidFill>
                        <a:srgbClr val="000000"/>
                      </a:solidFill>
                    </a:lnT>
                    <a:lnB w="7620">
                      <a:solidFill>
                        <a:srgbClr val="000000"/>
                      </a:solidFill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500" b="1">
                          <a:solidFill>
                            <a:srgbClr val="FFFFFF"/>
                          </a:solidFill>
                        </a:rPr>
                        <a:t>2009 </a:t>
                      </a:r>
                    </a:p>
                  </a:txBody>
                  <a:tcPr marL="14768" marR="14768" marT="14768" marB="14768" horzOverflow="overflow">
                    <a:lnL w="7620">
                      <a:solidFill>
                        <a:srgbClr val="000000"/>
                      </a:solidFill>
                    </a:lnL>
                    <a:lnR w="7620">
                      <a:solidFill>
                        <a:srgbClr val="000000"/>
                      </a:solidFill>
                    </a:lnR>
                    <a:lnT w="7620">
                      <a:solidFill>
                        <a:srgbClr val="000000"/>
                      </a:solidFill>
                    </a:lnT>
                    <a:lnB w="7620">
                      <a:solidFill>
                        <a:srgbClr val="000000"/>
                      </a:solidFill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500" b="1">
                          <a:solidFill>
                            <a:srgbClr val="FFFFFF"/>
                          </a:solidFill>
                        </a:rPr>
                        <a:t>2010 </a:t>
                      </a:r>
                    </a:p>
                  </a:txBody>
                  <a:tcPr marL="14768" marR="14768" marT="14768" marB="14768" horzOverflow="overflow">
                    <a:lnL w="7620">
                      <a:solidFill>
                        <a:srgbClr val="000000"/>
                      </a:solidFill>
                    </a:lnL>
                    <a:lnR w="7620">
                      <a:solidFill>
                        <a:srgbClr val="000000"/>
                      </a:solidFill>
                    </a:lnR>
                    <a:lnT w="7620">
                      <a:solidFill>
                        <a:srgbClr val="000000"/>
                      </a:solidFill>
                    </a:lnT>
                    <a:lnB w="7620">
                      <a:solidFill>
                        <a:srgbClr val="000000"/>
                      </a:solidFill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500" b="1">
                          <a:solidFill>
                            <a:srgbClr val="FFFFFF"/>
                          </a:solidFill>
                        </a:rPr>
                        <a:t>2011 </a:t>
                      </a:r>
                    </a:p>
                  </a:txBody>
                  <a:tcPr marL="14768" marR="14768" marT="14768" marB="14768" horzOverflow="overflow">
                    <a:lnL w="7620">
                      <a:solidFill>
                        <a:srgbClr val="000000"/>
                      </a:solidFill>
                    </a:lnL>
                    <a:lnR w="7620">
                      <a:solidFill>
                        <a:srgbClr val="000000"/>
                      </a:solidFill>
                    </a:lnR>
                    <a:lnT w="7620">
                      <a:solidFill>
                        <a:srgbClr val="000000"/>
                      </a:solidFill>
                    </a:lnT>
                    <a:lnB w="7620">
                      <a:solidFill>
                        <a:srgbClr val="000000"/>
                      </a:solidFill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500" b="1">
                          <a:solidFill>
                            <a:srgbClr val="FFFFFF"/>
                          </a:solidFill>
                        </a:rPr>
                        <a:t>2012 </a:t>
                      </a:r>
                    </a:p>
                  </a:txBody>
                  <a:tcPr marL="14768" marR="14768" marT="14768" marB="14768" horzOverflow="overflow">
                    <a:lnL w="7620">
                      <a:solidFill>
                        <a:srgbClr val="000000"/>
                      </a:solidFill>
                    </a:lnL>
                    <a:lnR w="7620">
                      <a:solidFill>
                        <a:srgbClr val="000000"/>
                      </a:solidFill>
                    </a:lnR>
                    <a:lnT w="7620">
                      <a:solidFill>
                        <a:srgbClr val="000000"/>
                      </a:solidFill>
                    </a:lnT>
                    <a:lnB w="7620">
                      <a:solidFill>
                        <a:srgbClr val="000000"/>
                      </a:solidFill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500" b="1">
                          <a:solidFill>
                            <a:srgbClr val="FFFFFF"/>
                          </a:solidFill>
                        </a:rPr>
                        <a:t>2013 </a:t>
                      </a:r>
                    </a:p>
                  </a:txBody>
                  <a:tcPr marL="14768" marR="14768" marT="14768" marB="14768" horzOverflow="overflow">
                    <a:lnL w="7620">
                      <a:solidFill>
                        <a:srgbClr val="000000"/>
                      </a:solidFill>
                    </a:lnL>
                    <a:lnR w="7620">
                      <a:solidFill>
                        <a:srgbClr val="000000"/>
                      </a:solidFill>
                    </a:lnR>
                    <a:lnT w="7620">
                      <a:solidFill>
                        <a:srgbClr val="000000"/>
                      </a:solidFill>
                    </a:lnT>
                    <a:lnB w="7620">
                      <a:solidFill>
                        <a:srgbClr val="000000"/>
                      </a:solidFill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500" b="1">
                          <a:solidFill>
                            <a:srgbClr val="FFFFFF"/>
                          </a:solidFill>
                        </a:rPr>
                        <a:t>201</a:t>
                      </a:r>
                    </a:p>
                  </a:txBody>
                  <a:tcPr marL="14768" marR="14768" marT="14768" marB="14768" horzOverflow="overflow">
                    <a:lnL w="7620">
                      <a:solidFill>
                        <a:srgbClr val="000000"/>
                      </a:solidFill>
                    </a:lnL>
                    <a:lnR w="7620">
                      <a:solidFill>
                        <a:srgbClr val="000000"/>
                      </a:solidFill>
                    </a:lnR>
                    <a:lnT w="7620">
                      <a:solidFill>
                        <a:srgbClr val="000000"/>
                      </a:solidFill>
                    </a:lnT>
                    <a:lnB w="7620">
                      <a:solidFill>
                        <a:srgbClr val="000000"/>
                      </a:solidFill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500" b="1">
                          <a:solidFill>
                            <a:srgbClr val="FFFFFF"/>
                          </a:solidFill>
                        </a:rPr>
                        <a:t>2015 </a:t>
                      </a:r>
                    </a:p>
                  </a:txBody>
                  <a:tcPr marL="14768" marR="14768" marT="14768" marB="14768" horzOverflow="overflow">
                    <a:lnL w="7620">
                      <a:solidFill>
                        <a:srgbClr val="000000"/>
                      </a:solidFill>
                    </a:lnL>
                    <a:lnR w="7620">
                      <a:solidFill>
                        <a:srgbClr val="000000"/>
                      </a:solidFill>
                    </a:lnR>
                    <a:lnT w="7620">
                      <a:solidFill>
                        <a:srgbClr val="000000"/>
                      </a:solidFill>
                    </a:lnT>
                    <a:lnB w="7620">
                      <a:solidFill>
                        <a:srgbClr val="000000"/>
                      </a:solidFill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500" b="1">
                          <a:solidFill>
                            <a:srgbClr val="FFFFFF"/>
                          </a:solidFill>
                        </a:rPr>
                        <a:t>2016 </a:t>
                      </a:r>
                    </a:p>
                  </a:txBody>
                  <a:tcPr marL="14768" marR="14768" marT="14768" marB="14768" horzOverflow="overflow">
                    <a:lnL w="7620">
                      <a:solidFill>
                        <a:srgbClr val="000000"/>
                      </a:solidFill>
                    </a:lnL>
                    <a:lnR w="7620">
                      <a:solidFill>
                        <a:srgbClr val="000000"/>
                      </a:solidFill>
                    </a:lnR>
                    <a:lnT w="7620">
                      <a:solidFill>
                        <a:srgbClr val="000000"/>
                      </a:solidFill>
                    </a:lnT>
                    <a:lnB w="7620">
                      <a:solidFill>
                        <a:srgbClr val="000000"/>
                      </a:solidFill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500" b="1">
                          <a:solidFill>
                            <a:srgbClr val="FFFFFF"/>
                          </a:solidFill>
                        </a:rPr>
                        <a:t>2017 </a:t>
                      </a:r>
                    </a:p>
                  </a:txBody>
                  <a:tcPr marL="14768" marR="14768" marT="14768" marB="14768" horzOverflow="overflow">
                    <a:lnL w="7620">
                      <a:solidFill>
                        <a:srgbClr val="000000"/>
                      </a:solidFill>
                    </a:lnL>
                    <a:lnR w="7620">
                      <a:solidFill>
                        <a:srgbClr val="000000"/>
                      </a:solidFill>
                    </a:lnR>
                    <a:lnT w="7620">
                      <a:solidFill>
                        <a:srgbClr val="000000"/>
                      </a:solidFill>
                    </a:lnT>
                    <a:lnB w="7620">
                      <a:solidFill>
                        <a:srgbClr val="000000"/>
                      </a:solidFill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500" b="1">
                          <a:solidFill>
                            <a:srgbClr val="FFFFFF"/>
                          </a:solidFill>
                        </a:rPr>
                        <a:t>2018 </a:t>
                      </a:r>
                    </a:p>
                  </a:txBody>
                  <a:tcPr marL="14768" marR="14768" marT="14768" marB="14768" horzOverflow="overflow">
                    <a:lnL w="7620">
                      <a:solidFill>
                        <a:srgbClr val="000000"/>
                      </a:solidFill>
                    </a:lnL>
                    <a:lnR w="7620">
                      <a:solidFill>
                        <a:srgbClr val="000000"/>
                      </a:solidFill>
                    </a:lnR>
                    <a:lnT w="7620">
                      <a:solidFill>
                        <a:srgbClr val="000000"/>
                      </a:solidFill>
                    </a:lnT>
                    <a:lnB w="7620">
                      <a:solidFill>
                        <a:srgbClr val="000000"/>
                      </a:solidFill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500" b="1">
                          <a:solidFill>
                            <a:srgbClr val="FFFFFF"/>
                          </a:solidFill>
                        </a:rPr>
                        <a:t>2019 </a:t>
                      </a:r>
                    </a:p>
                  </a:txBody>
                  <a:tcPr marL="14768" marR="14768" marT="14768" marB="14768" horzOverflow="overflow">
                    <a:lnL w="7620">
                      <a:solidFill>
                        <a:srgbClr val="000000"/>
                      </a:solidFill>
                    </a:lnL>
                    <a:lnR w="7620">
                      <a:solidFill>
                        <a:srgbClr val="000000"/>
                      </a:solidFill>
                    </a:lnR>
                    <a:lnT w="7620">
                      <a:solidFill>
                        <a:srgbClr val="000000"/>
                      </a:solidFill>
                    </a:lnT>
                    <a:lnB w="7620">
                      <a:solidFill>
                        <a:srgbClr val="000000"/>
                      </a:solidFill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500" b="1">
                          <a:solidFill>
                            <a:srgbClr val="FFFFFF"/>
                          </a:solidFill>
                        </a:rPr>
                        <a:t>2020 </a:t>
                      </a:r>
                    </a:p>
                  </a:txBody>
                  <a:tcPr marL="14768" marR="14768" marT="14768" marB="14768" horzOverflow="overflow">
                    <a:lnL w="7620">
                      <a:solidFill>
                        <a:srgbClr val="000000"/>
                      </a:solidFill>
                    </a:lnL>
                    <a:lnR w="7620">
                      <a:solidFill>
                        <a:srgbClr val="000000"/>
                      </a:solidFill>
                    </a:lnR>
                    <a:lnT w="7620">
                      <a:solidFill>
                        <a:srgbClr val="000000"/>
                      </a:solidFill>
                    </a:lnT>
                    <a:lnB w="7620">
                      <a:solidFill>
                        <a:srgbClr val="000000"/>
                      </a:solidFill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500" b="1">
                          <a:solidFill>
                            <a:srgbClr val="FFFFFF"/>
                          </a:solidFill>
                        </a:rPr>
                        <a:t>2021 </a:t>
                      </a:r>
                    </a:p>
                  </a:txBody>
                  <a:tcPr marL="14768" marR="14768" marT="14768" marB="14768" horzOverflow="overflow">
                    <a:lnL w="7620">
                      <a:solidFill>
                        <a:srgbClr val="000000"/>
                      </a:solidFill>
                    </a:lnL>
                    <a:lnR w="7620">
                      <a:solidFill>
                        <a:srgbClr val="000000"/>
                      </a:solidFill>
                    </a:lnR>
                    <a:lnT w="7620">
                      <a:solidFill>
                        <a:srgbClr val="000000"/>
                      </a:solidFill>
                    </a:lnT>
                    <a:lnB w="7620">
                      <a:solidFill>
                        <a:srgbClr val="000000"/>
                      </a:solidFill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2543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500" b="1"/>
                        <a:t>Andet gods</a:t>
                      </a:r>
                    </a:p>
                  </a:txBody>
                  <a:tcPr marL="14768" marR="14768" marT="14768" marB="14768" horzOverflow="overflow">
                    <a:lnL w="7620">
                      <a:solidFill>
                        <a:srgbClr val="000000"/>
                      </a:solidFill>
                    </a:lnL>
                    <a:lnR w="7620">
                      <a:solidFill>
                        <a:srgbClr val="000000"/>
                      </a:solidFill>
                    </a:lnR>
                    <a:lnT w="7620">
                      <a:solidFill>
                        <a:srgbClr val="000000"/>
                      </a:solidFill>
                    </a:lnT>
                    <a:lnB w="7620">
                      <a:solidFill>
                        <a:srgbClr val="000000"/>
                      </a:solidFill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5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8733</a:t>
                      </a:r>
                    </a:p>
                  </a:txBody>
                  <a:tcPr marL="14768" marR="14768" marT="14768" marB="14768" horzOverflow="overflow">
                    <a:lnL w="7620">
                      <a:solidFill>
                        <a:srgbClr val="000000"/>
                      </a:solidFill>
                    </a:lnL>
                    <a:lnR w="7620">
                      <a:solidFill>
                        <a:srgbClr val="000000"/>
                      </a:solidFill>
                    </a:lnR>
                    <a:lnT w="7620">
                      <a:solidFill>
                        <a:srgbClr val="000000"/>
                      </a:solidFill>
                    </a:lnT>
                    <a:lnB w="76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5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8617 </a:t>
                      </a:r>
                    </a:p>
                  </a:txBody>
                  <a:tcPr marL="14768" marR="14768" marT="14768" marB="14768" horzOverflow="overflow">
                    <a:lnL w="7620">
                      <a:solidFill>
                        <a:srgbClr val="000000"/>
                      </a:solidFill>
                    </a:lnL>
                    <a:lnR w="7620">
                      <a:solidFill>
                        <a:srgbClr val="000000"/>
                      </a:solidFill>
                    </a:lnR>
                    <a:lnT w="7620">
                      <a:solidFill>
                        <a:srgbClr val="000000"/>
                      </a:solidFill>
                    </a:lnT>
                    <a:lnB w="76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5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6210 </a:t>
                      </a:r>
                    </a:p>
                  </a:txBody>
                  <a:tcPr marL="14768" marR="14768" marT="14768" marB="14768" horzOverflow="overflow">
                    <a:lnL w="7620">
                      <a:solidFill>
                        <a:srgbClr val="000000"/>
                      </a:solidFill>
                    </a:lnL>
                    <a:lnR w="7620">
                      <a:solidFill>
                        <a:srgbClr val="000000"/>
                      </a:solidFill>
                    </a:lnR>
                    <a:lnT w="7620">
                      <a:solidFill>
                        <a:srgbClr val="000000"/>
                      </a:solidFill>
                    </a:lnT>
                    <a:lnB w="76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5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6390 </a:t>
                      </a:r>
                    </a:p>
                  </a:txBody>
                  <a:tcPr marL="14768" marR="14768" marT="14768" marB="14768" horzOverflow="overflow">
                    <a:lnL w="7620">
                      <a:solidFill>
                        <a:srgbClr val="000000"/>
                      </a:solidFill>
                    </a:lnL>
                    <a:lnR w="7620">
                      <a:solidFill>
                        <a:srgbClr val="000000"/>
                      </a:solidFill>
                    </a:lnR>
                    <a:lnT w="7620">
                      <a:solidFill>
                        <a:srgbClr val="000000"/>
                      </a:solidFill>
                    </a:lnT>
                    <a:lnB w="76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5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6314 </a:t>
                      </a:r>
                    </a:p>
                  </a:txBody>
                  <a:tcPr marL="14768" marR="14768" marT="14768" marB="14768" horzOverflow="overflow">
                    <a:lnL w="7620">
                      <a:solidFill>
                        <a:srgbClr val="000000"/>
                      </a:solidFill>
                    </a:lnL>
                    <a:lnR w="7620">
                      <a:solidFill>
                        <a:srgbClr val="000000"/>
                      </a:solidFill>
                    </a:lnR>
                    <a:lnT w="7620">
                      <a:solidFill>
                        <a:srgbClr val="000000"/>
                      </a:solidFill>
                    </a:lnT>
                    <a:lnB w="76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5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5613 </a:t>
                      </a:r>
                    </a:p>
                  </a:txBody>
                  <a:tcPr marL="14768" marR="14768" marT="14768" marB="14768" horzOverflow="overflow">
                    <a:lnL w="7620">
                      <a:solidFill>
                        <a:srgbClr val="000000"/>
                      </a:solidFill>
                    </a:lnL>
                    <a:lnR w="7620">
                      <a:solidFill>
                        <a:srgbClr val="000000"/>
                      </a:solidFill>
                    </a:lnR>
                    <a:lnT w="7620">
                      <a:solidFill>
                        <a:srgbClr val="000000"/>
                      </a:solidFill>
                    </a:lnT>
                    <a:lnB w="76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5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5310</a:t>
                      </a:r>
                    </a:p>
                  </a:txBody>
                  <a:tcPr marL="14768" marR="14768" marT="14768" marB="14768" horzOverflow="overflow">
                    <a:lnL w="7620">
                      <a:solidFill>
                        <a:srgbClr val="000000"/>
                      </a:solidFill>
                    </a:lnL>
                    <a:lnR w="7620">
                      <a:solidFill>
                        <a:srgbClr val="000000"/>
                      </a:solidFill>
                    </a:lnR>
                    <a:lnT w="7620">
                      <a:solidFill>
                        <a:srgbClr val="000000"/>
                      </a:solidFill>
                    </a:lnT>
                    <a:lnB w="76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5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4774 </a:t>
                      </a:r>
                    </a:p>
                  </a:txBody>
                  <a:tcPr marL="14768" marR="14768" marT="14768" marB="14768" horzOverflow="overflow">
                    <a:lnL w="7620">
                      <a:solidFill>
                        <a:srgbClr val="000000"/>
                      </a:solidFill>
                    </a:lnL>
                    <a:lnR w="7620">
                      <a:solidFill>
                        <a:srgbClr val="000000"/>
                      </a:solidFill>
                    </a:lnR>
                    <a:lnT w="7620">
                      <a:solidFill>
                        <a:srgbClr val="000000"/>
                      </a:solidFill>
                    </a:lnT>
                    <a:lnB w="76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5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4811 </a:t>
                      </a:r>
                    </a:p>
                  </a:txBody>
                  <a:tcPr marL="14768" marR="14768" marT="14768" marB="14768" horzOverflow="overflow">
                    <a:lnL w="7620">
                      <a:solidFill>
                        <a:srgbClr val="000000"/>
                      </a:solidFill>
                    </a:lnL>
                    <a:lnR w="7620">
                      <a:solidFill>
                        <a:srgbClr val="000000"/>
                      </a:solidFill>
                    </a:lnR>
                    <a:lnT w="7620">
                      <a:solidFill>
                        <a:srgbClr val="000000"/>
                      </a:solidFill>
                    </a:lnT>
                    <a:lnB w="76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5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5082 </a:t>
                      </a:r>
                    </a:p>
                  </a:txBody>
                  <a:tcPr marL="14768" marR="14768" marT="14768" marB="14768" horzOverflow="overflow">
                    <a:lnL w="7620">
                      <a:solidFill>
                        <a:srgbClr val="000000"/>
                      </a:solidFill>
                    </a:lnL>
                    <a:lnR w="7620">
                      <a:solidFill>
                        <a:srgbClr val="000000"/>
                      </a:solidFill>
                    </a:lnR>
                    <a:lnT w="7620">
                      <a:solidFill>
                        <a:srgbClr val="000000"/>
                      </a:solidFill>
                    </a:lnT>
                    <a:lnB w="76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5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5000 </a:t>
                      </a:r>
                    </a:p>
                  </a:txBody>
                  <a:tcPr marL="14768" marR="14768" marT="14768" marB="14768" horzOverflow="overflow">
                    <a:lnL w="7620">
                      <a:solidFill>
                        <a:srgbClr val="000000"/>
                      </a:solidFill>
                    </a:lnL>
                    <a:lnR w="7620">
                      <a:solidFill>
                        <a:srgbClr val="000000"/>
                      </a:solidFill>
                    </a:lnR>
                    <a:lnT w="7620">
                      <a:solidFill>
                        <a:srgbClr val="000000"/>
                      </a:solidFill>
                    </a:lnT>
                    <a:lnB w="76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5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5107 </a:t>
                      </a:r>
                    </a:p>
                  </a:txBody>
                  <a:tcPr marL="14768" marR="14768" marT="14768" marB="14768" horzOverflow="overflow">
                    <a:lnL w="7620">
                      <a:solidFill>
                        <a:srgbClr val="000000"/>
                      </a:solidFill>
                    </a:lnL>
                    <a:lnR w="7620">
                      <a:solidFill>
                        <a:srgbClr val="000000"/>
                      </a:solidFill>
                    </a:lnR>
                    <a:lnT w="7620">
                      <a:solidFill>
                        <a:srgbClr val="000000"/>
                      </a:solidFill>
                    </a:lnT>
                    <a:lnB w="76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5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4808 </a:t>
                      </a:r>
                    </a:p>
                  </a:txBody>
                  <a:tcPr marL="14768" marR="14768" marT="14768" marB="14768" horzOverflow="overflow">
                    <a:lnL w="7620">
                      <a:solidFill>
                        <a:srgbClr val="000000"/>
                      </a:solidFill>
                    </a:lnL>
                    <a:lnR w="7620">
                      <a:solidFill>
                        <a:srgbClr val="000000"/>
                      </a:solidFill>
                    </a:lnR>
                    <a:lnT w="7620">
                      <a:solidFill>
                        <a:srgbClr val="000000"/>
                      </a:solidFill>
                    </a:lnT>
                    <a:lnB w="76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5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4411 </a:t>
                      </a:r>
                    </a:p>
                  </a:txBody>
                  <a:tcPr marL="14768" marR="14768" marT="14768" marB="14768" horzOverflow="overflow">
                    <a:lnL w="7620">
                      <a:solidFill>
                        <a:srgbClr val="000000"/>
                      </a:solidFill>
                    </a:lnL>
                    <a:lnR w="7620">
                      <a:solidFill>
                        <a:srgbClr val="000000"/>
                      </a:solidFill>
                    </a:lnR>
                    <a:lnT w="7620">
                      <a:solidFill>
                        <a:srgbClr val="000000"/>
                      </a:solidFill>
                    </a:lnT>
                    <a:lnB w="76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5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4647 </a:t>
                      </a:r>
                    </a:p>
                  </a:txBody>
                  <a:tcPr marL="14768" marR="14768" marT="14768" marB="14768" horzOverflow="overflow">
                    <a:lnL w="7620">
                      <a:solidFill>
                        <a:srgbClr val="000000"/>
                      </a:solidFill>
                    </a:lnL>
                    <a:lnR w="7620">
                      <a:solidFill>
                        <a:srgbClr val="000000"/>
                      </a:solidFill>
                    </a:lnR>
                    <a:lnT w="7620">
                      <a:solidFill>
                        <a:srgbClr val="000000"/>
                      </a:solidFill>
                    </a:lnT>
                    <a:lnB w="762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13" name="Rectangle 1"/>
          <p:cNvSpPr txBox="1"/>
          <p:nvPr/>
        </p:nvSpPr>
        <p:spPr>
          <a:xfrm>
            <a:off x="883919" y="2949505"/>
            <a:ext cx="127001" cy="1150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 anchor="ctr">
            <a:spAutoFit/>
          </a:bodyPr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br/>
            <a:endParaRPr/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br/>
            <a:endParaRPr/>
          </a:p>
        </p:txBody>
      </p:sp>
      <p:pic>
        <p:nvPicPr>
          <p:cNvPr id="214" name="Billede 9" descr="Billed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569" y="3148312"/>
            <a:ext cx="10729730" cy="3696411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Tekstfelt 3"/>
          <p:cNvSpPr txBox="1"/>
          <p:nvPr/>
        </p:nvSpPr>
        <p:spPr>
          <a:xfrm>
            <a:off x="7766708" y="3792848"/>
            <a:ext cx="6002633" cy="4370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400">
                <a:solidFill>
                  <a:srgbClr val="FF339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Fald på 47 % de sidste 14 år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Titel 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t>GRENÅ SOM ALTERNATIV </a:t>
            </a:r>
          </a:p>
        </p:txBody>
      </p:sp>
      <p:sp>
        <p:nvSpPr>
          <p:cNvPr id="218" name="Pladsholder til indhold 2"/>
          <p:cNvSpPr txBox="1">
            <a:spLocks noGrp="1"/>
          </p:cNvSpPr>
          <p:nvPr>
            <p:ph type="body" idx="1"/>
          </p:nvPr>
        </p:nvSpPr>
        <p:spPr>
          <a:xfrm>
            <a:off x="838200" y="1460500"/>
            <a:ext cx="9509567" cy="5032375"/>
          </a:xfrm>
          <a:prstGeom prst="rect">
            <a:avLst/>
          </a:prstGeom>
        </p:spPr>
        <p:txBody>
          <a:bodyPr/>
          <a:lstStyle/>
          <a:p>
            <a:r>
              <a:t>Alt hvad der støjer, støver og lugter hører hjemme på en industrihavn og ikke i hjertet af en moderne storby</a:t>
            </a:r>
          </a:p>
          <a:p>
            <a:r>
              <a:t>Bulk, flis, træpiller samt en stor del af foderstoffer </a:t>
            </a:r>
          </a:p>
        </p:txBody>
      </p:sp>
      <p:pic>
        <p:nvPicPr>
          <p:cNvPr id="219" name="Billede 5" descr="Billede 5"/>
          <p:cNvPicPr>
            <a:picLocks noChangeAspect="1"/>
          </p:cNvPicPr>
          <p:nvPr/>
        </p:nvPicPr>
        <p:blipFill>
          <a:blip r:embed="rId2"/>
          <a:srcRect l="22478" t="22450" r="35087" b="46437"/>
          <a:stretch>
            <a:fillRect/>
          </a:stretch>
        </p:blipFill>
        <p:spPr>
          <a:xfrm>
            <a:off x="10134600" y="0"/>
            <a:ext cx="2057400" cy="213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" name="Picture 4" descr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83652"/>
            <a:ext cx="6096000" cy="342651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1" name="Billede 9" descr="Billed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2927" y="3583652"/>
            <a:ext cx="5849073" cy="3472477"/>
          </a:xfrm>
          <a:prstGeom prst="rect">
            <a:avLst/>
          </a:prstGeom>
          <a:ln w="12700">
            <a:miter lim="400000"/>
          </a:ln>
        </p:spPr>
      </p:pic>
      <p:sp>
        <p:nvSpPr>
          <p:cNvPr id="222" name="Tekstfelt 11"/>
          <p:cNvSpPr txBox="1"/>
          <p:nvPr/>
        </p:nvSpPr>
        <p:spPr>
          <a:xfrm>
            <a:off x="6266146" y="3214322"/>
            <a:ext cx="6002634" cy="333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r>
              <a:t>Foto: Architechtural Digest 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Titel 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t>danmarkskort</a:t>
            </a:r>
          </a:p>
        </p:txBody>
      </p:sp>
      <p:pic>
        <p:nvPicPr>
          <p:cNvPr id="225" name="Billede 6" descr="Billede 6"/>
          <p:cNvPicPr>
            <a:picLocks noChangeAspect="1"/>
          </p:cNvPicPr>
          <p:nvPr/>
        </p:nvPicPr>
        <p:blipFill>
          <a:blip r:embed="rId2"/>
          <a:srcRect l="26308" t="22906" r="27485" b="42872"/>
          <a:stretch>
            <a:fillRect/>
          </a:stretch>
        </p:blipFill>
        <p:spPr>
          <a:xfrm>
            <a:off x="9951718" y="-3"/>
            <a:ext cx="2240281" cy="234696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Billede 3" descr="Billede 3"/>
          <p:cNvPicPr>
            <a:picLocks noChangeAspect="1"/>
          </p:cNvPicPr>
          <p:nvPr/>
        </p:nvPicPr>
        <p:blipFill>
          <a:blip r:embed="rId3"/>
          <a:srcRect l="3232" t="25232" r="20364" b="44383"/>
          <a:stretch>
            <a:fillRect/>
          </a:stretch>
        </p:blipFill>
        <p:spPr>
          <a:xfrm>
            <a:off x="-2" y="-2"/>
            <a:ext cx="12192004" cy="68580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Titel 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a-DK" dirty="0"/>
              <a:t>Tidsplan</a:t>
            </a:r>
            <a:endParaRPr dirty="0"/>
          </a:p>
        </p:txBody>
      </p:sp>
      <p:sp>
        <p:nvSpPr>
          <p:cNvPr id="229" name="Pladsholder til indhold 2"/>
          <p:cNvSpPr txBox="1">
            <a:spLocks noGrp="1"/>
          </p:cNvSpPr>
          <p:nvPr>
            <p:ph type="body" idx="1"/>
          </p:nvPr>
        </p:nvSpPr>
        <p:spPr>
          <a:xfrm>
            <a:off x="838199" y="1475653"/>
            <a:ext cx="9239120" cy="538234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da-DK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Fase 1 </a:t>
            </a:r>
            <a:r>
              <a:rPr lang="da-DK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er mole – færdig i 2029</a:t>
            </a:r>
          </a:p>
          <a:p>
            <a:r>
              <a:rPr lang="da-DK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Fase 2 </a:t>
            </a:r>
            <a:r>
              <a:rPr lang="da-DK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er etape 1 - færdig i 2037 – </a:t>
            </a:r>
            <a:r>
              <a:rPr lang="da-DK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dvs</a:t>
            </a:r>
            <a:r>
              <a:rPr lang="da-DK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her begynder indtægter først at komme.  Hvor meget kan arealudleje af 40 Ha i øvrigt indbringe ??  Kan det forrente en flere milliarders investering ?? </a:t>
            </a:r>
          </a:p>
          <a:p>
            <a:r>
              <a:rPr lang="da-DK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Fase 3 </a:t>
            </a:r>
            <a:r>
              <a:rPr lang="da-DK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er etape 2 – færdig i 2052</a:t>
            </a:r>
          </a:p>
          <a:p>
            <a:r>
              <a:rPr lang="da-DK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Hvordan ser verden ud i 2052, hvis vi skal være klimaneutrale på det tidspunkt ?</a:t>
            </a:r>
          </a:p>
          <a:p>
            <a:r>
              <a:rPr lang="da-DK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Hvem kunne forudse for blot et år siden, at der ville blive krig i Europa ?</a:t>
            </a:r>
          </a:p>
          <a:p>
            <a:r>
              <a:rPr lang="da-DK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Hvem kan forudsige, hvornår krigen stopper ??? om et år ? om 5 år ?? om 10 år ?? </a:t>
            </a:r>
          </a:p>
          <a:p>
            <a:r>
              <a:rPr lang="da-DK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Hvem kunne forudsige for et år siden, at DLG flytte fra havnen ??</a:t>
            </a:r>
          </a:p>
          <a:p>
            <a:r>
              <a:rPr lang="da-DK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Hvem kan påstå, der er behov for tanke til fossile brændstoffer i 2052 ??</a:t>
            </a:r>
          </a:p>
          <a:p>
            <a:r>
              <a:rPr lang="da-DK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Der er vist eksempler nok på, at man ikke kan spå om noget – </a:t>
            </a:r>
          </a:p>
          <a:p>
            <a:r>
              <a:rPr lang="da-DK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hvem kunne i øvrigt forudsige en så kraftig rentestigning, som vi har fået ??  Det forandrer i  investeringskalkulen for et mange milliarders projekt radikalt !!!</a:t>
            </a:r>
          </a:p>
          <a:p>
            <a:pPr marL="0" indent="0">
              <a:buNone/>
            </a:pPr>
            <a:endParaRPr dirty="0"/>
          </a:p>
        </p:txBody>
      </p:sp>
      <p:pic>
        <p:nvPicPr>
          <p:cNvPr id="230" name="Billede 5" descr="Billede 5"/>
          <p:cNvPicPr>
            <a:picLocks noChangeAspect="1"/>
          </p:cNvPicPr>
          <p:nvPr/>
        </p:nvPicPr>
        <p:blipFill>
          <a:blip r:embed="rId2"/>
          <a:srcRect l="22478" t="22450" r="35087" b="46437"/>
          <a:stretch>
            <a:fillRect/>
          </a:stretch>
        </p:blipFill>
        <p:spPr>
          <a:xfrm>
            <a:off x="10134600" y="0"/>
            <a:ext cx="2057400" cy="213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3" name="Billede 6" descr="Billede 6"/>
          <p:cNvPicPr>
            <a:picLocks noChangeAspect="1"/>
          </p:cNvPicPr>
          <p:nvPr/>
        </p:nvPicPr>
        <p:blipFill>
          <a:blip r:embed="rId3"/>
          <a:srcRect l="6696" t="21369" r="8403"/>
          <a:stretch>
            <a:fillRect/>
          </a:stretch>
        </p:blipFill>
        <p:spPr>
          <a:xfrm>
            <a:off x="9518982" y="4370201"/>
            <a:ext cx="2673020" cy="2226831"/>
          </a:xfrm>
          <a:prstGeom prst="rect">
            <a:avLst/>
          </a:prstGeom>
          <a:ln w="12700">
            <a:miter lim="400000"/>
          </a:ln>
        </p:spPr>
      </p:pic>
      <p:sp>
        <p:nvSpPr>
          <p:cNvPr id="234" name="Tekstfelt 8"/>
          <p:cNvSpPr txBox="1"/>
          <p:nvPr/>
        </p:nvSpPr>
        <p:spPr>
          <a:xfrm>
            <a:off x="4509651" y="6528952"/>
            <a:ext cx="7911456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endParaRPr dirty="0"/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image.png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7354" y="309101"/>
            <a:ext cx="7064262" cy="7157213"/>
          </a:xfrm>
          <a:prstGeom prst="rect">
            <a:avLst/>
          </a:prstGeom>
          <a:ln w="12700">
            <a:miter lim="400000"/>
          </a:ln>
        </p:spPr>
      </p:pic>
      <p:sp>
        <p:nvSpPr>
          <p:cNvPr id="111" name="Titel 1"/>
          <p:cNvSpPr txBox="1">
            <a:spLocks noGrp="1"/>
          </p:cNvSpPr>
          <p:nvPr>
            <p:ph type="title"/>
          </p:nvPr>
        </p:nvSpPr>
        <p:spPr>
          <a:xfrm>
            <a:off x="683406" y="667476"/>
            <a:ext cx="9989903" cy="1325564"/>
          </a:xfrm>
          <a:prstGeom prst="rect">
            <a:avLst/>
          </a:prstGeom>
        </p:spPr>
        <p:txBody>
          <a:bodyPr/>
          <a:lstStyle/>
          <a:p>
            <a:pPr defTabSz="676655">
              <a:defRPr sz="2900"/>
            </a:pPr>
            <a:r>
              <a:t>ER HAVNENS BEHOV </a:t>
            </a:r>
            <a:br/>
            <a:r>
              <a:t>VIGTIGERE END </a:t>
            </a:r>
            <a:br/>
            <a:r>
              <a:t>BYENS?</a:t>
            </a:r>
          </a:p>
        </p:txBody>
      </p:sp>
      <p:pic>
        <p:nvPicPr>
          <p:cNvPr id="112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8388" y="4384421"/>
            <a:ext cx="3164853" cy="31648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" name="Billede 10" descr="Billede 10"/>
          <p:cNvPicPr>
            <a:picLocks noChangeAspect="1"/>
          </p:cNvPicPr>
          <p:nvPr/>
        </p:nvPicPr>
        <p:blipFill>
          <a:blip r:embed="rId5"/>
          <a:srcRect l="22478" t="22450" r="35087" b="46437"/>
          <a:stretch>
            <a:fillRect/>
          </a:stretch>
        </p:blipFill>
        <p:spPr>
          <a:xfrm>
            <a:off x="10134600" y="0"/>
            <a:ext cx="2057400" cy="213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14" name="Ellipse 3"/>
          <p:cNvSpPr/>
          <p:nvPr/>
        </p:nvSpPr>
        <p:spPr>
          <a:xfrm>
            <a:off x="4758001" y="2796381"/>
            <a:ext cx="1328403" cy="1328403"/>
          </a:xfrm>
          <a:prstGeom prst="ellipse">
            <a:avLst/>
          </a:prstGeom>
          <a:gradFill>
            <a:gsLst>
              <a:gs pos="0">
                <a:srgbClr val="649A3F">
                  <a:alpha val="54000"/>
                </a:srgbClr>
              </a:gs>
              <a:gs pos="23000">
                <a:srgbClr val="649A3F"/>
              </a:gs>
              <a:gs pos="69000">
                <a:srgbClr val="548235"/>
              </a:gs>
              <a:gs pos="97000">
                <a:srgbClr val="4E7932"/>
              </a:gs>
            </a:gsLst>
            <a:path path="circle">
              <a:fillToRect l="37721" t="-19636" r="62278" b="119636"/>
            </a:path>
          </a:gradFill>
          <a:ln w="12700">
            <a:solidFill>
              <a:srgbClr val="32538F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5" name="Ellipse 5"/>
          <p:cNvSpPr txBox="1"/>
          <p:nvPr/>
        </p:nvSpPr>
        <p:spPr>
          <a:xfrm>
            <a:off x="4647534" y="3147987"/>
            <a:ext cx="1568737" cy="6251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 algn="ctr">
              <a:defRPr b="1">
                <a:solidFill>
                  <a:srgbClr val="FFFFFF"/>
                </a:solidFill>
              </a:defRPr>
            </a:pPr>
            <a:r>
              <a:t>BYENS</a:t>
            </a:r>
          </a:p>
          <a:p>
            <a:pPr algn="ctr">
              <a:defRPr b="1">
                <a:solidFill>
                  <a:srgbClr val="FFFFFF"/>
                </a:solidFill>
              </a:defRPr>
            </a:pPr>
            <a:r>
              <a:t> BEHOV</a:t>
            </a:r>
          </a:p>
        </p:txBody>
      </p:sp>
      <p:grpSp>
        <p:nvGrpSpPr>
          <p:cNvPr id="118" name="Ellipse 11"/>
          <p:cNvGrpSpPr/>
          <p:nvPr/>
        </p:nvGrpSpPr>
        <p:grpSpPr>
          <a:xfrm>
            <a:off x="8273709" y="2174822"/>
            <a:ext cx="3763309" cy="3601437"/>
            <a:chOff x="0" y="0"/>
            <a:chExt cx="3763307" cy="3601435"/>
          </a:xfrm>
        </p:grpSpPr>
        <p:sp>
          <p:nvSpPr>
            <p:cNvPr id="116" name="Oval"/>
            <p:cNvSpPr/>
            <p:nvPr/>
          </p:nvSpPr>
          <p:spPr>
            <a:xfrm>
              <a:off x="-1" y="-1"/>
              <a:ext cx="3763309" cy="3601437"/>
            </a:xfrm>
            <a:prstGeom prst="ellipse">
              <a:avLst/>
            </a:prstGeom>
            <a:gradFill flip="none" rotWithShape="1">
              <a:gsLst>
                <a:gs pos="0">
                  <a:srgbClr val="C00000">
                    <a:alpha val="35000"/>
                  </a:srgbClr>
                </a:gs>
                <a:gs pos="42000">
                  <a:srgbClr val="C00000">
                    <a:alpha val="77000"/>
                  </a:srgbClr>
                </a:gs>
                <a:gs pos="69000">
                  <a:srgbClr val="C00000"/>
                </a:gs>
                <a:gs pos="97000">
                  <a:srgbClr val="C00000">
                    <a:alpha val="87000"/>
                  </a:srgb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7" name="HAVNENS BEHOV"/>
            <p:cNvSpPr txBox="1"/>
            <p:nvPr/>
          </p:nvSpPr>
          <p:spPr>
            <a:xfrm>
              <a:off x="596842" y="1634173"/>
              <a:ext cx="2569623" cy="3330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b="1">
                  <a:solidFill>
                    <a:srgbClr val="FFFFFF"/>
                  </a:solidFill>
                </a:defRPr>
              </a:lvl1pPr>
            </a:lstStyle>
            <a:p>
              <a:r>
                <a:t>HAVNENS BEHOV</a:t>
              </a:r>
            </a:p>
          </p:txBody>
        </p:sp>
      </p:grp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ekst&#10;&#10;Automatisk genereret beskrivelse">
            <a:extLst>
              <a:ext uri="{FF2B5EF4-FFF2-40B4-BE49-F238E27FC236}">
                <a16:creationId xmlns:a16="http://schemas.microsoft.com/office/drawing/2014/main" id="{2476AC50-11EB-30E3-D364-A7BCCC086D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245" b="8485"/>
          <a:stretch/>
        </p:blipFill>
        <p:spPr>
          <a:xfrm>
            <a:off x="-298006" y="-54177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66048471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Ellipse 16"/>
          <p:cNvSpPr/>
          <p:nvPr/>
        </p:nvSpPr>
        <p:spPr>
          <a:xfrm>
            <a:off x="-114697" y="1688444"/>
            <a:ext cx="7818124" cy="7818123"/>
          </a:xfrm>
          <a:prstGeom prst="ellipse">
            <a:avLst/>
          </a:prstGeom>
          <a:solidFill>
            <a:srgbClr val="EDEDE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7" name="Titel 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 defTabSz="877822">
              <a:defRPr sz="3700"/>
            </a:pPr>
            <a:r>
              <a:t>ERHVERVSLIVET </a:t>
            </a:r>
            <a:br/>
            <a:r>
              <a:rPr sz="2500"/>
              <a:t>Tunge virksomheder værdsætter bugtens værdier for medarbejdere </a:t>
            </a:r>
            <a:br>
              <a:rPr sz="2500"/>
            </a:br>
            <a:r>
              <a:rPr sz="2500"/>
              <a:t>og som vigtig del af Aarhus’ tiltrækningskraft – de maner til besindighed!</a:t>
            </a:r>
          </a:p>
        </p:txBody>
      </p:sp>
      <p:sp>
        <p:nvSpPr>
          <p:cNvPr id="238" name="Titel 1"/>
          <p:cNvSpPr txBox="1"/>
          <p:nvPr/>
        </p:nvSpPr>
        <p:spPr>
          <a:xfrm>
            <a:off x="9262467" y="3130974"/>
            <a:ext cx="2214160" cy="13255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pPr>
              <a:lnSpc>
                <a:spcPct val="90000"/>
              </a:lnSpc>
              <a:defRPr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De stærke fortalere </a:t>
            </a:r>
            <a:br/>
            <a:r>
              <a:t>– er lejere på havnen </a:t>
            </a:r>
            <a:r>
              <a:rPr sz="1400"/>
              <a:t> </a:t>
            </a:r>
          </a:p>
        </p:txBody>
      </p:sp>
      <p:pic>
        <p:nvPicPr>
          <p:cNvPr id="240" name="Billede 6" descr="Billed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7969" y="2283539"/>
            <a:ext cx="3592850" cy="8760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" name="Billede 8" descr="Billede 8"/>
          <p:cNvPicPr>
            <a:picLocks noChangeAspect="1"/>
          </p:cNvPicPr>
          <p:nvPr/>
        </p:nvPicPr>
        <p:blipFill>
          <a:blip r:embed="rId4"/>
          <a:srcRect l="1" t="10736" r="13954" b="17007"/>
          <a:stretch>
            <a:fillRect/>
          </a:stretch>
        </p:blipFill>
        <p:spPr>
          <a:xfrm>
            <a:off x="776436" y="3382806"/>
            <a:ext cx="2512197" cy="165496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5" name="Gruppe 21"/>
          <p:cNvGrpSpPr/>
          <p:nvPr/>
        </p:nvGrpSpPr>
        <p:grpSpPr>
          <a:xfrm>
            <a:off x="9099670" y="4221615"/>
            <a:ext cx="2422679" cy="2422679"/>
            <a:chOff x="0" y="0"/>
            <a:chExt cx="2422677" cy="2422677"/>
          </a:xfrm>
        </p:grpSpPr>
        <p:sp>
          <p:nvSpPr>
            <p:cNvPr id="242" name="Ellipse 17"/>
            <p:cNvSpPr/>
            <p:nvPr/>
          </p:nvSpPr>
          <p:spPr>
            <a:xfrm>
              <a:off x="0" y="0"/>
              <a:ext cx="2422678" cy="2422678"/>
            </a:xfrm>
            <a:prstGeom prst="ellipse">
              <a:avLst/>
            </a:prstGeom>
            <a:solidFill>
              <a:srgbClr val="FBE5D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243" name="Billede 10" descr="Billede 10"/>
            <p:cNvPicPr>
              <a:picLocks noChangeAspect="1"/>
            </p:cNvPicPr>
            <p:nvPr/>
          </p:nvPicPr>
          <p:blipFill>
            <a:blip r:embed="rId5"/>
            <a:srcRect t="27129"/>
            <a:stretch>
              <a:fillRect/>
            </a:stretch>
          </p:blipFill>
          <p:spPr>
            <a:xfrm>
              <a:off x="138062" y="642935"/>
              <a:ext cx="1950909" cy="5650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4" name="Billede 12" descr="Billede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8495" y="1387891"/>
              <a:ext cx="1150045" cy="4622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46" name="Billede 14" descr="Billed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263991" y="8643535"/>
            <a:ext cx="1514688" cy="86689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7" name="Billede 7" descr="Billed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01572" y="3711804"/>
            <a:ext cx="2665742" cy="1020012"/>
          </a:xfrm>
          <a:prstGeom prst="rect">
            <a:avLst/>
          </a:prstGeom>
          <a:ln w="12700">
            <a:miter lim="400000"/>
          </a:ln>
        </p:spPr>
      </p:pic>
      <p:pic>
        <p:nvPicPr>
          <p:cNvPr id="248" name="Billede 11" descr="Billed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78345" y="5631218"/>
            <a:ext cx="2512197" cy="105653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1" name="Gruppe 20"/>
          <p:cNvGrpSpPr/>
          <p:nvPr/>
        </p:nvGrpSpPr>
        <p:grpSpPr>
          <a:xfrm>
            <a:off x="1465717" y="5529712"/>
            <a:ext cx="1133636" cy="1114583"/>
            <a:chOff x="0" y="0"/>
            <a:chExt cx="1133634" cy="1114582"/>
          </a:xfrm>
        </p:grpSpPr>
        <p:pic>
          <p:nvPicPr>
            <p:cNvPr id="249" name="Billede 18" descr="Billede 1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133635" cy="11145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0" name="Billede 19" descr="Billede 19"/>
            <p:cNvPicPr>
              <a:picLocks noChangeAspect="1"/>
            </p:cNvPicPr>
            <p:nvPr/>
          </p:nvPicPr>
          <p:blipFill>
            <a:blip r:embed="rId10"/>
            <a:srcRect l="72534" b="58687"/>
            <a:stretch>
              <a:fillRect/>
            </a:stretch>
          </p:blipFill>
          <p:spPr>
            <a:xfrm>
              <a:off x="0" y="327056"/>
              <a:ext cx="233891" cy="4604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Pladsholder til indhold 6" descr="Pladsholder til indhold 6"/>
          <p:cNvPicPr>
            <a:picLocks noChangeAspect="1"/>
          </p:cNvPicPr>
          <p:nvPr/>
        </p:nvPicPr>
        <p:blipFill>
          <a:blip r:embed="rId2"/>
          <a:srcRect l="3269" b="24519"/>
          <a:stretch>
            <a:fillRect/>
          </a:stretch>
        </p:blipFill>
        <p:spPr>
          <a:xfrm>
            <a:off x="-984738" y="-2"/>
            <a:ext cx="13176604" cy="6858004"/>
          </a:xfrm>
          <a:prstGeom prst="rect">
            <a:avLst/>
          </a:prstGeom>
          <a:ln w="12700">
            <a:miter lim="400000"/>
          </a:ln>
        </p:spPr>
      </p:pic>
      <p:sp>
        <p:nvSpPr>
          <p:cNvPr id="256" name="Titel 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t>Beskyt Aarhusbugten</a:t>
            </a:r>
          </a:p>
        </p:txBody>
      </p:sp>
      <p:sp>
        <p:nvSpPr>
          <p:cNvPr id="257" name="Pladsholder til indhold 2"/>
          <p:cNvSpPr txBox="1">
            <a:spLocks noGrp="1"/>
          </p:cNvSpPr>
          <p:nvPr>
            <p:ph type="body" idx="1"/>
          </p:nvPr>
        </p:nvSpPr>
        <p:spPr>
          <a:xfrm>
            <a:off x="838200" y="1429606"/>
            <a:ext cx="11353800" cy="503237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r>
              <a:t>Meld dig ind uanset om du er for eller imod havneudvidelsen</a:t>
            </a:r>
          </a:p>
          <a:p>
            <a:pPr marL="685800" lvl="1" indent="-228600">
              <a:spcBef>
                <a:spcPts val="500"/>
              </a:spcBef>
              <a:defRPr sz="2400"/>
            </a:pPr>
            <a:r>
              <a:t>Vi sender små korte informationsmails om de vigtigste emner</a:t>
            </a:r>
          </a:p>
          <a:p>
            <a:pPr marL="685800" lvl="1" indent="-228600">
              <a:spcBef>
                <a:spcPts val="500"/>
              </a:spcBef>
              <a:defRPr sz="2400"/>
            </a:pPr>
            <a:r>
              <a:t>Følg os på facebook</a:t>
            </a:r>
          </a:p>
          <a:p>
            <a:pPr marL="685800" lvl="1" indent="-228600">
              <a:spcBef>
                <a:spcPts val="500"/>
              </a:spcBef>
              <a:defRPr sz="2400"/>
            </a:pPr>
            <a:r>
              <a:t>Se vores hjemmeside beskytaarhusbugten.nu</a:t>
            </a:r>
          </a:p>
          <a:p>
            <a:pPr marL="685800" lvl="1" indent="-228600">
              <a:spcBef>
                <a:spcPts val="500"/>
              </a:spcBef>
              <a:defRPr sz="2400"/>
            </a:pPr>
            <a:r>
              <a:t>Fyldt med let læste informationer </a:t>
            </a:r>
          </a:p>
        </p:txBody>
      </p:sp>
      <p:pic>
        <p:nvPicPr>
          <p:cNvPr id="258" name="Billede 5" descr="Billede 5"/>
          <p:cNvPicPr>
            <a:picLocks noChangeAspect="1"/>
          </p:cNvPicPr>
          <p:nvPr/>
        </p:nvPicPr>
        <p:blipFill>
          <a:blip r:embed="rId3"/>
          <a:srcRect l="22478" t="22450" r="35087" b="46437"/>
          <a:stretch>
            <a:fillRect/>
          </a:stretch>
        </p:blipFill>
        <p:spPr>
          <a:xfrm>
            <a:off x="10134600" y="0"/>
            <a:ext cx="2057400" cy="213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Titel 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t>Aarhus Kommunes erhvervsplan</a:t>
            </a:r>
          </a:p>
        </p:txBody>
      </p:sp>
      <p:pic>
        <p:nvPicPr>
          <p:cNvPr id="261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411" y="0"/>
            <a:ext cx="12312823" cy="8204749"/>
          </a:xfrm>
          <a:prstGeom prst="rect">
            <a:avLst/>
          </a:prstGeom>
          <a:ln w="12700">
            <a:miter lim="400000"/>
          </a:ln>
        </p:spPr>
      </p:pic>
      <p:pic>
        <p:nvPicPr>
          <p:cNvPr id="262" name="Billede 3" descr="Billede 3"/>
          <p:cNvPicPr>
            <a:picLocks noChangeAspect="1"/>
          </p:cNvPicPr>
          <p:nvPr/>
        </p:nvPicPr>
        <p:blipFill>
          <a:blip r:embed="rId3"/>
          <a:srcRect l="26308" t="22906" r="27485" b="42872"/>
          <a:stretch>
            <a:fillRect/>
          </a:stretch>
        </p:blipFill>
        <p:spPr>
          <a:xfrm>
            <a:off x="9951721" y="-1"/>
            <a:ext cx="2240281" cy="23469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Titel 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t>Grafik?</a:t>
            </a:r>
          </a:p>
        </p:txBody>
      </p:sp>
      <p:sp>
        <p:nvSpPr>
          <p:cNvPr id="265" name="Pladsholder til indhold 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1353800" cy="5032375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66" name="Billede 5" descr="Billede 5"/>
          <p:cNvPicPr>
            <a:picLocks noChangeAspect="1"/>
          </p:cNvPicPr>
          <p:nvPr/>
        </p:nvPicPr>
        <p:blipFill>
          <a:blip r:embed="rId2"/>
          <a:srcRect l="22478" t="22450" r="35087" b="46437"/>
          <a:stretch>
            <a:fillRect/>
          </a:stretch>
        </p:blipFill>
        <p:spPr>
          <a:xfrm>
            <a:off x="10134600" y="0"/>
            <a:ext cx="2057400" cy="213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7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14424"/>
            <a:ext cx="12315464" cy="7765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8" name="Billede 3" descr="Billede 3"/>
          <p:cNvPicPr>
            <a:picLocks noChangeAspect="1"/>
          </p:cNvPicPr>
          <p:nvPr/>
        </p:nvPicPr>
        <p:blipFill>
          <a:blip r:embed="rId4"/>
          <a:srcRect l="26308" t="22906" r="27485" b="42872"/>
          <a:stretch>
            <a:fillRect/>
          </a:stretch>
        </p:blipFill>
        <p:spPr>
          <a:xfrm>
            <a:off x="9951721" y="-1"/>
            <a:ext cx="2240281" cy="2346964"/>
          </a:xfrm>
          <a:prstGeom prst="rect">
            <a:avLst/>
          </a:prstGeom>
          <a:ln w="12700">
            <a:miter lim="400000"/>
          </a:ln>
        </p:spPr>
      </p:pic>
      <p:sp>
        <p:nvSpPr>
          <p:cNvPr id="269" name="Tekstfelt 4"/>
          <p:cNvSpPr txBox="1"/>
          <p:nvPr/>
        </p:nvSpPr>
        <p:spPr>
          <a:xfrm>
            <a:off x="490024" y="6216187"/>
            <a:ext cx="6110068" cy="333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Foto: Leif Giversen, Migogaarhus.dk</a:t>
            </a: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Titel 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2" name="Pladsholder til indhold 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73" name="Billede 4" descr="Bille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0262" y="0"/>
            <a:ext cx="7624204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4" name="Billede 6" descr="Billede 6"/>
          <p:cNvPicPr>
            <a:picLocks noChangeAspect="1"/>
          </p:cNvPicPr>
          <p:nvPr/>
        </p:nvPicPr>
        <p:blipFill>
          <a:blip r:embed="rId4"/>
          <a:srcRect l="14712"/>
          <a:stretch>
            <a:fillRect/>
          </a:stretch>
        </p:blipFill>
        <p:spPr>
          <a:xfrm>
            <a:off x="6597618" y="0"/>
            <a:ext cx="7774961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75" name="Tekstfelt 7"/>
          <p:cNvSpPr txBox="1"/>
          <p:nvPr/>
        </p:nvSpPr>
        <p:spPr>
          <a:xfrm>
            <a:off x="236806" y="6176963"/>
            <a:ext cx="6110068" cy="333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Fotos: AS Hummeren</a:t>
            </a:r>
          </a:p>
        </p:txBody>
      </p:sp>
      <p:pic>
        <p:nvPicPr>
          <p:cNvPr id="276" name="Billede 3" descr="Billede 3"/>
          <p:cNvPicPr>
            <a:picLocks noChangeAspect="1"/>
          </p:cNvPicPr>
          <p:nvPr/>
        </p:nvPicPr>
        <p:blipFill>
          <a:blip r:embed="rId5"/>
          <a:srcRect l="26308" t="22906" r="27485" b="42872"/>
          <a:stretch>
            <a:fillRect/>
          </a:stretch>
        </p:blipFill>
        <p:spPr>
          <a:xfrm>
            <a:off x="9951721" y="-1"/>
            <a:ext cx="2240281" cy="23469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Titel 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1" name="Pladsholder til indhold 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82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3" name="Billede 3" descr="Billede 3"/>
          <p:cNvPicPr>
            <a:picLocks noChangeAspect="1"/>
          </p:cNvPicPr>
          <p:nvPr/>
        </p:nvPicPr>
        <p:blipFill>
          <a:blip r:embed="rId3"/>
          <a:srcRect l="26308" t="22906" r="27485" b="42872"/>
          <a:stretch>
            <a:fillRect/>
          </a:stretch>
        </p:blipFill>
        <p:spPr>
          <a:xfrm>
            <a:off x="9951721" y="-1"/>
            <a:ext cx="2240281" cy="2346964"/>
          </a:xfrm>
          <a:prstGeom prst="rect">
            <a:avLst/>
          </a:prstGeom>
          <a:ln w="12700">
            <a:miter lim="400000"/>
          </a:ln>
        </p:spPr>
      </p:pic>
      <p:sp>
        <p:nvSpPr>
          <p:cNvPr id="284" name="Tekstfelt 4"/>
          <p:cNvSpPr txBox="1"/>
          <p:nvPr/>
        </p:nvSpPr>
        <p:spPr>
          <a:xfrm>
            <a:off x="490024" y="6123543"/>
            <a:ext cx="6110068" cy="333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Foto: Marselisborg Sejlklub</a:t>
            </a:r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Titel 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7" name="Pladsholder til indhold 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88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9062" y="-773723"/>
            <a:ext cx="12401062" cy="935275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9" name="Billede 3" descr="Billede 3"/>
          <p:cNvPicPr>
            <a:picLocks noChangeAspect="1"/>
          </p:cNvPicPr>
          <p:nvPr/>
        </p:nvPicPr>
        <p:blipFill>
          <a:blip r:embed="rId3"/>
          <a:srcRect l="26308" t="22906" r="27485" b="42872"/>
          <a:stretch>
            <a:fillRect/>
          </a:stretch>
        </p:blipFill>
        <p:spPr>
          <a:xfrm>
            <a:off x="9951721" y="-1"/>
            <a:ext cx="2240281" cy="2346964"/>
          </a:xfrm>
          <a:prstGeom prst="rect">
            <a:avLst/>
          </a:prstGeom>
          <a:ln w="12700">
            <a:miter lim="400000"/>
          </a:ln>
        </p:spPr>
      </p:pic>
      <p:sp>
        <p:nvSpPr>
          <p:cNvPr id="290" name="Tekstfelt 5"/>
          <p:cNvSpPr txBox="1"/>
          <p:nvPr/>
        </p:nvSpPr>
        <p:spPr>
          <a:xfrm>
            <a:off x="490024" y="6216187"/>
            <a:ext cx="6110068" cy="333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Foto: Aarhus Viking SUP</a:t>
            </a:r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Titel 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93" name="Pladsholder til indhold 6" descr="Pladsholder til indhold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1426" y="-749447"/>
            <a:ext cx="12253426" cy="81729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4" name="Billede 7" descr="Billede 7"/>
          <p:cNvPicPr>
            <a:picLocks noChangeAspect="1"/>
          </p:cNvPicPr>
          <p:nvPr/>
        </p:nvPicPr>
        <p:blipFill>
          <a:blip r:embed="rId3"/>
          <a:srcRect l="26308" t="22906" r="27485" b="42872"/>
          <a:stretch>
            <a:fillRect/>
          </a:stretch>
        </p:blipFill>
        <p:spPr>
          <a:xfrm>
            <a:off x="9951721" y="-1"/>
            <a:ext cx="2240281" cy="23469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Billede 6" descr="Billed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12192000" cy="6758610"/>
          </a:xfrm>
          <a:prstGeom prst="rect">
            <a:avLst/>
          </a:prstGeom>
          <a:ln w="12700">
            <a:miter lim="400000"/>
          </a:ln>
        </p:spPr>
      </p:pic>
      <p:sp>
        <p:nvSpPr>
          <p:cNvPr id="297" name="Titel 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8" name="Pladsholder til indhold 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99" name="Billede 3" descr="Billede 3"/>
          <p:cNvPicPr>
            <a:picLocks noChangeAspect="1"/>
          </p:cNvPicPr>
          <p:nvPr/>
        </p:nvPicPr>
        <p:blipFill>
          <a:blip r:embed="rId3"/>
          <a:srcRect l="26308" t="22906" r="27485" b="42872"/>
          <a:stretch>
            <a:fillRect/>
          </a:stretch>
        </p:blipFill>
        <p:spPr>
          <a:xfrm>
            <a:off x="9951721" y="-1"/>
            <a:ext cx="2240281" cy="2346964"/>
          </a:xfrm>
          <a:prstGeom prst="rect">
            <a:avLst/>
          </a:prstGeom>
          <a:ln w="12700">
            <a:miter lim="400000"/>
          </a:ln>
        </p:spPr>
      </p:pic>
      <p:sp>
        <p:nvSpPr>
          <p:cNvPr id="300" name="Tekstfelt 5"/>
          <p:cNvSpPr txBox="1"/>
          <p:nvPr/>
        </p:nvSpPr>
        <p:spPr>
          <a:xfrm>
            <a:off x="490024" y="6216187"/>
            <a:ext cx="6110068" cy="333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Foto: screenshut searangers og tv aarhus</a:t>
            </a:r>
          </a:p>
        </p:txBody>
      </p:sp>
      <p:pic>
        <p:nvPicPr>
          <p:cNvPr id="301" name="Billede 4" descr="Billed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3641"/>
            <a:ext cx="12192000" cy="675861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2" name="Billede 7" descr="Billede 7"/>
          <p:cNvPicPr>
            <a:picLocks noChangeAspect="1"/>
          </p:cNvPicPr>
          <p:nvPr/>
        </p:nvPicPr>
        <p:blipFill>
          <a:blip r:embed="rId3"/>
          <a:srcRect l="26308" t="22906" r="27485" b="42872"/>
          <a:stretch>
            <a:fillRect/>
          </a:stretch>
        </p:blipFill>
        <p:spPr>
          <a:xfrm>
            <a:off x="10104121" y="152399"/>
            <a:ext cx="2240281" cy="2346964"/>
          </a:xfrm>
          <a:prstGeom prst="rect">
            <a:avLst/>
          </a:prstGeom>
          <a:ln w="12700">
            <a:miter lim="400000"/>
          </a:ln>
        </p:spPr>
      </p:pic>
      <p:sp>
        <p:nvSpPr>
          <p:cNvPr id="303" name="Tekstfelt 8"/>
          <p:cNvSpPr txBox="1"/>
          <p:nvPr/>
        </p:nvSpPr>
        <p:spPr>
          <a:xfrm>
            <a:off x="642424" y="6229688"/>
            <a:ext cx="6110068" cy="333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Foto: TV AARHUS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Ellipse 8"/>
          <p:cNvGrpSpPr/>
          <p:nvPr/>
        </p:nvGrpSpPr>
        <p:grpSpPr>
          <a:xfrm>
            <a:off x="8422547" y="2205733"/>
            <a:ext cx="2010541" cy="1924058"/>
            <a:chOff x="0" y="0"/>
            <a:chExt cx="2010540" cy="1924057"/>
          </a:xfrm>
        </p:grpSpPr>
        <p:sp>
          <p:nvSpPr>
            <p:cNvPr id="122" name="Oval"/>
            <p:cNvSpPr/>
            <p:nvPr/>
          </p:nvSpPr>
          <p:spPr>
            <a:xfrm>
              <a:off x="-1" y="0"/>
              <a:ext cx="2010542" cy="1924058"/>
            </a:xfrm>
            <a:prstGeom prst="ellipse">
              <a:avLst/>
            </a:prstGeom>
            <a:gradFill flip="none" rotWithShape="1">
              <a:gsLst>
                <a:gs pos="0">
                  <a:srgbClr val="C00000">
                    <a:alpha val="35000"/>
                  </a:srgbClr>
                </a:gs>
                <a:gs pos="42000">
                  <a:srgbClr val="C00000">
                    <a:alpha val="77000"/>
                  </a:srgbClr>
                </a:gs>
                <a:gs pos="69000">
                  <a:srgbClr val="C00000"/>
                </a:gs>
                <a:gs pos="97000">
                  <a:srgbClr val="C00000">
                    <a:alpha val="87000"/>
                  </a:srgb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3" name="Er havnen relevant for Aarhus?"/>
            <p:cNvSpPr txBox="1"/>
            <p:nvPr/>
          </p:nvSpPr>
          <p:spPr>
            <a:xfrm>
              <a:off x="340155" y="503385"/>
              <a:ext cx="1330230" cy="9172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b="1">
                  <a:solidFill>
                    <a:srgbClr val="FFFFFF"/>
                  </a:solidFill>
                </a:defRPr>
              </a:lvl1pPr>
            </a:lstStyle>
            <a:p>
              <a:r>
                <a:t>Er havnen relevant for Aarhus?</a:t>
              </a:r>
            </a:p>
          </p:txBody>
        </p:sp>
      </p:grpSp>
      <p:pic>
        <p:nvPicPr>
          <p:cNvPr id="125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94812" y="-358096"/>
            <a:ext cx="3266024" cy="32660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" name="Billede 7" descr="Billede 7"/>
          <p:cNvPicPr>
            <a:picLocks noChangeAspect="1"/>
          </p:cNvPicPr>
          <p:nvPr/>
        </p:nvPicPr>
        <p:blipFill>
          <a:blip r:embed="rId4"/>
          <a:srcRect l="22478" t="22450" r="35087" b="46437"/>
          <a:stretch>
            <a:fillRect/>
          </a:stretch>
        </p:blipFill>
        <p:spPr>
          <a:xfrm>
            <a:off x="10134600" y="0"/>
            <a:ext cx="2057400" cy="21336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9" name="Ellipse 6"/>
          <p:cNvGrpSpPr/>
          <p:nvPr/>
        </p:nvGrpSpPr>
        <p:grpSpPr>
          <a:xfrm>
            <a:off x="-611260" y="917377"/>
            <a:ext cx="8952530" cy="8832499"/>
            <a:chOff x="0" y="0"/>
            <a:chExt cx="8952529" cy="8832498"/>
          </a:xfrm>
        </p:grpSpPr>
        <p:sp>
          <p:nvSpPr>
            <p:cNvPr id="127" name="Oval"/>
            <p:cNvSpPr/>
            <p:nvPr/>
          </p:nvSpPr>
          <p:spPr>
            <a:xfrm>
              <a:off x="0" y="-1"/>
              <a:ext cx="8952530" cy="8832499"/>
            </a:xfrm>
            <a:prstGeom prst="ellipse">
              <a:avLst/>
            </a:prstGeom>
            <a:gradFill flip="none" rotWithShape="1">
              <a:gsLst>
                <a:gs pos="0">
                  <a:srgbClr val="649A3F">
                    <a:alpha val="54000"/>
                  </a:srgbClr>
                </a:gs>
                <a:gs pos="10000">
                  <a:srgbClr val="649A3F"/>
                </a:gs>
                <a:gs pos="97000">
                  <a:srgbClr val="4E7932"/>
                </a:gs>
              </a:gsLst>
              <a:path path="circle">
                <a:fillToRect l="37721" t="-19636" r="62278" b="119636"/>
              </a:path>
            </a:gradFill>
            <a:ln w="12700" cap="flat">
              <a:solidFill>
                <a:srgbClr val="32538F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3200" b="1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8" name="BYENS BEHOV…"/>
            <p:cNvSpPr txBox="1"/>
            <p:nvPr/>
          </p:nvSpPr>
          <p:spPr>
            <a:xfrm>
              <a:off x="1363136" y="1691225"/>
              <a:ext cx="6226258" cy="54500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3200" b="1">
                  <a:solidFill>
                    <a:srgbClr val="FFFFFF"/>
                  </a:solidFill>
                </a:defRPr>
              </a:pPr>
              <a:r>
                <a:t>BYENS BEHOV </a:t>
              </a:r>
            </a:p>
            <a:p>
              <a:pPr algn="ctr">
                <a:defRPr sz="3200" b="1">
                  <a:solidFill>
                    <a:srgbClr val="FFFFFF"/>
                  </a:solidFill>
                </a:defRPr>
              </a:pPr>
              <a:r>
                <a:t>Hvad gør Aarhus til en attraktiv by? – nu og på sigt?</a:t>
              </a:r>
            </a:p>
            <a:p>
              <a:pPr algn="ctr">
                <a:defRPr sz="3200" b="1">
                  <a:solidFill>
                    <a:srgbClr val="FFFFFF"/>
                  </a:solidFill>
                </a:defRPr>
              </a:pPr>
              <a:r>
                <a:t>Vil vi være industriby eller leveby?</a:t>
              </a:r>
            </a:p>
            <a:p>
              <a:pPr algn="ctr">
                <a:defRPr sz="3200" b="1">
                  <a:solidFill>
                    <a:srgbClr val="FFFFFF"/>
                  </a:solidFill>
                </a:defRPr>
              </a:pPr>
              <a:r>
                <a:t>Hvordan sikrer vi en fornuftig udvikling af byen?</a:t>
              </a:r>
            </a:p>
            <a:p>
              <a:pPr algn="ctr">
                <a:defRPr sz="3200" b="1">
                  <a:solidFill>
                    <a:srgbClr val="FFFFFF"/>
                  </a:solidFill>
                </a:defRPr>
              </a:pPr>
              <a:r>
                <a:t>Hvad betyder de blå og grønne åndehuller for borgerne?</a:t>
              </a:r>
            </a:p>
            <a:p>
              <a:pPr algn="ctr">
                <a:defRPr sz="3200" b="1">
                  <a:solidFill>
                    <a:srgbClr val="FFFFFF"/>
                  </a:solidFill>
                </a:defRPr>
              </a:pPr>
              <a:endParaRPr/>
            </a:p>
            <a:p>
              <a:pPr algn="ctr">
                <a:defRPr sz="3200" b="1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130" name="Tekstfelt 18"/>
          <p:cNvSpPr txBox="1"/>
          <p:nvPr/>
        </p:nvSpPr>
        <p:spPr>
          <a:xfrm>
            <a:off x="8468266" y="4305595"/>
            <a:ext cx="3678014" cy="15014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285750" indent="-285750">
              <a:buSzPct val="100000"/>
              <a:buFont typeface="Arial"/>
              <a:buChar char="•"/>
              <a:defRPr b="1"/>
            </a:pPr>
            <a:r>
              <a:t>Hvordan kan havnen løse sin opgave på eksisterende arealer?</a:t>
            </a:r>
          </a:p>
          <a:p>
            <a:pPr marL="285750" indent="-285750">
              <a:buSzPct val="100000"/>
              <a:buFont typeface="Arial"/>
              <a:buChar char="•"/>
              <a:defRPr b="1"/>
            </a:pPr>
            <a:r>
              <a:t>Hvad er gode muligheder for udvikling – uden at ødelægge bugt, klima og miljø …</a:t>
            </a:r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Titel 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t>Fotos fra 	</a:t>
            </a:r>
          </a:p>
        </p:txBody>
      </p:sp>
      <p:sp>
        <p:nvSpPr>
          <p:cNvPr id="306" name="Pladsholder til indhold 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r>
              <a:t>Tv2 østjylland</a:t>
            </a:r>
          </a:p>
          <a:p>
            <a:r>
              <a:t>AS Hummeren </a:t>
            </a:r>
          </a:p>
          <a:p>
            <a:r>
              <a:t>Det store danske leksikon </a:t>
            </a:r>
          </a:p>
          <a:p>
            <a:r>
              <a:t>Grenå havn </a:t>
            </a:r>
          </a:p>
          <a:p>
            <a:r>
              <a:t>Marselisborg Sejlklub</a:t>
            </a:r>
          </a:p>
          <a:p>
            <a:r>
              <a:t>Aarhus viking SUP</a:t>
            </a:r>
          </a:p>
          <a:p>
            <a:r>
              <a:t>Leif Giversen, migogaarhus.dk</a:t>
            </a:r>
          </a:p>
          <a:p>
            <a:r>
              <a:t>Architechtural Digest 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Picture 5" descr="Picture 5"/>
          <p:cNvPicPr>
            <a:picLocks noChangeAspect="1"/>
          </p:cNvPicPr>
          <p:nvPr/>
        </p:nvPicPr>
        <p:blipFill>
          <a:blip r:embed="rId2"/>
          <a:srcRect r="584" b="7299"/>
          <a:stretch>
            <a:fillRect/>
          </a:stretch>
        </p:blipFill>
        <p:spPr>
          <a:xfrm>
            <a:off x="6366484" y="3229251"/>
            <a:ext cx="5833137" cy="36287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" name="Picture 3" descr="Picture 3"/>
          <p:cNvPicPr>
            <a:picLocks noChangeAspect="1"/>
          </p:cNvPicPr>
          <p:nvPr/>
        </p:nvPicPr>
        <p:blipFill>
          <a:blip r:embed="rId3"/>
          <a:srcRect l="513" t="49" r="770" b="7743"/>
          <a:stretch>
            <a:fillRect/>
          </a:stretch>
        </p:blipFill>
        <p:spPr>
          <a:xfrm>
            <a:off x="-2" y="3200401"/>
            <a:ext cx="5867404" cy="3657599"/>
          </a:xfrm>
          <a:prstGeom prst="rect">
            <a:avLst/>
          </a:prstGeom>
          <a:ln w="12700">
            <a:miter lim="400000"/>
          </a:ln>
        </p:spPr>
      </p:pic>
      <p:sp>
        <p:nvSpPr>
          <p:cNvPr id="136" name="Titel 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t>HAVNENS BEHOV</a:t>
            </a:r>
          </a:p>
        </p:txBody>
      </p:sp>
      <p:sp>
        <p:nvSpPr>
          <p:cNvPr id="137" name="Pladsholder til indhold 10"/>
          <p:cNvSpPr txBox="1">
            <a:spLocks noGrp="1"/>
          </p:cNvSpPr>
          <p:nvPr>
            <p:ph type="body" sz="quarter" idx="1"/>
          </p:nvPr>
        </p:nvSpPr>
        <p:spPr>
          <a:xfrm>
            <a:off x="6545580" y="2003731"/>
            <a:ext cx="5852162" cy="1969133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2400" b="1"/>
            </a:pPr>
            <a:r>
              <a:t>Alt andet </a:t>
            </a:r>
            <a:r>
              <a:rPr b="0"/>
              <a:t>(bulk, ro-ro osv) er </a:t>
            </a:r>
            <a:r>
              <a:t>i </a:t>
            </a:r>
            <a:r>
              <a:rPr u="sng"/>
              <a:t>fald</a:t>
            </a:r>
            <a:r>
              <a:t> </a:t>
            </a:r>
            <a:br/>
            <a:r>
              <a:rPr b="0"/>
              <a:t>Er faldet 47% over de sidste 14 år</a:t>
            </a:r>
          </a:p>
        </p:txBody>
      </p:sp>
      <p:sp>
        <p:nvSpPr>
          <p:cNvPr id="138" name="Lige pilforbindelse 15"/>
          <p:cNvSpPr/>
          <p:nvPr/>
        </p:nvSpPr>
        <p:spPr>
          <a:xfrm flipV="1">
            <a:off x="419099" y="5580281"/>
            <a:ext cx="2636524" cy="188152"/>
          </a:xfrm>
          <a:prstGeom prst="line">
            <a:avLst/>
          </a:prstGeom>
          <a:ln w="95250">
            <a:solidFill>
              <a:srgbClr val="FFFFFF"/>
            </a:solidFill>
            <a:miter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139" name="Billede 19" descr="Billede 19"/>
          <p:cNvPicPr>
            <a:picLocks noChangeAspect="1"/>
          </p:cNvPicPr>
          <p:nvPr/>
        </p:nvPicPr>
        <p:blipFill>
          <a:blip r:embed="rId4"/>
          <a:srcRect l="26308" t="22906" r="27485" b="42872"/>
          <a:stretch>
            <a:fillRect/>
          </a:stretch>
        </p:blipFill>
        <p:spPr>
          <a:xfrm>
            <a:off x="9951718" y="-3"/>
            <a:ext cx="2240281" cy="2346964"/>
          </a:xfrm>
          <a:prstGeom prst="rect">
            <a:avLst/>
          </a:prstGeom>
          <a:ln w="12700">
            <a:miter lim="400000"/>
          </a:ln>
        </p:spPr>
      </p:pic>
      <p:sp>
        <p:nvSpPr>
          <p:cNvPr id="140" name="Pladsholder til indhold 9"/>
          <p:cNvSpPr txBox="1"/>
          <p:nvPr/>
        </p:nvSpPr>
        <p:spPr>
          <a:xfrm>
            <a:off x="967738" y="1976951"/>
            <a:ext cx="5250184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defRPr sz="2400" b="1"/>
            </a:pPr>
            <a:r>
              <a:t>Containerfragt </a:t>
            </a:r>
            <a:r>
              <a:rPr b="0"/>
              <a:t>er i vækst</a:t>
            </a:r>
            <a:br>
              <a:rPr b="0"/>
            </a:br>
            <a:r>
              <a:rPr b="0"/>
              <a:t>Estimat for vækst 1.7% p.a</a:t>
            </a:r>
          </a:p>
        </p:txBody>
      </p:sp>
      <p:sp>
        <p:nvSpPr>
          <p:cNvPr id="141" name="Tekstfelt 1027"/>
          <p:cNvSpPr txBox="1"/>
          <p:nvPr/>
        </p:nvSpPr>
        <p:spPr>
          <a:xfrm>
            <a:off x="883918" y="1262524"/>
            <a:ext cx="6195064" cy="4447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800" b="1"/>
            </a:lvl1pPr>
          </a:lstStyle>
          <a:p>
            <a:r>
              <a:t>SKELNE MELLEM TO AKTIVITETER </a:t>
            </a:r>
          </a:p>
        </p:txBody>
      </p:sp>
      <p:sp>
        <p:nvSpPr>
          <p:cNvPr id="142" name="Lige forbindelse 1030"/>
          <p:cNvSpPr/>
          <p:nvPr/>
        </p:nvSpPr>
        <p:spPr>
          <a:xfrm flipH="1">
            <a:off x="167639" y="3560064"/>
            <a:ext cx="2" cy="3148932"/>
          </a:xfrm>
          <a:prstGeom prst="line">
            <a:avLst/>
          </a:prstGeom>
          <a:ln w="25400">
            <a:solidFill>
              <a:srgbClr val="FFFFFF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43" name="Lige forbindelse 1034"/>
          <p:cNvSpPr/>
          <p:nvPr/>
        </p:nvSpPr>
        <p:spPr>
          <a:xfrm flipH="1">
            <a:off x="167639" y="6707296"/>
            <a:ext cx="5532122" cy="2"/>
          </a:xfrm>
          <a:prstGeom prst="line">
            <a:avLst/>
          </a:prstGeom>
          <a:ln w="25400">
            <a:solidFill>
              <a:srgbClr val="FFFFFF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44" name="Lige forbindelse 1038"/>
          <p:cNvSpPr/>
          <p:nvPr/>
        </p:nvSpPr>
        <p:spPr>
          <a:xfrm>
            <a:off x="6560818" y="3560064"/>
            <a:ext cx="2" cy="3148932"/>
          </a:xfrm>
          <a:prstGeom prst="line">
            <a:avLst/>
          </a:prstGeom>
          <a:ln w="25400">
            <a:solidFill>
              <a:srgbClr val="FFFFFF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45" name="Lige forbindelse 1039"/>
          <p:cNvSpPr/>
          <p:nvPr/>
        </p:nvSpPr>
        <p:spPr>
          <a:xfrm flipH="1">
            <a:off x="6560818" y="6707296"/>
            <a:ext cx="5532122" cy="2"/>
          </a:xfrm>
          <a:prstGeom prst="line">
            <a:avLst/>
          </a:prstGeom>
          <a:ln w="25400">
            <a:solidFill>
              <a:srgbClr val="FFFFFF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46" name="Lige pilforbindelse 1040"/>
          <p:cNvSpPr/>
          <p:nvPr/>
        </p:nvSpPr>
        <p:spPr>
          <a:xfrm>
            <a:off x="6918959" y="3934462"/>
            <a:ext cx="2186942" cy="1849124"/>
          </a:xfrm>
          <a:prstGeom prst="line">
            <a:avLst/>
          </a:prstGeom>
          <a:ln w="95250">
            <a:solidFill>
              <a:srgbClr val="FFFFFF"/>
            </a:solidFill>
            <a:miter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147" name="Billede 1042" descr="Billede 1042"/>
          <p:cNvPicPr>
            <a:picLocks noChangeAspect="1"/>
          </p:cNvPicPr>
          <p:nvPr/>
        </p:nvPicPr>
        <p:blipFill>
          <a:blip r:embed="rId5"/>
          <a:srcRect l="22478" t="22450" r="35087" b="46437"/>
          <a:stretch>
            <a:fillRect/>
          </a:stretch>
        </p:blipFill>
        <p:spPr>
          <a:xfrm>
            <a:off x="10134600" y="0"/>
            <a:ext cx="2057400" cy="213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48" name="Tekstfelt 1047"/>
          <p:cNvSpPr txBox="1"/>
          <p:nvPr/>
        </p:nvSpPr>
        <p:spPr>
          <a:xfrm>
            <a:off x="6309359" y="2849545"/>
            <a:ext cx="6110068" cy="333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r>
              <a:t>Foto: Grenaa Havn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Titel 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t>CONTAINERE FØRST</a:t>
            </a:r>
          </a:p>
        </p:txBody>
      </p:sp>
      <p:sp>
        <p:nvSpPr>
          <p:cNvPr id="151" name="Pladsholder til indhold 2"/>
          <p:cNvSpPr txBox="1">
            <a:spLocks noGrp="1"/>
          </p:cNvSpPr>
          <p:nvPr>
            <p:ph type="body" idx="1"/>
          </p:nvPr>
        </p:nvSpPr>
        <p:spPr>
          <a:xfrm>
            <a:off x="838200" y="1460500"/>
            <a:ext cx="11353800" cy="5032375"/>
          </a:xfrm>
          <a:prstGeom prst="rect">
            <a:avLst/>
          </a:prstGeom>
        </p:spPr>
        <p:txBody>
          <a:bodyPr/>
          <a:lstStyle/>
          <a:p>
            <a:pPr marL="0" indent="0" defTabSz="886967">
              <a:spcBef>
                <a:spcPts val="900"/>
              </a:spcBef>
              <a:buSzTx/>
              <a:buNone/>
              <a:defRPr sz="1900"/>
            </a:pPr>
            <a:r>
              <a:t>Containerterminalen er i dag ca 100 ha. </a:t>
            </a:r>
          </a:p>
          <a:p>
            <a:pPr marL="0" indent="0" defTabSz="886967">
              <a:spcBef>
                <a:spcPts val="900"/>
              </a:spcBef>
              <a:buSzTx/>
              <a:buNone/>
              <a:defRPr sz="1900"/>
            </a:pPr>
            <a:r>
              <a:t>Tallene for 2021 var </a:t>
            </a:r>
          </a:p>
          <a:p>
            <a:pPr marL="0" indent="0" defTabSz="886967">
              <a:spcBef>
                <a:spcPts val="900"/>
              </a:spcBef>
              <a:buSzTx/>
              <a:buNone/>
              <a:defRPr sz="2700"/>
            </a:pPr>
            <a:endParaRPr/>
          </a:p>
          <a:p>
            <a:pPr marL="0" indent="0" defTabSz="886967">
              <a:spcBef>
                <a:spcPts val="900"/>
              </a:spcBef>
              <a:buSzTx/>
              <a:buNone/>
              <a:defRPr sz="2700"/>
            </a:pPr>
            <a:endParaRPr/>
          </a:p>
          <a:p>
            <a:pPr marL="0" indent="0" defTabSz="886967">
              <a:spcBef>
                <a:spcPts val="900"/>
              </a:spcBef>
              <a:buSzTx/>
              <a:buNone/>
              <a:defRPr sz="2700"/>
            </a:pPr>
            <a:endParaRPr/>
          </a:p>
          <a:p>
            <a:pPr marL="0" indent="0" defTabSz="886967">
              <a:spcBef>
                <a:spcPts val="900"/>
              </a:spcBef>
              <a:buSzTx/>
              <a:buNone/>
              <a:defRPr sz="2700"/>
            </a:pPr>
            <a:endParaRPr/>
          </a:p>
          <a:p>
            <a:pPr marL="0" indent="0" defTabSz="886967">
              <a:spcBef>
                <a:spcPts val="0"/>
              </a:spcBef>
              <a:buSzTx/>
              <a:buNone/>
              <a:defRPr sz="1700"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0" indent="0" defTabSz="886967">
              <a:spcBef>
                <a:spcPts val="0"/>
              </a:spcBef>
              <a:buSzTx/>
              <a:buNone/>
              <a:defRPr sz="2700" b="1"/>
            </a:pPr>
            <a:r>
              <a:t>Grand total 	391.000 stk., hvoraf 121.000 stk. var tomme ~ 31%</a:t>
            </a:r>
          </a:p>
          <a:p>
            <a:pPr marL="0" indent="0" defTabSz="886967">
              <a:spcBef>
                <a:spcPts val="0"/>
              </a:spcBef>
              <a:buSzTx/>
              <a:buNone/>
              <a:defRPr sz="2700" b="1"/>
            </a:pPr>
            <a:endParaRPr/>
          </a:p>
          <a:p>
            <a:pPr marL="0" indent="0" defTabSz="886967">
              <a:spcBef>
                <a:spcPts val="0"/>
              </a:spcBef>
              <a:buSzTx/>
              <a:buNone/>
              <a:defRPr sz="2700" b="1"/>
            </a:pPr>
            <a:endParaRPr/>
          </a:p>
          <a:p>
            <a:pPr marL="0" indent="0" defTabSz="886967">
              <a:spcBef>
                <a:spcPts val="0"/>
              </a:spcBef>
              <a:buSzTx/>
              <a:buNone/>
              <a:defRPr sz="2700" b="1"/>
            </a:pPr>
            <a:endParaRPr/>
          </a:p>
          <a:p>
            <a:pPr marL="0" indent="0" defTabSz="886967">
              <a:spcBef>
                <a:spcPts val="900"/>
              </a:spcBef>
              <a:buSzTx/>
              <a:buNone/>
              <a:defRPr sz="1900"/>
            </a:pPr>
            <a:r>
              <a:t>Containerdata fra Danmarks Statistik</a:t>
            </a:r>
          </a:p>
        </p:txBody>
      </p:sp>
      <p:graphicFrame>
        <p:nvGraphicFramePr>
          <p:cNvPr id="152" name="Tabel 5"/>
          <p:cNvGraphicFramePr/>
          <p:nvPr/>
        </p:nvGraphicFramePr>
        <p:xfrm>
          <a:off x="838200" y="2162174"/>
          <a:ext cx="10718800" cy="2133602"/>
        </p:xfrm>
        <a:graphic>
          <a:graphicData uri="http://schemas.openxmlformats.org/drawingml/2006/table">
            <a:tbl>
              <a:tblPr firstRow="1" bandRow="1">
                <a:tableStyleId>{4C3C2611-4C71-4FC5-86AE-919BDF0F9419}</a:tableStyleId>
              </a:tblPr>
              <a:tblGrid>
                <a:gridCol w="33290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45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444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8639">
                <a:tc>
                  <a:txBody>
                    <a:bodyPr/>
                    <a:lstStyle/>
                    <a:p>
                      <a:pPr algn="l">
                        <a:defRPr sz="2400"/>
                      </a:pPr>
                      <a:endParaRPr/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solidFill>
                            <a:srgbClr val="FFFFFF"/>
                          </a:solidFill>
                        </a:rPr>
                        <a:t>indgående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solidFill>
                            <a:srgbClr val="FFFFFF"/>
                          </a:solidFill>
                        </a:rPr>
                        <a:t>udgående</a:t>
                      </a: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3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2400"/>
                        <a:t>I alt i blandet størrelse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2400"/>
                        <a:t>196.000 stk. 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2400"/>
                        <a:t>195.000 stk.</a:t>
                      </a: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83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2400"/>
                        <a:t>Heraf fyldte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2400"/>
                        <a:t>122.000 stk. = 62%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2400"/>
                        <a:t>148.000 stk. = 76%</a:t>
                      </a: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3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2400"/>
                        <a:t>Tomme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2400"/>
                        <a:t>74.000 stk. = 38%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2400"/>
                        <a:t>47.000 stk. = 24%</a:t>
                      </a: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53" name="Billede 5" descr="Billede 5"/>
          <p:cNvPicPr>
            <a:picLocks noChangeAspect="1"/>
          </p:cNvPicPr>
          <p:nvPr/>
        </p:nvPicPr>
        <p:blipFill>
          <a:blip r:embed="rId2"/>
          <a:srcRect l="22478" t="22450" r="35087" b="46437"/>
          <a:stretch>
            <a:fillRect/>
          </a:stretch>
        </p:blipFill>
        <p:spPr>
          <a:xfrm>
            <a:off x="10134600" y="0"/>
            <a:ext cx="2057400" cy="213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itel 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t>Containere vil falde i 2023…</a:t>
            </a:r>
          </a:p>
        </p:txBody>
      </p:sp>
      <p:sp>
        <p:nvSpPr>
          <p:cNvPr id="156" name="Pladsholder til indhold 2"/>
          <p:cNvSpPr txBox="1">
            <a:spLocks noGrp="1"/>
          </p:cNvSpPr>
          <p:nvPr>
            <p:ph type="body" idx="1"/>
          </p:nvPr>
        </p:nvSpPr>
        <p:spPr>
          <a:xfrm>
            <a:off x="838200" y="1460500"/>
            <a:ext cx="11353800" cy="5032375"/>
          </a:xfrm>
          <a:prstGeom prst="rect">
            <a:avLst/>
          </a:prstGeom>
        </p:spPr>
        <p:txBody>
          <a:bodyPr/>
          <a:lstStyle/>
          <a:p>
            <a:pPr marL="0" indent="0" defTabSz="905255">
              <a:spcBef>
                <a:spcPts val="900"/>
              </a:spcBef>
              <a:buSzTx/>
              <a:buNone/>
              <a:defRPr sz="1900"/>
            </a:pPr>
            <a:r>
              <a:t>Søren Skou - afgående administrerende direktør for Mærsk:</a:t>
            </a:r>
          </a:p>
          <a:p>
            <a:pPr marL="0" indent="0" defTabSz="905255">
              <a:spcBef>
                <a:spcPts val="900"/>
              </a:spcBef>
              <a:buSzTx/>
              <a:buNone/>
              <a:defRPr sz="1900"/>
            </a:pPr>
            <a:endParaRPr/>
          </a:p>
          <a:p>
            <a:pPr marL="0" indent="0" defTabSz="905255">
              <a:spcBef>
                <a:spcPts val="900"/>
              </a:spcBef>
              <a:buSzTx/>
              <a:buNone/>
              <a:defRPr sz="2500" i="1"/>
            </a:pPr>
            <a:r>
              <a:t>“Og så købte vi allesammen en ny sofa, et fjernsyn og en ny barbecue-grill til haven under pandemien. Det skal vi ikke gøre igen de næste fem til 10 år. Så alt i alt er importen til Europa nede med 25 til 30 procent.”</a:t>
            </a:r>
          </a:p>
          <a:p>
            <a:pPr marL="0" indent="0" defTabSz="905255">
              <a:spcBef>
                <a:spcPts val="900"/>
              </a:spcBef>
              <a:buSzTx/>
              <a:buNone/>
              <a:defRPr sz="1900"/>
            </a:pPr>
            <a:endParaRPr/>
          </a:p>
          <a:p>
            <a:pPr marL="0" indent="0" defTabSz="905255">
              <a:spcBef>
                <a:spcPts val="900"/>
              </a:spcBef>
              <a:buSzTx/>
              <a:buNone/>
              <a:defRPr sz="1900"/>
            </a:pPr>
            <a:r>
              <a:t>Og som svar på spørgsmålet om fremtiden:</a:t>
            </a:r>
          </a:p>
          <a:p>
            <a:pPr marL="0" indent="0" defTabSz="905255">
              <a:spcBef>
                <a:spcPts val="900"/>
              </a:spcBef>
              <a:buSzTx/>
              <a:buNone/>
              <a:defRPr sz="1900"/>
            </a:pPr>
            <a:endParaRPr/>
          </a:p>
          <a:p>
            <a:pPr marL="0" indent="0" defTabSz="905255">
              <a:spcBef>
                <a:spcPts val="900"/>
              </a:spcBef>
              <a:buSzTx/>
              <a:buNone/>
              <a:defRPr sz="2500" i="1"/>
            </a:pPr>
            <a:r>
              <a:t>“Jeg er ikke makroøkonom, men jeg har svært </a:t>
            </a:r>
            <a:br/>
            <a:r>
              <a:t> ved at se de positive nyheder lige nu”</a:t>
            </a:r>
          </a:p>
          <a:p>
            <a:pPr marL="0" indent="0" defTabSz="905255">
              <a:spcBef>
                <a:spcPts val="900"/>
              </a:spcBef>
              <a:buSzTx/>
              <a:buNone/>
              <a:defRPr sz="2500" i="1"/>
            </a:pPr>
            <a:endParaRPr/>
          </a:p>
          <a:p>
            <a:pPr marL="0" indent="0" defTabSz="905255">
              <a:spcBef>
                <a:spcPts val="900"/>
              </a:spcBef>
              <a:buSzTx/>
              <a:buNone/>
              <a:defRPr sz="1900"/>
            </a:pPr>
            <a:r>
              <a:t>Kilde: dr.dk</a:t>
            </a:r>
          </a:p>
        </p:txBody>
      </p:sp>
      <p:pic>
        <p:nvPicPr>
          <p:cNvPr id="157" name="Billede 5" descr="Billede 5"/>
          <p:cNvPicPr>
            <a:picLocks noChangeAspect="1"/>
          </p:cNvPicPr>
          <p:nvPr/>
        </p:nvPicPr>
        <p:blipFill>
          <a:blip r:embed="rId2"/>
          <a:srcRect l="22478" t="22450" r="35087" b="46437"/>
          <a:stretch>
            <a:fillRect/>
          </a:stretch>
        </p:blipFill>
        <p:spPr>
          <a:xfrm>
            <a:off x="10134600" y="0"/>
            <a:ext cx="2057401" cy="21336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0" name="Image"/>
          <p:cNvGrpSpPr/>
          <p:nvPr/>
        </p:nvGrpSpPr>
        <p:grpSpPr>
          <a:xfrm>
            <a:off x="7741542" y="3310166"/>
            <a:ext cx="4476251" cy="3262034"/>
            <a:chOff x="0" y="0"/>
            <a:chExt cx="4476250" cy="3262032"/>
          </a:xfrm>
        </p:grpSpPr>
        <p:pic>
          <p:nvPicPr>
            <p:cNvPr id="158" name="Image" descr="Image"/>
            <p:cNvPicPr>
              <a:picLocks noChangeAspect="1"/>
            </p:cNvPicPr>
            <p:nvPr/>
          </p:nvPicPr>
          <p:blipFill>
            <a:blip r:embed="rId3"/>
            <a:srcRect l="31242" r="20091" b="40105"/>
            <a:stretch>
              <a:fillRect/>
            </a:stretch>
          </p:blipFill>
          <p:spPr>
            <a:xfrm>
              <a:off x="203200" y="203199"/>
              <a:ext cx="4069849" cy="28175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9" name="Image" descr="Imag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" y="-1"/>
              <a:ext cx="4476251" cy="326203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Titel 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t>Nedgang i økonomien</a:t>
            </a:r>
          </a:p>
        </p:txBody>
      </p:sp>
      <p:sp>
        <p:nvSpPr>
          <p:cNvPr id="163" name="Pladsholder til indhold 2"/>
          <p:cNvSpPr txBox="1">
            <a:spLocks noGrp="1"/>
          </p:cNvSpPr>
          <p:nvPr>
            <p:ph type="body" idx="1"/>
          </p:nvPr>
        </p:nvSpPr>
        <p:spPr>
          <a:xfrm>
            <a:off x="838200" y="1460500"/>
            <a:ext cx="11353800" cy="5032375"/>
          </a:xfrm>
          <a:prstGeom prst="rect">
            <a:avLst/>
          </a:prstGeom>
        </p:spPr>
        <p:txBody>
          <a:bodyPr/>
          <a:lstStyle/>
          <a:p>
            <a:pPr marL="0" indent="0" defTabSz="813816">
              <a:spcBef>
                <a:spcPts val="800"/>
              </a:spcBef>
              <a:buSzTx/>
              <a:buNone/>
              <a:defRPr sz="1700"/>
            </a:pPr>
            <a:r>
              <a:t>Jacob Bundsgaard - Borgmester i Aarhus og formand for Aarhus Havn:</a:t>
            </a:r>
          </a:p>
          <a:p>
            <a:pPr marL="0" indent="0" defTabSz="813816">
              <a:spcBef>
                <a:spcPts val="800"/>
              </a:spcBef>
              <a:buSzTx/>
              <a:buNone/>
              <a:defRPr sz="1700"/>
            </a:pPr>
            <a:endParaRPr/>
          </a:p>
          <a:p>
            <a:pPr marL="0" indent="0" defTabSz="813816">
              <a:spcBef>
                <a:spcPts val="800"/>
              </a:spcBef>
              <a:buSzTx/>
              <a:buNone/>
              <a:defRPr sz="2300" i="1"/>
            </a:pPr>
            <a:r>
              <a:t>“….For slet ikke at tale om klimakrise, biodiversitetskrise, skrantende detailhandel og konkursramte restauranter på stribe. Så er der de høje elpriser og et efterslæb efter coronakrisen…</a:t>
            </a:r>
          </a:p>
          <a:p>
            <a:pPr marL="0" indent="0" defTabSz="813816">
              <a:spcBef>
                <a:spcPts val="800"/>
              </a:spcBef>
              <a:buSzTx/>
              <a:buNone/>
              <a:defRPr sz="2300" i="1"/>
            </a:pPr>
            <a:r>
              <a:t>- Ja, altså jeg er ikke økonom. Men meget tyder på </a:t>
            </a:r>
            <a:br/>
            <a:r>
              <a:t>det. Renten forsætter formentlig med at stige, og </a:t>
            </a:r>
            <a:br/>
            <a:r>
              <a:t>så går tempoet ud af økonomien, og det bliver </a:t>
            </a:r>
            <a:br/>
            <a:r>
              <a:t>sværere for virksomhederne at holde gang i hjulene. </a:t>
            </a:r>
            <a:br/>
            <a:r>
              <a:t>Om det bliver en egentlig recession ved jeg ikke, men </a:t>
            </a:r>
            <a:br/>
            <a:r>
              <a:t>det bliver i hvert fald en nedgang i økonomien”</a:t>
            </a:r>
          </a:p>
          <a:p>
            <a:pPr marL="0" indent="0" defTabSz="813816">
              <a:spcBef>
                <a:spcPts val="800"/>
              </a:spcBef>
              <a:buSzTx/>
              <a:buNone/>
              <a:defRPr sz="1700" i="1"/>
            </a:pPr>
            <a:endParaRPr/>
          </a:p>
          <a:p>
            <a:pPr marL="0" indent="0" defTabSz="813816">
              <a:spcBef>
                <a:spcPts val="800"/>
              </a:spcBef>
              <a:buSzTx/>
              <a:buNone/>
              <a:defRPr sz="2300" i="1"/>
            </a:pPr>
            <a:endParaRPr/>
          </a:p>
          <a:p>
            <a:pPr marL="0" indent="0" defTabSz="813816">
              <a:spcBef>
                <a:spcPts val="800"/>
              </a:spcBef>
              <a:buSzTx/>
              <a:buNone/>
              <a:defRPr sz="1700"/>
            </a:pPr>
            <a:r>
              <a:t>Kilde: stiften.dk</a:t>
            </a:r>
          </a:p>
        </p:txBody>
      </p:sp>
      <p:pic>
        <p:nvPicPr>
          <p:cNvPr id="164" name="Billede 5" descr="Billede 5"/>
          <p:cNvPicPr>
            <a:picLocks noChangeAspect="1"/>
          </p:cNvPicPr>
          <p:nvPr/>
        </p:nvPicPr>
        <p:blipFill>
          <a:blip r:embed="rId2"/>
          <a:srcRect l="22477" t="22450" r="35087" b="46437"/>
          <a:stretch>
            <a:fillRect/>
          </a:stretch>
        </p:blipFill>
        <p:spPr>
          <a:xfrm>
            <a:off x="10134599" y="0"/>
            <a:ext cx="2057403" cy="21336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7" name="Unknown.jpeg"/>
          <p:cNvGrpSpPr/>
          <p:nvPr/>
        </p:nvGrpSpPr>
        <p:grpSpPr>
          <a:xfrm>
            <a:off x="8257888" y="3341940"/>
            <a:ext cx="3946282" cy="3236499"/>
            <a:chOff x="0" y="0"/>
            <a:chExt cx="3946281" cy="3236498"/>
          </a:xfrm>
        </p:grpSpPr>
        <p:pic>
          <p:nvPicPr>
            <p:cNvPr id="165" name="Unknown.jpeg" descr="Unknown.jpeg"/>
            <p:cNvPicPr>
              <a:picLocks noChangeAspect="1"/>
            </p:cNvPicPr>
            <p:nvPr/>
          </p:nvPicPr>
          <p:blipFill>
            <a:blip r:embed="rId3"/>
            <a:srcRect l="26919" t="5153" r="26919" b="25601"/>
            <a:stretch>
              <a:fillRect/>
            </a:stretch>
          </p:blipFill>
          <p:spPr>
            <a:xfrm>
              <a:off x="203199" y="203200"/>
              <a:ext cx="3539883" cy="27919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6" name="Unknown.jpeg" descr="Unknown.jpe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" y="-1"/>
              <a:ext cx="3946283" cy="32364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itel 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t>Nedgang i økonomien</a:t>
            </a:r>
          </a:p>
        </p:txBody>
      </p:sp>
      <p:sp>
        <p:nvSpPr>
          <p:cNvPr id="170" name="Pladsholder til indhold 2"/>
          <p:cNvSpPr txBox="1">
            <a:spLocks noGrp="1"/>
          </p:cNvSpPr>
          <p:nvPr>
            <p:ph type="body" idx="1"/>
          </p:nvPr>
        </p:nvSpPr>
        <p:spPr>
          <a:xfrm>
            <a:off x="838200" y="1460500"/>
            <a:ext cx="11353800" cy="5032375"/>
          </a:xfrm>
          <a:prstGeom prst="rect">
            <a:avLst/>
          </a:prstGeom>
        </p:spPr>
        <p:txBody>
          <a:bodyPr/>
          <a:lstStyle/>
          <a:p>
            <a:pPr marL="0" indent="0" defTabSz="713230">
              <a:spcBef>
                <a:spcPts val="700"/>
              </a:spcBef>
              <a:buSzTx/>
              <a:buNone/>
              <a:defRPr sz="1500"/>
            </a:pPr>
            <a:r>
              <a:t>Jesper Bo Jensen - Fremtidsforsker, Fremforsk - Center for fremtidsforskning:</a:t>
            </a:r>
          </a:p>
          <a:p>
            <a:pPr marL="0" indent="0" defTabSz="713230">
              <a:spcBef>
                <a:spcPts val="700"/>
              </a:spcBef>
              <a:buSzTx/>
              <a:buNone/>
              <a:defRPr sz="1500"/>
            </a:pPr>
            <a:endParaRPr/>
          </a:p>
          <a:p>
            <a:pPr marL="0" indent="0" defTabSz="713230">
              <a:spcBef>
                <a:spcPts val="700"/>
              </a:spcBef>
              <a:buSzTx/>
              <a:buNone/>
              <a:defRPr sz="2000" i="1"/>
            </a:pPr>
            <a:r>
              <a:t>“….Jeg tror ikke  på at forbrugerne i DK er modne til at forbruge mindre for at skåne klimaet – men at der derimod er en klar trend til at gå  mod regionalisering i stedet for globalisering. Som et eksempel  nævner han at Inditex ( Zara, Cos osv ) er gået til udelukkende at source deres tekstiler i Europa mod tidligere Asien. Dette ser han som en generel trend.</a:t>
            </a:r>
          </a:p>
          <a:p>
            <a:pPr marL="0" indent="0" defTabSz="713230">
              <a:spcBef>
                <a:spcPts val="700"/>
              </a:spcBef>
              <a:buSzTx/>
              <a:buNone/>
              <a:defRPr sz="2000" i="1"/>
            </a:pPr>
            <a:r>
              <a:t>Næsten hele væksten i containerfragt over de sidste 10 år har </a:t>
            </a:r>
            <a:br/>
            <a:r>
              <a:t>været containergodt fra Kina til Europa.</a:t>
            </a:r>
          </a:p>
          <a:p>
            <a:pPr marL="0" indent="0" defTabSz="713230">
              <a:spcBef>
                <a:spcPts val="700"/>
              </a:spcBef>
              <a:buSzTx/>
              <a:buNone/>
              <a:defRPr sz="2000" i="1"/>
            </a:pPr>
            <a:r>
              <a:t>I øvrigt sker der en forskydning i forbruget, så folk i dag køber Spotify </a:t>
            </a:r>
            <a:br/>
            <a:r>
              <a:t>i stedet for CD’ere, hvilket har fået hele varekategorien CD spillere til </a:t>
            </a:r>
            <a:br/>
            <a:r>
              <a:t>at forsvinde – tilsvarende på mange andre produktområder, så selvom </a:t>
            </a:r>
            <a:br/>
            <a:r>
              <a:t>vi gerne vil opretholde vort forbrug, så kan det godt betyde mindre </a:t>
            </a:r>
            <a:br/>
            <a:r>
              <a:t>mængder fysiske varer.”</a:t>
            </a:r>
          </a:p>
          <a:p>
            <a:pPr marL="0" indent="0" defTabSz="713230">
              <a:spcBef>
                <a:spcPts val="700"/>
              </a:spcBef>
              <a:buSzTx/>
              <a:buNone/>
              <a:defRPr sz="1500" i="1"/>
            </a:pPr>
            <a:endParaRPr/>
          </a:p>
          <a:p>
            <a:pPr marL="0" indent="0" defTabSz="713230">
              <a:spcBef>
                <a:spcPts val="700"/>
              </a:spcBef>
              <a:buSzTx/>
              <a:buNone/>
              <a:defRPr sz="2000" i="1"/>
            </a:pPr>
            <a:endParaRPr/>
          </a:p>
          <a:p>
            <a:pPr marL="0" indent="0" defTabSz="713230">
              <a:spcBef>
                <a:spcPts val="700"/>
              </a:spcBef>
              <a:buSzTx/>
              <a:buNone/>
              <a:defRPr sz="1500"/>
            </a:pPr>
            <a:r>
              <a:t>Kilde: stiften.dk</a:t>
            </a:r>
          </a:p>
        </p:txBody>
      </p:sp>
      <p:pic>
        <p:nvPicPr>
          <p:cNvPr id="171" name="Billede 5" descr="Billede 5"/>
          <p:cNvPicPr>
            <a:picLocks noChangeAspect="1"/>
          </p:cNvPicPr>
          <p:nvPr/>
        </p:nvPicPr>
        <p:blipFill>
          <a:blip r:embed="rId2"/>
          <a:srcRect l="22477" t="22450" r="35087" b="46437"/>
          <a:stretch>
            <a:fillRect/>
          </a:stretch>
        </p:blipFill>
        <p:spPr>
          <a:xfrm>
            <a:off x="10134599" y="0"/>
            <a:ext cx="2057403" cy="21336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4" name="Image"/>
          <p:cNvGrpSpPr/>
          <p:nvPr/>
        </p:nvGrpSpPr>
        <p:grpSpPr>
          <a:xfrm>
            <a:off x="8257888" y="3341940"/>
            <a:ext cx="3946282" cy="3236500"/>
            <a:chOff x="0" y="0"/>
            <a:chExt cx="3946281" cy="3236499"/>
          </a:xfrm>
        </p:grpSpPr>
        <p:pic>
          <p:nvPicPr>
            <p:cNvPr id="172" name="Image" descr="Image"/>
            <p:cNvPicPr>
              <a:picLocks noChangeAspect="1"/>
            </p:cNvPicPr>
            <p:nvPr/>
          </p:nvPicPr>
          <p:blipFill>
            <a:blip r:embed="rId3"/>
            <a:srcRect l="16259" r="24573"/>
            <a:stretch>
              <a:fillRect/>
            </a:stretch>
          </p:blipFill>
          <p:spPr>
            <a:xfrm>
              <a:off x="203199" y="203200"/>
              <a:ext cx="3539883" cy="27919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3" name="Image" descr="Imag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" y="-1"/>
              <a:ext cx="3946283" cy="32365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Titel 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t>Shanghai Containerized Freight Index</a:t>
            </a:r>
          </a:p>
        </p:txBody>
      </p:sp>
      <p:sp>
        <p:nvSpPr>
          <p:cNvPr id="177" name="Pladsholder til indhold 2"/>
          <p:cNvSpPr txBox="1">
            <a:spLocks noGrp="1"/>
          </p:cNvSpPr>
          <p:nvPr>
            <p:ph type="body" sz="quarter" idx="1"/>
          </p:nvPr>
        </p:nvSpPr>
        <p:spPr>
          <a:xfrm>
            <a:off x="969295" y="6372259"/>
            <a:ext cx="11353803" cy="500495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  <a:defRPr sz="2000"/>
            </a:lvl1pPr>
          </a:lstStyle>
          <a:p>
            <a:r>
              <a:t>Kilde: Shanghai Shipping Exchange</a:t>
            </a:r>
          </a:p>
        </p:txBody>
      </p:sp>
      <p:pic>
        <p:nvPicPr>
          <p:cNvPr id="178" name="Billede 5" descr="Billede 5"/>
          <p:cNvPicPr>
            <a:picLocks noChangeAspect="1"/>
          </p:cNvPicPr>
          <p:nvPr/>
        </p:nvPicPr>
        <p:blipFill>
          <a:blip r:embed="rId2"/>
          <a:srcRect l="22477" t="22450" r="35087" b="46437"/>
          <a:stretch>
            <a:fillRect/>
          </a:stretch>
        </p:blipFill>
        <p:spPr>
          <a:xfrm>
            <a:off x="10134599" y="0"/>
            <a:ext cx="2057403" cy="213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Pladsholder til indhold 2"/>
          <p:cNvSpPr txBox="1"/>
          <p:nvPr/>
        </p:nvSpPr>
        <p:spPr>
          <a:xfrm>
            <a:off x="858819" y="1297584"/>
            <a:ext cx="11353803" cy="845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defRPr sz="2000"/>
            </a:pPr>
            <a:r>
              <a:t>Fragtraterne og dermed mængden af fragt steg voldsomt pga. Covid-19 og er nu kraftigt </a:t>
            </a:r>
            <a:br/>
            <a:r>
              <a:t>på vej ned!</a:t>
            </a:r>
          </a:p>
        </p:txBody>
      </p:sp>
      <p:pic>
        <p:nvPicPr>
          <p:cNvPr id="180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253" y="2199125"/>
            <a:ext cx="11353802" cy="40625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-tema">
  <a:themeElements>
    <a:clrScheme name="Office-tem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-tema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-tema">
  <a:themeElements>
    <a:clrScheme name="Office-tem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-tema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1544</Words>
  <Application>Microsoft Office PowerPoint</Application>
  <PresentationFormat>Widescreen</PresentationFormat>
  <Paragraphs>177</Paragraphs>
  <Slides>30</Slides>
  <Notes>5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30</vt:i4>
      </vt:variant>
    </vt:vector>
  </HeadingPairs>
  <TitlesOfParts>
    <vt:vector size="35" baseType="lpstr">
      <vt:lpstr>Arial</vt:lpstr>
      <vt:lpstr>Calibri</vt:lpstr>
      <vt:lpstr>Calibri Light</vt:lpstr>
      <vt:lpstr>Helvetica Neue</vt:lpstr>
      <vt:lpstr>Office-tema</vt:lpstr>
      <vt:lpstr>Hvad er på spil? </vt:lpstr>
      <vt:lpstr>ER HAVNENS BEHOV  VIGTIGERE END  BYENS?</vt:lpstr>
      <vt:lpstr>PowerPoint-præsentation</vt:lpstr>
      <vt:lpstr>HAVNENS BEHOV</vt:lpstr>
      <vt:lpstr>CONTAINERE FØRST</vt:lpstr>
      <vt:lpstr>Containere vil falde i 2023…</vt:lpstr>
      <vt:lpstr>Nedgang i økonomien</vt:lpstr>
      <vt:lpstr>Nedgang i økonomien</vt:lpstr>
      <vt:lpstr>Shanghai Containerized Freight Index</vt:lpstr>
      <vt:lpstr>Mere kapacitet TO LØSNINGER!</vt:lpstr>
      <vt:lpstr>PowerPoint-præsentation</vt:lpstr>
      <vt:lpstr>Fakta om containertårn</vt:lpstr>
      <vt:lpstr>PowerPoint-præsentation</vt:lpstr>
      <vt:lpstr>containertårn</vt:lpstr>
      <vt:lpstr>En fornuftig løsning kræver omtanke!</vt:lpstr>
      <vt:lpstr>Alt andet end containere … </vt:lpstr>
      <vt:lpstr>GRENÅ SOM ALTERNATIV </vt:lpstr>
      <vt:lpstr>danmarkskort</vt:lpstr>
      <vt:lpstr>Tidsplan</vt:lpstr>
      <vt:lpstr>PowerPoint-præsentation</vt:lpstr>
      <vt:lpstr>ERHVERVSLIVET  Tunge virksomheder værdsætter bugtens værdier for medarbejdere  og som vigtig del af Aarhus’ tiltrækningskraft – de maner til besindighed!</vt:lpstr>
      <vt:lpstr>Beskyt Aarhusbugten</vt:lpstr>
      <vt:lpstr>Aarhus Kommunes erhvervsplan</vt:lpstr>
      <vt:lpstr>Grafik?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Fotos fra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Hvad er på spil?</dc:title>
  <dc:creator>Svend Erik Kristensen</dc:creator>
  <cp:lastModifiedBy>Andreas Laurfelt Knudsen</cp:lastModifiedBy>
  <cp:revision>4</cp:revision>
  <dcterms:modified xsi:type="dcterms:W3CDTF">2023-01-13T13:59:17Z</dcterms:modified>
</cp:coreProperties>
</file>