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omments/comment1.xml" ContentType="application/vnd.openxmlformats-officedocument.presentationml.comment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4"/>
  </p:sldMasterIdLst>
  <p:notesMasterIdLst>
    <p:notesMasterId r:id="rId58"/>
  </p:notesMasterIdLst>
  <p:sldIdLst>
    <p:sldId id="256" r:id="rId5"/>
    <p:sldId id="257" r:id="rId6"/>
    <p:sldId id="258" r:id="rId7"/>
    <p:sldId id="288" r:id="rId8"/>
    <p:sldId id="289" r:id="rId9"/>
    <p:sldId id="290" r:id="rId10"/>
    <p:sldId id="286" r:id="rId11"/>
    <p:sldId id="259" r:id="rId12"/>
    <p:sldId id="287" r:id="rId13"/>
    <p:sldId id="260" r:id="rId14"/>
    <p:sldId id="263" r:id="rId15"/>
    <p:sldId id="415" r:id="rId16"/>
    <p:sldId id="326" r:id="rId17"/>
    <p:sldId id="353" r:id="rId18"/>
    <p:sldId id="416" r:id="rId19"/>
    <p:sldId id="333" r:id="rId20"/>
    <p:sldId id="334" r:id="rId21"/>
    <p:sldId id="417" r:id="rId22"/>
    <p:sldId id="335" r:id="rId23"/>
    <p:sldId id="336" r:id="rId24"/>
    <p:sldId id="339" r:id="rId25"/>
    <p:sldId id="340" r:id="rId26"/>
    <p:sldId id="337" r:id="rId27"/>
    <p:sldId id="411" r:id="rId28"/>
    <p:sldId id="278" r:id="rId29"/>
    <p:sldId id="341" r:id="rId30"/>
    <p:sldId id="342" r:id="rId31"/>
    <p:sldId id="297" r:id="rId32"/>
    <p:sldId id="406" r:id="rId33"/>
    <p:sldId id="344" r:id="rId34"/>
    <p:sldId id="345" r:id="rId35"/>
    <p:sldId id="346" r:id="rId36"/>
    <p:sldId id="300" r:id="rId37"/>
    <p:sldId id="412" r:id="rId38"/>
    <p:sldId id="348" r:id="rId39"/>
    <p:sldId id="395" r:id="rId40"/>
    <p:sldId id="294" r:id="rId41"/>
    <p:sldId id="349" r:id="rId42"/>
    <p:sldId id="350" r:id="rId43"/>
    <p:sldId id="351" r:id="rId44"/>
    <p:sldId id="283" r:id="rId45"/>
    <p:sldId id="269" r:id="rId46"/>
    <p:sldId id="261" r:id="rId47"/>
    <p:sldId id="265" r:id="rId48"/>
    <p:sldId id="266" r:id="rId49"/>
    <p:sldId id="262" r:id="rId50"/>
    <p:sldId id="267" r:id="rId51"/>
    <p:sldId id="268" r:id="rId52"/>
    <p:sldId id="291" r:id="rId53"/>
    <p:sldId id="292" r:id="rId54"/>
    <p:sldId id="270" r:id="rId55"/>
    <p:sldId id="271" r:id="rId56"/>
    <p:sldId id="285"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n Mette Hansen" initials="KMH" lastIdx="10" clrIdx="0">
    <p:extLst>
      <p:ext uri="{19B8F6BF-5375-455C-9EA6-DF929625EA0E}">
        <p15:presenceInfo xmlns:p15="http://schemas.microsoft.com/office/powerpoint/2012/main" userId="S::kamh@aarhus.dk::7154d499-c899-48a6-b092-a6616b11e6f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CFAFF"/>
    <a:srgbClr val="E0E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595"/>
    <p:restoredTop sz="73293"/>
  </p:normalViewPr>
  <p:slideViewPr>
    <p:cSldViewPr snapToGrid="0" snapToObjects="1">
      <p:cViewPr varScale="1">
        <p:scale>
          <a:sx n="95" d="100"/>
          <a:sy n="95" d="100"/>
        </p:scale>
        <p:origin x="1788" y="9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3-19T11:51:03.538" idx="6">
    <p:pos x="662" y="456"/>
    <p:text>Titel?</p:text>
    <p:extLst>
      <p:ext uri="{C676402C-5697-4E1C-873F-D02D1690AC5C}">
        <p15:threadingInfo xmlns:p15="http://schemas.microsoft.com/office/powerpoint/2012/main" timeZoneBias="-6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svg"/><Relationship Id="rId1" Type="http://schemas.openxmlformats.org/officeDocument/2006/relationships/image" Target="../media/image132.png"/><Relationship Id="rId6" Type="http://schemas.openxmlformats.org/officeDocument/2006/relationships/image" Target="../media/image137.svg"/><Relationship Id="rId5" Type="http://schemas.openxmlformats.org/officeDocument/2006/relationships/image" Target="../media/image136.png"/><Relationship Id="rId4" Type="http://schemas.openxmlformats.org/officeDocument/2006/relationships/image" Target="../media/image13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svg"/><Relationship Id="rId1" Type="http://schemas.openxmlformats.org/officeDocument/2006/relationships/image" Target="../media/image132.png"/><Relationship Id="rId6" Type="http://schemas.openxmlformats.org/officeDocument/2006/relationships/image" Target="../media/image137.svg"/><Relationship Id="rId5" Type="http://schemas.openxmlformats.org/officeDocument/2006/relationships/image" Target="../media/image136.png"/><Relationship Id="rId4" Type="http://schemas.openxmlformats.org/officeDocument/2006/relationships/image" Target="../media/image135.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5D8D74F1-F06A-4139-AA10-F3B3D7B4B9A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AF3B8B8-D86F-48D3-81A0-6552499220E5}">
      <dgm:prSet/>
      <dgm:spPr/>
      <dgm:t>
        <a:bodyPr/>
        <a:lstStyle/>
        <a:p>
          <a:r>
            <a:rPr lang="da-DK" dirty="0"/>
            <a:t>At indtage kulhydrater efter længerevarende arbejde (&gt;1-1.5t) med moderat til høj intensitet er </a:t>
          </a:r>
          <a:r>
            <a:rPr lang="da-DK" u="sng" dirty="0"/>
            <a:t>vigtigt</a:t>
          </a:r>
          <a:r>
            <a:rPr lang="da-DK" dirty="0"/>
            <a:t> – hvis du skal arbejde intensivt igen inden for de næste 8 timer.</a:t>
          </a:r>
          <a:endParaRPr lang="en-US" dirty="0"/>
        </a:p>
      </dgm:t>
    </dgm:pt>
    <dgm:pt modelId="{A9BC8ADB-98B6-460C-8AAE-B03BD6255383}" type="parTrans" cxnId="{9151E14A-214D-4AA8-873A-20470F316092}">
      <dgm:prSet/>
      <dgm:spPr/>
      <dgm:t>
        <a:bodyPr/>
        <a:lstStyle/>
        <a:p>
          <a:endParaRPr lang="en-US"/>
        </a:p>
      </dgm:t>
    </dgm:pt>
    <dgm:pt modelId="{BB0E7BF7-8CC2-4D32-AA02-C999ADE0C404}" type="sibTrans" cxnId="{9151E14A-214D-4AA8-873A-20470F316092}">
      <dgm:prSet/>
      <dgm:spPr/>
      <dgm:t>
        <a:bodyPr/>
        <a:lstStyle/>
        <a:p>
          <a:endParaRPr lang="en-US"/>
        </a:p>
      </dgm:t>
    </dgm:pt>
    <dgm:pt modelId="{9BAE8CA3-6195-4988-A570-3A9E3F20F53F}">
      <dgm:prSet/>
      <dgm:spPr/>
      <dgm:t>
        <a:bodyPr/>
        <a:lstStyle/>
        <a:p>
          <a:r>
            <a:rPr lang="da-DK" dirty="0"/>
            <a:t>Det er en god idé at indtage fødevarer med protein (=byggeklodser) hver 3-5 timer om dagen op til ca. 48 timer efter styrketræning, hvis du vil opbygge muskelmasse.</a:t>
          </a:r>
          <a:endParaRPr lang="en-US" dirty="0"/>
        </a:p>
      </dgm:t>
    </dgm:pt>
    <dgm:pt modelId="{8D624006-2E3C-4EC6-8E51-22752C4F76B9}" type="parTrans" cxnId="{D1B33E98-1715-431F-B593-8923E8ED1267}">
      <dgm:prSet/>
      <dgm:spPr/>
      <dgm:t>
        <a:bodyPr/>
        <a:lstStyle/>
        <a:p>
          <a:endParaRPr lang="en-US"/>
        </a:p>
      </dgm:t>
    </dgm:pt>
    <dgm:pt modelId="{8947B439-C9AF-4D37-BAD6-D8C5A702EDE0}" type="sibTrans" cxnId="{D1B33E98-1715-431F-B593-8923E8ED1267}">
      <dgm:prSet/>
      <dgm:spPr/>
      <dgm:t>
        <a:bodyPr/>
        <a:lstStyle/>
        <a:p>
          <a:endParaRPr lang="en-US"/>
        </a:p>
      </dgm:t>
    </dgm:pt>
    <dgm:pt modelId="{771B3D7C-F385-44D6-AD64-8B005489DCF9}">
      <dgm:prSet/>
      <dgm:spPr/>
      <dgm:t>
        <a:bodyPr/>
        <a:lstStyle/>
        <a:p>
          <a:r>
            <a:rPr lang="da-DK" dirty="0"/>
            <a:t>Har du svedt, er det vigtigt at drikke 150% af, hvad du har tabt i timerne efter aktivitet for at blive velhydreret (altså har du tabt 1 kg = 1 L sved bør du drikke ca. 1,5liter væske)</a:t>
          </a:r>
          <a:endParaRPr lang="en-US" dirty="0"/>
        </a:p>
      </dgm:t>
    </dgm:pt>
    <dgm:pt modelId="{601DB1A2-F713-4C45-986E-A231F848CA24}" type="parTrans" cxnId="{26427F35-0541-42E5-9D36-878D1BFA66EB}">
      <dgm:prSet/>
      <dgm:spPr/>
      <dgm:t>
        <a:bodyPr/>
        <a:lstStyle/>
        <a:p>
          <a:endParaRPr lang="en-US"/>
        </a:p>
      </dgm:t>
    </dgm:pt>
    <dgm:pt modelId="{24311E92-5C65-423F-B2C5-BC421597CE82}" type="sibTrans" cxnId="{26427F35-0541-42E5-9D36-878D1BFA66EB}">
      <dgm:prSet/>
      <dgm:spPr/>
      <dgm:t>
        <a:bodyPr/>
        <a:lstStyle/>
        <a:p>
          <a:endParaRPr lang="en-US"/>
        </a:p>
      </dgm:t>
    </dgm:pt>
    <dgm:pt modelId="{89C0E650-2E62-4B68-AABA-36119098F23F}" type="pres">
      <dgm:prSet presAssocID="{5D8D74F1-F06A-4139-AA10-F3B3D7B4B9AE}" presName="root" presStyleCnt="0">
        <dgm:presLayoutVars>
          <dgm:dir/>
          <dgm:resizeHandles val="exact"/>
        </dgm:presLayoutVars>
      </dgm:prSet>
      <dgm:spPr/>
    </dgm:pt>
    <dgm:pt modelId="{4357573E-B5EE-4BF8-9000-6D552369CA6F}" type="pres">
      <dgm:prSet presAssocID="{6AF3B8B8-D86F-48D3-81A0-6552499220E5}" presName="compNode" presStyleCnt="0"/>
      <dgm:spPr/>
    </dgm:pt>
    <dgm:pt modelId="{60A6F082-8F0B-4047-9B7B-3DE02E04ABFF}" type="pres">
      <dgm:prSet presAssocID="{6AF3B8B8-D86F-48D3-81A0-6552499220E5}" presName="bgRect" presStyleLbl="bgShp" presStyleIdx="0" presStyleCnt="3"/>
      <dgm:spPr/>
    </dgm:pt>
    <dgm:pt modelId="{67705E63-A907-4672-B9DA-408138EB8BB3}" type="pres">
      <dgm:prSet presAssocID="{6AF3B8B8-D86F-48D3-81A0-6552499220E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D25AAB7A-2DCB-490B-8DA3-5E40741EAB6C}" type="pres">
      <dgm:prSet presAssocID="{6AF3B8B8-D86F-48D3-81A0-6552499220E5}" presName="spaceRect" presStyleCnt="0"/>
      <dgm:spPr/>
    </dgm:pt>
    <dgm:pt modelId="{E39A5ADB-99A9-4572-ABFF-D810B023EC51}" type="pres">
      <dgm:prSet presAssocID="{6AF3B8B8-D86F-48D3-81A0-6552499220E5}" presName="parTx" presStyleLbl="revTx" presStyleIdx="0" presStyleCnt="3">
        <dgm:presLayoutVars>
          <dgm:chMax val="0"/>
          <dgm:chPref val="0"/>
        </dgm:presLayoutVars>
      </dgm:prSet>
      <dgm:spPr/>
    </dgm:pt>
    <dgm:pt modelId="{685CD786-8AE7-4A9C-8FAF-528808FAB2CF}" type="pres">
      <dgm:prSet presAssocID="{BB0E7BF7-8CC2-4D32-AA02-C999ADE0C404}" presName="sibTrans" presStyleCnt="0"/>
      <dgm:spPr/>
    </dgm:pt>
    <dgm:pt modelId="{00FB080E-2AE2-4C7E-A34D-B9F1B62F494B}" type="pres">
      <dgm:prSet presAssocID="{9BAE8CA3-6195-4988-A570-3A9E3F20F53F}" presName="compNode" presStyleCnt="0"/>
      <dgm:spPr/>
    </dgm:pt>
    <dgm:pt modelId="{F18DD70F-2FB0-49B2-82FE-AF5D2F1D982C}" type="pres">
      <dgm:prSet presAssocID="{9BAE8CA3-6195-4988-A570-3A9E3F20F53F}" presName="bgRect" presStyleLbl="bgShp" presStyleIdx="1" presStyleCnt="3"/>
      <dgm:spPr/>
    </dgm:pt>
    <dgm:pt modelId="{11532B46-34CF-413F-9814-511410D1B592}" type="pres">
      <dgm:prSet presAssocID="{9BAE8CA3-6195-4988-A570-3A9E3F20F53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apes"/>
        </a:ext>
      </dgm:extLst>
    </dgm:pt>
    <dgm:pt modelId="{D71FD22E-F32C-41DF-8CA5-AAE99F7866B4}" type="pres">
      <dgm:prSet presAssocID="{9BAE8CA3-6195-4988-A570-3A9E3F20F53F}" presName="spaceRect" presStyleCnt="0"/>
      <dgm:spPr/>
    </dgm:pt>
    <dgm:pt modelId="{B9577897-A185-4EBA-85CD-05AF3EE910F8}" type="pres">
      <dgm:prSet presAssocID="{9BAE8CA3-6195-4988-A570-3A9E3F20F53F}" presName="parTx" presStyleLbl="revTx" presStyleIdx="1" presStyleCnt="3">
        <dgm:presLayoutVars>
          <dgm:chMax val="0"/>
          <dgm:chPref val="0"/>
        </dgm:presLayoutVars>
      </dgm:prSet>
      <dgm:spPr/>
    </dgm:pt>
    <dgm:pt modelId="{E8F3C8AC-03A1-4A4B-A129-F217A5D8F474}" type="pres">
      <dgm:prSet presAssocID="{8947B439-C9AF-4D37-BAD6-D8C5A702EDE0}" presName="sibTrans" presStyleCnt="0"/>
      <dgm:spPr/>
    </dgm:pt>
    <dgm:pt modelId="{C9F575E3-65DC-448D-9460-895EAB3E3B64}" type="pres">
      <dgm:prSet presAssocID="{771B3D7C-F385-44D6-AD64-8B005489DCF9}" presName="compNode" presStyleCnt="0"/>
      <dgm:spPr/>
    </dgm:pt>
    <dgm:pt modelId="{F041CF16-7426-481B-8D0F-A1C55E8183CE}" type="pres">
      <dgm:prSet presAssocID="{771B3D7C-F385-44D6-AD64-8B005489DCF9}" presName="bgRect" presStyleLbl="bgShp" presStyleIdx="2" presStyleCnt="3"/>
      <dgm:spPr/>
    </dgm:pt>
    <dgm:pt modelId="{A8C456E5-ACCB-4EDF-8B94-625010AB17C0}" type="pres">
      <dgm:prSet presAssocID="{771B3D7C-F385-44D6-AD64-8B005489DCF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mpagne Glasses"/>
        </a:ext>
      </dgm:extLst>
    </dgm:pt>
    <dgm:pt modelId="{C413E6C5-39D9-4296-A71C-FC305CEE1FC2}" type="pres">
      <dgm:prSet presAssocID="{771B3D7C-F385-44D6-AD64-8B005489DCF9}" presName="spaceRect" presStyleCnt="0"/>
      <dgm:spPr/>
    </dgm:pt>
    <dgm:pt modelId="{54F5634A-D295-4C59-9362-B9F4F3A2C37C}" type="pres">
      <dgm:prSet presAssocID="{771B3D7C-F385-44D6-AD64-8B005489DCF9}" presName="parTx" presStyleLbl="revTx" presStyleIdx="2" presStyleCnt="3">
        <dgm:presLayoutVars>
          <dgm:chMax val="0"/>
          <dgm:chPref val="0"/>
        </dgm:presLayoutVars>
      </dgm:prSet>
      <dgm:spPr/>
    </dgm:pt>
  </dgm:ptLst>
  <dgm:cxnLst>
    <dgm:cxn modelId="{D9E35F0E-913A-492E-A20E-2CB60DB140AA}" type="presOf" srcId="{771B3D7C-F385-44D6-AD64-8B005489DCF9}" destId="{54F5634A-D295-4C59-9362-B9F4F3A2C37C}" srcOrd="0" destOrd="0" presId="urn:microsoft.com/office/officeart/2018/2/layout/IconVerticalSolidList"/>
    <dgm:cxn modelId="{927C9220-BD25-4CE9-84C5-55833492B8AC}" type="presOf" srcId="{5D8D74F1-F06A-4139-AA10-F3B3D7B4B9AE}" destId="{89C0E650-2E62-4B68-AABA-36119098F23F}" srcOrd="0" destOrd="0" presId="urn:microsoft.com/office/officeart/2018/2/layout/IconVerticalSolidList"/>
    <dgm:cxn modelId="{26427F35-0541-42E5-9D36-878D1BFA66EB}" srcId="{5D8D74F1-F06A-4139-AA10-F3B3D7B4B9AE}" destId="{771B3D7C-F385-44D6-AD64-8B005489DCF9}" srcOrd="2" destOrd="0" parTransId="{601DB1A2-F713-4C45-986E-A231F848CA24}" sibTransId="{24311E92-5C65-423F-B2C5-BC421597CE82}"/>
    <dgm:cxn modelId="{428D6749-3895-411C-A731-FB85201A3270}" type="presOf" srcId="{6AF3B8B8-D86F-48D3-81A0-6552499220E5}" destId="{E39A5ADB-99A9-4572-ABFF-D810B023EC51}" srcOrd="0" destOrd="0" presId="urn:microsoft.com/office/officeart/2018/2/layout/IconVerticalSolidList"/>
    <dgm:cxn modelId="{9151E14A-214D-4AA8-873A-20470F316092}" srcId="{5D8D74F1-F06A-4139-AA10-F3B3D7B4B9AE}" destId="{6AF3B8B8-D86F-48D3-81A0-6552499220E5}" srcOrd="0" destOrd="0" parTransId="{A9BC8ADB-98B6-460C-8AAE-B03BD6255383}" sibTransId="{BB0E7BF7-8CC2-4D32-AA02-C999ADE0C404}"/>
    <dgm:cxn modelId="{D1B33E98-1715-431F-B593-8923E8ED1267}" srcId="{5D8D74F1-F06A-4139-AA10-F3B3D7B4B9AE}" destId="{9BAE8CA3-6195-4988-A570-3A9E3F20F53F}" srcOrd="1" destOrd="0" parTransId="{8D624006-2E3C-4EC6-8E51-22752C4F76B9}" sibTransId="{8947B439-C9AF-4D37-BAD6-D8C5A702EDE0}"/>
    <dgm:cxn modelId="{B32A8EE3-E232-45D7-9E56-9190BBC6B4D1}" type="presOf" srcId="{9BAE8CA3-6195-4988-A570-3A9E3F20F53F}" destId="{B9577897-A185-4EBA-85CD-05AF3EE910F8}" srcOrd="0" destOrd="0" presId="urn:microsoft.com/office/officeart/2018/2/layout/IconVerticalSolidList"/>
    <dgm:cxn modelId="{8310E873-90A4-4D21-8083-4CABD31CFD02}" type="presParOf" srcId="{89C0E650-2E62-4B68-AABA-36119098F23F}" destId="{4357573E-B5EE-4BF8-9000-6D552369CA6F}" srcOrd="0" destOrd="0" presId="urn:microsoft.com/office/officeart/2018/2/layout/IconVerticalSolidList"/>
    <dgm:cxn modelId="{CB7E53A2-40CA-434C-8432-BC3B1D621601}" type="presParOf" srcId="{4357573E-B5EE-4BF8-9000-6D552369CA6F}" destId="{60A6F082-8F0B-4047-9B7B-3DE02E04ABFF}" srcOrd="0" destOrd="0" presId="urn:microsoft.com/office/officeart/2018/2/layout/IconVerticalSolidList"/>
    <dgm:cxn modelId="{D62176DB-426B-4681-8242-8DA4D8956F27}" type="presParOf" srcId="{4357573E-B5EE-4BF8-9000-6D552369CA6F}" destId="{67705E63-A907-4672-B9DA-408138EB8BB3}" srcOrd="1" destOrd="0" presId="urn:microsoft.com/office/officeart/2018/2/layout/IconVerticalSolidList"/>
    <dgm:cxn modelId="{5A59302A-F474-45A2-8C36-24C23C4660DB}" type="presParOf" srcId="{4357573E-B5EE-4BF8-9000-6D552369CA6F}" destId="{D25AAB7A-2DCB-490B-8DA3-5E40741EAB6C}" srcOrd="2" destOrd="0" presId="urn:microsoft.com/office/officeart/2018/2/layout/IconVerticalSolidList"/>
    <dgm:cxn modelId="{1EFA0214-31C4-4A8B-91F2-1E9566FD7768}" type="presParOf" srcId="{4357573E-B5EE-4BF8-9000-6D552369CA6F}" destId="{E39A5ADB-99A9-4572-ABFF-D810B023EC51}" srcOrd="3" destOrd="0" presId="urn:microsoft.com/office/officeart/2018/2/layout/IconVerticalSolidList"/>
    <dgm:cxn modelId="{9937572E-37E1-482F-A2D9-A2D4E5172E1F}" type="presParOf" srcId="{89C0E650-2E62-4B68-AABA-36119098F23F}" destId="{685CD786-8AE7-4A9C-8FAF-528808FAB2CF}" srcOrd="1" destOrd="0" presId="urn:microsoft.com/office/officeart/2018/2/layout/IconVerticalSolidList"/>
    <dgm:cxn modelId="{4D2B5668-A889-4341-9A92-56709C73B80D}" type="presParOf" srcId="{89C0E650-2E62-4B68-AABA-36119098F23F}" destId="{00FB080E-2AE2-4C7E-A34D-B9F1B62F494B}" srcOrd="2" destOrd="0" presId="urn:microsoft.com/office/officeart/2018/2/layout/IconVerticalSolidList"/>
    <dgm:cxn modelId="{09832FDF-E173-49DD-BD16-EC23F91C14F8}" type="presParOf" srcId="{00FB080E-2AE2-4C7E-A34D-B9F1B62F494B}" destId="{F18DD70F-2FB0-49B2-82FE-AF5D2F1D982C}" srcOrd="0" destOrd="0" presId="urn:microsoft.com/office/officeart/2018/2/layout/IconVerticalSolidList"/>
    <dgm:cxn modelId="{F726D0F3-B673-426B-B8A4-15DC4EB6EB80}" type="presParOf" srcId="{00FB080E-2AE2-4C7E-A34D-B9F1B62F494B}" destId="{11532B46-34CF-413F-9814-511410D1B592}" srcOrd="1" destOrd="0" presId="urn:microsoft.com/office/officeart/2018/2/layout/IconVerticalSolidList"/>
    <dgm:cxn modelId="{509D24D1-1C37-44F3-9CDD-1C33FB4623D2}" type="presParOf" srcId="{00FB080E-2AE2-4C7E-A34D-B9F1B62F494B}" destId="{D71FD22E-F32C-41DF-8CA5-AAE99F7866B4}" srcOrd="2" destOrd="0" presId="urn:microsoft.com/office/officeart/2018/2/layout/IconVerticalSolidList"/>
    <dgm:cxn modelId="{053CDE12-31D2-4534-A171-57C71490A266}" type="presParOf" srcId="{00FB080E-2AE2-4C7E-A34D-B9F1B62F494B}" destId="{B9577897-A185-4EBA-85CD-05AF3EE910F8}" srcOrd="3" destOrd="0" presId="urn:microsoft.com/office/officeart/2018/2/layout/IconVerticalSolidList"/>
    <dgm:cxn modelId="{02CF8BD4-32FC-4B2E-8213-3C7F43B3E088}" type="presParOf" srcId="{89C0E650-2E62-4B68-AABA-36119098F23F}" destId="{E8F3C8AC-03A1-4A4B-A129-F217A5D8F474}" srcOrd="3" destOrd="0" presId="urn:microsoft.com/office/officeart/2018/2/layout/IconVerticalSolidList"/>
    <dgm:cxn modelId="{323B46F6-C896-4FD5-BF81-47F5CAC64C99}" type="presParOf" srcId="{89C0E650-2E62-4B68-AABA-36119098F23F}" destId="{C9F575E3-65DC-448D-9460-895EAB3E3B64}" srcOrd="4" destOrd="0" presId="urn:microsoft.com/office/officeart/2018/2/layout/IconVerticalSolidList"/>
    <dgm:cxn modelId="{0ECCD6B3-06CA-400F-BC05-1D613FE95F12}" type="presParOf" srcId="{C9F575E3-65DC-448D-9460-895EAB3E3B64}" destId="{F041CF16-7426-481B-8D0F-A1C55E8183CE}" srcOrd="0" destOrd="0" presId="urn:microsoft.com/office/officeart/2018/2/layout/IconVerticalSolidList"/>
    <dgm:cxn modelId="{F1A176E5-5163-4B23-9B62-81E8608927A1}" type="presParOf" srcId="{C9F575E3-65DC-448D-9460-895EAB3E3B64}" destId="{A8C456E5-ACCB-4EDF-8B94-625010AB17C0}" srcOrd="1" destOrd="0" presId="urn:microsoft.com/office/officeart/2018/2/layout/IconVerticalSolidList"/>
    <dgm:cxn modelId="{D864AD14-0726-421E-B57C-AF63A52156CE}" type="presParOf" srcId="{C9F575E3-65DC-448D-9460-895EAB3E3B64}" destId="{C413E6C5-39D9-4296-A71C-FC305CEE1FC2}" srcOrd="2" destOrd="0" presId="urn:microsoft.com/office/officeart/2018/2/layout/IconVerticalSolidList"/>
    <dgm:cxn modelId="{5CD2B74B-B472-48FB-A0D1-9490B7A26C40}" type="presParOf" srcId="{C9F575E3-65DC-448D-9460-895EAB3E3B64}" destId="{54F5634A-D295-4C59-9362-B9F4F3A2C37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6F082-8F0B-4047-9B7B-3DE02E04ABFF}">
      <dsp:nvSpPr>
        <dsp:cNvPr id="0" name=""/>
        <dsp:cNvSpPr/>
      </dsp:nvSpPr>
      <dsp:spPr>
        <a:xfrm>
          <a:off x="0" y="531"/>
          <a:ext cx="10515600" cy="124293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705E63-A907-4672-B9DA-408138EB8BB3}">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9A5ADB-99A9-4572-ABFF-D810B023EC51}">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da-DK" sz="2300" kern="1200" dirty="0"/>
            <a:t>At indtage kulhydrater efter længerevarende arbejde (&gt;1-1.5t) med moderat til høj intensitet er </a:t>
          </a:r>
          <a:r>
            <a:rPr lang="da-DK" sz="2300" u="sng" kern="1200" dirty="0"/>
            <a:t>vigtigt</a:t>
          </a:r>
          <a:r>
            <a:rPr lang="da-DK" sz="2300" kern="1200" dirty="0"/>
            <a:t> – hvis du skal arbejde intensivt igen inden for de næste 8 timer.</a:t>
          </a:r>
          <a:endParaRPr lang="en-US" sz="2300" kern="1200" dirty="0"/>
        </a:p>
      </dsp:txBody>
      <dsp:txXfrm>
        <a:off x="1435590" y="531"/>
        <a:ext cx="9080009" cy="1242935"/>
      </dsp:txXfrm>
    </dsp:sp>
    <dsp:sp modelId="{F18DD70F-2FB0-49B2-82FE-AF5D2F1D982C}">
      <dsp:nvSpPr>
        <dsp:cNvPr id="0" name=""/>
        <dsp:cNvSpPr/>
      </dsp:nvSpPr>
      <dsp:spPr>
        <a:xfrm>
          <a:off x="0" y="1554201"/>
          <a:ext cx="10515600" cy="124293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532B46-34CF-413F-9814-511410D1B592}">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577897-A185-4EBA-85CD-05AF3EE910F8}">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da-DK" sz="2300" kern="1200" dirty="0"/>
            <a:t>Det er en god idé at indtage fødevarer med protein (=byggeklodser) hver 3-5 timer om dagen op til ca. 48 timer efter styrketræning, hvis du vil opbygge muskelmasse.</a:t>
          </a:r>
          <a:endParaRPr lang="en-US" sz="2300" kern="1200" dirty="0"/>
        </a:p>
      </dsp:txBody>
      <dsp:txXfrm>
        <a:off x="1435590" y="1554201"/>
        <a:ext cx="9080009" cy="1242935"/>
      </dsp:txXfrm>
    </dsp:sp>
    <dsp:sp modelId="{F041CF16-7426-481B-8D0F-A1C55E8183CE}">
      <dsp:nvSpPr>
        <dsp:cNvPr id="0" name=""/>
        <dsp:cNvSpPr/>
      </dsp:nvSpPr>
      <dsp:spPr>
        <a:xfrm>
          <a:off x="0" y="3107870"/>
          <a:ext cx="10515600" cy="124293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C456E5-ACCB-4EDF-8B94-625010AB17C0}">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F5634A-D295-4C59-9362-B9F4F3A2C37C}">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da-DK" sz="2300" kern="1200" dirty="0"/>
            <a:t>Har du svedt, er det vigtigt at drikke 150% af, hvad du har tabt i timerne efter aktivitet for at blive velhydreret (altså har du tabt 1 kg = 1 L sved bør du drikke ca. 1,5liter væske)</a:t>
          </a:r>
          <a:endParaRPr lang="en-US" sz="2300" kern="1200" dirty="0"/>
        </a:p>
      </dsp:txBody>
      <dsp:txXfrm>
        <a:off x="1435590" y="3107870"/>
        <a:ext cx="9080009" cy="124293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DDEFD0-FAC0-6446-A272-498EC5416349}" type="datetimeFigureOut">
              <a:rPr lang="da-DK" smtClean="0"/>
              <a:t>05-07-2024</a:t>
            </a:fld>
            <a:endParaRPr lang="da-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23C8AE-EEE4-5146-AD86-CF992FDC7653}" type="slidenum">
              <a:rPr lang="da-DK" smtClean="0"/>
              <a:t>‹nr.›</a:t>
            </a:fld>
            <a:endParaRPr lang="da-DK"/>
          </a:p>
        </p:txBody>
      </p:sp>
    </p:spTree>
    <p:extLst>
      <p:ext uri="{BB962C8B-B14F-4D97-AF65-F5344CB8AC3E}">
        <p14:creationId xmlns:p14="http://schemas.microsoft.com/office/powerpoint/2010/main" val="2251699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youtube.com/watch?v=yNJSxZMWAUw"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E323C8AE-EEE4-5146-AD86-CF992FDC7653}" type="slidenum">
              <a:rPr lang="da-DK" smtClean="0"/>
              <a:t>1</a:t>
            </a:fld>
            <a:endParaRPr lang="da-DK"/>
          </a:p>
        </p:txBody>
      </p:sp>
    </p:spTree>
    <p:extLst>
      <p:ext uri="{BB962C8B-B14F-4D97-AF65-F5344CB8AC3E}">
        <p14:creationId xmlns:p14="http://schemas.microsoft.com/office/powerpoint/2010/main" val="2982162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Gennemgå: </a:t>
            </a:r>
          </a:p>
          <a:p>
            <a:pPr marL="171450" indent="-171450">
              <a:buFont typeface="Arial" panose="020B0604020202020204" pitchFamily="34" charset="0"/>
              <a:buChar char="•"/>
            </a:pPr>
            <a:r>
              <a:rPr lang="da-DK" dirty="0"/>
              <a:t>Hvor protein findes.</a:t>
            </a:r>
          </a:p>
          <a:p>
            <a:pPr marL="171450" indent="-171450">
              <a:buFont typeface="Arial" panose="020B0604020202020204" pitchFamily="34" charset="0"/>
              <a:buChar char="•"/>
            </a:pPr>
            <a:r>
              <a:rPr lang="da-DK" dirty="0"/>
              <a:t>Hvilke typer der findes (m. fokus på essentielle vs. Ikke essentielle) </a:t>
            </a:r>
          </a:p>
          <a:p>
            <a:pPr marL="171450" indent="-171450">
              <a:buFont typeface="Arial" panose="020B0604020202020204" pitchFamily="34" charset="0"/>
              <a:buChar char="•"/>
            </a:pPr>
            <a:r>
              <a:rPr lang="da-DK" dirty="0"/>
              <a:t>Hvordan disse optages i tarmen</a:t>
            </a:r>
          </a:p>
          <a:p>
            <a:pPr marL="171450" indent="-171450">
              <a:buFont typeface="Arial" panose="020B0604020202020204" pitchFamily="34" charset="0"/>
              <a:buChar char="•"/>
            </a:pPr>
            <a:r>
              <a:rPr lang="da-DK" dirty="0"/>
              <a:t>Hvor de ender i kroppen.</a:t>
            </a:r>
          </a:p>
          <a:p>
            <a:endParaRPr lang="da-DK" dirty="0"/>
          </a:p>
        </p:txBody>
      </p:sp>
      <p:sp>
        <p:nvSpPr>
          <p:cNvPr id="4" name="Slide Number Placeholder 3"/>
          <p:cNvSpPr>
            <a:spLocks noGrp="1"/>
          </p:cNvSpPr>
          <p:nvPr>
            <p:ph type="sldNum" sz="quarter" idx="5"/>
          </p:nvPr>
        </p:nvSpPr>
        <p:spPr/>
        <p:txBody>
          <a:bodyPr/>
          <a:lstStyle/>
          <a:p>
            <a:fld id="{E323C8AE-EEE4-5146-AD86-CF992FDC7653}" type="slidenum">
              <a:rPr lang="da-DK" smtClean="0"/>
              <a:t>10</a:t>
            </a:fld>
            <a:endParaRPr lang="da-DK"/>
          </a:p>
        </p:txBody>
      </p:sp>
    </p:spTree>
    <p:extLst>
      <p:ext uri="{BB962C8B-B14F-4D97-AF65-F5344CB8AC3E}">
        <p14:creationId xmlns:p14="http://schemas.microsoft.com/office/powerpoint/2010/main" val="4200670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Præsenter de overordnede næring</a:t>
            </a:r>
            <a:r>
              <a:rPr lang="da-DK" b="1" dirty="0"/>
              <a:t>s</a:t>
            </a:r>
            <a:r>
              <a:rPr lang="da-DK" dirty="0"/>
              <a:t>stofanbefalinger for eleverne.</a:t>
            </a:r>
          </a:p>
          <a:p>
            <a:endParaRPr lang="da-DK" dirty="0"/>
          </a:p>
        </p:txBody>
      </p:sp>
      <p:sp>
        <p:nvSpPr>
          <p:cNvPr id="4" name="Slide Number Placeholder 3"/>
          <p:cNvSpPr>
            <a:spLocks noGrp="1"/>
          </p:cNvSpPr>
          <p:nvPr>
            <p:ph type="sldNum" sz="quarter" idx="5"/>
          </p:nvPr>
        </p:nvSpPr>
        <p:spPr/>
        <p:txBody>
          <a:bodyPr/>
          <a:lstStyle/>
          <a:p>
            <a:fld id="{E323C8AE-EEE4-5146-AD86-CF992FDC7653}" type="slidenum">
              <a:rPr lang="da-DK" smtClean="0"/>
              <a:t>11</a:t>
            </a:fld>
            <a:endParaRPr lang="da-DK"/>
          </a:p>
        </p:txBody>
      </p:sp>
    </p:spTree>
    <p:extLst>
      <p:ext uri="{BB962C8B-B14F-4D97-AF65-F5344CB8AC3E}">
        <p14:creationId xmlns:p14="http://schemas.microsoft.com/office/powerpoint/2010/main" val="4199757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Og</a:t>
            </a:r>
            <a:r>
              <a:rPr lang="da-DK" baseline="0" dirty="0"/>
              <a:t> her er de så samlet i en overigt. Ude til højre kan I se den plakat vi har fået lavet, og som kan downloades på altomkost.dk.</a:t>
            </a:r>
          </a:p>
          <a:p>
            <a:endParaRPr lang="da-DK" baseline="0" dirty="0"/>
          </a:p>
          <a:p>
            <a:r>
              <a:rPr lang="da-DK" baseline="0" dirty="0"/>
              <a:t>Plakaten findes på altomkost.dk : https://altomkost.dk/materialer/</a:t>
            </a:r>
          </a:p>
          <a:p>
            <a:endParaRPr lang="da-DK" baseline="0" dirty="0"/>
          </a:p>
          <a:p>
            <a:r>
              <a:rPr lang="da-DK" baseline="0" dirty="0"/>
              <a:t>Find mere information om kostrådene på altomkost.dk :  her: https://altomkost.dk/raad-og-anbefalinger/de-officielle-kostraad-godt-for-sundhed-og-klima/ </a:t>
            </a:r>
          </a:p>
          <a:p>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12</a:t>
            </a:fld>
            <a:endParaRPr lang="da-DK"/>
          </a:p>
        </p:txBody>
      </p:sp>
    </p:spTree>
    <p:extLst>
      <p:ext uri="{BB962C8B-B14F-4D97-AF65-F5344CB8AC3E}">
        <p14:creationId xmlns:p14="http://schemas.microsoft.com/office/powerpoint/2010/main" val="3043718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13</a:t>
            </a:fld>
            <a:endParaRPr lang="da-DK"/>
          </a:p>
        </p:txBody>
      </p:sp>
    </p:spTree>
    <p:extLst>
      <p:ext uri="{BB962C8B-B14F-4D97-AF65-F5344CB8AC3E}">
        <p14:creationId xmlns:p14="http://schemas.microsoft.com/office/powerpoint/2010/main" val="3754354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14</a:t>
            </a:fld>
            <a:endParaRPr lang="da-DK"/>
          </a:p>
        </p:txBody>
      </p:sp>
    </p:spTree>
    <p:extLst>
      <p:ext uri="{BB962C8B-B14F-4D97-AF65-F5344CB8AC3E}">
        <p14:creationId xmlns:p14="http://schemas.microsoft.com/office/powerpoint/2010/main" val="1180984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15</a:t>
            </a:fld>
            <a:endParaRPr lang="da-DK"/>
          </a:p>
        </p:txBody>
      </p:sp>
    </p:spTree>
    <p:extLst>
      <p:ext uri="{BB962C8B-B14F-4D97-AF65-F5344CB8AC3E}">
        <p14:creationId xmlns:p14="http://schemas.microsoft.com/office/powerpoint/2010/main" val="3624804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16</a:t>
            </a:fld>
            <a:endParaRPr lang="da-DK"/>
          </a:p>
        </p:txBody>
      </p:sp>
    </p:spTree>
    <p:extLst>
      <p:ext uri="{BB962C8B-B14F-4D97-AF65-F5344CB8AC3E}">
        <p14:creationId xmlns:p14="http://schemas.microsoft.com/office/powerpoint/2010/main" val="641350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17</a:t>
            </a:fld>
            <a:endParaRPr lang="da-DK"/>
          </a:p>
        </p:txBody>
      </p:sp>
    </p:spTree>
    <p:extLst>
      <p:ext uri="{BB962C8B-B14F-4D97-AF65-F5344CB8AC3E}">
        <p14:creationId xmlns:p14="http://schemas.microsoft.com/office/powerpoint/2010/main" val="2987371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537F89C-E4F9-4BF2-800D-D9FB0D492CD3}" type="slidenum">
              <a:rPr lang="da-DK" smtClean="0"/>
              <a:t>18</a:t>
            </a:fld>
            <a:endParaRPr lang="da-DK"/>
          </a:p>
        </p:txBody>
      </p:sp>
    </p:spTree>
    <p:extLst>
      <p:ext uri="{BB962C8B-B14F-4D97-AF65-F5344CB8AC3E}">
        <p14:creationId xmlns:p14="http://schemas.microsoft.com/office/powerpoint/2010/main" val="2733020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537F89C-E4F9-4BF2-800D-D9FB0D492CD3}" type="slidenum">
              <a:rPr lang="da-DK" smtClean="0"/>
              <a:t>19</a:t>
            </a:fld>
            <a:endParaRPr lang="da-DK"/>
          </a:p>
        </p:txBody>
      </p:sp>
    </p:spTree>
    <p:extLst>
      <p:ext uri="{BB962C8B-B14F-4D97-AF65-F5344CB8AC3E}">
        <p14:creationId xmlns:p14="http://schemas.microsoft.com/office/powerpoint/2010/main" val="437903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Et overblik over, hvordan vores krop anvender indtaget af mad og drikke.</a:t>
            </a:r>
          </a:p>
          <a:p>
            <a:endParaRPr lang="da-DK" dirty="0"/>
          </a:p>
          <a:p>
            <a:r>
              <a:rPr lang="da-DK" dirty="0"/>
              <a:t>Kulhydrat</a:t>
            </a:r>
          </a:p>
          <a:p>
            <a:endParaRPr lang="da-DK" dirty="0"/>
          </a:p>
        </p:txBody>
      </p:sp>
      <p:sp>
        <p:nvSpPr>
          <p:cNvPr id="4" name="Slide Number Placeholder 3"/>
          <p:cNvSpPr>
            <a:spLocks noGrp="1"/>
          </p:cNvSpPr>
          <p:nvPr>
            <p:ph type="sldNum" sz="quarter" idx="5"/>
          </p:nvPr>
        </p:nvSpPr>
        <p:spPr/>
        <p:txBody>
          <a:bodyPr/>
          <a:lstStyle/>
          <a:p>
            <a:fld id="{E323C8AE-EEE4-5146-AD86-CF992FDC7653}" type="slidenum">
              <a:rPr lang="da-DK" smtClean="0"/>
              <a:t>2</a:t>
            </a:fld>
            <a:endParaRPr lang="da-DK"/>
          </a:p>
        </p:txBody>
      </p:sp>
    </p:spTree>
    <p:extLst>
      <p:ext uri="{BB962C8B-B14F-4D97-AF65-F5344CB8AC3E}">
        <p14:creationId xmlns:p14="http://schemas.microsoft.com/office/powerpoint/2010/main" val="346743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20</a:t>
            </a:fld>
            <a:endParaRPr lang="da-DK"/>
          </a:p>
        </p:txBody>
      </p:sp>
    </p:spTree>
    <p:extLst>
      <p:ext uri="{BB962C8B-B14F-4D97-AF65-F5344CB8AC3E}">
        <p14:creationId xmlns:p14="http://schemas.microsoft.com/office/powerpoint/2010/main" val="2858709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537F89C-E4F9-4BF2-800D-D9FB0D492CD3}" type="slidenum">
              <a:rPr lang="da-DK" smtClean="0"/>
              <a:t>21</a:t>
            </a:fld>
            <a:endParaRPr lang="da-DK"/>
          </a:p>
        </p:txBody>
      </p:sp>
    </p:spTree>
    <p:extLst>
      <p:ext uri="{BB962C8B-B14F-4D97-AF65-F5344CB8AC3E}">
        <p14:creationId xmlns:p14="http://schemas.microsoft.com/office/powerpoint/2010/main" val="1572052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22</a:t>
            </a:fld>
            <a:endParaRPr lang="da-DK"/>
          </a:p>
        </p:txBody>
      </p:sp>
    </p:spTree>
    <p:extLst>
      <p:ext uri="{BB962C8B-B14F-4D97-AF65-F5344CB8AC3E}">
        <p14:creationId xmlns:p14="http://schemas.microsoft.com/office/powerpoint/2010/main" val="918400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537F89C-E4F9-4BF2-800D-D9FB0D492CD3}" type="slidenum">
              <a:rPr lang="da-DK" smtClean="0"/>
              <a:t>23</a:t>
            </a:fld>
            <a:endParaRPr lang="da-DK"/>
          </a:p>
        </p:txBody>
      </p:sp>
    </p:spTree>
    <p:extLst>
      <p:ext uri="{BB962C8B-B14F-4D97-AF65-F5344CB8AC3E}">
        <p14:creationId xmlns:p14="http://schemas.microsoft.com/office/powerpoint/2010/main" val="2293065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24</a:t>
            </a:fld>
            <a:endParaRPr lang="da-DK"/>
          </a:p>
        </p:txBody>
      </p:sp>
    </p:spTree>
    <p:extLst>
      <p:ext uri="{BB962C8B-B14F-4D97-AF65-F5344CB8AC3E}">
        <p14:creationId xmlns:p14="http://schemas.microsoft.com/office/powerpoint/2010/main" val="2859226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537F89C-E4F9-4BF2-800D-D9FB0D492CD3}" type="slidenum">
              <a:rPr lang="da-DK" smtClean="0"/>
              <a:t>25</a:t>
            </a:fld>
            <a:endParaRPr lang="da-DK"/>
          </a:p>
        </p:txBody>
      </p:sp>
    </p:spTree>
    <p:extLst>
      <p:ext uri="{BB962C8B-B14F-4D97-AF65-F5344CB8AC3E}">
        <p14:creationId xmlns:p14="http://schemas.microsoft.com/office/powerpoint/2010/main" val="3105930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26</a:t>
            </a:fld>
            <a:endParaRPr lang="da-DK"/>
          </a:p>
        </p:txBody>
      </p:sp>
    </p:spTree>
    <p:extLst>
      <p:ext uri="{BB962C8B-B14F-4D97-AF65-F5344CB8AC3E}">
        <p14:creationId xmlns:p14="http://schemas.microsoft.com/office/powerpoint/2010/main" val="38808852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537F89C-E4F9-4BF2-800D-D9FB0D492CD3}" type="slidenum">
              <a:rPr lang="da-DK" smtClean="0"/>
              <a:t>27</a:t>
            </a:fld>
            <a:endParaRPr lang="da-DK"/>
          </a:p>
        </p:txBody>
      </p:sp>
    </p:spTree>
    <p:extLst>
      <p:ext uri="{BB962C8B-B14F-4D97-AF65-F5344CB8AC3E}">
        <p14:creationId xmlns:p14="http://schemas.microsoft.com/office/powerpoint/2010/main" val="34643212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537F89C-E4F9-4BF2-800D-D9FB0D492CD3}" type="slidenum">
              <a:rPr lang="da-DK" smtClean="0"/>
              <a:t>28</a:t>
            </a:fld>
            <a:endParaRPr lang="da-DK"/>
          </a:p>
        </p:txBody>
      </p:sp>
    </p:spTree>
    <p:extLst>
      <p:ext uri="{BB962C8B-B14F-4D97-AF65-F5344CB8AC3E}">
        <p14:creationId xmlns:p14="http://schemas.microsoft.com/office/powerpoint/2010/main" val="10998545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537F89C-E4F9-4BF2-800D-D9FB0D492CD3}" type="slidenum">
              <a:rPr lang="da-DK" smtClean="0"/>
              <a:t>29</a:t>
            </a:fld>
            <a:endParaRPr lang="da-DK"/>
          </a:p>
        </p:txBody>
      </p:sp>
    </p:spTree>
    <p:extLst>
      <p:ext uri="{BB962C8B-B14F-4D97-AF65-F5344CB8AC3E}">
        <p14:creationId xmlns:p14="http://schemas.microsoft.com/office/powerpoint/2010/main" val="1789098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Gennemgå: </a:t>
            </a:r>
          </a:p>
          <a:p>
            <a:pPr marL="171450" indent="-171450">
              <a:buFont typeface="Arial" panose="020B0604020202020204" pitchFamily="34" charset="0"/>
              <a:buChar char="•"/>
            </a:pPr>
            <a:r>
              <a:rPr lang="da-DK" dirty="0"/>
              <a:t>Hvor kulhydrater findes </a:t>
            </a:r>
          </a:p>
          <a:p>
            <a:pPr marL="171450" indent="-171450">
              <a:buFont typeface="Arial" panose="020B0604020202020204" pitchFamily="34" charset="0"/>
              <a:buChar char="•"/>
            </a:pPr>
            <a:r>
              <a:rPr lang="da-DK" dirty="0"/>
              <a:t>Hvilke typer der findes (m. fokus på </a:t>
            </a:r>
            <a:r>
              <a:rPr lang="da-DK" dirty="0" err="1"/>
              <a:t>monosakarider</a:t>
            </a:r>
            <a:r>
              <a:rPr lang="da-DK" dirty="0"/>
              <a:t>, </a:t>
            </a:r>
            <a:r>
              <a:rPr lang="da-DK" dirty="0" err="1"/>
              <a:t>polysakarider</a:t>
            </a:r>
            <a:r>
              <a:rPr lang="da-DK" dirty="0"/>
              <a:t> og kostfibre) </a:t>
            </a:r>
          </a:p>
          <a:p>
            <a:pPr marL="171450" indent="-171450">
              <a:buFont typeface="Arial" panose="020B0604020202020204" pitchFamily="34" charset="0"/>
              <a:buChar char="•"/>
            </a:pPr>
            <a:r>
              <a:rPr lang="da-DK" dirty="0"/>
              <a:t>Hvordan disse optages i tarmen (hastighed afhængig af størrelsen af molekylet) </a:t>
            </a:r>
          </a:p>
          <a:p>
            <a:pPr marL="171450" indent="-171450">
              <a:buFont typeface="Arial" panose="020B0604020202020204" pitchFamily="34" charset="0"/>
              <a:buChar char="•"/>
            </a:pPr>
            <a:r>
              <a:rPr lang="da-DK" dirty="0"/>
              <a:t>Hvor de ender i kroppen.</a:t>
            </a:r>
          </a:p>
        </p:txBody>
      </p:sp>
      <p:sp>
        <p:nvSpPr>
          <p:cNvPr id="4" name="Slide Number Placeholder 3"/>
          <p:cNvSpPr>
            <a:spLocks noGrp="1"/>
          </p:cNvSpPr>
          <p:nvPr>
            <p:ph type="sldNum" sz="quarter" idx="5"/>
          </p:nvPr>
        </p:nvSpPr>
        <p:spPr/>
        <p:txBody>
          <a:bodyPr/>
          <a:lstStyle/>
          <a:p>
            <a:fld id="{E323C8AE-EEE4-5146-AD86-CF992FDC7653}" type="slidenum">
              <a:rPr lang="da-DK" smtClean="0"/>
              <a:t>3</a:t>
            </a:fld>
            <a:endParaRPr lang="da-DK"/>
          </a:p>
        </p:txBody>
      </p:sp>
    </p:spTree>
    <p:extLst>
      <p:ext uri="{BB962C8B-B14F-4D97-AF65-F5344CB8AC3E}">
        <p14:creationId xmlns:p14="http://schemas.microsoft.com/office/powerpoint/2010/main" val="3557014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30</a:t>
            </a:fld>
            <a:endParaRPr lang="da-DK"/>
          </a:p>
        </p:txBody>
      </p:sp>
    </p:spTree>
    <p:extLst>
      <p:ext uri="{BB962C8B-B14F-4D97-AF65-F5344CB8AC3E}">
        <p14:creationId xmlns:p14="http://schemas.microsoft.com/office/powerpoint/2010/main" val="26530279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537F89C-E4F9-4BF2-800D-D9FB0D492CD3}" type="slidenum">
              <a:rPr lang="da-DK" smtClean="0"/>
              <a:t>31</a:t>
            </a:fld>
            <a:endParaRPr lang="da-DK"/>
          </a:p>
        </p:txBody>
      </p:sp>
    </p:spTree>
    <p:extLst>
      <p:ext uri="{BB962C8B-B14F-4D97-AF65-F5344CB8AC3E}">
        <p14:creationId xmlns:p14="http://schemas.microsoft.com/office/powerpoint/2010/main" val="13338681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32</a:t>
            </a:fld>
            <a:endParaRPr lang="da-DK"/>
          </a:p>
        </p:txBody>
      </p:sp>
    </p:spTree>
    <p:extLst>
      <p:ext uri="{BB962C8B-B14F-4D97-AF65-F5344CB8AC3E}">
        <p14:creationId xmlns:p14="http://schemas.microsoft.com/office/powerpoint/2010/main" val="38554898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537F89C-E4F9-4BF2-800D-D9FB0D492CD3}" type="slidenum">
              <a:rPr lang="da-DK" smtClean="0"/>
              <a:t>33</a:t>
            </a:fld>
            <a:endParaRPr lang="da-DK"/>
          </a:p>
        </p:txBody>
      </p:sp>
    </p:spTree>
    <p:extLst>
      <p:ext uri="{BB962C8B-B14F-4D97-AF65-F5344CB8AC3E}">
        <p14:creationId xmlns:p14="http://schemas.microsoft.com/office/powerpoint/2010/main" val="25342903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537F89C-E4F9-4BF2-800D-D9FB0D492CD3}" type="slidenum">
              <a:rPr lang="da-DK" smtClean="0"/>
              <a:t>34</a:t>
            </a:fld>
            <a:endParaRPr lang="da-DK"/>
          </a:p>
        </p:txBody>
      </p:sp>
    </p:spTree>
    <p:extLst>
      <p:ext uri="{BB962C8B-B14F-4D97-AF65-F5344CB8AC3E}">
        <p14:creationId xmlns:p14="http://schemas.microsoft.com/office/powerpoint/2010/main" val="42220979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537F89C-E4F9-4BF2-800D-D9FB0D492CD3}" type="slidenum">
              <a:rPr lang="da-DK" smtClean="0"/>
              <a:t>35</a:t>
            </a:fld>
            <a:endParaRPr lang="da-DK"/>
          </a:p>
        </p:txBody>
      </p:sp>
    </p:spTree>
    <p:extLst>
      <p:ext uri="{BB962C8B-B14F-4D97-AF65-F5344CB8AC3E}">
        <p14:creationId xmlns:p14="http://schemas.microsoft.com/office/powerpoint/2010/main" val="14019556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537F89C-E4F9-4BF2-800D-D9FB0D492CD3}" type="slidenum">
              <a:rPr lang="da-DK" smtClean="0"/>
              <a:t>36</a:t>
            </a:fld>
            <a:endParaRPr lang="da-DK"/>
          </a:p>
        </p:txBody>
      </p:sp>
    </p:spTree>
    <p:extLst>
      <p:ext uri="{BB962C8B-B14F-4D97-AF65-F5344CB8AC3E}">
        <p14:creationId xmlns:p14="http://schemas.microsoft.com/office/powerpoint/2010/main" val="18807067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37</a:t>
            </a:fld>
            <a:endParaRPr lang="da-DK"/>
          </a:p>
        </p:txBody>
      </p:sp>
    </p:spTree>
    <p:extLst>
      <p:ext uri="{BB962C8B-B14F-4D97-AF65-F5344CB8AC3E}">
        <p14:creationId xmlns:p14="http://schemas.microsoft.com/office/powerpoint/2010/main" val="15216949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537F89C-E4F9-4BF2-800D-D9FB0D492CD3}" type="slidenum">
              <a:rPr lang="da-DK" smtClean="0"/>
              <a:t>38</a:t>
            </a:fld>
            <a:endParaRPr lang="da-DK"/>
          </a:p>
        </p:txBody>
      </p:sp>
    </p:spTree>
    <p:extLst>
      <p:ext uri="{BB962C8B-B14F-4D97-AF65-F5344CB8AC3E}">
        <p14:creationId xmlns:p14="http://schemas.microsoft.com/office/powerpoint/2010/main" val="34520693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537F89C-E4F9-4BF2-800D-D9FB0D492CD3}" type="slidenum">
              <a:rPr lang="da-DK" smtClean="0"/>
              <a:t>39</a:t>
            </a:fld>
            <a:endParaRPr lang="da-DK"/>
          </a:p>
        </p:txBody>
      </p:sp>
    </p:spTree>
    <p:extLst>
      <p:ext uri="{BB962C8B-B14F-4D97-AF65-F5344CB8AC3E}">
        <p14:creationId xmlns:p14="http://schemas.microsoft.com/office/powerpoint/2010/main" val="2466942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I fordøjelsessystemet spaltes sukkerarterne og stivelsen til simple sukkermolekyler ved hjælp af enzymer. Des større molekyle, des længere tid tager det at blive optaget og frigivet til blodet.</a:t>
            </a:r>
          </a:p>
          <a:p>
            <a:r>
              <a:rPr lang="da-DK" dirty="0"/>
              <a:t>Når molekylerne optages til blodbanen, vil de sendes til leveren eller bruges direkte som energikilde i celler, som mangler energi. I leveren vil dannelsen af glykogen umiddelbart ske, men processen kan dog også finde sted i musklerne. Glykogen er forgrenede kæmpemolekyler opbygget af </a:t>
            </a:r>
            <a:r>
              <a:rPr lang="da-DK" dirty="0" err="1"/>
              <a:t>glukosylenheder</a:t>
            </a:r>
            <a:r>
              <a:rPr lang="da-DK" dirty="0"/>
              <a:t>. Glykogenet oplagres i leveren eller musklerne.</a:t>
            </a:r>
          </a:p>
          <a:p>
            <a:endParaRPr lang="da-DK" dirty="0"/>
          </a:p>
          <a:p>
            <a:r>
              <a:rPr lang="da-DK" dirty="0"/>
              <a:t>Kostfibre fordøjes modsætningsvis ikke i tyndtarmen. Se næste slide.</a:t>
            </a:r>
          </a:p>
        </p:txBody>
      </p:sp>
      <p:sp>
        <p:nvSpPr>
          <p:cNvPr id="4" name="Slide Number Placeholder 3"/>
          <p:cNvSpPr>
            <a:spLocks noGrp="1"/>
          </p:cNvSpPr>
          <p:nvPr>
            <p:ph type="sldNum" sz="quarter" idx="5"/>
          </p:nvPr>
        </p:nvSpPr>
        <p:spPr/>
        <p:txBody>
          <a:bodyPr/>
          <a:lstStyle/>
          <a:p>
            <a:fld id="{E323C8AE-EEE4-5146-AD86-CF992FDC7653}" type="slidenum">
              <a:rPr lang="da-DK" smtClean="0"/>
              <a:t>4</a:t>
            </a:fld>
            <a:endParaRPr lang="da-DK"/>
          </a:p>
        </p:txBody>
      </p:sp>
    </p:spTree>
    <p:extLst>
      <p:ext uri="{BB962C8B-B14F-4D97-AF65-F5344CB8AC3E}">
        <p14:creationId xmlns:p14="http://schemas.microsoft.com/office/powerpoint/2010/main" val="28606626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537F89C-E4F9-4BF2-800D-D9FB0D492CD3}" type="slidenum">
              <a:rPr lang="da-DK" smtClean="0"/>
              <a:t>40</a:t>
            </a:fld>
            <a:endParaRPr lang="da-DK"/>
          </a:p>
        </p:txBody>
      </p:sp>
    </p:spTree>
    <p:extLst>
      <p:ext uri="{BB962C8B-B14F-4D97-AF65-F5344CB8AC3E}">
        <p14:creationId xmlns:p14="http://schemas.microsoft.com/office/powerpoint/2010/main" val="306699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Øvelse på klassen.</a:t>
            </a:r>
          </a:p>
        </p:txBody>
      </p:sp>
      <p:sp>
        <p:nvSpPr>
          <p:cNvPr id="4" name="Slide Number Placeholder 3"/>
          <p:cNvSpPr>
            <a:spLocks noGrp="1"/>
          </p:cNvSpPr>
          <p:nvPr>
            <p:ph type="sldNum" sz="quarter" idx="5"/>
          </p:nvPr>
        </p:nvSpPr>
        <p:spPr/>
        <p:txBody>
          <a:bodyPr/>
          <a:lstStyle/>
          <a:p>
            <a:fld id="{E323C8AE-EEE4-5146-AD86-CF992FDC7653}" type="slidenum">
              <a:rPr lang="da-DK" smtClean="0"/>
              <a:t>41</a:t>
            </a:fld>
            <a:endParaRPr lang="da-DK"/>
          </a:p>
        </p:txBody>
      </p:sp>
    </p:spTree>
    <p:extLst>
      <p:ext uri="{BB962C8B-B14F-4D97-AF65-F5344CB8AC3E}">
        <p14:creationId xmlns:p14="http://schemas.microsoft.com/office/powerpoint/2010/main" val="18826350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Diskuter, hvorvidt eleverne lever op til kostrådene. Hvad overholder de, hvad gør de ikke.</a:t>
            </a:r>
          </a:p>
          <a:p>
            <a:endParaRPr lang="da-DK" dirty="0"/>
          </a:p>
          <a:p>
            <a:r>
              <a:rPr lang="da-DK" dirty="0"/>
              <a:t>Alle kan gennemgås, eller enkelte kan vælges af læreren	</a:t>
            </a:r>
          </a:p>
          <a:p>
            <a:endParaRPr lang="da-DK" dirty="0"/>
          </a:p>
          <a:p>
            <a:endParaRPr lang="da-DK" dirty="0"/>
          </a:p>
        </p:txBody>
      </p:sp>
      <p:sp>
        <p:nvSpPr>
          <p:cNvPr id="4" name="Slide Number Placeholder 3"/>
          <p:cNvSpPr>
            <a:spLocks noGrp="1"/>
          </p:cNvSpPr>
          <p:nvPr>
            <p:ph type="sldNum" sz="quarter" idx="5"/>
          </p:nvPr>
        </p:nvSpPr>
        <p:spPr/>
        <p:txBody>
          <a:bodyPr/>
          <a:lstStyle/>
          <a:p>
            <a:fld id="{E323C8AE-EEE4-5146-AD86-CF992FDC7653}" type="slidenum">
              <a:rPr lang="da-DK" smtClean="0"/>
              <a:t>42</a:t>
            </a:fld>
            <a:endParaRPr lang="da-DK"/>
          </a:p>
        </p:txBody>
      </p:sp>
    </p:spTree>
    <p:extLst>
      <p:ext uri="{BB962C8B-B14F-4D97-AF65-F5344CB8AC3E}">
        <p14:creationId xmlns:p14="http://schemas.microsoft.com/office/powerpoint/2010/main" val="30418611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a:p>
            <a:r>
              <a:rPr lang="da-DK" dirty="0"/>
              <a:t>Med udgangspunkt i næringssto</a:t>
            </a:r>
            <a:r>
              <a:rPr lang="da-DK" b="0" dirty="0"/>
              <a:t>fanb</a:t>
            </a:r>
            <a:r>
              <a:rPr lang="da-DK" dirty="0"/>
              <a:t>efalingerne og de 10 kostråd skal eleverne komme med forslag til et næringsholdige måltid.</a:t>
            </a:r>
          </a:p>
          <a:p>
            <a:endParaRPr lang="da-DK" dirty="0"/>
          </a:p>
          <a:p>
            <a:endParaRPr lang="da-DK" dirty="0"/>
          </a:p>
        </p:txBody>
      </p:sp>
      <p:sp>
        <p:nvSpPr>
          <p:cNvPr id="4" name="Slide Number Placeholder 3"/>
          <p:cNvSpPr>
            <a:spLocks noGrp="1"/>
          </p:cNvSpPr>
          <p:nvPr>
            <p:ph type="sldNum" sz="quarter" idx="5"/>
          </p:nvPr>
        </p:nvSpPr>
        <p:spPr/>
        <p:txBody>
          <a:bodyPr/>
          <a:lstStyle/>
          <a:p>
            <a:fld id="{E323C8AE-EEE4-5146-AD86-CF992FDC7653}" type="slidenum">
              <a:rPr lang="da-DK" smtClean="0"/>
              <a:t>43</a:t>
            </a:fld>
            <a:endParaRPr lang="da-DK"/>
          </a:p>
        </p:txBody>
      </p:sp>
    </p:spTree>
    <p:extLst>
      <p:ext uri="{BB962C8B-B14F-4D97-AF65-F5344CB8AC3E}">
        <p14:creationId xmlns:p14="http://schemas.microsoft.com/office/powerpoint/2010/main" val="9829440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Fødevarestyrelsen anbefaler en Y-model, hvor 2⁄5 af tallerkenen skal fyldes med kulhydratrige fødevarer, 1⁄5 med en god proteinkilde og 2⁄5 med grøntsager. </a:t>
            </a:r>
          </a:p>
          <a:p>
            <a:endParaRPr lang="da-DK" dirty="0"/>
          </a:p>
          <a:p>
            <a:r>
              <a:rPr lang="da-DK" dirty="0"/>
              <a:t>Desuden er nøglehulsmærket et nemt redskab at bruge, når man køber mad og drikke i supermarkedet.</a:t>
            </a:r>
          </a:p>
        </p:txBody>
      </p:sp>
      <p:sp>
        <p:nvSpPr>
          <p:cNvPr id="4" name="Slide Number Placeholder 3"/>
          <p:cNvSpPr>
            <a:spLocks noGrp="1"/>
          </p:cNvSpPr>
          <p:nvPr>
            <p:ph type="sldNum" sz="quarter" idx="5"/>
          </p:nvPr>
        </p:nvSpPr>
        <p:spPr/>
        <p:txBody>
          <a:bodyPr/>
          <a:lstStyle/>
          <a:p>
            <a:fld id="{E323C8AE-EEE4-5146-AD86-CF992FDC7653}" type="slidenum">
              <a:rPr lang="da-DK" smtClean="0"/>
              <a:t>44</a:t>
            </a:fld>
            <a:endParaRPr lang="da-DK"/>
          </a:p>
        </p:txBody>
      </p:sp>
    </p:spTree>
    <p:extLst>
      <p:ext uri="{BB962C8B-B14F-4D97-AF65-F5344CB8AC3E}">
        <p14:creationId xmlns:p14="http://schemas.microsoft.com/office/powerpoint/2010/main" val="16301363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23C8AE-EEE4-5146-AD86-CF992FDC7653}" type="slidenum">
              <a:rPr lang="da-DK" smtClean="0"/>
              <a:t>45</a:t>
            </a:fld>
            <a:endParaRPr lang="da-DK"/>
          </a:p>
        </p:txBody>
      </p:sp>
    </p:spTree>
    <p:extLst>
      <p:ext uri="{BB962C8B-B14F-4D97-AF65-F5344CB8AC3E}">
        <p14:creationId xmlns:p14="http://schemas.microsoft.com/office/powerpoint/2010/main" val="14130888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Diskussion på klassen: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Hvilke fødevarer kender I til, som er stemplet som særligt usunde eller sunde?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Diskuter hvilke konsekvenser, der kan være ved at spise udelukkende ”sunde” eller ”usunde” fødevarer.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a:t>Her kan madtrends også diskuteres, og læreren kan tage det i den retning, han/hun vil. Formålet med denne øvelse er, at eleverne lærer at se nuanceret på kostrådene og på ernæring i det hele taget. Læreren må derfor gerne udvide denne del af undervisningen, afhængig af tid og interesse.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a:t>Link til video: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a:hlinkClick r:id="rId3"/>
              </a:rPr>
              <a:t>https://www.youtube.com/watch?v=yNJSxZMWAUw</a:t>
            </a:r>
            <a:endParaRPr lang="da-DK" dirty="0">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dirty="0"/>
          </a:p>
        </p:txBody>
      </p:sp>
      <p:sp>
        <p:nvSpPr>
          <p:cNvPr id="4" name="Slide Number Placeholder 3"/>
          <p:cNvSpPr>
            <a:spLocks noGrp="1"/>
          </p:cNvSpPr>
          <p:nvPr>
            <p:ph type="sldNum" sz="quarter" idx="5"/>
          </p:nvPr>
        </p:nvSpPr>
        <p:spPr/>
        <p:txBody>
          <a:bodyPr/>
          <a:lstStyle/>
          <a:p>
            <a:fld id="{E323C8AE-EEE4-5146-AD86-CF992FDC7653}" type="slidenum">
              <a:rPr lang="da-DK" smtClean="0"/>
              <a:t>46</a:t>
            </a:fld>
            <a:endParaRPr lang="da-DK"/>
          </a:p>
        </p:txBody>
      </p:sp>
    </p:spTree>
    <p:extLst>
      <p:ext uri="{BB962C8B-B14F-4D97-AF65-F5344CB8AC3E}">
        <p14:creationId xmlns:p14="http://schemas.microsoft.com/office/powerpoint/2010/main" val="23918192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b="0" dirty="0"/>
          </a:p>
          <a:p>
            <a:r>
              <a:rPr lang="da-DK" sz="1400" b="0" dirty="0"/>
              <a:t>Når du træner hårdt i 1½ - 2 timer eller mere, er dit behov for energi og kulhydrater forøget i forhold til behovet hos den generelle befolkning, som er mindre fysisk aktiv. For den relative</a:t>
            </a:r>
            <a:r>
              <a:rPr lang="da-DK" sz="1400" b="0" baseline="0" dirty="0"/>
              <a:t> fordeling af makronæringsstoffer betyder dette, at kulhydraterne kommer til at fylde en absolut og relativt større andel af kosten. Fedtet kommer til at fylde en relativt mindre andel. Det absolutte indtag af protein bør øges. Dette dækkes dog ved at øge det samlede energiindtag, men fastholde, at den samme andel af energien kommer fra protein</a:t>
            </a:r>
            <a:endParaRPr lang="da-DK" sz="1400" b="0" dirty="0"/>
          </a:p>
          <a:p>
            <a:r>
              <a:rPr lang="da-DK" sz="1400" b="0" dirty="0"/>
              <a:t>Træner du på eliteniveau, bør fordelingen på din tallerken til frokost og aftensmad være ½ tallerken med kulhydratrige fødevarer, ¼ tallerken med en god proteinkilde og ¼ tallerken med grøntsager.</a:t>
            </a:r>
          </a:p>
        </p:txBody>
      </p:sp>
      <p:sp>
        <p:nvSpPr>
          <p:cNvPr id="4" name="Slide Number Placeholder 3"/>
          <p:cNvSpPr>
            <a:spLocks noGrp="1"/>
          </p:cNvSpPr>
          <p:nvPr>
            <p:ph type="sldNum" sz="quarter" idx="5"/>
          </p:nvPr>
        </p:nvSpPr>
        <p:spPr/>
        <p:txBody>
          <a:bodyPr/>
          <a:lstStyle/>
          <a:p>
            <a:fld id="{E323C8AE-EEE4-5146-AD86-CF992FDC7653}" type="slidenum">
              <a:rPr lang="da-DK" smtClean="0"/>
              <a:t>47</a:t>
            </a:fld>
            <a:endParaRPr lang="da-DK"/>
          </a:p>
        </p:txBody>
      </p:sp>
    </p:spTree>
    <p:extLst>
      <p:ext uri="{BB962C8B-B14F-4D97-AF65-F5344CB8AC3E}">
        <p14:creationId xmlns:p14="http://schemas.microsoft.com/office/powerpoint/2010/main" val="22183026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r>
              <a:rPr lang="da-DK" dirty="0"/>
              <a:t>Kulhydrater er hjernens og musklernes vigtigste energikilde. Det er afgørende for både din koncentrationsevne og træningskapacitet, at du har tilstrækkeligt med kulhydrat i kroppen. Alene din hjerne har brug for ca. 140 g kulhydrat pr. dag. Kulhydraterne lagres i dine muskler (ca. 400-500 g) og i leveren (ca. 100 g) som glykogen. Trænede personer kan have større lagre end utrænede. Kulhydratlagerne er begrænsede og tømmes i løbet af 1½-2 timers hård træning eller endnu hurtigere, hvis du ikke har fyldte lagre ved starten af et træningspas. Når du tømmer dine glykogenlagre, slår din krop automatisk over i en højere grad af fedtforbrænding. Da fedt ikke er så effektiv en energikilde som kulhydrat, tvinges du til at sænke tempoet for at udvinde den samme mængde energi.</a:t>
            </a:r>
            <a:r>
              <a:rPr lang="da-DK" b="1" dirty="0"/>
              <a:t> Hvis du skal præstere i udholdenhedssport,</a:t>
            </a:r>
            <a:r>
              <a:rPr lang="da-DK" b="1" baseline="0" dirty="0"/>
              <a:t> er det vigtigt, at </a:t>
            </a:r>
            <a:r>
              <a:rPr lang="da-DK" b="1" dirty="0"/>
              <a:t>glykogendepoter i  musklerne og leveren</a:t>
            </a:r>
            <a:r>
              <a:rPr lang="da-DK" b="1" baseline="0" dirty="0"/>
              <a:t> </a:t>
            </a:r>
            <a:r>
              <a:rPr lang="da-DK" b="1" dirty="0"/>
              <a:t>er fyldte, før du går i gang</a:t>
            </a:r>
            <a:r>
              <a:rPr lang="da-DK" dirty="0"/>
              <a:t>. </a:t>
            </a:r>
          </a:p>
          <a:p>
            <a:endParaRPr lang="da-DK" dirty="0"/>
          </a:p>
          <a:p>
            <a:r>
              <a:rPr lang="da-DK" dirty="0"/>
              <a:t>Dit proteinbehov er højere i perioder, hvor du ikke får nok energi eller hvor dine glykogendepoter er tømte. Derfor er det vigtigt, at du får spist nok, og at din kost indeholder tilstrækkeligt med kulhydrat. Derudover er der meget der tyder på, at dit behov for protein er størst i den første tid efter, du er skiftet til et nyt og hårdere træningsprogram. Så snart din krop har vænnet sig til det nye stressniveau, bliver dit behov for protein reduceret igen. Din krop bliver simpelthen bedre til at udnytte det tilstedeværende protein. I perioder med moderat træningsbelastning og vedligeholdelsestræning er dit behov ca. 1 g protein pr. kg kropsvægt pr. dag. Hvis du træner udholdenhedssport, såsom landevejscykling eller triatlon, og har en moderat til hård træningsbelastning, er dit behov for protein 1,2 -1,6 g protein pr. kg kropsvægt pr. dag. I perioder med ekstrem træningsbelastning anbefales det, at du spiser 2 g protein pr. kg kropsvægt pr. dag. Grunden til at du har brug for mere protein, hvis du dyrker udholdenhedssport, er, at du har en høj energiomsætning, og at din krop skal bruge protein til at reparere og genopbygge muskelcellerne, når du er færdig med træningen. Hvis du dyrker en styrkebetonet sportsgren, fx vægtløftning, ishockey eller håndbold, har du behov for at indtage 1,2-1,7 g protein pr. kg kropsvægt pr. dag i perioder med hård træningsbelastning. </a:t>
            </a:r>
          </a:p>
          <a:p>
            <a:endParaRPr lang="da-DK" dirty="0"/>
          </a:p>
          <a:p>
            <a:r>
              <a:rPr lang="da-DK" dirty="0"/>
              <a:t>Fedt er en væsentlig energikilde. Til forskel fra kulhydrat, som kun kan lagres i begrænset mængde, er kroppens fedtlagre store. Selv personer med lidt fedtvæv har energilagre til mange timers træning. Eliteudøvere behøver derfor ikke indtage fedt lige før eller under træningen, da kroppen kan anvende det fra fedt depoterne rundt i kroppen.</a:t>
            </a:r>
          </a:p>
          <a:p>
            <a:endParaRPr lang="da-DK" dirty="0"/>
          </a:p>
          <a:p>
            <a:endParaRPr lang="da-DK" dirty="0"/>
          </a:p>
          <a:p>
            <a:r>
              <a:rPr lang="da-DK" dirty="0"/>
              <a:t>KILDE: TEAM DANMARK KOST-OG-ELITESPORT-2013</a:t>
            </a:r>
          </a:p>
          <a:p>
            <a:endParaRPr lang="da-DK" dirty="0"/>
          </a:p>
          <a:p>
            <a:endParaRPr lang="da-DK" dirty="0"/>
          </a:p>
        </p:txBody>
      </p:sp>
      <p:sp>
        <p:nvSpPr>
          <p:cNvPr id="4" name="Slide Number Placeholder 3"/>
          <p:cNvSpPr>
            <a:spLocks noGrp="1"/>
          </p:cNvSpPr>
          <p:nvPr>
            <p:ph type="sldNum" sz="quarter" idx="5"/>
          </p:nvPr>
        </p:nvSpPr>
        <p:spPr/>
        <p:txBody>
          <a:bodyPr/>
          <a:lstStyle/>
          <a:p>
            <a:fld id="{E323C8AE-EEE4-5146-AD86-CF992FDC7653}" type="slidenum">
              <a:rPr lang="da-DK" smtClean="0"/>
              <a:t>48</a:t>
            </a:fld>
            <a:endParaRPr lang="da-DK"/>
          </a:p>
        </p:txBody>
      </p:sp>
    </p:spTree>
    <p:extLst>
      <p:ext uri="{BB962C8B-B14F-4D97-AF65-F5344CB8AC3E}">
        <p14:creationId xmlns:p14="http://schemas.microsoft.com/office/powerpoint/2010/main" val="19178071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altLang="da-DK" sz="1200" b="1" u="non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altLang="da-DK" sz="1200" b="1" u="none" noProof="0" dirty="0"/>
              <a:t>OBS: De følgende 3 slides er de mest teoretisk tunge, gennemgå derfor disse grundigt og vær tålmodig med eleverne </a:t>
            </a:r>
            <a:r>
              <a:rPr lang="da-DK" altLang="da-DK" sz="1200" b="1" u="none" noProof="0" dirty="0">
                <a:sym typeface="Wingdings" pitchFamily="2" charset="2"/>
              </a:rPr>
              <a:t></a:t>
            </a:r>
            <a:endParaRPr lang="da-DK" altLang="da-DK" sz="1200" b="0" u="non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altLang="da-DK" sz="1200" b="0" u="none" noProof="0" dirty="0"/>
              <a:t>Under muskelarbejde har vores muskler konstant brug for tilførsel af energi. Energikilden som forudsætter, at vores muskler kan trække sig sammen, kommer i form af </a:t>
            </a:r>
            <a:r>
              <a:rPr lang="da-DK" altLang="da-DK" sz="1200" b="0" u="none" noProof="0" dirty="0" err="1"/>
              <a:t>adenosin</a:t>
            </a:r>
            <a:r>
              <a:rPr lang="da-DK" altLang="da-DK" sz="1200" b="0" u="none" noProof="0" dirty="0"/>
              <a:t>-</a:t>
            </a:r>
            <a:r>
              <a:rPr lang="da-DK" altLang="da-DK" sz="1200" b="0" u="none" noProof="0" dirty="0" err="1"/>
              <a:t>tri</a:t>
            </a:r>
            <a:r>
              <a:rPr lang="da-DK" altLang="da-DK" sz="1200" b="0" u="none" noProof="0" dirty="0"/>
              <a:t>-fosfat (ATP). ATP findes I meget små mængder i musklerne, og når vi bevæger os, er der derfor brug for, at ATP produktionen opretholdes, så vi kan fortsætte med at arbejde hårdt.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altLang="da-DK" sz="1200" b="0" u="non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altLang="da-DK" sz="1200" b="0" u="none" noProof="0" dirty="0"/>
              <a:t>Vores krop har flere energisystemer, hvorved den kan producere ATP. ATP kan dannes ved nedbrydning af </a:t>
            </a:r>
            <a:r>
              <a:rPr lang="da-DK" altLang="da-DK" sz="1200" b="0" u="none" noProof="0" dirty="0" err="1"/>
              <a:t>Creatin</a:t>
            </a:r>
            <a:r>
              <a:rPr lang="da-DK" altLang="da-DK" sz="1200" b="0" u="none" noProof="0" dirty="0"/>
              <a:t>-fosfat (CP), ved glykolyse eller </a:t>
            </a:r>
            <a:r>
              <a:rPr lang="da-DK" altLang="da-DK" sz="1200" b="0" u="none" noProof="0" dirty="0" err="1"/>
              <a:t>glykogenolyse</a:t>
            </a:r>
            <a:r>
              <a:rPr lang="da-DK" altLang="da-DK" sz="1200" b="0" u="none" noProof="0" dirty="0"/>
              <a:t> (kulhydrat), eller ved komplet oxidation af kulhydrat eller fedtsyrer I mitokondrierne: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altLang="da-DK" sz="1200" b="0" u="non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altLang="da-DK" sz="1200" b="0" u="sng" noProof="0" dirty="0"/>
              <a:t>Aerobe processer: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altLang="da-DK" sz="1200" b="0" u="none" noProof="0" dirty="0"/>
              <a:t>Når musklen får tilført nok ilt, men alligevel arbejder hårdt, sker energitilførslen primært fra kulhydratforbrændingen. Forbrændingen foregår i flere steps (men dette behøver eleverne ikke at lære). Step 1: Glykolyse, som danner en lille mængde energi og produktet </a:t>
            </a:r>
            <a:r>
              <a:rPr lang="da-DK" altLang="da-DK" sz="1200" b="0" u="none" noProof="0" dirty="0" err="1"/>
              <a:t>Pyrovat</a:t>
            </a:r>
            <a:r>
              <a:rPr lang="da-DK" altLang="da-DK" sz="1200" b="0" u="none" noProof="0" dirty="0"/>
              <a:t>. 2. </a:t>
            </a:r>
            <a:r>
              <a:rPr lang="da-DK" altLang="da-DK" sz="1200" b="0" u="none" noProof="0" dirty="0" err="1"/>
              <a:t>Pyrovat</a:t>
            </a:r>
            <a:r>
              <a:rPr lang="da-DK" altLang="da-DK" sz="1200" b="0" u="none" noProof="0" dirty="0"/>
              <a:t> sendes til Krebs’ cyklus, hvor Co2 dannes, og der frigøres endnu mere ATP. 3. Sidst dannes vand og yderligere ATP i elektrontransportkæden. Overskuddet af Co2, som dannes fra disse processer, udånder man. Denne proces giver i alt 39 ATP molekyler ved nedbrydning af 1 mol glukose. Til sammenligning giver </a:t>
            </a:r>
            <a:r>
              <a:rPr lang="da-DK" altLang="da-DK" sz="1200" b="0" u="none" noProof="0" dirty="0" err="1"/>
              <a:t>anaerob</a:t>
            </a:r>
            <a:r>
              <a:rPr lang="da-DK" altLang="da-DK" sz="1200" b="0" u="none" noProof="0" dirty="0"/>
              <a:t> </a:t>
            </a:r>
            <a:r>
              <a:rPr lang="da-DK" altLang="da-DK" sz="1200" b="0" u="none" noProof="0" dirty="0" err="1"/>
              <a:t>glykolyse</a:t>
            </a:r>
            <a:r>
              <a:rPr lang="da-DK" altLang="da-DK" sz="1200" b="0" u="none" noProof="0" dirty="0"/>
              <a:t> kun 3 ATP molekyler ved nedbrydning af 1 mol glukose.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altLang="da-DK" sz="1200" b="0" u="none" noProof="0" dirty="0"/>
              <a:t>Ved relativ lav intensitet og høj ilttilgængelighed vælger kroppen at nedbryde fedt, eftersom det er den mest ”økonomiske” proces. Dvs., at der dannes mest muligt ATP for mindst muligt ilt. Fedtet (lagret som triglycerider) spaltes først til fedtsyrer, omdannes til acetyl </a:t>
            </a:r>
            <a:r>
              <a:rPr lang="da-DK" altLang="da-DK" sz="1200" b="0" u="none" noProof="0" dirty="0" err="1"/>
              <a:t>coA</a:t>
            </a:r>
            <a:r>
              <a:rPr lang="da-DK" altLang="da-DK" sz="1200" b="0" u="none" noProof="0" dirty="0"/>
              <a:t>, som kan nedbrydes i Krebs’ cyklus og vandre igennem elektrontransportkæden som kulhydrat. Denne proces giver 130 ATP molekyler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altLang="da-DK" sz="1200" b="0" u="none"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altLang="da-DK" sz="1200" b="0" u="non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altLang="da-DK" sz="1200" b="0" u="sng" noProof="0" dirty="0" err="1"/>
              <a:t>Anaerobe</a:t>
            </a:r>
            <a:r>
              <a:rPr lang="da-DK" altLang="da-DK" sz="1200" b="0" u="sng" noProof="0" dirty="0"/>
              <a:t> processer: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altLang="da-DK" sz="1200" b="0" u="none" noProof="0" dirty="0"/>
              <a:t>ATP har en kompliceret kemisk struktur, men det som er vigtigt at forstå er, at den består af 3 fosfatbindinger, hvoraf  spaltningen af de 2 sidste frigør store mængder energi, som musklerne kan bruge. Som nævnt tidligere, har vi et lille depot af ATP, som kan spaltes og skabe lynhurtig energi. Dette er den første af tre anaerobe processer eleverne skal kende. Når ATP spaltes, frigøres 1 af de tre fosfat grupper, så vi efterfølgende står med ADP (to fosfat grupper) og 1 frit fosfatmolekyle.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altLang="da-DK" sz="1200" b="0" u="none" noProof="0" dirty="0"/>
              <a:t>Det andet lynhurtige energisystem kaldes </a:t>
            </a:r>
            <a:r>
              <a:rPr lang="da-DK" altLang="da-DK" sz="1200" b="0" u="none" noProof="0" dirty="0" err="1"/>
              <a:t>creatinfosfat</a:t>
            </a:r>
            <a:r>
              <a:rPr lang="da-DK" altLang="da-DK" sz="1200" b="0" u="none" noProof="0" dirty="0"/>
              <a:t> (CP). Dette stof er lagret i musklerne i mængder til 4-10 sekunders maksimalt arbejde. Princippet bag dette system er det samme, som ATP-systemet. CP kan aflevere sin fosfatgruppe til ADP og derved danne ATP. Når musklerne holder op med at arbejde, bliver CP opbygget igen, ved at </a:t>
            </a:r>
            <a:r>
              <a:rPr lang="da-DK" altLang="da-DK" sz="1200" b="0" u="none" noProof="0" dirty="0" err="1"/>
              <a:t>creatin</a:t>
            </a:r>
            <a:r>
              <a:rPr lang="da-DK" altLang="da-DK" sz="1200" b="0" u="none" noProof="0" dirty="0"/>
              <a:t> og fosfat på ny bindes sammen. Energien til denne opbygning kommer fra nedbrydning af ATP til ADP, hvilket frigør 1 fosfat gruppe til </a:t>
            </a:r>
            <a:r>
              <a:rPr lang="da-DK" altLang="da-DK" sz="1200" b="0" u="none" noProof="0" dirty="0" err="1"/>
              <a:t>creatin</a:t>
            </a:r>
            <a:r>
              <a:rPr lang="da-DK" altLang="da-DK" sz="1200" b="0" u="none" noProof="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altLang="da-DK" sz="1200" b="0" u="none" noProof="0" dirty="0"/>
              <a:t>I det tredje anaerobe energisystem anvendes deponeret </a:t>
            </a:r>
            <a:r>
              <a:rPr lang="da-DK" altLang="da-DK" sz="1200" b="0" u="none" noProof="0" dirty="0" err="1"/>
              <a:t>glykose</a:t>
            </a:r>
            <a:r>
              <a:rPr lang="da-DK" altLang="da-DK" sz="1200" b="0" u="none" noProof="0" dirty="0"/>
              <a:t> (glykogen) som energikilde. Dette energisystem anvendes primært, når der ikke er tilstrækkelig ilttilførsel til musklen til at fremskaffe nok energi ved aerobe processer. Reaktionen ses ovenfor. Denne reaktion sker ligesom de 2 andre meget hurtigt i cytoplasmaet uden for mitokondriet. Musklen får desværre relativt lidt energi ud af denne reaktion sammenlignet med den aerobe, og man ender med affaldsstoffer, som volder problemer (følelsen af syre i benene)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altLang="da-DK" sz="1200" b="0" u="none"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altLang="da-DK" sz="1200" b="0" u="none"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altLang="da-DK" sz="1200" b="0" u="none" noProof="0" dirty="0"/>
          </a:p>
          <a:p>
            <a:endParaRPr lang="da-DK" dirty="0"/>
          </a:p>
        </p:txBody>
      </p:sp>
      <p:sp>
        <p:nvSpPr>
          <p:cNvPr id="4" name="Slide Number Placeholder 3"/>
          <p:cNvSpPr>
            <a:spLocks noGrp="1"/>
          </p:cNvSpPr>
          <p:nvPr>
            <p:ph type="sldNum" sz="quarter" idx="5"/>
          </p:nvPr>
        </p:nvSpPr>
        <p:spPr/>
        <p:txBody>
          <a:bodyPr/>
          <a:lstStyle/>
          <a:p>
            <a:fld id="{E323C8AE-EEE4-5146-AD86-CF992FDC7653}" type="slidenum">
              <a:rPr lang="da-DK" smtClean="0"/>
              <a:t>49</a:t>
            </a:fld>
            <a:endParaRPr lang="da-DK"/>
          </a:p>
        </p:txBody>
      </p:sp>
    </p:spTree>
    <p:extLst>
      <p:ext uri="{BB962C8B-B14F-4D97-AF65-F5344CB8AC3E}">
        <p14:creationId xmlns:p14="http://schemas.microsoft.com/office/powerpoint/2010/main" val="1334096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Definition: Kostfibre er enzymatisk ufordøjelige/utilgængelige komponenter. Dvs., at de ikke optages i tyndtarmen, men fermenteres helt eller delvist i tyktarmen.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Ikke opløselige kostfibre består primært af cellulose fra plantecellevægge, som vi mennesker ikke kan nedbryde. Disse typer forandres ikke i fordøjelsen, men suger væske til sig.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Opløselige kostfibre vil i tyndtarmen danne en gellignende substans ved kontakt med væske. Dette ses i fødevarer, f.eks. ved havregrød.</a:t>
            </a:r>
            <a:endParaRPr lang="da-DK" dirty="0">
              <a:effectLst/>
            </a:endParaRPr>
          </a:p>
          <a:p>
            <a:endParaRPr lang="da-DK" dirty="0"/>
          </a:p>
        </p:txBody>
      </p:sp>
      <p:sp>
        <p:nvSpPr>
          <p:cNvPr id="4" name="Slide Number Placeholder 3"/>
          <p:cNvSpPr>
            <a:spLocks noGrp="1"/>
          </p:cNvSpPr>
          <p:nvPr>
            <p:ph type="sldNum" sz="quarter" idx="5"/>
          </p:nvPr>
        </p:nvSpPr>
        <p:spPr/>
        <p:txBody>
          <a:bodyPr/>
          <a:lstStyle/>
          <a:p>
            <a:fld id="{E323C8AE-EEE4-5146-AD86-CF992FDC7653}" type="slidenum">
              <a:rPr lang="da-DK" smtClean="0"/>
              <a:t>5</a:t>
            </a:fld>
            <a:endParaRPr lang="da-DK"/>
          </a:p>
        </p:txBody>
      </p:sp>
    </p:spTree>
    <p:extLst>
      <p:ext uri="{BB962C8B-B14F-4D97-AF65-F5344CB8AC3E}">
        <p14:creationId xmlns:p14="http://schemas.microsoft.com/office/powerpoint/2010/main" val="11818303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lnSpc>
                <a:spcPct val="90000"/>
              </a:lnSpc>
              <a:spcAft>
                <a:spcPts val="600"/>
              </a:spcAft>
              <a:buFont typeface="Arial" panose="020B0604020202020204" pitchFamily="34" charset="0"/>
              <a:buChar char="•"/>
            </a:pPr>
            <a:endParaRPr lang="da-DK" altLang="da-DK" sz="1200" b="0" u="none" noProof="0" dirty="0"/>
          </a:p>
          <a:p>
            <a:pPr indent="-228600">
              <a:lnSpc>
                <a:spcPct val="90000"/>
              </a:lnSpc>
              <a:spcAft>
                <a:spcPts val="600"/>
              </a:spcAft>
              <a:buFont typeface="Arial" panose="020B0604020202020204" pitchFamily="34" charset="0"/>
              <a:buChar char="•"/>
            </a:pPr>
            <a:r>
              <a:rPr lang="da-DK" altLang="da-DK" sz="1200" b="0" u="none" noProof="0" dirty="0"/>
              <a:t>Kroppen er enormt intelligent - Når det kommer til dannelsen af ATP har vores krop derfor klare prioriteringer for, hvilket energisystem den helst vil bruge. Prioriteringsrækkefølgen går fra mindst omkostningsfuld til mest omkostningsfuld. Når det kommer til aerobe processer er</a:t>
            </a:r>
            <a:r>
              <a:rPr lang="da-DK" altLang="da-DK" sz="1200" b="1" u="none" baseline="0" noProof="0" dirty="0"/>
              <a:t> det fordelagtigt at </a:t>
            </a:r>
            <a:r>
              <a:rPr lang="da-DK" altLang="da-DK" sz="1200" b="1" u="none" noProof="0" dirty="0"/>
              <a:t>forbrænde fedt </a:t>
            </a:r>
            <a:r>
              <a:rPr lang="da-DK" altLang="da-DK" sz="1200" b="0" u="none" noProof="0" dirty="0"/>
              <a:t>før kulhydrat, da depoterne er større. Hvis man læser grafen ovenfor, går prioriteringsrækkefølgen fra bund til top. Fedt er den foretrukne energikilde, men i takt med at intensiteten af et arbejde stiger, bliver kroppen nødt til at forbrænde kulhydrat for at kunne levere energien hurtigt nok til de arbejdende muskler. Når arbejdet intensiveres yderligere, starter den anaerobe glykolyse og sidst anvendelsen af </a:t>
            </a:r>
            <a:r>
              <a:rPr lang="da-DK" altLang="da-DK" sz="1200" b="0" u="none" noProof="0" dirty="0" err="1"/>
              <a:t>creatin</a:t>
            </a:r>
            <a:r>
              <a:rPr lang="da-DK" altLang="da-DK" sz="1200" b="0" u="none" noProof="0" dirty="0"/>
              <a:t>-fosfat og ATP- systemet. </a:t>
            </a:r>
            <a:r>
              <a:rPr lang="da-DK" altLang="da-DK" sz="1200" b="1" u="none" baseline="0" noProof="0" dirty="0"/>
              <a:t>Indtager du imidlertid masser af kulhydrat fra kosten, vil kroppen prioritere at bruge at disse – også i hvile.</a:t>
            </a:r>
            <a:endParaRPr lang="da-DK" altLang="da-DK" sz="1200" b="0" u="none" noProof="0" dirty="0"/>
          </a:p>
          <a:p>
            <a:pPr indent="-228600">
              <a:lnSpc>
                <a:spcPct val="90000"/>
              </a:lnSpc>
              <a:spcAft>
                <a:spcPts val="600"/>
              </a:spcAft>
              <a:buFont typeface="Arial" panose="020B0604020202020204" pitchFamily="34" charset="0"/>
              <a:buChar char="•"/>
            </a:pPr>
            <a:r>
              <a:rPr lang="da-DK" altLang="da-DK" sz="1200" b="0" u="none" noProof="0" dirty="0"/>
              <a:t>Eksempel:  Forestil dig at du sidder på en cykel på vej til skole, du cykler langsomt af sted (fedtforbrænding), pludselig opdager du, at du er lidt sent på den, derfor sætter du hastigheden op (glukoseforbrænding stiger). Nu møder du en beskeden, men lang bakke – du holder dit tempo (bidrag fra anaerobe glykolyse starter). Sidst møder du den meget korte, men stejle bakke lige før skolen. Du rejser dig på cyklen og træder alt, hvad du kan i pedalerne (ATP + CP systemet udtømmes).</a:t>
            </a:r>
          </a:p>
          <a:p>
            <a:pPr indent="-228600">
              <a:lnSpc>
                <a:spcPct val="90000"/>
              </a:lnSpc>
              <a:spcAft>
                <a:spcPts val="600"/>
              </a:spcAft>
              <a:buFont typeface="Arial" panose="020B0604020202020204" pitchFamily="34" charset="0"/>
              <a:buChar char="•"/>
            </a:pPr>
            <a:endParaRPr lang="da-DK" altLang="da-DK" sz="1200" b="0" u="none" noProof="0" dirty="0"/>
          </a:p>
          <a:p>
            <a:pPr indent="-228600">
              <a:lnSpc>
                <a:spcPct val="90000"/>
              </a:lnSpc>
              <a:spcAft>
                <a:spcPts val="600"/>
              </a:spcAft>
              <a:buFont typeface="Arial" panose="020B0604020202020204" pitchFamily="34" charset="0"/>
              <a:buChar char="•"/>
            </a:pPr>
            <a:r>
              <a:rPr lang="da-DK" altLang="da-DK" sz="1200" b="0" u="none" noProof="0" dirty="0"/>
              <a:t>For at man nemmest kan forstå energisystemerne og deres relation til træning og </a:t>
            </a:r>
            <a:r>
              <a:rPr lang="da-DK" altLang="da-DK" sz="1200" b="0" u="none" noProof="0" dirty="0" err="1"/>
              <a:t>bevægelse,kan</a:t>
            </a:r>
            <a:r>
              <a:rPr lang="da-DK" altLang="da-DK" sz="1200" b="0" u="none" noProof="0" dirty="0"/>
              <a:t> de deles ind i 3 hovegrupper: a) Aktivitet med maksimal intensitet, varighed op til 10 sek. b) Kortvarig aktivitet med submaksimal intensitet, varighed fra 10 sek. til 2-3 min. c) Langvarig aktivitet med submaksimal intensitet, varighed fra 3-4 min til længere. </a:t>
            </a:r>
          </a:p>
          <a:p>
            <a:pPr indent="-228600">
              <a:lnSpc>
                <a:spcPct val="90000"/>
              </a:lnSpc>
              <a:spcAft>
                <a:spcPts val="600"/>
              </a:spcAft>
              <a:buFont typeface="Arial" panose="020B0604020202020204" pitchFamily="34" charset="0"/>
              <a:buChar char="•"/>
            </a:pPr>
            <a:r>
              <a:rPr lang="da-DK" altLang="da-DK" sz="1200" b="0" u="none" noProof="0" dirty="0"/>
              <a:t>Under aktivitet ved maksimal intensitet under 10 sek. bruges hovedsageligt CP og ATP. </a:t>
            </a:r>
          </a:p>
          <a:p>
            <a:pPr indent="-228600">
              <a:lnSpc>
                <a:spcPct val="90000"/>
              </a:lnSpc>
              <a:spcAft>
                <a:spcPts val="600"/>
              </a:spcAft>
              <a:buFont typeface="Arial" panose="020B0604020202020204" pitchFamily="34" charset="0"/>
              <a:buChar char="•"/>
            </a:pPr>
            <a:r>
              <a:rPr lang="da-DK" altLang="da-DK" sz="1200" b="0" u="none" noProof="0" dirty="0"/>
              <a:t>Ved aktivitet mellem 10 sek. og 2-3 min, der er så intensiv, at musklerne næsten må yde maksimalt hele tiden, stilles der store krav til hurtig genopbygning af ATP. Her går de aerobe processer ikke hurtigt nok, og derfor bruges den anaerobe glykolyse.</a:t>
            </a:r>
          </a:p>
          <a:p>
            <a:pPr indent="-228600">
              <a:lnSpc>
                <a:spcPct val="90000"/>
              </a:lnSpc>
              <a:spcAft>
                <a:spcPts val="600"/>
              </a:spcAft>
              <a:buFont typeface="Arial" panose="020B0604020202020204" pitchFamily="34" charset="0"/>
              <a:buChar char="•"/>
            </a:pPr>
            <a:r>
              <a:rPr lang="da-DK" altLang="da-DK" sz="1200" b="0" u="none" noProof="0" dirty="0"/>
              <a:t>Langvarigt arbejde med jævn intensitet (lav, moderat, moderat-høj), som f.eks. lang løbetur eller cykling, dominerer de aerobe processer.</a:t>
            </a:r>
          </a:p>
          <a:p>
            <a:pPr indent="-228600">
              <a:lnSpc>
                <a:spcPct val="90000"/>
              </a:lnSpc>
              <a:spcAft>
                <a:spcPts val="600"/>
              </a:spcAft>
              <a:buFont typeface="Arial" panose="020B0604020202020204" pitchFamily="34" charset="0"/>
              <a:buChar char="•"/>
            </a:pPr>
            <a:endParaRPr lang="da-DK" altLang="da-DK" sz="1200" b="0" u="none" noProof="0" dirty="0"/>
          </a:p>
          <a:p>
            <a:pPr indent="-228600">
              <a:lnSpc>
                <a:spcPct val="90000"/>
              </a:lnSpc>
              <a:spcAft>
                <a:spcPts val="600"/>
              </a:spcAft>
              <a:buFont typeface="Arial" panose="020B0604020202020204" pitchFamily="34" charset="0"/>
              <a:buChar char="•"/>
            </a:pPr>
            <a:endParaRPr lang="da-DK" altLang="da-DK" sz="1200" b="0" u="none" noProof="0" dirty="0"/>
          </a:p>
          <a:p>
            <a:endParaRPr lang="da-DK" dirty="0"/>
          </a:p>
        </p:txBody>
      </p:sp>
      <p:sp>
        <p:nvSpPr>
          <p:cNvPr id="4" name="Slide Number Placeholder 3"/>
          <p:cNvSpPr>
            <a:spLocks noGrp="1"/>
          </p:cNvSpPr>
          <p:nvPr>
            <p:ph type="sldNum" sz="quarter" idx="5"/>
          </p:nvPr>
        </p:nvSpPr>
        <p:spPr/>
        <p:txBody>
          <a:bodyPr/>
          <a:lstStyle/>
          <a:p>
            <a:fld id="{E323C8AE-EEE4-5146-AD86-CF992FDC7653}" type="slidenum">
              <a:rPr lang="da-DK" smtClean="0"/>
              <a:t>50</a:t>
            </a:fld>
            <a:endParaRPr lang="da-DK"/>
          </a:p>
        </p:txBody>
      </p:sp>
    </p:spTree>
    <p:extLst>
      <p:ext uri="{BB962C8B-B14F-4D97-AF65-F5344CB8AC3E}">
        <p14:creationId xmlns:p14="http://schemas.microsoft.com/office/powerpoint/2010/main" val="36490589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lnSpc>
                <a:spcPct val="90000"/>
              </a:lnSpc>
              <a:spcAft>
                <a:spcPts val="600"/>
              </a:spcAft>
              <a:buFont typeface="Arial" panose="020B0604020202020204" pitchFamily="34" charset="0"/>
              <a:buChar char="•"/>
            </a:pPr>
            <a:r>
              <a:rPr lang="da-DK" altLang="da-DK" sz="1200" b="1" u="none" noProof="0" dirty="0"/>
              <a:t>Se noter fra forrige slides til supplering</a:t>
            </a:r>
          </a:p>
          <a:p>
            <a:pPr indent="-228600">
              <a:lnSpc>
                <a:spcPct val="90000"/>
              </a:lnSpc>
              <a:spcAft>
                <a:spcPts val="600"/>
              </a:spcAft>
              <a:buFont typeface="Arial" panose="020B0604020202020204" pitchFamily="34" charset="0"/>
              <a:buChar char="•"/>
            </a:pPr>
            <a:endParaRPr lang="da-DK" altLang="da-DK" sz="1200" b="1" u="none" noProof="0" dirty="0"/>
          </a:p>
          <a:p>
            <a:pPr indent="-228600">
              <a:lnSpc>
                <a:spcPct val="90000"/>
              </a:lnSpc>
              <a:spcAft>
                <a:spcPts val="600"/>
              </a:spcAft>
              <a:buFont typeface="Arial" panose="020B0604020202020204" pitchFamily="34" charset="0"/>
              <a:buChar char="•"/>
            </a:pPr>
            <a:r>
              <a:rPr lang="da-DK" altLang="da-DK" sz="1200" b="0" u="none" noProof="0" dirty="0"/>
              <a:t>Dannelse af ATP fra CP(KP i figuren)-systemet og den anaerobe glykolyse (CHO-laktat I figuren) sker meget hurtigt, men kan kun ske i kort tid pga. begrænsede CP depoter og ophobning af affaldsstoffer. Det sker ved meget intenst arbejde, hvor der arbejdes maksimalt eller tæt på maksimalt. F.eks. sprint eller 800m løb.</a:t>
            </a:r>
          </a:p>
          <a:p>
            <a:pPr indent="-228600">
              <a:lnSpc>
                <a:spcPct val="90000"/>
              </a:lnSpc>
              <a:spcAft>
                <a:spcPts val="600"/>
              </a:spcAft>
              <a:buFont typeface="Arial" panose="020B0604020202020204" pitchFamily="34" charset="0"/>
              <a:buChar char="•"/>
            </a:pPr>
            <a:endParaRPr lang="da-DK" altLang="da-DK" sz="1200" b="0" u="none" noProof="0" dirty="0"/>
          </a:p>
          <a:p>
            <a:pPr indent="-228600">
              <a:lnSpc>
                <a:spcPct val="90000"/>
              </a:lnSpc>
              <a:spcAft>
                <a:spcPts val="600"/>
              </a:spcAft>
              <a:buFont typeface="Arial" panose="020B0604020202020204" pitchFamily="34" charset="0"/>
              <a:buChar char="•"/>
            </a:pPr>
            <a:r>
              <a:rPr lang="da-DK" altLang="da-DK" sz="1200" b="0" u="none" noProof="0" dirty="0"/>
              <a:t>I modsætning hertil er vores kulhydratdepoter (I form af glykogen) og fedtdepoter mange gange større. Man mener, at vores glykogendepoter alene kan levere energi til 90 minutters arbejde ved moderat intensitet, og at vores fedtdepoter indeholder nok energi til 7 dages arbejde. Eftersom fedtdepoterne er de største, foretrækker vores krop at bruge disse som energikilde. I hvile forbrænder vores krop derfor 60% fedt og 40% kulhydrat. Omdannelsen af fedt til ATP går imidlertid langsommere end de andre energigivende processer. </a:t>
            </a:r>
          </a:p>
          <a:p>
            <a:pPr indent="-228600">
              <a:lnSpc>
                <a:spcPct val="90000"/>
              </a:lnSpc>
              <a:spcAft>
                <a:spcPts val="600"/>
              </a:spcAft>
              <a:buFont typeface="Arial" panose="020B0604020202020204" pitchFamily="34" charset="0"/>
              <a:buChar char="•"/>
            </a:pPr>
            <a:endParaRPr lang="da-DK" altLang="da-DK" sz="1200" b="0" u="none" noProof="0" dirty="0"/>
          </a:p>
          <a:p>
            <a:pPr indent="-228600">
              <a:lnSpc>
                <a:spcPct val="90000"/>
              </a:lnSpc>
              <a:spcAft>
                <a:spcPts val="600"/>
              </a:spcAft>
              <a:buFont typeface="Arial" panose="020B0604020202020204" pitchFamily="34" charset="0"/>
              <a:buChar char="•"/>
            </a:pPr>
            <a:r>
              <a:rPr lang="da-DK" altLang="da-DK" sz="1200" b="0" u="none" noProof="0" dirty="0"/>
              <a:t>Dette betyder, at når energibehovet stiger, starter et skifte imod større og større kulhydratforbrænding (se figur). Det er dog værd at nævne, at vores store fedt depoter er afgørende under langvarigt intenst arbejde, som udtømmer vores glykogendepoter.</a:t>
            </a:r>
            <a:endParaRPr lang="da-DK" altLang="da-DK" sz="1200" b="1" u="sng" noProof="0" dirty="0"/>
          </a:p>
          <a:p>
            <a:pPr indent="-228600">
              <a:lnSpc>
                <a:spcPct val="90000"/>
              </a:lnSpc>
              <a:spcAft>
                <a:spcPts val="600"/>
              </a:spcAft>
              <a:buFont typeface="Arial" panose="020B0604020202020204" pitchFamily="34" charset="0"/>
              <a:buChar char="•"/>
            </a:pPr>
            <a:endParaRPr lang="da-DK" altLang="da-DK" sz="1200" b="1" u="sng" noProof="0" dirty="0"/>
          </a:p>
          <a:p>
            <a:pPr indent="-228600">
              <a:lnSpc>
                <a:spcPct val="90000"/>
              </a:lnSpc>
              <a:spcAft>
                <a:spcPts val="600"/>
              </a:spcAft>
              <a:buFont typeface="Arial" panose="020B0604020202020204" pitchFamily="34" charset="0"/>
              <a:buChar char="•"/>
            </a:pPr>
            <a:r>
              <a:rPr lang="da-DK" altLang="da-DK" sz="1200" b="1" u="sng" noProof="0" dirty="0"/>
              <a:t>CHO og fedt: </a:t>
            </a:r>
            <a:r>
              <a:rPr lang="da-DK" altLang="da-DK" sz="1200" noProof="0" dirty="0"/>
              <a:t>Primære energikilder i stort set alle former for idrætsaktiviteter.</a:t>
            </a:r>
          </a:p>
        </p:txBody>
      </p:sp>
      <p:sp>
        <p:nvSpPr>
          <p:cNvPr id="4" name="Slide Number Placeholder 3"/>
          <p:cNvSpPr>
            <a:spLocks noGrp="1"/>
          </p:cNvSpPr>
          <p:nvPr>
            <p:ph type="sldNum" sz="quarter" idx="5"/>
          </p:nvPr>
        </p:nvSpPr>
        <p:spPr/>
        <p:txBody>
          <a:bodyPr/>
          <a:lstStyle/>
          <a:p>
            <a:fld id="{E323C8AE-EEE4-5146-AD86-CF992FDC7653}" type="slidenum">
              <a:rPr lang="da-DK" smtClean="0"/>
              <a:t>51</a:t>
            </a:fld>
            <a:endParaRPr lang="da-DK"/>
          </a:p>
        </p:txBody>
      </p:sp>
    </p:spTree>
    <p:extLst>
      <p:ext uri="{BB962C8B-B14F-4D97-AF65-F5344CB8AC3E}">
        <p14:creationId xmlns:p14="http://schemas.microsoft.com/office/powerpoint/2010/main" val="7049243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r>
              <a:rPr lang="da-DK" dirty="0"/>
              <a:t>Forslag til øvelsen:</a:t>
            </a:r>
          </a:p>
          <a:p>
            <a:pPr marL="171450" indent="-171450">
              <a:buFont typeface="Arial" panose="020B0604020202020204" pitchFamily="34" charset="0"/>
              <a:buChar char="•"/>
            </a:pPr>
            <a:r>
              <a:rPr lang="da-DK" dirty="0"/>
              <a:t>Gang: 10 min -&gt; diskussion</a:t>
            </a:r>
          </a:p>
          <a:p>
            <a:pPr marL="171450" indent="-171450">
              <a:buFont typeface="Arial" panose="020B0604020202020204" pitchFamily="34" charset="0"/>
              <a:buChar char="•"/>
            </a:pPr>
            <a:r>
              <a:rPr lang="da-DK" dirty="0"/>
              <a:t>Løb ved moderat/naturligt tempo 15 min -&gt; diskussion</a:t>
            </a:r>
          </a:p>
          <a:p>
            <a:pPr marL="171450" indent="-171450">
              <a:buFont typeface="Arial" panose="020B0604020202020204" pitchFamily="34" charset="0"/>
              <a:buChar char="•"/>
            </a:pPr>
            <a:r>
              <a:rPr lang="da-DK" dirty="0"/>
              <a:t>Sprint på distance af ca. 100m (mere end 10 sekunder), hold pause på ca. 3 min og gentag (fx 15 min totalt) –&gt; efterfølgende diskussion.</a:t>
            </a:r>
          </a:p>
          <a:p>
            <a:pPr marL="0" indent="0">
              <a:buFont typeface="Arial" panose="020B0604020202020204" pitchFamily="34" charset="0"/>
              <a:buNone/>
            </a:pPr>
            <a:endParaRPr lang="da-DK" dirty="0"/>
          </a:p>
          <a:p>
            <a:pPr marL="0" indent="0">
              <a:buFont typeface="Arial" panose="020B0604020202020204" pitchFamily="34" charset="0"/>
              <a:buNone/>
            </a:pPr>
            <a:r>
              <a:rPr lang="da-DK" b="1" u="sng" dirty="0"/>
              <a:t>Hvis muligt:</a:t>
            </a:r>
          </a:p>
          <a:p>
            <a:pPr marL="171450" indent="-171450">
              <a:buFont typeface="Arial" panose="020B0604020202020204" pitchFamily="34" charset="0"/>
              <a:buChar char="•"/>
            </a:pPr>
            <a:r>
              <a:rPr lang="da-DK" dirty="0"/>
              <a:t>Brug pulsmåler (Apple Watch, iPhone, ur eller lignende) under disse øvelser.</a:t>
            </a:r>
          </a:p>
          <a:p>
            <a:pPr marL="171450" indent="-171450">
              <a:buFont typeface="Arial" panose="020B0604020202020204" pitchFamily="34" charset="0"/>
              <a:buChar char="•"/>
            </a:pPr>
            <a:r>
              <a:rPr lang="da-DK" dirty="0"/>
              <a:t>Eleverne skal notere puls under de 3 typer arbejde. Herefter skal de udregne deres egen maks. puls (Formel: 220 – ALDER = maks. puls) baseret på alder og koble dette til substrat forbrændingen (relativ intensitet i forhold til makspuls – Dvs. hvor mange procent af min makspuls arbejder jeg med, når jeg laver denne type arbejde?)</a:t>
            </a:r>
          </a:p>
          <a:p>
            <a:pPr marL="171450" indent="-171450">
              <a:buFont typeface="Arial" panose="020B0604020202020204" pitchFamily="34" charset="0"/>
              <a:buChar char="•"/>
            </a:pPr>
            <a:endParaRPr lang="da-DK" dirty="0"/>
          </a:p>
          <a:p>
            <a:endParaRPr lang="da-DK" dirty="0"/>
          </a:p>
          <a:p>
            <a:r>
              <a:rPr lang="da-DK" dirty="0"/>
              <a:t>Som alternativ kan eleverne gå i supermarked og kigge efter nøglehulsmærkede produkter.</a:t>
            </a:r>
          </a:p>
          <a:p>
            <a:endParaRPr lang="da-DK" dirty="0"/>
          </a:p>
          <a:p>
            <a:endParaRPr lang="da-DK" dirty="0"/>
          </a:p>
        </p:txBody>
      </p:sp>
      <p:sp>
        <p:nvSpPr>
          <p:cNvPr id="4" name="Slide Number Placeholder 3"/>
          <p:cNvSpPr>
            <a:spLocks noGrp="1"/>
          </p:cNvSpPr>
          <p:nvPr>
            <p:ph type="sldNum" sz="quarter" idx="5"/>
          </p:nvPr>
        </p:nvSpPr>
        <p:spPr/>
        <p:txBody>
          <a:bodyPr/>
          <a:lstStyle/>
          <a:p>
            <a:fld id="{E323C8AE-EEE4-5146-AD86-CF992FDC7653}" type="slidenum">
              <a:rPr lang="da-DK" smtClean="0"/>
              <a:t>52</a:t>
            </a:fld>
            <a:endParaRPr lang="da-DK"/>
          </a:p>
        </p:txBody>
      </p:sp>
    </p:spTree>
    <p:extLst>
      <p:ext uri="{BB962C8B-B14F-4D97-AF65-F5344CB8AC3E}">
        <p14:creationId xmlns:p14="http://schemas.microsoft.com/office/powerpoint/2010/main" val="25257038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b="0" u="sng" kern="1200" dirty="0">
                <a:solidFill>
                  <a:schemeClr val="tx1"/>
                </a:solidFill>
                <a:effectLst/>
                <a:latin typeface="+mn-lt"/>
                <a:ea typeface="+mn-ea"/>
                <a:cs typeface="+mn-cs"/>
              </a:rPr>
              <a:t>Slide kan inddrages hvis tid er til det og eleverne er nysgerrige på kostråd i forbindelse med træning.</a:t>
            </a:r>
          </a:p>
          <a:p>
            <a:endParaRPr lang="da-DK" sz="1200" b="1"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Efter træning </a:t>
            </a:r>
            <a:endParaRPr lang="da-DK" dirty="0"/>
          </a:p>
          <a:p>
            <a:r>
              <a:rPr lang="da-DK" sz="1200" kern="1200" dirty="0">
                <a:solidFill>
                  <a:schemeClr val="tx1"/>
                </a:solidFill>
                <a:effectLst/>
                <a:latin typeface="+mn-lt"/>
                <a:ea typeface="+mn-ea"/>
                <a:cs typeface="+mn-cs"/>
              </a:rPr>
              <a:t>Restitutionsfasen efter træningen er meget vigtig. Det er i denne fase, at du skal give din krop optimale muligheder for at respondere på træningen. Derudover skal din krop forberedes på næste træningspas. Hvis du træner flere gange om dagen, er dit indtag af næringsstoffer i den mellemliggende periode afgørende for, hvor meget du kan præstere i det næste træningspas. </a:t>
            </a:r>
            <a:endParaRPr lang="da-DK" dirty="0"/>
          </a:p>
          <a:p>
            <a:r>
              <a:rPr lang="da-DK" sz="1200" kern="1200" dirty="0">
                <a:solidFill>
                  <a:schemeClr val="tx1"/>
                </a:solidFill>
                <a:effectLst/>
                <a:latin typeface="+mn-lt"/>
                <a:ea typeface="+mn-ea"/>
                <a:cs typeface="+mn-cs"/>
              </a:rPr>
              <a:t>De fleste eliteudøvere har brug for at indtage </a:t>
            </a:r>
            <a:r>
              <a:rPr lang="da-DK" sz="1200" kern="1200" dirty="0" err="1">
                <a:solidFill>
                  <a:schemeClr val="tx1"/>
                </a:solidFill>
                <a:effectLst/>
                <a:latin typeface="+mn-lt"/>
                <a:ea typeface="+mn-ea"/>
                <a:cs typeface="+mn-cs"/>
              </a:rPr>
              <a:t>både</a:t>
            </a:r>
            <a:r>
              <a:rPr lang="da-DK" sz="1200" kern="1200" dirty="0">
                <a:solidFill>
                  <a:schemeClr val="tx1"/>
                </a:solidFill>
                <a:effectLst/>
                <a:latin typeface="+mn-lt"/>
                <a:ea typeface="+mn-ea"/>
                <a:cs typeface="+mn-cs"/>
              </a:rPr>
              <a:t> kulhydrat, protein og væske lige efter træning. Det skyldes, </a:t>
            </a:r>
            <a:r>
              <a:rPr lang="da-DK" sz="1200" kern="1200">
                <a:solidFill>
                  <a:schemeClr val="tx1"/>
                </a:solidFill>
                <a:effectLst/>
                <a:latin typeface="+mn-lt"/>
                <a:ea typeface="+mn-ea"/>
                <a:cs typeface="+mn-cs"/>
              </a:rPr>
              <a:t>at kroppen </a:t>
            </a:r>
            <a:r>
              <a:rPr lang="da-DK" sz="1200" kern="1200" dirty="0">
                <a:solidFill>
                  <a:schemeClr val="tx1"/>
                </a:solidFill>
                <a:effectLst/>
                <a:latin typeface="+mn-lt"/>
                <a:ea typeface="+mn-ea"/>
                <a:cs typeface="+mn-cs"/>
              </a:rPr>
              <a:t>skal have næringsstoffer, energi og væske for hurtigst muligt at igangsætte: </a:t>
            </a:r>
            <a:endParaRPr lang="da-DK" dirty="0"/>
          </a:p>
          <a:p>
            <a:pPr marL="171450" indent="-171450">
              <a:buFont typeface="Wingdings" pitchFamily="2" charset="2"/>
              <a:buChar char="Ø"/>
            </a:pPr>
            <a:r>
              <a:rPr lang="da-DK" sz="1200" kern="1200" dirty="0">
                <a:solidFill>
                  <a:schemeClr val="tx1"/>
                </a:solidFill>
                <a:effectLst/>
                <a:latin typeface="+mn-lt"/>
                <a:ea typeface="+mn-ea"/>
                <a:cs typeface="+mn-cs"/>
              </a:rPr>
              <a:t>genopbygning af glykogendepoter i muskler og lever  </a:t>
            </a:r>
          </a:p>
          <a:p>
            <a:pPr marL="171450" indent="-171450">
              <a:buFont typeface="Wingdings" pitchFamily="2" charset="2"/>
              <a:buChar char="Ø"/>
            </a:pPr>
            <a:r>
              <a:rPr lang="da-DK" sz="1200" kern="1200" dirty="0">
                <a:solidFill>
                  <a:schemeClr val="tx1"/>
                </a:solidFill>
                <a:effectLst/>
                <a:latin typeface="+mn-lt"/>
                <a:ea typeface="+mn-ea"/>
                <a:cs typeface="+mn-cs"/>
              </a:rPr>
              <a:t>reparation, genopbygning og dannelse af nyt væv</a:t>
            </a:r>
          </a:p>
          <a:p>
            <a:pPr marL="171450" indent="-171450">
              <a:buFont typeface="Wingdings" pitchFamily="2" charset="2"/>
              <a:buChar char="Ø"/>
            </a:pPr>
            <a:r>
              <a:rPr lang="da-DK" sz="1200" kern="1200" dirty="0" err="1">
                <a:solidFill>
                  <a:schemeClr val="tx1"/>
                </a:solidFill>
                <a:effectLst/>
                <a:latin typeface="+mn-lt"/>
                <a:ea typeface="+mn-ea"/>
                <a:cs typeface="+mn-cs"/>
              </a:rPr>
              <a:t>rehydrering</a:t>
            </a:r>
            <a:r>
              <a:rPr lang="da-DK" sz="1200" kern="1200" dirty="0">
                <a:solidFill>
                  <a:schemeClr val="tx1"/>
                </a:solidFill>
                <a:effectLst/>
                <a:latin typeface="+mn-lt"/>
                <a:ea typeface="+mn-ea"/>
                <a:cs typeface="+mn-cs"/>
              </a:rPr>
              <a:t> af tabt væske og salt </a:t>
            </a:r>
            <a:endParaRPr lang="da-DK" dirty="0"/>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KILDE: TEAM DANMARK KOST-OG-ELITESPORT-2013</a:t>
            </a:r>
          </a:p>
          <a:p>
            <a:endParaRPr lang="da-DK" dirty="0"/>
          </a:p>
          <a:p>
            <a:endParaRPr lang="da-DK" dirty="0"/>
          </a:p>
        </p:txBody>
      </p:sp>
      <p:sp>
        <p:nvSpPr>
          <p:cNvPr id="4" name="Slide Number Placeholder 3"/>
          <p:cNvSpPr>
            <a:spLocks noGrp="1"/>
          </p:cNvSpPr>
          <p:nvPr>
            <p:ph type="sldNum" sz="quarter" idx="5"/>
          </p:nvPr>
        </p:nvSpPr>
        <p:spPr/>
        <p:txBody>
          <a:bodyPr/>
          <a:lstStyle/>
          <a:p>
            <a:fld id="{E323C8AE-EEE4-5146-AD86-CF992FDC7653}" type="slidenum">
              <a:rPr lang="da-DK" smtClean="0"/>
              <a:t>53</a:t>
            </a:fld>
            <a:endParaRPr lang="da-DK"/>
          </a:p>
        </p:txBody>
      </p:sp>
    </p:spTree>
    <p:extLst>
      <p:ext uri="{BB962C8B-B14F-4D97-AF65-F5344CB8AC3E}">
        <p14:creationId xmlns:p14="http://schemas.microsoft.com/office/powerpoint/2010/main" val="487012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u="sng" dirty="0"/>
          </a:p>
        </p:txBody>
      </p:sp>
      <p:sp>
        <p:nvSpPr>
          <p:cNvPr id="4" name="Slide Number Placeholder 3"/>
          <p:cNvSpPr>
            <a:spLocks noGrp="1"/>
          </p:cNvSpPr>
          <p:nvPr>
            <p:ph type="sldNum" sz="quarter" idx="5"/>
          </p:nvPr>
        </p:nvSpPr>
        <p:spPr/>
        <p:txBody>
          <a:bodyPr/>
          <a:lstStyle/>
          <a:p>
            <a:fld id="{E323C8AE-EEE4-5146-AD86-CF992FDC7653}" type="slidenum">
              <a:rPr lang="da-DK" smtClean="0"/>
              <a:t>6</a:t>
            </a:fld>
            <a:endParaRPr lang="da-DK"/>
          </a:p>
        </p:txBody>
      </p:sp>
    </p:spTree>
    <p:extLst>
      <p:ext uri="{BB962C8B-B14F-4D97-AF65-F5344CB8AC3E}">
        <p14:creationId xmlns:p14="http://schemas.microsoft.com/office/powerpoint/2010/main" val="3374206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Et overblik over, hvordan vores krop anvender indtaget af mad og drikke.</a:t>
            </a:r>
          </a:p>
          <a:p>
            <a:endParaRPr lang="da-DK" dirty="0"/>
          </a:p>
          <a:p>
            <a:r>
              <a:rPr lang="da-DK" dirty="0"/>
              <a:t>Fedt</a:t>
            </a:r>
          </a:p>
        </p:txBody>
      </p:sp>
      <p:sp>
        <p:nvSpPr>
          <p:cNvPr id="4" name="Slide Number Placeholder 3"/>
          <p:cNvSpPr>
            <a:spLocks noGrp="1"/>
          </p:cNvSpPr>
          <p:nvPr>
            <p:ph type="sldNum" sz="quarter" idx="5"/>
          </p:nvPr>
        </p:nvSpPr>
        <p:spPr/>
        <p:txBody>
          <a:bodyPr/>
          <a:lstStyle/>
          <a:p>
            <a:fld id="{E323C8AE-EEE4-5146-AD86-CF992FDC7653}" type="slidenum">
              <a:rPr lang="da-DK" smtClean="0"/>
              <a:t>7</a:t>
            </a:fld>
            <a:endParaRPr lang="da-DK"/>
          </a:p>
        </p:txBody>
      </p:sp>
    </p:spTree>
    <p:extLst>
      <p:ext uri="{BB962C8B-B14F-4D97-AF65-F5344CB8AC3E}">
        <p14:creationId xmlns:p14="http://schemas.microsoft.com/office/powerpoint/2010/main" val="1506377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Gennemgå: </a:t>
            </a:r>
          </a:p>
          <a:p>
            <a:pPr marL="171450" indent="-171450">
              <a:buFont typeface="Arial" panose="020B0604020202020204" pitchFamily="34" charset="0"/>
              <a:buChar char="•"/>
            </a:pPr>
            <a:r>
              <a:rPr lang="da-DK" dirty="0"/>
              <a:t>Hvor fedt findes</a:t>
            </a:r>
          </a:p>
          <a:p>
            <a:pPr marL="171450" indent="-171450">
              <a:buFont typeface="Arial" panose="020B0604020202020204" pitchFamily="34" charset="0"/>
              <a:buChar char="•"/>
            </a:pPr>
            <a:r>
              <a:rPr lang="da-DK" dirty="0"/>
              <a:t>Hvilke typer der findes (m. fokus på mættet vs. Umættet fedt) </a:t>
            </a:r>
          </a:p>
          <a:p>
            <a:pPr marL="171450" indent="-171450">
              <a:buFont typeface="Arial" panose="020B0604020202020204" pitchFamily="34" charset="0"/>
              <a:buChar char="•"/>
            </a:pPr>
            <a:r>
              <a:rPr lang="da-DK" dirty="0"/>
              <a:t>Hvordan disse optages i tarmen</a:t>
            </a:r>
          </a:p>
          <a:p>
            <a:pPr marL="171450" indent="-171450">
              <a:buFont typeface="Arial" panose="020B0604020202020204" pitchFamily="34" charset="0"/>
              <a:buChar char="•"/>
            </a:pPr>
            <a:r>
              <a:rPr lang="da-DK" dirty="0"/>
              <a:t>Hvor de ender i kroppen.</a:t>
            </a:r>
          </a:p>
          <a:p>
            <a:endParaRPr lang="da-DK" dirty="0"/>
          </a:p>
        </p:txBody>
      </p:sp>
      <p:sp>
        <p:nvSpPr>
          <p:cNvPr id="4" name="Slide Number Placeholder 3"/>
          <p:cNvSpPr>
            <a:spLocks noGrp="1"/>
          </p:cNvSpPr>
          <p:nvPr>
            <p:ph type="sldNum" sz="quarter" idx="5"/>
          </p:nvPr>
        </p:nvSpPr>
        <p:spPr/>
        <p:txBody>
          <a:bodyPr/>
          <a:lstStyle/>
          <a:p>
            <a:fld id="{E323C8AE-EEE4-5146-AD86-CF992FDC7653}" type="slidenum">
              <a:rPr lang="da-DK" smtClean="0"/>
              <a:t>8</a:t>
            </a:fld>
            <a:endParaRPr lang="da-DK"/>
          </a:p>
        </p:txBody>
      </p:sp>
    </p:spTree>
    <p:extLst>
      <p:ext uri="{BB962C8B-B14F-4D97-AF65-F5344CB8AC3E}">
        <p14:creationId xmlns:p14="http://schemas.microsoft.com/office/powerpoint/2010/main" val="4226059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Et overblik over, hvordan vores krop anvender indtaget af mad og drikke.</a:t>
            </a:r>
          </a:p>
          <a:p>
            <a:endParaRPr lang="da-DK" dirty="0"/>
          </a:p>
          <a:p>
            <a:r>
              <a:rPr lang="da-DK" dirty="0"/>
              <a:t>Protein</a:t>
            </a:r>
          </a:p>
        </p:txBody>
      </p:sp>
      <p:sp>
        <p:nvSpPr>
          <p:cNvPr id="4" name="Slide Number Placeholder 3"/>
          <p:cNvSpPr>
            <a:spLocks noGrp="1"/>
          </p:cNvSpPr>
          <p:nvPr>
            <p:ph type="sldNum" sz="quarter" idx="5"/>
          </p:nvPr>
        </p:nvSpPr>
        <p:spPr/>
        <p:txBody>
          <a:bodyPr/>
          <a:lstStyle/>
          <a:p>
            <a:fld id="{E323C8AE-EEE4-5146-AD86-CF992FDC7653}" type="slidenum">
              <a:rPr lang="da-DK" smtClean="0"/>
              <a:t>9</a:t>
            </a:fld>
            <a:endParaRPr lang="da-DK"/>
          </a:p>
        </p:txBody>
      </p:sp>
    </p:spTree>
    <p:extLst>
      <p:ext uri="{BB962C8B-B14F-4D97-AF65-F5344CB8AC3E}">
        <p14:creationId xmlns:p14="http://schemas.microsoft.com/office/powerpoint/2010/main" val="3921300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9184DA70-C731-4C70-880D-CCD4705E623C}"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268044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2A279-0833-481D-8C56-F67FD0AC6C50}"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021252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587DA83-5663-4C9C-B9AA-0B40A3DAFF81}"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872894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BE1D723-8F53-4F53-90B0-1982A396982E}"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010735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7669AF7-7BEB-44E4-9852-375E34362B5B}"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185431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AAAC38D-0552-4C82-B593-E6124DFADBE2}" type="datetime1">
              <a:rPr lang="en-US" smtClean="0"/>
              <a:t>7/5/2024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042018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D9DF0F1C-5577-4ACB-BB62-DF8F3C494C7E}" type="datetime1">
              <a:rPr lang="en-US" smtClean="0"/>
              <a:t>7/5/2024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626515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1775B394-D9F9-4F0C-B15D-605F45CB9E9F}" type="datetime1">
              <a:rPr lang="en-US" smtClean="0"/>
              <a:t>7/5/2024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360279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667345-2558-425A-8533-9BFDBCE15005}" type="datetime1">
              <a:rPr lang="en-US" smtClean="0"/>
              <a:t>7/5/2024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4100427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92BEA474-078D-4E9B-9B14-09A87B19DC46}" type="datetime1">
              <a:rPr lang="en-US" smtClean="0"/>
              <a:t>7/5/2024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‹nr.›</a:t>
            </a:fld>
            <a:endParaRPr lang="en-US" dirty="0"/>
          </a:p>
        </p:txBody>
      </p:sp>
    </p:spTree>
    <p:extLst>
      <p:ext uri="{BB962C8B-B14F-4D97-AF65-F5344CB8AC3E}">
        <p14:creationId xmlns:p14="http://schemas.microsoft.com/office/powerpoint/2010/main" val="3622556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907D986-8816-4272-A432-0437A28A9828}" type="datetime1">
              <a:rPr lang="en-US" smtClean="0"/>
              <a:t>7/5/2024</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164266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6E202-B606-4609-B914-27C9371A1F6D}" type="datetime1">
              <a:rPr lang="en-US" smtClean="0"/>
              <a:t>7/5/2024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‹nr.›</a:t>
            </a:fld>
            <a:endParaRPr lang="en-US" dirty="0"/>
          </a:p>
        </p:txBody>
      </p:sp>
    </p:spTree>
    <p:extLst>
      <p:ext uri="{BB962C8B-B14F-4D97-AF65-F5344CB8AC3E}">
        <p14:creationId xmlns:p14="http://schemas.microsoft.com/office/powerpoint/2010/main" val="383933816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17.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17.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15.xml"/><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0.pn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28.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18.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17.png"/><Relationship Id="rId9"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28.png"/><Relationship Id="rId3" Type="http://schemas.openxmlformats.org/officeDocument/2006/relationships/image" Target="../media/image17.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3.png"/><Relationship Id="rId7"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7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17.png"/><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28.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17.png"/><Relationship Id="rId9" Type="http://schemas.openxmlformats.org/officeDocument/2006/relationships/image" Target="../media/image91.png"/></Relationships>
</file>

<file path=ppt/slides/_rels/slide2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3.png"/><Relationship Id="rId7" Type="http://schemas.openxmlformats.org/officeDocument/2006/relationships/image" Target="../media/image9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17.png"/><Relationship Id="rId9"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9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01.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02.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03.png"/></Relationships>
</file>

<file path=ppt/slides/_rels/slide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05.pn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06.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07.pn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08.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08.png"/></Relationships>
</file>

<file path=ppt/slides/_rels/slide4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11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video" Target="https://www.youtube.com/embed/yNJSxZMWAUw?feature=oembed" TargetMode="External"/><Relationship Id="rId5" Type="http://schemas.openxmlformats.org/officeDocument/2006/relationships/image" Target="../media/image113.png"/><Relationship Id="rId4" Type="http://schemas.openxmlformats.org/officeDocument/2006/relationships/hyperlink" Target="https://www.youtube.com/watch?v=yNJSxZMWAUw"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15.tiff"/></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3.tiff"/><Relationship Id="rId4" Type="http://schemas.openxmlformats.org/officeDocument/2006/relationships/image" Target="../media/image116.tiff"/></Relationships>
</file>

<file path=ppt/slides/_rels/slide49.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18.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28.sv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26.svg"/><Relationship Id="rId5" Type="http://schemas.openxmlformats.org/officeDocument/2006/relationships/image" Target="../media/image125.png"/><Relationship Id="rId10" Type="http://schemas.openxmlformats.org/officeDocument/2006/relationships/image" Target="../media/image130.svg"/><Relationship Id="rId4" Type="http://schemas.openxmlformats.org/officeDocument/2006/relationships/image" Target="../media/image124.svg"/><Relationship Id="rId9" Type="http://schemas.openxmlformats.org/officeDocument/2006/relationships/image" Target="../media/image129.png"/></Relationships>
</file>

<file path=ppt/slides/_rels/slide5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28.svg"/></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383C93-0196-49D0-AAA9-8B2FF693AAF8}"/>
              </a:ext>
            </a:extLst>
          </p:cNvPr>
          <p:cNvPicPr>
            <a:picLocks noChangeAspect="1"/>
          </p:cNvPicPr>
          <p:nvPr/>
        </p:nvPicPr>
        <p:blipFill rotWithShape="1">
          <a:blip r:embed="rId3">
            <a:alphaModFix amt="35000"/>
          </a:blip>
          <a:srcRect b="3434"/>
          <a:stretch/>
        </p:blipFill>
        <p:spPr>
          <a:xfrm>
            <a:off x="1" y="10"/>
            <a:ext cx="12191999" cy="6857990"/>
          </a:xfrm>
          <a:prstGeom prst="rect">
            <a:avLst/>
          </a:prstGeom>
        </p:spPr>
      </p:pic>
      <p:sp>
        <p:nvSpPr>
          <p:cNvPr id="2" name="Title 1">
            <a:extLst>
              <a:ext uri="{FF2B5EF4-FFF2-40B4-BE49-F238E27FC236}">
                <a16:creationId xmlns:a16="http://schemas.microsoft.com/office/drawing/2014/main" id="{006AECE4-6C35-C64B-B4CF-7D8AEDD50C88}"/>
              </a:ext>
            </a:extLst>
          </p:cNvPr>
          <p:cNvSpPr>
            <a:spLocks noGrp="1"/>
          </p:cNvSpPr>
          <p:nvPr>
            <p:ph type="ctrTitle"/>
          </p:nvPr>
        </p:nvSpPr>
        <p:spPr/>
        <p:txBody>
          <a:bodyPr>
            <a:normAutofit/>
          </a:bodyPr>
          <a:lstStyle/>
          <a:p>
            <a:r>
              <a:rPr lang="da-DK" sz="8000" dirty="0">
                <a:solidFill>
                  <a:srgbClr val="FFFFFF"/>
                </a:solidFill>
              </a:rPr>
              <a:t>Næringsstoffer</a:t>
            </a:r>
          </a:p>
        </p:txBody>
      </p:sp>
      <p:sp>
        <p:nvSpPr>
          <p:cNvPr id="3" name="Subtitle 2">
            <a:extLst>
              <a:ext uri="{FF2B5EF4-FFF2-40B4-BE49-F238E27FC236}">
                <a16:creationId xmlns:a16="http://schemas.microsoft.com/office/drawing/2014/main" id="{871E1424-DB24-3640-AF4F-6AE6DCA79F24}"/>
              </a:ext>
            </a:extLst>
          </p:cNvPr>
          <p:cNvSpPr>
            <a:spLocks noGrp="1"/>
          </p:cNvSpPr>
          <p:nvPr>
            <p:ph type="subTitle" idx="1"/>
          </p:nvPr>
        </p:nvSpPr>
        <p:spPr/>
        <p:txBody>
          <a:bodyPr>
            <a:normAutofit/>
          </a:bodyPr>
          <a:lstStyle/>
          <a:p>
            <a:r>
              <a:rPr lang="da-DK" sz="2400">
                <a:solidFill>
                  <a:srgbClr val="FFFFFF"/>
                </a:solidFill>
              </a:rPr>
              <a:t>Mad og bevægelse</a:t>
            </a:r>
          </a:p>
        </p:txBody>
      </p:sp>
    </p:spTree>
    <p:extLst>
      <p:ext uri="{BB962C8B-B14F-4D97-AF65-F5344CB8AC3E}">
        <p14:creationId xmlns:p14="http://schemas.microsoft.com/office/powerpoint/2010/main" val="300689832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6C9E4-6763-5A4C-94DC-843BC7394FBF}"/>
              </a:ext>
            </a:extLst>
          </p:cNvPr>
          <p:cNvSpPr>
            <a:spLocks noGrp="1"/>
          </p:cNvSpPr>
          <p:nvPr>
            <p:ph type="title"/>
          </p:nvPr>
        </p:nvSpPr>
        <p:spPr>
          <a:xfrm>
            <a:off x="251346" y="53580"/>
            <a:ext cx="10515600" cy="1325563"/>
          </a:xfrm>
        </p:spPr>
        <p:txBody>
          <a:bodyPr/>
          <a:lstStyle/>
          <a:p>
            <a:r>
              <a:rPr lang="da-DK" dirty="0"/>
              <a:t>Protein</a:t>
            </a:r>
          </a:p>
        </p:txBody>
      </p:sp>
      <p:pic>
        <p:nvPicPr>
          <p:cNvPr id="5" name="Picture 4">
            <a:extLst>
              <a:ext uri="{FF2B5EF4-FFF2-40B4-BE49-F238E27FC236}">
                <a16:creationId xmlns:a16="http://schemas.microsoft.com/office/drawing/2014/main" id="{E15DC4CF-4799-8C49-81E6-F80CC97333D8}"/>
              </a:ext>
            </a:extLst>
          </p:cNvPr>
          <p:cNvPicPr>
            <a:picLocks noChangeAspect="1"/>
          </p:cNvPicPr>
          <p:nvPr/>
        </p:nvPicPr>
        <p:blipFill>
          <a:blip r:embed="rId3"/>
          <a:stretch>
            <a:fillRect/>
          </a:stretch>
        </p:blipFill>
        <p:spPr>
          <a:xfrm>
            <a:off x="7206013" y="2130042"/>
            <a:ext cx="4157969" cy="2400201"/>
          </a:xfrm>
          <a:prstGeom prst="rect">
            <a:avLst/>
          </a:prstGeom>
        </p:spPr>
      </p:pic>
      <p:sp>
        <p:nvSpPr>
          <p:cNvPr id="6" name="Curved Up Arrow 5">
            <a:extLst>
              <a:ext uri="{FF2B5EF4-FFF2-40B4-BE49-F238E27FC236}">
                <a16:creationId xmlns:a16="http://schemas.microsoft.com/office/drawing/2014/main" id="{2C0FD25E-8A28-934E-A67D-9F995F03A04C}"/>
              </a:ext>
            </a:extLst>
          </p:cNvPr>
          <p:cNvSpPr/>
          <p:nvPr/>
        </p:nvSpPr>
        <p:spPr>
          <a:xfrm rot="11723476">
            <a:off x="4410828" y="555171"/>
            <a:ext cx="3722344" cy="1032928"/>
          </a:xfrm>
          <a:prstGeom prst="curvedUpArrow">
            <a:avLst>
              <a:gd name="adj1" fmla="val 0"/>
              <a:gd name="adj2" fmla="val 50000"/>
              <a:gd name="adj3" fmla="val 25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8" name="Down Arrow 7">
            <a:extLst>
              <a:ext uri="{FF2B5EF4-FFF2-40B4-BE49-F238E27FC236}">
                <a16:creationId xmlns:a16="http://schemas.microsoft.com/office/drawing/2014/main" id="{E5E981F3-356D-4C4A-9C20-95AD844C672A}"/>
              </a:ext>
            </a:extLst>
          </p:cNvPr>
          <p:cNvSpPr/>
          <p:nvPr/>
        </p:nvSpPr>
        <p:spPr>
          <a:xfrm>
            <a:off x="2588164" y="3157206"/>
            <a:ext cx="330344" cy="682748"/>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Picture 9">
            <a:extLst>
              <a:ext uri="{FF2B5EF4-FFF2-40B4-BE49-F238E27FC236}">
                <a16:creationId xmlns:a16="http://schemas.microsoft.com/office/drawing/2014/main" id="{3C67B13D-E9E0-4245-B528-C1B3DF25ABF1}"/>
              </a:ext>
            </a:extLst>
          </p:cNvPr>
          <p:cNvPicPr>
            <a:picLocks noChangeAspect="1"/>
          </p:cNvPicPr>
          <p:nvPr/>
        </p:nvPicPr>
        <p:blipFill>
          <a:blip r:embed="rId4"/>
          <a:stretch>
            <a:fillRect/>
          </a:stretch>
        </p:blipFill>
        <p:spPr>
          <a:xfrm>
            <a:off x="2851724" y="1316992"/>
            <a:ext cx="2250101" cy="2112008"/>
          </a:xfrm>
          <a:prstGeom prst="rect">
            <a:avLst/>
          </a:prstGeom>
        </p:spPr>
      </p:pic>
      <p:sp>
        <p:nvSpPr>
          <p:cNvPr id="11" name="TextBox 10">
            <a:extLst>
              <a:ext uri="{FF2B5EF4-FFF2-40B4-BE49-F238E27FC236}">
                <a16:creationId xmlns:a16="http://schemas.microsoft.com/office/drawing/2014/main" id="{6505EC0A-4387-764E-A8CC-62E115E79988}"/>
              </a:ext>
            </a:extLst>
          </p:cNvPr>
          <p:cNvSpPr txBox="1"/>
          <p:nvPr/>
        </p:nvSpPr>
        <p:spPr>
          <a:xfrm>
            <a:off x="5186565" y="1713514"/>
            <a:ext cx="1404039" cy="923330"/>
          </a:xfrm>
          <a:prstGeom prst="rect">
            <a:avLst/>
          </a:prstGeom>
          <a:noFill/>
        </p:spPr>
        <p:txBody>
          <a:bodyPr wrap="none" rtlCol="0">
            <a:spAutoFit/>
          </a:bodyPr>
          <a:lstStyle/>
          <a:p>
            <a:r>
              <a:rPr lang="da-DK" u="sng" dirty="0"/>
              <a:t>8 essentielle </a:t>
            </a:r>
          </a:p>
          <a:p>
            <a:pPr algn="ctr"/>
            <a:r>
              <a:rPr lang="da-DK" u="sng" dirty="0"/>
              <a:t>aminosyrer</a:t>
            </a:r>
          </a:p>
          <a:p>
            <a:endParaRPr lang="da-DK" u="sng" dirty="0"/>
          </a:p>
        </p:txBody>
      </p:sp>
      <p:sp>
        <p:nvSpPr>
          <p:cNvPr id="12" name="TextBox 11">
            <a:extLst>
              <a:ext uri="{FF2B5EF4-FFF2-40B4-BE49-F238E27FC236}">
                <a16:creationId xmlns:a16="http://schemas.microsoft.com/office/drawing/2014/main" id="{DDDD5370-2703-AE46-A4EC-0E53D6EB9342}"/>
              </a:ext>
            </a:extLst>
          </p:cNvPr>
          <p:cNvSpPr txBox="1"/>
          <p:nvPr/>
        </p:nvSpPr>
        <p:spPr>
          <a:xfrm>
            <a:off x="828018" y="1707410"/>
            <a:ext cx="1943224" cy="923330"/>
          </a:xfrm>
          <a:prstGeom prst="rect">
            <a:avLst/>
          </a:prstGeom>
          <a:noFill/>
        </p:spPr>
        <p:txBody>
          <a:bodyPr wrap="none" rtlCol="0">
            <a:spAutoFit/>
          </a:bodyPr>
          <a:lstStyle/>
          <a:p>
            <a:pPr algn="ctr"/>
            <a:r>
              <a:rPr lang="da-DK" u="sng" dirty="0"/>
              <a:t>12 ikke-essentielle </a:t>
            </a:r>
          </a:p>
          <a:p>
            <a:pPr algn="ctr"/>
            <a:r>
              <a:rPr lang="da-DK" u="sng" dirty="0"/>
              <a:t>aminosyrer</a:t>
            </a:r>
          </a:p>
          <a:p>
            <a:pPr algn="ctr"/>
            <a:endParaRPr lang="da-DK" u="sng" dirty="0"/>
          </a:p>
        </p:txBody>
      </p:sp>
      <p:sp>
        <p:nvSpPr>
          <p:cNvPr id="13" name="Oval 12">
            <a:extLst>
              <a:ext uri="{FF2B5EF4-FFF2-40B4-BE49-F238E27FC236}">
                <a16:creationId xmlns:a16="http://schemas.microsoft.com/office/drawing/2014/main" id="{2783A6FF-DFF8-B244-9329-7986CBD077FE}"/>
              </a:ext>
            </a:extLst>
          </p:cNvPr>
          <p:cNvSpPr/>
          <p:nvPr/>
        </p:nvSpPr>
        <p:spPr>
          <a:xfrm>
            <a:off x="4694538" y="3989887"/>
            <a:ext cx="341194" cy="32261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Oval 13">
            <a:extLst>
              <a:ext uri="{FF2B5EF4-FFF2-40B4-BE49-F238E27FC236}">
                <a16:creationId xmlns:a16="http://schemas.microsoft.com/office/drawing/2014/main" id="{1FD6FBC4-4C1B-A247-8AB7-D204A410903B}"/>
              </a:ext>
            </a:extLst>
          </p:cNvPr>
          <p:cNvSpPr/>
          <p:nvPr/>
        </p:nvSpPr>
        <p:spPr>
          <a:xfrm>
            <a:off x="4149434" y="4003534"/>
            <a:ext cx="341194" cy="3226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Oval 14">
            <a:extLst>
              <a:ext uri="{FF2B5EF4-FFF2-40B4-BE49-F238E27FC236}">
                <a16:creationId xmlns:a16="http://schemas.microsoft.com/office/drawing/2014/main" id="{753F62E6-A2D5-2141-A049-FED4477E8EB7}"/>
              </a:ext>
            </a:extLst>
          </p:cNvPr>
          <p:cNvSpPr/>
          <p:nvPr/>
        </p:nvSpPr>
        <p:spPr>
          <a:xfrm>
            <a:off x="2432026" y="4003535"/>
            <a:ext cx="341194" cy="32261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Oval 15">
            <a:extLst>
              <a:ext uri="{FF2B5EF4-FFF2-40B4-BE49-F238E27FC236}">
                <a16:creationId xmlns:a16="http://schemas.microsoft.com/office/drawing/2014/main" id="{816B86F0-39A1-C840-B7A8-DBC7C2CCF0A3}"/>
              </a:ext>
            </a:extLst>
          </p:cNvPr>
          <p:cNvSpPr/>
          <p:nvPr/>
        </p:nvSpPr>
        <p:spPr>
          <a:xfrm>
            <a:off x="3606950" y="4001259"/>
            <a:ext cx="341194" cy="322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Oval 16">
            <a:extLst>
              <a:ext uri="{FF2B5EF4-FFF2-40B4-BE49-F238E27FC236}">
                <a16:creationId xmlns:a16="http://schemas.microsoft.com/office/drawing/2014/main" id="{A5A39AB7-63E6-A846-AE83-49C9D8DE4377}"/>
              </a:ext>
            </a:extLst>
          </p:cNvPr>
          <p:cNvSpPr/>
          <p:nvPr/>
        </p:nvSpPr>
        <p:spPr>
          <a:xfrm>
            <a:off x="3001291" y="4001260"/>
            <a:ext cx="341194" cy="322613"/>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Down Arrow 23">
            <a:extLst>
              <a:ext uri="{FF2B5EF4-FFF2-40B4-BE49-F238E27FC236}">
                <a16:creationId xmlns:a16="http://schemas.microsoft.com/office/drawing/2014/main" id="{FE8596C6-5737-E94C-91A2-1C71B14E6324}"/>
              </a:ext>
            </a:extLst>
          </p:cNvPr>
          <p:cNvSpPr/>
          <p:nvPr/>
        </p:nvSpPr>
        <p:spPr>
          <a:xfrm>
            <a:off x="2588164" y="4494925"/>
            <a:ext cx="330344" cy="682748"/>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TextBox 24">
            <a:extLst>
              <a:ext uri="{FF2B5EF4-FFF2-40B4-BE49-F238E27FC236}">
                <a16:creationId xmlns:a16="http://schemas.microsoft.com/office/drawing/2014/main" id="{5428378D-F478-E146-B077-A9FE4FBF01F4}"/>
              </a:ext>
            </a:extLst>
          </p:cNvPr>
          <p:cNvSpPr txBox="1"/>
          <p:nvPr/>
        </p:nvSpPr>
        <p:spPr>
          <a:xfrm>
            <a:off x="452666" y="3858805"/>
            <a:ext cx="1826975" cy="584775"/>
          </a:xfrm>
          <a:prstGeom prst="rect">
            <a:avLst/>
          </a:prstGeom>
          <a:noFill/>
        </p:spPr>
        <p:txBody>
          <a:bodyPr wrap="none" rtlCol="0">
            <a:spAutoFit/>
          </a:bodyPr>
          <a:lstStyle/>
          <a:p>
            <a:r>
              <a:rPr lang="da-DK" sz="1600" dirty="0"/>
              <a:t>Spaltning til enkelte</a:t>
            </a:r>
          </a:p>
          <a:p>
            <a:pPr algn="ctr"/>
            <a:r>
              <a:rPr lang="da-DK" sz="1600" dirty="0"/>
              <a:t>aminosyrer</a:t>
            </a:r>
          </a:p>
        </p:txBody>
      </p:sp>
      <p:sp>
        <p:nvSpPr>
          <p:cNvPr id="26" name="TextBox 25">
            <a:extLst>
              <a:ext uri="{FF2B5EF4-FFF2-40B4-BE49-F238E27FC236}">
                <a16:creationId xmlns:a16="http://schemas.microsoft.com/office/drawing/2014/main" id="{5ABADD38-BCCF-F745-9B7B-77053A237313}"/>
              </a:ext>
            </a:extLst>
          </p:cNvPr>
          <p:cNvSpPr txBox="1"/>
          <p:nvPr/>
        </p:nvSpPr>
        <p:spPr>
          <a:xfrm>
            <a:off x="637364" y="5248685"/>
            <a:ext cx="6078139" cy="1754326"/>
          </a:xfrm>
          <a:prstGeom prst="rect">
            <a:avLst/>
          </a:prstGeom>
          <a:noFill/>
        </p:spPr>
        <p:txBody>
          <a:bodyPr wrap="none" rtlCol="0">
            <a:spAutoFit/>
          </a:bodyPr>
          <a:lstStyle/>
          <a:p>
            <a:r>
              <a:rPr lang="da-DK" dirty="0"/>
              <a:t>Transport til celler i hele kroppen hvor de indgår i syntesen af:</a:t>
            </a:r>
          </a:p>
          <a:p>
            <a:pPr marL="285750" indent="-285750">
              <a:buFont typeface="Arial" panose="020B0604020202020204" pitchFamily="34" charset="0"/>
              <a:buChar char="•"/>
            </a:pPr>
            <a:r>
              <a:rPr lang="da-DK" dirty="0"/>
              <a:t>Nye celler</a:t>
            </a:r>
          </a:p>
          <a:p>
            <a:pPr marL="285750" indent="-285750">
              <a:buFont typeface="Arial" panose="020B0604020202020204" pitchFamily="34" charset="0"/>
              <a:buChar char="•"/>
            </a:pPr>
            <a:r>
              <a:rPr lang="da-DK" dirty="0"/>
              <a:t>Enzymer</a:t>
            </a:r>
          </a:p>
          <a:p>
            <a:pPr marL="285750" indent="-285750">
              <a:buFont typeface="Arial" panose="020B0604020202020204" pitchFamily="34" charset="0"/>
              <a:buChar char="•"/>
            </a:pPr>
            <a:r>
              <a:rPr lang="da-DK" dirty="0"/>
              <a:t>Hormoner</a:t>
            </a:r>
          </a:p>
          <a:p>
            <a:pPr marL="285750" indent="-285750">
              <a:buFont typeface="Arial" panose="020B0604020202020204" pitchFamily="34" charset="0"/>
              <a:buChar char="•"/>
            </a:pPr>
            <a:r>
              <a:rPr lang="da-DK" dirty="0"/>
              <a:t>Specifikke proteiner som fx muskelproteiner og hæmoglobin</a:t>
            </a:r>
          </a:p>
          <a:p>
            <a:pPr marL="285750" indent="-285750">
              <a:buFont typeface="Arial" panose="020B0604020202020204" pitchFamily="34" charset="0"/>
              <a:buChar char="•"/>
            </a:pPr>
            <a:endParaRPr lang="da-DK" dirty="0"/>
          </a:p>
        </p:txBody>
      </p:sp>
    </p:spTree>
    <p:extLst>
      <p:ext uri="{BB962C8B-B14F-4D97-AF65-F5344CB8AC3E}">
        <p14:creationId xmlns:p14="http://schemas.microsoft.com/office/powerpoint/2010/main" val="55979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p:bldP spid="12" grpId="0"/>
      <p:bldP spid="13" grpId="0" animBg="1"/>
      <p:bldP spid="14" grpId="0" animBg="1"/>
      <p:bldP spid="15" grpId="0" animBg="1"/>
      <p:bldP spid="16" grpId="0" animBg="1"/>
      <p:bldP spid="17" grpId="0" animBg="1"/>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CFA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22258-4F8E-F04C-AB1D-4A2A48E80C7C}"/>
              </a:ext>
            </a:extLst>
          </p:cNvPr>
          <p:cNvSpPr>
            <a:spLocks noGrp="1"/>
          </p:cNvSpPr>
          <p:nvPr>
            <p:ph type="title"/>
          </p:nvPr>
        </p:nvSpPr>
        <p:spPr>
          <a:xfrm>
            <a:off x="838200" y="152323"/>
            <a:ext cx="10515600" cy="1325563"/>
          </a:xfrm>
        </p:spPr>
        <p:txBody>
          <a:bodyPr/>
          <a:lstStyle/>
          <a:p>
            <a:pPr algn="ctr"/>
            <a:r>
              <a:rPr lang="da-DK" dirty="0"/>
              <a:t>De overordnede næringsstofanbefalinger</a:t>
            </a:r>
          </a:p>
        </p:txBody>
      </p:sp>
      <p:sp>
        <p:nvSpPr>
          <p:cNvPr id="3" name="Content Placeholder 2">
            <a:extLst>
              <a:ext uri="{FF2B5EF4-FFF2-40B4-BE49-F238E27FC236}">
                <a16:creationId xmlns:a16="http://schemas.microsoft.com/office/drawing/2014/main" id="{875C0121-4210-C44D-877E-BADFA1311CD9}"/>
              </a:ext>
            </a:extLst>
          </p:cNvPr>
          <p:cNvSpPr>
            <a:spLocks noGrp="1"/>
          </p:cNvSpPr>
          <p:nvPr>
            <p:ph idx="1"/>
          </p:nvPr>
        </p:nvSpPr>
        <p:spPr>
          <a:xfrm>
            <a:off x="795297" y="2108201"/>
            <a:ext cx="10058400" cy="3760891"/>
          </a:xfrm>
        </p:spPr>
        <p:txBody>
          <a:bodyPr/>
          <a:lstStyle/>
          <a:p>
            <a:pPr marL="0" indent="0">
              <a:buNone/>
            </a:pPr>
            <a:r>
              <a:rPr lang="da-DK" dirty="0"/>
              <a:t> </a:t>
            </a:r>
          </a:p>
        </p:txBody>
      </p:sp>
      <p:sp>
        <p:nvSpPr>
          <p:cNvPr id="4" name="Oval 3">
            <a:extLst>
              <a:ext uri="{FF2B5EF4-FFF2-40B4-BE49-F238E27FC236}">
                <a16:creationId xmlns:a16="http://schemas.microsoft.com/office/drawing/2014/main" id="{E2F92498-6847-D84D-BD3A-8C14C27998D0}"/>
              </a:ext>
            </a:extLst>
          </p:cNvPr>
          <p:cNvSpPr/>
          <p:nvPr/>
        </p:nvSpPr>
        <p:spPr>
          <a:xfrm>
            <a:off x="3780545" y="2108201"/>
            <a:ext cx="4034117" cy="370092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TextBox 4">
            <a:extLst>
              <a:ext uri="{FF2B5EF4-FFF2-40B4-BE49-F238E27FC236}">
                <a16:creationId xmlns:a16="http://schemas.microsoft.com/office/drawing/2014/main" id="{06095DF0-4D99-E243-B26D-C79167A8FBD3}"/>
              </a:ext>
            </a:extLst>
          </p:cNvPr>
          <p:cNvSpPr txBox="1"/>
          <p:nvPr/>
        </p:nvSpPr>
        <p:spPr>
          <a:xfrm>
            <a:off x="4710775" y="4641156"/>
            <a:ext cx="974947" cy="646331"/>
          </a:xfrm>
          <a:prstGeom prst="rect">
            <a:avLst/>
          </a:prstGeom>
          <a:noFill/>
        </p:spPr>
        <p:txBody>
          <a:bodyPr wrap="none" rtlCol="0">
            <a:spAutoFit/>
          </a:bodyPr>
          <a:lstStyle/>
          <a:p>
            <a:r>
              <a:rPr lang="da-DK" dirty="0"/>
              <a:t>10-20%</a:t>
            </a:r>
          </a:p>
          <a:p>
            <a:pPr algn="ctr"/>
            <a:r>
              <a:rPr lang="da-DK" dirty="0"/>
              <a:t>Protein</a:t>
            </a:r>
          </a:p>
        </p:txBody>
      </p:sp>
      <p:sp>
        <p:nvSpPr>
          <p:cNvPr id="6" name="TextBox 5">
            <a:extLst>
              <a:ext uri="{FF2B5EF4-FFF2-40B4-BE49-F238E27FC236}">
                <a16:creationId xmlns:a16="http://schemas.microsoft.com/office/drawing/2014/main" id="{33033E97-C091-0B4F-BBC5-CA7A5469EC45}"/>
              </a:ext>
            </a:extLst>
          </p:cNvPr>
          <p:cNvSpPr txBox="1"/>
          <p:nvPr/>
        </p:nvSpPr>
        <p:spPr>
          <a:xfrm>
            <a:off x="6276575" y="3635498"/>
            <a:ext cx="1111138" cy="646331"/>
          </a:xfrm>
          <a:prstGeom prst="rect">
            <a:avLst/>
          </a:prstGeom>
          <a:noFill/>
        </p:spPr>
        <p:txBody>
          <a:bodyPr wrap="none" rtlCol="0">
            <a:spAutoFit/>
          </a:bodyPr>
          <a:lstStyle/>
          <a:p>
            <a:r>
              <a:rPr lang="da-DK" dirty="0"/>
              <a:t>45-60%</a:t>
            </a:r>
          </a:p>
          <a:p>
            <a:pPr algn="ctr"/>
            <a:r>
              <a:rPr lang="da-DK" dirty="0"/>
              <a:t>Kulhydrat</a:t>
            </a:r>
          </a:p>
        </p:txBody>
      </p:sp>
      <p:sp>
        <p:nvSpPr>
          <p:cNvPr id="7" name="TextBox 6">
            <a:extLst>
              <a:ext uri="{FF2B5EF4-FFF2-40B4-BE49-F238E27FC236}">
                <a16:creationId xmlns:a16="http://schemas.microsoft.com/office/drawing/2014/main" id="{2290194D-9908-3E4B-8B9E-A74D7F9A64CA}"/>
              </a:ext>
            </a:extLst>
          </p:cNvPr>
          <p:cNvSpPr txBox="1"/>
          <p:nvPr/>
        </p:nvSpPr>
        <p:spPr>
          <a:xfrm>
            <a:off x="4572000" y="3105834"/>
            <a:ext cx="974947" cy="646331"/>
          </a:xfrm>
          <a:prstGeom prst="rect">
            <a:avLst/>
          </a:prstGeom>
          <a:noFill/>
        </p:spPr>
        <p:txBody>
          <a:bodyPr wrap="none" rtlCol="0">
            <a:spAutoFit/>
          </a:bodyPr>
          <a:lstStyle/>
          <a:p>
            <a:r>
              <a:rPr lang="da-DK" dirty="0"/>
              <a:t>25-40%</a:t>
            </a:r>
          </a:p>
          <a:p>
            <a:pPr algn="ctr"/>
            <a:r>
              <a:rPr lang="da-DK" dirty="0"/>
              <a:t>Fedt</a:t>
            </a:r>
          </a:p>
        </p:txBody>
      </p:sp>
      <p:cxnSp>
        <p:nvCxnSpPr>
          <p:cNvPr id="9" name="Straight Connector 8">
            <a:extLst>
              <a:ext uri="{FF2B5EF4-FFF2-40B4-BE49-F238E27FC236}">
                <a16:creationId xmlns:a16="http://schemas.microsoft.com/office/drawing/2014/main" id="{C33DB25B-5168-E048-BDDE-942B0C9036ED}"/>
              </a:ext>
            </a:extLst>
          </p:cNvPr>
          <p:cNvCxnSpPr>
            <a:cxnSpLocks/>
          </p:cNvCxnSpPr>
          <p:nvPr/>
        </p:nvCxnSpPr>
        <p:spPr>
          <a:xfrm>
            <a:off x="5824497" y="2108201"/>
            <a:ext cx="0" cy="37009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AA5D57E-9F8B-CE4A-9C12-20DCA7F0F95C}"/>
              </a:ext>
            </a:extLst>
          </p:cNvPr>
          <p:cNvCxnSpPr>
            <a:cxnSpLocks/>
          </p:cNvCxnSpPr>
          <p:nvPr/>
        </p:nvCxnSpPr>
        <p:spPr>
          <a:xfrm flipV="1">
            <a:off x="4110958" y="3958663"/>
            <a:ext cx="1713539" cy="1005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5D6FAE1A-1C2E-1548-A632-2B966ADD4BE3}"/>
              </a:ext>
            </a:extLst>
          </p:cNvPr>
          <p:cNvPicPr>
            <a:picLocks noChangeAspect="1"/>
          </p:cNvPicPr>
          <p:nvPr/>
        </p:nvPicPr>
        <p:blipFill rotWithShape="1">
          <a:blip r:embed="rId3"/>
          <a:srcRect b="49969"/>
          <a:stretch/>
        </p:blipFill>
        <p:spPr>
          <a:xfrm>
            <a:off x="3001221" y="1338248"/>
            <a:ext cx="1109737" cy="1130123"/>
          </a:xfrm>
          <a:prstGeom prst="rect">
            <a:avLst/>
          </a:prstGeom>
        </p:spPr>
      </p:pic>
      <p:pic>
        <p:nvPicPr>
          <p:cNvPr id="14" name="Picture 13">
            <a:extLst>
              <a:ext uri="{FF2B5EF4-FFF2-40B4-BE49-F238E27FC236}">
                <a16:creationId xmlns:a16="http://schemas.microsoft.com/office/drawing/2014/main" id="{6333082D-ECC1-1E40-B8FD-25AFBC56849B}"/>
              </a:ext>
            </a:extLst>
          </p:cNvPr>
          <p:cNvPicPr>
            <a:picLocks noChangeAspect="1"/>
          </p:cNvPicPr>
          <p:nvPr/>
        </p:nvPicPr>
        <p:blipFill>
          <a:blip r:embed="rId4"/>
          <a:stretch>
            <a:fillRect/>
          </a:stretch>
        </p:blipFill>
        <p:spPr>
          <a:xfrm>
            <a:off x="2368916" y="4652050"/>
            <a:ext cx="1411628" cy="1322284"/>
          </a:xfrm>
          <a:prstGeom prst="rect">
            <a:avLst/>
          </a:prstGeom>
        </p:spPr>
      </p:pic>
      <p:pic>
        <p:nvPicPr>
          <p:cNvPr id="16" name="Picture 15">
            <a:extLst>
              <a:ext uri="{FF2B5EF4-FFF2-40B4-BE49-F238E27FC236}">
                <a16:creationId xmlns:a16="http://schemas.microsoft.com/office/drawing/2014/main" id="{87640825-0B7C-0A4C-8A06-5D2D9D70AD4E}"/>
              </a:ext>
            </a:extLst>
          </p:cNvPr>
          <p:cNvPicPr>
            <a:picLocks noChangeAspect="1"/>
          </p:cNvPicPr>
          <p:nvPr/>
        </p:nvPicPr>
        <p:blipFill>
          <a:blip r:embed="rId5"/>
          <a:stretch>
            <a:fillRect/>
          </a:stretch>
        </p:blipFill>
        <p:spPr>
          <a:xfrm>
            <a:off x="3988955" y="5688930"/>
            <a:ext cx="920786" cy="1075422"/>
          </a:xfrm>
          <a:prstGeom prst="rect">
            <a:avLst/>
          </a:prstGeom>
        </p:spPr>
      </p:pic>
      <p:pic>
        <p:nvPicPr>
          <p:cNvPr id="17" name="Picture 16">
            <a:extLst>
              <a:ext uri="{FF2B5EF4-FFF2-40B4-BE49-F238E27FC236}">
                <a16:creationId xmlns:a16="http://schemas.microsoft.com/office/drawing/2014/main" id="{08B59C39-47AA-9241-BBDC-F11DC1D513C4}"/>
              </a:ext>
            </a:extLst>
          </p:cNvPr>
          <p:cNvPicPr>
            <a:picLocks noChangeAspect="1"/>
          </p:cNvPicPr>
          <p:nvPr/>
        </p:nvPicPr>
        <p:blipFill rotWithShape="1">
          <a:blip r:embed="rId3"/>
          <a:srcRect t="49658"/>
          <a:stretch/>
        </p:blipFill>
        <p:spPr>
          <a:xfrm>
            <a:off x="2368907" y="2893974"/>
            <a:ext cx="1109737" cy="1137130"/>
          </a:xfrm>
          <a:prstGeom prst="rect">
            <a:avLst/>
          </a:prstGeom>
        </p:spPr>
      </p:pic>
      <p:pic>
        <p:nvPicPr>
          <p:cNvPr id="19" name="Picture 18">
            <a:extLst>
              <a:ext uri="{FF2B5EF4-FFF2-40B4-BE49-F238E27FC236}">
                <a16:creationId xmlns:a16="http://schemas.microsoft.com/office/drawing/2014/main" id="{C6281E85-A446-3F41-B643-4499B3F219B3}"/>
              </a:ext>
            </a:extLst>
          </p:cNvPr>
          <p:cNvPicPr>
            <a:picLocks noChangeAspect="1"/>
          </p:cNvPicPr>
          <p:nvPr/>
        </p:nvPicPr>
        <p:blipFill>
          <a:blip r:embed="rId6"/>
          <a:stretch>
            <a:fillRect/>
          </a:stretch>
        </p:blipFill>
        <p:spPr>
          <a:xfrm>
            <a:off x="7976891" y="1690688"/>
            <a:ext cx="1293023" cy="1562733"/>
          </a:xfrm>
          <a:prstGeom prst="rect">
            <a:avLst/>
          </a:prstGeom>
        </p:spPr>
      </p:pic>
      <p:pic>
        <p:nvPicPr>
          <p:cNvPr id="21" name="Picture 20">
            <a:extLst>
              <a:ext uri="{FF2B5EF4-FFF2-40B4-BE49-F238E27FC236}">
                <a16:creationId xmlns:a16="http://schemas.microsoft.com/office/drawing/2014/main" id="{F7C2443C-4553-D642-A695-D64CF1C76A3C}"/>
              </a:ext>
            </a:extLst>
          </p:cNvPr>
          <p:cNvPicPr>
            <a:picLocks noChangeAspect="1"/>
          </p:cNvPicPr>
          <p:nvPr/>
        </p:nvPicPr>
        <p:blipFill>
          <a:blip r:embed="rId7"/>
          <a:stretch>
            <a:fillRect/>
          </a:stretch>
        </p:blipFill>
        <p:spPr>
          <a:xfrm>
            <a:off x="7560764" y="4920724"/>
            <a:ext cx="1439350" cy="1603847"/>
          </a:xfrm>
          <a:prstGeom prst="rect">
            <a:avLst/>
          </a:prstGeom>
        </p:spPr>
      </p:pic>
      <p:pic>
        <p:nvPicPr>
          <p:cNvPr id="23" name="Picture 22">
            <a:extLst>
              <a:ext uri="{FF2B5EF4-FFF2-40B4-BE49-F238E27FC236}">
                <a16:creationId xmlns:a16="http://schemas.microsoft.com/office/drawing/2014/main" id="{226499A5-95C9-BF48-BCB3-41A3AB63FBD4}"/>
              </a:ext>
            </a:extLst>
          </p:cNvPr>
          <p:cNvPicPr>
            <a:picLocks noChangeAspect="1"/>
          </p:cNvPicPr>
          <p:nvPr/>
        </p:nvPicPr>
        <p:blipFill>
          <a:blip r:embed="rId8"/>
          <a:stretch>
            <a:fillRect/>
          </a:stretch>
        </p:blipFill>
        <p:spPr>
          <a:xfrm>
            <a:off x="9251202" y="3325814"/>
            <a:ext cx="833840" cy="1410579"/>
          </a:xfrm>
          <a:prstGeom prst="rect">
            <a:avLst/>
          </a:prstGeom>
        </p:spPr>
      </p:pic>
      <p:sp>
        <p:nvSpPr>
          <p:cNvPr id="18" name="TextBox 17">
            <a:extLst>
              <a:ext uri="{FF2B5EF4-FFF2-40B4-BE49-F238E27FC236}">
                <a16:creationId xmlns:a16="http://schemas.microsoft.com/office/drawing/2014/main" id="{985DDF91-18A7-2B42-B240-B3D392ED9F5A}"/>
              </a:ext>
            </a:extLst>
          </p:cNvPr>
          <p:cNvSpPr txBox="1"/>
          <p:nvPr/>
        </p:nvSpPr>
        <p:spPr>
          <a:xfrm>
            <a:off x="9804400" y="6437868"/>
            <a:ext cx="2054024" cy="276999"/>
          </a:xfrm>
          <a:prstGeom prst="rect">
            <a:avLst/>
          </a:prstGeom>
          <a:noFill/>
        </p:spPr>
        <p:txBody>
          <a:bodyPr wrap="none" rtlCol="0">
            <a:spAutoFit/>
          </a:bodyPr>
          <a:lstStyle/>
          <a:p>
            <a:r>
              <a:rPr lang="da-DK" sz="1200" dirty="0"/>
              <a:t>Kilde: Fødevarestyrelsen 2014</a:t>
            </a:r>
          </a:p>
        </p:txBody>
      </p:sp>
    </p:spTree>
    <p:extLst>
      <p:ext uri="{BB962C8B-B14F-4D97-AF65-F5344CB8AC3E}">
        <p14:creationId xmlns:p14="http://schemas.microsoft.com/office/powerpoint/2010/main" val="2957817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4" name="Rektangel 3"/>
          <p:cNvSpPr/>
          <p:nvPr/>
        </p:nvSpPr>
        <p:spPr>
          <a:xfrm>
            <a:off x="0" y="0"/>
            <a:ext cx="12192000" cy="6858000"/>
          </a:xfrm>
          <a:prstGeom prst="rect">
            <a:avLst/>
          </a:prstGeom>
          <a:solidFill>
            <a:srgbClr val="76C1A8"/>
          </a:solidFill>
          <a:ln>
            <a:solidFill>
              <a:srgbClr val="76C1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1"/>
          <p:cNvSpPr txBox="1">
            <a:spLocks/>
          </p:cNvSpPr>
          <p:nvPr/>
        </p:nvSpPr>
        <p:spPr>
          <a:xfrm>
            <a:off x="569104" y="538318"/>
            <a:ext cx="7804876" cy="13969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da-DK" sz="4500" dirty="0">
                <a:solidFill>
                  <a:schemeClr val="bg1"/>
                </a:solidFill>
                <a:latin typeface="Noto Serif KR Black" panose="02020900000000000000" pitchFamily="18" charset="-128"/>
                <a:ea typeface="Noto Serif KR Black" panose="02020900000000000000" pitchFamily="18" charset="-128"/>
                <a:cs typeface="Calibri" panose="020F0502020204030204" pitchFamily="34" charset="0"/>
              </a:rPr>
              <a:t>De officielle Kostråd </a:t>
            </a:r>
          </a:p>
          <a:p>
            <a:pPr>
              <a:lnSpc>
                <a:spcPct val="107000"/>
              </a:lnSpc>
              <a:spcAft>
                <a:spcPts val="800"/>
              </a:spcAft>
            </a:pPr>
            <a:r>
              <a:rPr lang="da-DK" sz="2800" i="1" dirty="0">
                <a:solidFill>
                  <a:schemeClr val="bg1"/>
                </a:solidFill>
                <a:latin typeface="Noto Serif KR Black" panose="02020900000000000000" pitchFamily="18" charset="-128"/>
                <a:ea typeface="Noto Serif KR Black" panose="02020900000000000000" pitchFamily="18" charset="-128"/>
                <a:cs typeface="Calibri" panose="020F0502020204030204" pitchFamily="34" charset="0"/>
              </a:rPr>
              <a:t>– godt for sundhed og klima</a:t>
            </a:r>
          </a:p>
        </p:txBody>
      </p:sp>
      <p:sp>
        <p:nvSpPr>
          <p:cNvPr id="10"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1"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12</a:t>
            </a:fld>
            <a:endParaRPr lang="da-DK" dirty="0">
              <a:solidFill>
                <a:prstClr val="white"/>
              </a:solidFill>
              <a:latin typeface="Arial"/>
            </a:endParaRPr>
          </a:p>
        </p:txBody>
      </p:sp>
      <p:pic>
        <p:nvPicPr>
          <p:cNvPr id="14" name="Billed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117" y="6506697"/>
            <a:ext cx="219475" cy="201185"/>
          </a:xfrm>
          <a:prstGeom prst="rect">
            <a:avLst/>
          </a:prstGeom>
        </p:spPr>
      </p:pic>
      <p:pic>
        <p:nvPicPr>
          <p:cNvPr id="15" name="Billed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1601" y="120545"/>
            <a:ext cx="3168352" cy="945883"/>
          </a:xfrm>
          <a:prstGeom prst="rect">
            <a:avLst/>
          </a:prstGeom>
        </p:spPr>
      </p:pic>
      <p:sp>
        <p:nvSpPr>
          <p:cNvPr id="30" name="Titel 1"/>
          <p:cNvSpPr txBox="1">
            <a:spLocks/>
          </p:cNvSpPr>
          <p:nvPr/>
        </p:nvSpPr>
        <p:spPr>
          <a:xfrm>
            <a:off x="410043" y="2226641"/>
            <a:ext cx="7727402" cy="37327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da-DK" sz="2400" b="1" u="sng"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Spis planterigt, varieret og ikke for meget</a:t>
            </a:r>
          </a:p>
          <a:p>
            <a:pPr marL="571500" indent="-390525">
              <a:lnSpc>
                <a:spcPct val="107000"/>
              </a:lnSpc>
              <a:spcAft>
                <a:spcPts val="800"/>
              </a:spcAft>
              <a:buFont typeface="Arial" panose="020B0604020202020204" pitchFamily="34" charset="0"/>
              <a:buChar char="•"/>
            </a:pPr>
            <a:r>
              <a:rPr lang="da-DK" sz="24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Spis flere grøntsager og frugter</a:t>
            </a:r>
          </a:p>
          <a:p>
            <a:pPr marL="571500" indent="-390525">
              <a:lnSpc>
                <a:spcPct val="107000"/>
              </a:lnSpc>
              <a:spcAft>
                <a:spcPts val="800"/>
              </a:spcAft>
              <a:buFont typeface="Arial" panose="020B0604020202020204" pitchFamily="34" charset="0"/>
              <a:buChar char="•"/>
            </a:pPr>
            <a:r>
              <a:rPr lang="da-DK" sz="24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Spis mindre kød – vælg bælgfrugter og fisk</a:t>
            </a:r>
          </a:p>
          <a:p>
            <a:pPr marL="571500" indent="-390525">
              <a:lnSpc>
                <a:spcPct val="107000"/>
              </a:lnSpc>
              <a:spcAft>
                <a:spcPts val="800"/>
              </a:spcAft>
              <a:buFont typeface="Arial" panose="020B0604020202020204" pitchFamily="34" charset="0"/>
              <a:buChar char="•"/>
            </a:pPr>
            <a:r>
              <a:rPr lang="da-DK" sz="24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Spis mad med fuldkorn</a:t>
            </a:r>
          </a:p>
          <a:p>
            <a:pPr marL="571500" indent="-390525">
              <a:lnSpc>
                <a:spcPct val="107000"/>
              </a:lnSpc>
              <a:spcAft>
                <a:spcPts val="800"/>
              </a:spcAft>
              <a:buFont typeface="Arial" panose="020B0604020202020204" pitchFamily="34" charset="0"/>
              <a:buChar char="•"/>
            </a:pPr>
            <a:r>
              <a:rPr lang="da-DK" sz="24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Vælg planteolier og magre mejeriprodukter</a:t>
            </a:r>
          </a:p>
          <a:p>
            <a:pPr marL="571500" indent="-390525">
              <a:lnSpc>
                <a:spcPct val="107000"/>
              </a:lnSpc>
              <a:spcAft>
                <a:spcPts val="800"/>
              </a:spcAft>
              <a:buFont typeface="Arial" panose="020B0604020202020204" pitchFamily="34" charset="0"/>
              <a:buChar char="•"/>
            </a:pPr>
            <a:r>
              <a:rPr lang="da-DK" sz="24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Spis mindre af det søde, salte og fede</a:t>
            </a:r>
          </a:p>
          <a:p>
            <a:pPr marL="571500" indent="-390525">
              <a:lnSpc>
                <a:spcPct val="107000"/>
              </a:lnSpc>
              <a:spcAft>
                <a:spcPts val="800"/>
              </a:spcAft>
              <a:buFont typeface="Arial" panose="020B0604020202020204" pitchFamily="34" charset="0"/>
              <a:buChar char="•"/>
            </a:pPr>
            <a:r>
              <a:rPr lang="da-DK" sz="24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Sluk tørsten i vand</a:t>
            </a:r>
          </a:p>
        </p:txBody>
      </p:sp>
      <p:pic>
        <p:nvPicPr>
          <p:cNvPr id="6" name="Pladsholder til indhold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7351059" y="81288"/>
            <a:ext cx="4733365" cy="6695423"/>
          </a:xfr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22577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4" name="Rektangel 3"/>
          <p:cNvSpPr/>
          <p:nvPr/>
        </p:nvSpPr>
        <p:spPr>
          <a:xfrm>
            <a:off x="0" y="0"/>
            <a:ext cx="12192000" cy="6858000"/>
          </a:xfrm>
          <a:prstGeom prst="rect">
            <a:avLst/>
          </a:prstGeom>
          <a:solidFill>
            <a:srgbClr val="76C1A8"/>
          </a:solidFill>
          <a:ln>
            <a:solidFill>
              <a:srgbClr val="76C1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Pladsholder til indhold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1764" t="11069" r="22850" b="9027"/>
          <a:stretch/>
        </p:blipFill>
        <p:spPr>
          <a:xfrm>
            <a:off x="3211103" y="3638604"/>
            <a:ext cx="1012917" cy="974188"/>
          </a:xfrm>
        </p:spPr>
      </p:pic>
      <p:sp>
        <p:nvSpPr>
          <p:cNvPr id="10"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1"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13</a:t>
            </a:fld>
            <a:endParaRPr lang="da-DK" dirty="0">
              <a:solidFill>
                <a:prstClr val="white"/>
              </a:solidFill>
              <a:latin typeface="Arial"/>
            </a:endParaRPr>
          </a:p>
        </p:txBody>
      </p:sp>
      <p:pic>
        <p:nvPicPr>
          <p:cNvPr id="14" name="Billed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117" y="6506697"/>
            <a:ext cx="219475" cy="201185"/>
          </a:xfrm>
          <a:prstGeom prst="rect">
            <a:avLst/>
          </a:prstGeom>
        </p:spPr>
      </p:pic>
      <p:sp>
        <p:nvSpPr>
          <p:cNvPr id="12" name="Titel 1"/>
          <p:cNvSpPr txBox="1">
            <a:spLocks/>
          </p:cNvSpPr>
          <p:nvPr/>
        </p:nvSpPr>
        <p:spPr>
          <a:xfrm>
            <a:off x="596153" y="507200"/>
            <a:ext cx="8069545" cy="2474973"/>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7000"/>
              </a:lnSpc>
              <a:spcAft>
                <a:spcPts val="800"/>
              </a:spcAft>
            </a:pPr>
            <a:r>
              <a:rPr lang="da-DK" sz="6300" dirty="0">
                <a:solidFill>
                  <a:schemeClr val="bg1"/>
                </a:solidFill>
                <a:latin typeface="Noto Serif KR Black" panose="02020900000000000000" pitchFamily="18" charset="-128"/>
                <a:ea typeface="Calibri" panose="020F0502020204030204" pitchFamily="34" charset="0"/>
                <a:cs typeface="Calibri" panose="020F0502020204030204" pitchFamily="34" charset="0"/>
              </a:rPr>
              <a:t>Spis planterigt, varieret </a:t>
            </a:r>
          </a:p>
          <a:p>
            <a:pPr algn="l">
              <a:lnSpc>
                <a:spcPct val="107000"/>
              </a:lnSpc>
              <a:spcAft>
                <a:spcPts val="800"/>
              </a:spcAft>
            </a:pPr>
            <a:r>
              <a:rPr lang="da-DK" sz="6300" dirty="0">
                <a:solidFill>
                  <a:schemeClr val="bg1"/>
                </a:solidFill>
                <a:latin typeface="Noto Serif KR Black" panose="02020900000000000000" pitchFamily="18" charset="-128"/>
                <a:ea typeface="Calibri" panose="020F0502020204030204" pitchFamily="34" charset="0"/>
                <a:cs typeface="Calibri" panose="020F0502020204030204" pitchFamily="34" charset="0"/>
              </a:rPr>
              <a:t>og ikke for meget</a:t>
            </a:r>
          </a:p>
          <a:p>
            <a:pPr algn="l">
              <a:lnSpc>
                <a:spcPct val="107000"/>
              </a:lnSpc>
              <a:spcAft>
                <a:spcPts val="800"/>
              </a:spcAft>
            </a:pPr>
            <a:r>
              <a:rPr lang="da-DK" sz="3400" dirty="0">
                <a:solidFill>
                  <a:schemeClr val="bg1"/>
                </a:solidFill>
                <a:latin typeface="Noto Serif KR SemiBold" panose="02020600000000000000" pitchFamily="18" charset="-128"/>
                <a:ea typeface="Noto Serif KR SemiBold" panose="02020600000000000000" pitchFamily="18" charset="-128"/>
                <a:cs typeface="Calibri" panose="020F0502020204030204" pitchFamily="34" charset="0"/>
              </a:rPr>
              <a:t>– </a:t>
            </a:r>
            <a:r>
              <a:rPr lang="da-DK" sz="3400" i="1" dirty="0">
                <a:solidFill>
                  <a:schemeClr val="bg1"/>
                </a:solidFill>
                <a:latin typeface="Noto Serif KR SemiBold" panose="02020600000000000000" pitchFamily="18" charset="-128"/>
                <a:ea typeface="Noto Serif KR SemiBold" panose="02020600000000000000" pitchFamily="18" charset="-128"/>
                <a:cs typeface="Calibri" panose="020F0502020204030204" pitchFamily="34" charset="0"/>
              </a:rPr>
              <a:t>Et ‘overordnet kostråd’, der går på tværs af de øvrige råd</a:t>
            </a:r>
          </a:p>
        </p:txBody>
      </p:sp>
      <p:sp>
        <p:nvSpPr>
          <p:cNvPr id="13" name="Pladsholder til tekst 6"/>
          <p:cNvSpPr txBox="1">
            <a:spLocks/>
          </p:cNvSpPr>
          <p:nvPr/>
        </p:nvSpPr>
        <p:spPr>
          <a:xfrm>
            <a:off x="5029568" y="3482737"/>
            <a:ext cx="6566279" cy="3211378"/>
          </a:xfrm>
          <a:prstGeom prst="rect">
            <a:avLst/>
          </a:prstGeom>
        </p:spPr>
        <p:txBody>
          <a:bodyPr vert="horz" lIns="0" tIns="0" rIns="0" bIns="0" rtlCol="0">
            <a:noAutofit/>
          </a:bodyPr>
          <a:lstStyle>
            <a:lvl1pPr marL="0" indent="0" algn="l" defTabSz="914400" rtl="0" eaLnBrk="1" latinLnBrk="0" hangingPunct="1">
              <a:lnSpc>
                <a:spcPct val="88000"/>
              </a:lnSpc>
              <a:spcBef>
                <a:spcPts val="0"/>
              </a:spcBef>
              <a:buFontTx/>
              <a:buNone/>
              <a:defRPr sz="3200" b="1" kern="1200">
                <a:solidFill>
                  <a:schemeClr val="tx2"/>
                </a:solidFill>
                <a:latin typeface="+mn-lt"/>
                <a:ea typeface="+mn-ea"/>
                <a:cs typeface="+mn-cs"/>
              </a:defRPr>
            </a:lvl1pPr>
            <a:lvl2pPr marL="216000" indent="-21600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2pPr>
            <a:lvl3pPr marL="432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3pPr>
            <a:lvl4pPr marL="648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4pPr>
            <a:lvl5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5pPr>
            <a:lvl6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6pPr>
            <a:lvl7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7pPr>
            <a:lvl8pPr marL="864000" indent="-216000" algn="l" defTabSz="914400" rtl="0" eaLnBrk="1" latinLnBrk="0" hangingPunct="1">
              <a:lnSpc>
                <a:spcPct val="92000"/>
              </a:lnSpc>
              <a:spcBef>
                <a:spcPts val="0"/>
              </a:spcBef>
              <a:buFont typeface="Arial" panose="020B0604020202020204" pitchFamily="34" charset="0"/>
              <a:buChar char="•"/>
              <a:defRPr sz="1800" b="1" kern="1200" baseline="0">
                <a:solidFill>
                  <a:schemeClr val="accent1"/>
                </a:solidFill>
                <a:latin typeface="+mn-lt"/>
                <a:ea typeface="+mn-ea"/>
                <a:cs typeface="+mn-cs"/>
              </a:defRPr>
            </a:lvl8pPr>
            <a:lvl9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9pPr>
          </a:lstStyle>
          <a:p>
            <a:r>
              <a:rPr lang="da-DK" sz="2000" b="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Planterig og varieret mad er mad med mange grøntsager, bælgfrugter, frugter, nødder, frø, fuldkornsprodukter og kartofler. </a:t>
            </a:r>
          </a:p>
          <a:p>
            <a:endParaRPr lang="da-DK" sz="2000" b="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endParaRPr>
          </a:p>
          <a:p>
            <a:r>
              <a:rPr lang="da-DK" sz="2000" b="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Planterig og varieret mad, der følger De officielle Kostråd, indeholder også fisk, æg, mejeriprodukter og planteolier samt en mindre mængde kød.</a:t>
            </a:r>
          </a:p>
          <a:p>
            <a:endParaRPr lang="da-DK" sz="2000" b="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endParaRPr>
          </a:p>
          <a:p>
            <a:r>
              <a:rPr lang="da-DK" sz="2000" b="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rPr>
              <a:t>Når du spiser planterigt, varieret og ikke for meget, er det godt for både din sundhed og for klimaet.</a:t>
            </a:r>
          </a:p>
          <a:p>
            <a:pPr marL="285750" indent="-285750">
              <a:buFont typeface="Arial" panose="020B0604020202020204" pitchFamily="34" charset="0"/>
              <a:buChar char="•"/>
            </a:pPr>
            <a:endPar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endParaRPr>
          </a:p>
          <a:p>
            <a:pPr marL="285750" indent="-285750">
              <a:buFont typeface="Arial" panose="020B0604020202020204" pitchFamily="34" charset="0"/>
              <a:buChar char="•"/>
            </a:pPr>
            <a:endPar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endParaRPr>
          </a:p>
          <a:p>
            <a:pPr marL="285750" indent="-285750">
              <a:buFont typeface="Arial" panose="020B0604020202020204" pitchFamily="34" charset="0"/>
              <a:buChar char="•"/>
            </a:pPr>
            <a:endPar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endParaRPr>
          </a:p>
          <a:p>
            <a:pPr marL="285750" indent="-285750">
              <a:buFont typeface="Arial" panose="020B0604020202020204" pitchFamily="34" charset="0"/>
              <a:buChar char="•"/>
            </a:pPr>
            <a:endPar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endParaRPr>
          </a:p>
          <a:p>
            <a:pPr marL="285750" indent="-285750">
              <a:buFont typeface="Arial" panose="020B0604020202020204" pitchFamily="34" charset="0"/>
              <a:buChar char="•"/>
            </a:pPr>
            <a:endPar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endParaRPr>
          </a:p>
          <a:p>
            <a:pPr marL="285750" indent="-285750">
              <a:buFont typeface="Arial" panose="020B0604020202020204" pitchFamily="34" charset="0"/>
              <a:buChar char="•"/>
            </a:pPr>
            <a:endParaRPr lang="da-DK" sz="2000" dirty="0">
              <a:latin typeface="Noto Serif KR" panose="02020400000000000000" pitchFamily="18" charset="-128"/>
              <a:ea typeface="Noto Serif KR" panose="02020400000000000000" pitchFamily="18" charset="-128"/>
            </a:endParaRPr>
          </a:p>
          <a:p>
            <a:pPr marL="285750" indent="-285750">
              <a:buFont typeface="Arial" panose="020B0604020202020204" pitchFamily="34" charset="0"/>
              <a:buChar char="•"/>
            </a:pPr>
            <a:endParaRPr lang="da-DK" sz="2000" dirty="0">
              <a:latin typeface="Noto Serif KR" panose="02020400000000000000" pitchFamily="18" charset="-128"/>
              <a:ea typeface="Noto Serif KR" panose="02020400000000000000" pitchFamily="18" charset="-128"/>
            </a:endParaRPr>
          </a:p>
          <a:p>
            <a:pPr marL="285750" indent="-285750">
              <a:buFont typeface="Arial" panose="020B0604020202020204" pitchFamily="34" charset="0"/>
              <a:buChar char="•"/>
            </a:pPr>
            <a:endParaRPr lang="da-DK" sz="2000" dirty="0">
              <a:latin typeface="Noto Serif KR" panose="02020400000000000000" pitchFamily="18" charset="-128"/>
              <a:ea typeface="Noto Serif KR" panose="02020400000000000000" pitchFamily="18" charset="-128"/>
            </a:endParaRPr>
          </a:p>
          <a:p>
            <a:pPr marL="285750" indent="-285750">
              <a:buFont typeface="Arial" panose="020B0604020202020204" pitchFamily="34" charset="0"/>
              <a:buChar char="•"/>
            </a:pPr>
            <a:endParaRPr lang="da-DK" sz="2000" dirty="0">
              <a:latin typeface="Noto Serif KR" panose="02020400000000000000" pitchFamily="18" charset="-128"/>
              <a:ea typeface="Noto Serif KR" panose="02020400000000000000" pitchFamily="18" charset="-128"/>
            </a:endParaRPr>
          </a:p>
        </p:txBody>
      </p:sp>
      <p:pic>
        <p:nvPicPr>
          <p:cNvPr id="16" name="Pladsholder til indhold 7"/>
          <p:cNvPicPr>
            <a:picLocks noChangeAspect="1"/>
          </p:cNvPicPr>
          <p:nvPr/>
        </p:nvPicPr>
        <p:blipFill rotWithShape="1">
          <a:blip r:embed="rId5" cstate="print">
            <a:extLst>
              <a:ext uri="{28A0092B-C50C-407E-A947-70E740481C1C}">
                <a14:useLocalDpi xmlns:a14="http://schemas.microsoft.com/office/drawing/2010/main" val="0"/>
              </a:ext>
            </a:extLst>
          </a:blip>
          <a:srcRect l="33485" t="1" r="39418" b="9382"/>
          <a:stretch/>
        </p:blipFill>
        <p:spPr>
          <a:xfrm>
            <a:off x="947678" y="3124014"/>
            <a:ext cx="390072" cy="1956755"/>
          </a:xfrm>
          <a:prstGeom prst="rect">
            <a:avLst/>
          </a:prstGeom>
        </p:spPr>
      </p:pic>
      <p:pic>
        <p:nvPicPr>
          <p:cNvPr id="17" name="Billed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11944" y="5213106"/>
            <a:ext cx="1469482" cy="979654"/>
          </a:xfrm>
          <a:prstGeom prst="rect">
            <a:avLst/>
          </a:prstGeom>
        </p:spPr>
      </p:pic>
      <p:pic>
        <p:nvPicPr>
          <p:cNvPr id="6" name="Billed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4776" y="3283703"/>
            <a:ext cx="2293842" cy="1529228"/>
          </a:xfrm>
          <a:prstGeom prst="rect">
            <a:avLst/>
          </a:prstGeom>
        </p:spPr>
      </p:pic>
      <p:pic>
        <p:nvPicPr>
          <p:cNvPr id="18" name="Billed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0144" y="4812931"/>
            <a:ext cx="2076539" cy="1384359"/>
          </a:xfrm>
          <a:prstGeom prst="rect">
            <a:avLst/>
          </a:prstGeom>
        </p:spPr>
      </p:pic>
      <p:pic>
        <p:nvPicPr>
          <p:cNvPr id="9" name="Billed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20596" y="4533822"/>
            <a:ext cx="1491788" cy="994525"/>
          </a:xfrm>
          <a:prstGeom prst="rect">
            <a:avLst/>
          </a:prstGeom>
        </p:spPr>
      </p:pic>
      <p:pic>
        <p:nvPicPr>
          <p:cNvPr id="19" name="Pladsholder til indhold 6"/>
          <p:cNvPicPr>
            <a:picLocks noChangeAspect="1"/>
          </p:cNvPicPr>
          <p:nvPr/>
        </p:nvPicPr>
        <p:blipFill rotWithShape="1">
          <a:blip r:embed="rId10" cstate="print">
            <a:extLst>
              <a:ext uri="{28A0092B-C50C-407E-A947-70E740481C1C}">
                <a14:useLocalDpi xmlns:a14="http://schemas.microsoft.com/office/drawing/2010/main" val="0"/>
              </a:ext>
            </a:extLst>
          </a:blip>
          <a:srcRect l="24547" b="9428"/>
          <a:stretch/>
        </p:blipFill>
        <p:spPr>
          <a:xfrm>
            <a:off x="3040911" y="4516575"/>
            <a:ext cx="1995825" cy="1597146"/>
          </a:xfrm>
          <a:prstGeom prst="rect">
            <a:avLst/>
          </a:prstGeom>
        </p:spPr>
      </p:pic>
      <p:pic>
        <p:nvPicPr>
          <p:cNvPr id="21" name="Pladsholder til indhold 5"/>
          <p:cNvPicPr>
            <a:picLocks noChangeAspect="1"/>
          </p:cNvPicPr>
          <p:nvPr/>
        </p:nvPicPr>
        <p:blipFill rotWithShape="1">
          <a:blip r:embed="rId11" cstate="print">
            <a:extLst>
              <a:ext uri="{28A0092B-C50C-407E-A947-70E740481C1C}">
                <a14:useLocalDpi xmlns:a14="http://schemas.microsoft.com/office/drawing/2010/main" val="0"/>
              </a:ext>
            </a:extLst>
          </a:blip>
          <a:srcRect l="29443" r="31805" b="218"/>
          <a:stretch/>
        </p:blipFill>
        <p:spPr>
          <a:xfrm>
            <a:off x="1323989" y="3090827"/>
            <a:ext cx="584792" cy="2258668"/>
          </a:xfrm>
          <a:prstGeom prst="rect">
            <a:avLst/>
          </a:prstGeom>
        </p:spPr>
      </p:pic>
      <p:pic>
        <p:nvPicPr>
          <p:cNvPr id="20" name="Billed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3546087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8" name="Pladsholder til indhold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32496" y="1825625"/>
            <a:ext cx="6527007" cy="4351338"/>
          </a:xfrm>
        </p:spPr>
      </p:pic>
      <p:sp>
        <p:nvSpPr>
          <p:cNvPr id="4" name="Rektangel 3"/>
          <p:cNvSpPr/>
          <p:nvPr/>
        </p:nvSpPr>
        <p:spPr>
          <a:xfrm>
            <a:off x="0" y="0"/>
            <a:ext cx="12192000" cy="6858000"/>
          </a:xfrm>
          <a:prstGeom prst="rect">
            <a:avLst/>
          </a:prstGeom>
          <a:solidFill>
            <a:srgbClr val="76C1A8"/>
          </a:solidFill>
          <a:ln>
            <a:solidFill>
              <a:srgbClr val="76C1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1"/>
          <p:cNvSpPr txBox="1">
            <a:spLocks/>
          </p:cNvSpPr>
          <p:nvPr/>
        </p:nvSpPr>
        <p:spPr>
          <a:xfrm>
            <a:off x="569104" y="658863"/>
            <a:ext cx="8212497" cy="1572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da-DK" sz="5000" dirty="0">
                <a:solidFill>
                  <a:schemeClr val="bg1"/>
                </a:solidFill>
                <a:latin typeface="Noto Serif KR Black" panose="02020900000000000000" pitchFamily="18" charset="-128"/>
                <a:ea typeface="Calibri" panose="020F0502020204030204" pitchFamily="34" charset="0"/>
                <a:cs typeface="Calibri" panose="020F0502020204030204" pitchFamily="34" charset="0"/>
              </a:rPr>
              <a:t>Spis planterigt, varieret </a:t>
            </a:r>
          </a:p>
          <a:p>
            <a:pPr>
              <a:lnSpc>
                <a:spcPct val="107000"/>
              </a:lnSpc>
              <a:spcAft>
                <a:spcPts val="800"/>
              </a:spcAft>
            </a:pPr>
            <a:r>
              <a:rPr lang="da-DK" sz="5000" dirty="0">
                <a:solidFill>
                  <a:schemeClr val="bg1"/>
                </a:solidFill>
                <a:latin typeface="Noto Serif KR Black" panose="02020900000000000000" pitchFamily="18" charset="-128"/>
                <a:ea typeface="Calibri" panose="020F0502020204030204" pitchFamily="34" charset="0"/>
                <a:cs typeface="Calibri" panose="020F0502020204030204" pitchFamily="34" charset="0"/>
              </a:rPr>
              <a:t>og ikke for meget</a:t>
            </a:r>
          </a:p>
        </p:txBody>
      </p:sp>
      <p:sp>
        <p:nvSpPr>
          <p:cNvPr id="10"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1"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14</a:t>
            </a:fld>
            <a:endParaRPr lang="da-DK" dirty="0">
              <a:solidFill>
                <a:prstClr val="white"/>
              </a:solidFill>
              <a:latin typeface="Arial"/>
            </a:endParaRPr>
          </a:p>
        </p:txBody>
      </p:sp>
      <p:pic>
        <p:nvPicPr>
          <p:cNvPr id="14" name="Billed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117" y="6506697"/>
            <a:ext cx="219475" cy="201185"/>
          </a:xfrm>
          <a:prstGeom prst="rect">
            <a:avLst/>
          </a:prstGeom>
        </p:spPr>
      </p:pic>
      <p:pic>
        <p:nvPicPr>
          <p:cNvPr id="18" name="Billed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2698" y="3358843"/>
            <a:ext cx="7530109" cy="5020071"/>
          </a:xfrm>
          <a:prstGeom prst="rect">
            <a:avLst/>
          </a:prstGeom>
        </p:spPr>
      </p:pic>
      <p:sp>
        <p:nvSpPr>
          <p:cNvPr id="19" name="Titel 1"/>
          <p:cNvSpPr txBox="1">
            <a:spLocks/>
          </p:cNvSpPr>
          <p:nvPr/>
        </p:nvSpPr>
        <p:spPr>
          <a:xfrm>
            <a:off x="569104" y="2743199"/>
            <a:ext cx="10217429" cy="37632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endParaRPr>
          </a:p>
          <a:p>
            <a:pPr marL="342900" indent="-342900">
              <a:buFont typeface="Arial" panose="020B0604020202020204" pitchFamily="34" charset="0"/>
              <a:buChar char="•"/>
            </a:pPr>
            <a:r>
              <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sym typeface="Wingdings" panose="05000000000000000000" pitchFamily="2" charset="2"/>
              </a:rPr>
              <a:t>Indfør kødfrie dage og brug mindre kød i dine måltider. Erstat kødet med fx grøntsager, bælgfrugter og fuldkorn.</a:t>
            </a:r>
          </a:p>
          <a:p>
            <a:pPr marL="342900" indent="-342900">
              <a:buFont typeface="Arial" panose="020B0604020202020204" pitchFamily="34" charset="0"/>
              <a:buChar char="•"/>
            </a:pPr>
            <a:endPar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sym typeface="Wingdings" panose="05000000000000000000" pitchFamily="2" charset="2"/>
            </a:endParaRPr>
          </a:p>
          <a:p>
            <a:pPr marL="342900" indent="-342900">
              <a:buFont typeface="Arial" panose="020B0604020202020204" pitchFamily="34" charset="0"/>
              <a:buChar char="•"/>
            </a:pPr>
            <a:r>
              <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sym typeface="Wingdings" panose="05000000000000000000" pitchFamily="2" charset="2"/>
              </a:rPr>
              <a:t>Spis forskellige grøntsager og frugter, forskellige kornprodukter og forskellige slags fisk osv.</a:t>
            </a:r>
          </a:p>
          <a:p>
            <a:pPr marL="342900" indent="-342900">
              <a:buFont typeface="Arial" panose="020B0604020202020204" pitchFamily="34" charset="0"/>
              <a:buChar char="•"/>
            </a:pPr>
            <a:endPar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sym typeface="Wingdings" panose="05000000000000000000" pitchFamily="2" charset="2"/>
            </a:endParaRPr>
          </a:p>
          <a:p>
            <a:pPr marL="342900" indent="-342900">
              <a:buFont typeface="Arial" panose="020B0604020202020204" pitchFamily="34" charset="0"/>
              <a:buChar char="•"/>
            </a:pPr>
            <a:r>
              <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sym typeface="Wingdings" panose="05000000000000000000" pitchFamily="2" charset="2"/>
              </a:rPr>
              <a:t>Spis dig mæt i sund mad og sluk tørsten i vand. Begræns især sodavand, alkohol, slik, kage, </a:t>
            </a:r>
            <a:br>
              <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sym typeface="Wingdings" panose="05000000000000000000" pitchFamily="2" charset="2"/>
              </a:rPr>
            </a:br>
            <a:r>
              <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sym typeface="Wingdings" panose="05000000000000000000" pitchFamily="2" charset="2"/>
              </a:rPr>
              <a:t>chips og lignende.</a:t>
            </a:r>
          </a:p>
          <a:p>
            <a:pPr marL="342900" indent="-342900">
              <a:buFont typeface="Arial" panose="020B0604020202020204" pitchFamily="34" charset="0"/>
              <a:buChar char="•"/>
            </a:pPr>
            <a:endPar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sym typeface="Wingdings" panose="05000000000000000000" pitchFamily="2" charset="2"/>
            </a:endParaRPr>
          </a:p>
          <a:p>
            <a:pPr marL="342900" indent="-342900">
              <a:buFont typeface="Arial" panose="020B0604020202020204" pitchFamily="34" charset="0"/>
              <a:buChar char="•"/>
            </a:pPr>
            <a:r>
              <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sym typeface="Wingdings" panose="05000000000000000000" pitchFamily="2" charset="2"/>
              </a:rPr>
              <a:t>Du kan mindske dit indtag af salt ved at vælge madvarer med Nøglehullet.</a:t>
            </a:r>
          </a:p>
          <a:p>
            <a:pPr marL="342900" indent="-342900">
              <a:buFont typeface="Arial" panose="020B0604020202020204" pitchFamily="34" charset="0"/>
              <a:buChar char="•"/>
            </a:pPr>
            <a:endPar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sym typeface="Wingdings" panose="05000000000000000000" pitchFamily="2" charset="2"/>
            </a:endParaRPr>
          </a:p>
          <a:p>
            <a:pPr marL="342900" indent="-342900">
              <a:buFont typeface="Arial" panose="020B0604020202020204" pitchFamily="34" charset="0"/>
              <a:buChar char="•"/>
            </a:pPr>
            <a:r>
              <a:rPr lang="da-DK" sz="2000" dirty="0">
                <a:solidFill>
                  <a:srgbClr val="406876"/>
                </a:solidFill>
                <a:latin typeface="Noto Serif KR" panose="02020400000000000000" pitchFamily="18" charset="-128"/>
                <a:ea typeface="Noto Serif KR" panose="02020400000000000000" pitchFamily="18" charset="-128"/>
                <a:cs typeface="Calibri" panose="020F0502020204030204" pitchFamily="34" charset="0"/>
                <a:sym typeface="Wingdings" panose="05000000000000000000" pitchFamily="2" charset="2"/>
              </a:rPr>
              <a:t>Følg Sundhedsstyrelsens anbefalinger om fysisk aktivitet. </a:t>
            </a:r>
            <a:endParaRPr lang="da-DK" sz="2000" dirty="0">
              <a:latin typeface="Noto Serif KR" panose="02020400000000000000" pitchFamily="18" charset="-128"/>
              <a:ea typeface="Noto Serif KR" panose="02020400000000000000" pitchFamily="18" charset="-128"/>
            </a:endParaRPr>
          </a:p>
          <a:p>
            <a:pPr marL="342900" indent="-342900">
              <a:buFont typeface="Arial" panose="020B0604020202020204" pitchFamily="34" charset="0"/>
              <a:buChar char="•"/>
            </a:pPr>
            <a:endParaRPr lang="da-DK" sz="2000" dirty="0">
              <a:latin typeface="Noto Serif KR" panose="02020400000000000000" pitchFamily="18" charset="-128"/>
              <a:ea typeface="Noto Serif KR" panose="02020400000000000000" pitchFamily="18" charset="-128"/>
            </a:endParaRPr>
          </a:p>
          <a:p>
            <a:pPr marL="342900" indent="-342900">
              <a:buFont typeface="Arial" panose="020B0604020202020204" pitchFamily="34" charset="0"/>
              <a:buChar char="•"/>
            </a:pPr>
            <a:endParaRPr lang="da-DK" sz="2000" dirty="0">
              <a:latin typeface="Noto Serif KR" panose="02020400000000000000" pitchFamily="18" charset="-128"/>
              <a:ea typeface="Noto Serif KR" panose="02020400000000000000" pitchFamily="18" charset="-128"/>
            </a:endParaRPr>
          </a:p>
        </p:txBody>
      </p:sp>
      <p:pic>
        <p:nvPicPr>
          <p:cNvPr id="12" name="Billed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1983301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0" y="0"/>
            <a:ext cx="12192000" cy="6858000"/>
          </a:xfrm>
          <a:prstGeom prst="rect">
            <a:avLst/>
          </a:prstGeom>
          <a:solidFill>
            <a:srgbClr val="88C69C"/>
          </a:solidFill>
          <a:ln>
            <a:solidFill>
              <a:srgbClr val="88C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el 1"/>
          <p:cNvSpPr txBox="1">
            <a:spLocks/>
          </p:cNvSpPr>
          <p:nvPr/>
        </p:nvSpPr>
        <p:spPr>
          <a:xfrm>
            <a:off x="1986394" y="1917946"/>
            <a:ext cx="3929844" cy="2695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da-DK" sz="5000" dirty="0">
                <a:solidFill>
                  <a:srgbClr val="377466"/>
                </a:solidFill>
                <a:latin typeface="Noto Serif KR Black" panose="02020900000000000000" pitchFamily="18" charset="-128"/>
                <a:ea typeface="Noto Serif KR Black" panose="02020900000000000000" pitchFamily="18" charset="-128"/>
              </a:rPr>
              <a:t>Spis flere grøntsager og frugter</a:t>
            </a:r>
            <a:endParaRPr lang="da-DK" sz="5000" dirty="0">
              <a:solidFill>
                <a:srgbClr val="377466"/>
              </a:solidFill>
              <a:latin typeface="Noto Serif KR Black" panose="02020900000000000000" pitchFamily="18" charset="-128"/>
              <a:ea typeface="Noto Serif KR Black" panose="02020900000000000000" pitchFamily="18" charset="-128"/>
              <a:cs typeface="Calibri" panose="020F0502020204030204" pitchFamily="34" charset="0"/>
            </a:endParaRPr>
          </a:p>
        </p:txBody>
      </p:sp>
      <p:sp>
        <p:nvSpPr>
          <p:cNvPr id="9" name="Titel 1"/>
          <p:cNvSpPr txBox="1">
            <a:spLocks/>
          </p:cNvSpPr>
          <p:nvPr/>
        </p:nvSpPr>
        <p:spPr>
          <a:xfrm>
            <a:off x="2111016" y="2062572"/>
            <a:ext cx="7892935"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endParaRPr lang="da-DK" sz="5000" dirty="0">
              <a:solidFill>
                <a:srgbClr val="EE7136"/>
              </a:solidFill>
              <a:latin typeface="Noto Serif KR SemiBold" panose="02020600000000000000" pitchFamily="18" charset="-128"/>
              <a:ea typeface="Noto Serif KR SemiBold" panose="02020600000000000000" pitchFamily="18" charset="-128"/>
              <a:cs typeface="Calibri" panose="020F0502020204030204" pitchFamily="34" charset="0"/>
            </a:endParaRPr>
          </a:p>
        </p:txBody>
      </p:sp>
      <p:sp>
        <p:nvSpPr>
          <p:cNvPr id="14"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5"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15</a:t>
            </a:fld>
            <a:endParaRPr lang="da-DK" dirty="0">
              <a:solidFill>
                <a:prstClr val="white"/>
              </a:solidFill>
              <a:latin typeface="Arial"/>
            </a:endParaRPr>
          </a:p>
        </p:txBody>
      </p:sp>
      <p:pic>
        <p:nvPicPr>
          <p:cNvPr id="16" name="Billed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117" y="6506697"/>
            <a:ext cx="219475" cy="201185"/>
          </a:xfrm>
          <a:prstGeom prst="rect">
            <a:avLst/>
          </a:prstGeom>
        </p:spPr>
      </p:pic>
      <p:pic>
        <p:nvPicPr>
          <p:cNvPr id="17" name="Billede 16"/>
          <p:cNvPicPr>
            <a:picLocks noChangeAspect="1"/>
          </p:cNvPicPr>
          <p:nvPr/>
        </p:nvPicPr>
        <p:blipFill rotWithShape="1">
          <a:blip r:embed="rId4" cstate="print">
            <a:extLst>
              <a:ext uri="{28A0092B-C50C-407E-A947-70E740481C1C}">
                <a14:useLocalDpi xmlns:a14="http://schemas.microsoft.com/office/drawing/2010/main" val="0"/>
              </a:ext>
            </a:extLst>
          </a:blip>
          <a:srcRect l="32512" t="28664" r="32940" b="24721"/>
          <a:stretch/>
        </p:blipFill>
        <p:spPr>
          <a:xfrm>
            <a:off x="8261630" y="2609799"/>
            <a:ext cx="726102" cy="653127"/>
          </a:xfrm>
          <a:prstGeom prst="rect">
            <a:avLst/>
          </a:prstGeom>
        </p:spPr>
      </p:pic>
      <p:pic>
        <p:nvPicPr>
          <p:cNvPr id="18" name="Billed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9887" y="3113344"/>
            <a:ext cx="941393" cy="1412091"/>
          </a:xfrm>
          <a:prstGeom prst="rect">
            <a:avLst/>
          </a:prstGeom>
        </p:spPr>
      </p:pic>
      <p:pic>
        <p:nvPicPr>
          <p:cNvPr id="19" name="Billede 18"/>
          <p:cNvPicPr>
            <a:picLocks noChangeAspect="1"/>
          </p:cNvPicPr>
          <p:nvPr/>
        </p:nvPicPr>
        <p:blipFill rotWithShape="1">
          <a:blip r:embed="rId6" cstate="print">
            <a:extLst>
              <a:ext uri="{28A0092B-C50C-407E-A947-70E740481C1C}">
                <a14:useLocalDpi xmlns:a14="http://schemas.microsoft.com/office/drawing/2010/main" val="0"/>
              </a:ext>
            </a:extLst>
          </a:blip>
          <a:srcRect l="27747" t="24005" r="33901" b="20455"/>
          <a:stretch/>
        </p:blipFill>
        <p:spPr>
          <a:xfrm>
            <a:off x="8221760" y="4320888"/>
            <a:ext cx="822686" cy="794247"/>
          </a:xfrm>
          <a:prstGeom prst="rect">
            <a:avLst/>
          </a:prstGeom>
        </p:spPr>
      </p:pic>
      <p:pic>
        <p:nvPicPr>
          <p:cNvPr id="20" name="Billed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78685" y="4069432"/>
            <a:ext cx="1057768" cy="1312876"/>
          </a:xfrm>
          <a:prstGeom prst="rect">
            <a:avLst/>
          </a:prstGeom>
        </p:spPr>
      </p:pic>
      <p:pic>
        <p:nvPicPr>
          <p:cNvPr id="21" name="Billede 20"/>
          <p:cNvPicPr>
            <a:picLocks noChangeAspect="1"/>
          </p:cNvPicPr>
          <p:nvPr/>
        </p:nvPicPr>
        <p:blipFill rotWithShape="1">
          <a:blip r:embed="rId8" cstate="print">
            <a:extLst>
              <a:ext uri="{28A0092B-C50C-407E-A947-70E740481C1C}">
                <a14:useLocalDpi xmlns:a14="http://schemas.microsoft.com/office/drawing/2010/main" val="0"/>
              </a:ext>
            </a:extLst>
          </a:blip>
          <a:srcRect l="30227" t="12830" r="30708" b="21411"/>
          <a:stretch/>
        </p:blipFill>
        <p:spPr>
          <a:xfrm>
            <a:off x="6674564" y="2498086"/>
            <a:ext cx="622837" cy="698961"/>
          </a:xfrm>
          <a:prstGeom prst="rect">
            <a:avLst/>
          </a:prstGeom>
        </p:spPr>
      </p:pic>
      <p:pic>
        <p:nvPicPr>
          <p:cNvPr id="22" name="Billede 21"/>
          <p:cNvPicPr>
            <a:picLocks noChangeAspect="1"/>
          </p:cNvPicPr>
          <p:nvPr/>
        </p:nvPicPr>
        <p:blipFill rotWithShape="1">
          <a:blip r:embed="rId9" cstate="print">
            <a:extLst>
              <a:ext uri="{28A0092B-C50C-407E-A947-70E740481C1C}">
                <a14:useLocalDpi xmlns:a14="http://schemas.microsoft.com/office/drawing/2010/main" val="0"/>
              </a:ext>
            </a:extLst>
          </a:blip>
          <a:srcRect l="34134" t="22590" r="30998" b="22282"/>
          <a:stretch/>
        </p:blipFill>
        <p:spPr>
          <a:xfrm>
            <a:off x="9207987" y="3384150"/>
            <a:ext cx="768166" cy="809689"/>
          </a:xfrm>
          <a:prstGeom prst="rect">
            <a:avLst/>
          </a:prstGeom>
        </p:spPr>
      </p:pic>
      <p:pic>
        <p:nvPicPr>
          <p:cNvPr id="24" name="Billede 23"/>
          <p:cNvPicPr>
            <a:picLocks noChangeAspect="1"/>
          </p:cNvPicPr>
          <p:nvPr/>
        </p:nvPicPr>
        <p:blipFill rotWithShape="1">
          <a:blip r:embed="rId10" cstate="print">
            <a:extLst>
              <a:ext uri="{28A0092B-C50C-407E-A947-70E740481C1C}">
                <a14:useLocalDpi xmlns:a14="http://schemas.microsoft.com/office/drawing/2010/main" val="0"/>
              </a:ext>
            </a:extLst>
          </a:blip>
          <a:srcRect l="32481" t="5966" r="35227"/>
          <a:stretch/>
        </p:blipFill>
        <p:spPr>
          <a:xfrm rot="20658899">
            <a:off x="6799065" y="4421833"/>
            <a:ext cx="494006" cy="885543"/>
          </a:xfrm>
          <a:prstGeom prst="rect">
            <a:avLst/>
          </a:prstGeom>
        </p:spPr>
      </p:pic>
      <p:pic>
        <p:nvPicPr>
          <p:cNvPr id="25" name="Billede 24"/>
          <p:cNvPicPr>
            <a:picLocks noChangeAspect="1"/>
          </p:cNvPicPr>
          <p:nvPr/>
        </p:nvPicPr>
        <p:blipFill rotWithShape="1">
          <a:blip r:embed="rId11" cstate="print">
            <a:extLst>
              <a:ext uri="{28A0092B-C50C-407E-A947-70E740481C1C}">
                <a14:useLocalDpi xmlns:a14="http://schemas.microsoft.com/office/drawing/2010/main" val="0"/>
              </a:ext>
            </a:extLst>
          </a:blip>
          <a:srcRect l="32481" t="5966" r="35227"/>
          <a:stretch/>
        </p:blipFill>
        <p:spPr>
          <a:xfrm rot="451819">
            <a:off x="8249796" y="1499817"/>
            <a:ext cx="589983" cy="1057589"/>
          </a:xfrm>
          <a:prstGeom prst="rect">
            <a:avLst/>
          </a:prstGeom>
        </p:spPr>
      </p:pic>
      <p:pic>
        <p:nvPicPr>
          <p:cNvPr id="2" name="Billede 1"/>
          <p:cNvPicPr>
            <a:picLocks noChangeAspect="1"/>
          </p:cNvPicPr>
          <p:nvPr/>
        </p:nvPicPr>
        <p:blipFill rotWithShape="1">
          <a:blip r:embed="rId12" cstate="print">
            <a:extLst>
              <a:ext uri="{28A0092B-C50C-407E-A947-70E740481C1C}">
                <a14:useLocalDpi xmlns:a14="http://schemas.microsoft.com/office/drawing/2010/main" val="0"/>
              </a:ext>
            </a:extLst>
          </a:blip>
          <a:srcRect l="25472" t="16761" r="26705" b="14631"/>
          <a:stretch/>
        </p:blipFill>
        <p:spPr>
          <a:xfrm>
            <a:off x="6583192" y="1520580"/>
            <a:ext cx="832229" cy="795973"/>
          </a:xfrm>
          <a:prstGeom prst="rect">
            <a:avLst/>
          </a:prstGeom>
        </p:spPr>
      </p:pic>
      <p:pic>
        <p:nvPicPr>
          <p:cNvPr id="3" name="Billede 2"/>
          <p:cNvPicPr>
            <a:picLocks noChangeAspect="1"/>
          </p:cNvPicPr>
          <p:nvPr/>
        </p:nvPicPr>
        <p:blipFill rotWithShape="1">
          <a:blip r:embed="rId13" cstate="print">
            <a:extLst>
              <a:ext uri="{28A0092B-C50C-407E-A947-70E740481C1C}">
                <a14:useLocalDpi xmlns:a14="http://schemas.microsoft.com/office/drawing/2010/main" val="0"/>
              </a:ext>
            </a:extLst>
          </a:blip>
          <a:srcRect l="36648" t="11222" r="38636" b="14204"/>
          <a:stretch/>
        </p:blipFill>
        <p:spPr>
          <a:xfrm rot="16200000">
            <a:off x="7489360" y="2235290"/>
            <a:ext cx="449514" cy="904194"/>
          </a:xfrm>
          <a:prstGeom prst="rect">
            <a:avLst/>
          </a:prstGeom>
        </p:spPr>
      </p:pic>
      <p:pic>
        <p:nvPicPr>
          <p:cNvPr id="27" name="Billede 26"/>
          <p:cNvPicPr>
            <a:picLocks noChangeAspect="1"/>
          </p:cNvPicPr>
          <p:nvPr/>
        </p:nvPicPr>
        <p:blipFill rotWithShape="1">
          <a:blip r:embed="rId14" cstate="print">
            <a:extLst>
              <a:ext uri="{28A0092B-C50C-407E-A947-70E740481C1C}">
                <a14:useLocalDpi xmlns:a14="http://schemas.microsoft.com/office/drawing/2010/main" val="0"/>
              </a:ext>
            </a:extLst>
          </a:blip>
          <a:srcRect l="36648" t="11222" r="38636" b="14204"/>
          <a:stretch/>
        </p:blipFill>
        <p:spPr>
          <a:xfrm rot="5400000" flipH="1">
            <a:off x="7589051" y="2618950"/>
            <a:ext cx="431371" cy="867701"/>
          </a:xfrm>
          <a:prstGeom prst="rect">
            <a:avLst/>
          </a:prstGeom>
        </p:spPr>
      </p:pic>
      <p:pic>
        <p:nvPicPr>
          <p:cNvPr id="28" name="Pladsholder til indhold 7"/>
          <p:cNvPicPr>
            <a:picLocks noGrp="1" noChangeAspect="1"/>
          </p:cNvPicPr>
          <p:nvPr>
            <p:ph idx="1"/>
          </p:nvPr>
        </p:nvPicPr>
        <p:blipFill rotWithShape="1">
          <a:blip r:embed="rId15" cstate="print">
            <a:extLst>
              <a:ext uri="{28A0092B-C50C-407E-A947-70E740481C1C}">
                <a14:useLocalDpi xmlns:a14="http://schemas.microsoft.com/office/drawing/2010/main" val="0"/>
              </a:ext>
            </a:extLst>
          </a:blip>
          <a:srcRect l="33485" t="1" r="39418" b="9382"/>
          <a:stretch/>
        </p:blipFill>
        <p:spPr>
          <a:xfrm>
            <a:off x="9204525" y="1331921"/>
            <a:ext cx="242615" cy="1217055"/>
          </a:xfrm>
        </p:spPr>
      </p:pic>
      <p:pic>
        <p:nvPicPr>
          <p:cNvPr id="29" name="Pladsholder til indhold 5"/>
          <p:cNvPicPr>
            <a:picLocks noChangeAspect="1"/>
          </p:cNvPicPr>
          <p:nvPr/>
        </p:nvPicPr>
        <p:blipFill rotWithShape="1">
          <a:blip r:embed="rId16" cstate="print">
            <a:extLst>
              <a:ext uri="{28A0092B-C50C-407E-A947-70E740481C1C}">
                <a14:useLocalDpi xmlns:a14="http://schemas.microsoft.com/office/drawing/2010/main" val="0"/>
              </a:ext>
            </a:extLst>
          </a:blip>
          <a:srcRect l="29443" r="31805" b="218"/>
          <a:stretch/>
        </p:blipFill>
        <p:spPr>
          <a:xfrm>
            <a:off x="9400914" y="1360408"/>
            <a:ext cx="348410" cy="1345680"/>
          </a:xfrm>
          <a:prstGeom prst="rect">
            <a:avLst/>
          </a:prstGeom>
        </p:spPr>
      </p:pic>
      <p:pic>
        <p:nvPicPr>
          <p:cNvPr id="30" name="Pladsholder til indhold 5"/>
          <p:cNvPicPr>
            <a:picLocks noChangeAspect="1"/>
          </p:cNvPicPr>
          <p:nvPr/>
        </p:nvPicPr>
        <p:blipFill rotWithShape="1">
          <a:blip r:embed="rId16" cstate="print">
            <a:extLst>
              <a:ext uri="{28A0092B-C50C-407E-A947-70E740481C1C}">
                <a14:useLocalDpi xmlns:a14="http://schemas.microsoft.com/office/drawing/2010/main" val="0"/>
              </a:ext>
            </a:extLst>
          </a:blip>
          <a:srcRect l="29443" r="31805" b="218"/>
          <a:stretch/>
        </p:blipFill>
        <p:spPr>
          <a:xfrm>
            <a:off x="9660564" y="1353312"/>
            <a:ext cx="348410" cy="1345680"/>
          </a:xfrm>
          <a:prstGeom prst="rect">
            <a:avLst/>
          </a:prstGeom>
        </p:spPr>
      </p:pic>
      <p:pic>
        <p:nvPicPr>
          <p:cNvPr id="7" name="Billede 6"/>
          <p:cNvPicPr>
            <a:picLocks noChangeAspect="1"/>
          </p:cNvPicPr>
          <p:nvPr/>
        </p:nvPicPr>
        <p:blipFill rotWithShape="1">
          <a:blip r:embed="rId17" cstate="print">
            <a:extLst>
              <a:ext uri="{28A0092B-C50C-407E-A947-70E740481C1C}">
                <a14:useLocalDpi xmlns:a14="http://schemas.microsoft.com/office/drawing/2010/main" val="0"/>
              </a:ext>
            </a:extLst>
          </a:blip>
          <a:srcRect l="36743" t="15342" r="40151" b="15625"/>
          <a:stretch/>
        </p:blipFill>
        <p:spPr>
          <a:xfrm rot="15500247">
            <a:off x="9281682" y="2795407"/>
            <a:ext cx="397476" cy="791694"/>
          </a:xfrm>
          <a:prstGeom prst="rect">
            <a:avLst/>
          </a:prstGeom>
        </p:spPr>
      </p:pic>
      <p:pic>
        <p:nvPicPr>
          <p:cNvPr id="31" name="Billede 30"/>
          <p:cNvPicPr>
            <a:picLocks noChangeAspect="1"/>
          </p:cNvPicPr>
          <p:nvPr/>
        </p:nvPicPr>
        <p:blipFill rotWithShape="1">
          <a:blip r:embed="rId17" cstate="print">
            <a:extLst>
              <a:ext uri="{28A0092B-C50C-407E-A947-70E740481C1C}">
                <a14:useLocalDpi xmlns:a14="http://schemas.microsoft.com/office/drawing/2010/main" val="0"/>
              </a:ext>
            </a:extLst>
          </a:blip>
          <a:srcRect l="36743" t="15342" r="40151" b="15625"/>
          <a:stretch/>
        </p:blipFill>
        <p:spPr>
          <a:xfrm rot="5880744" flipH="1">
            <a:off x="9291307" y="2379072"/>
            <a:ext cx="397476" cy="791694"/>
          </a:xfrm>
          <a:prstGeom prst="rect">
            <a:avLst/>
          </a:prstGeom>
        </p:spPr>
      </p:pic>
      <p:pic>
        <p:nvPicPr>
          <p:cNvPr id="32" name="Billede 31"/>
          <p:cNvPicPr>
            <a:picLocks noChangeAspect="1"/>
          </p:cNvPicPr>
          <p:nvPr/>
        </p:nvPicPr>
        <p:blipFill rotWithShape="1">
          <a:blip r:embed="rId18" cstate="print">
            <a:extLst>
              <a:ext uri="{28A0092B-C50C-407E-A947-70E740481C1C}">
                <a14:useLocalDpi xmlns:a14="http://schemas.microsoft.com/office/drawing/2010/main" val="0"/>
              </a:ext>
            </a:extLst>
          </a:blip>
          <a:srcRect l="36342" t="24248" r="40649" b="28142"/>
          <a:stretch/>
        </p:blipFill>
        <p:spPr>
          <a:xfrm>
            <a:off x="8635900" y="3759483"/>
            <a:ext cx="271693" cy="374797"/>
          </a:xfrm>
          <a:prstGeom prst="rect">
            <a:avLst/>
          </a:prstGeom>
        </p:spPr>
      </p:pic>
      <p:pic>
        <p:nvPicPr>
          <p:cNvPr id="33" name="Billede 32"/>
          <p:cNvPicPr>
            <a:picLocks noChangeAspect="1"/>
          </p:cNvPicPr>
          <p:nvPr/>
        </p:nvPicPr>
        <p:blipFill rotWithShape="1">
          <a:blip r:embed="rId18" cstate="print">
            <a:extLst>
              <a:ext uri="{28A0092B-C50C-407E-A947-70E740481C1C}">
                <a14:useLocalDpi xmlns:a14="http://schemas.microsoft.com/office/drawing/2010/main" val="0"/>
              </a:ext>
            </a:extLst>
          </a:blip>
          <a:srcRect l="36342" t="24248" r="40649" b="28142"/>
          <a:stretch/>
        </p:blipFill>
        <p:spPr>
          <a:xfrm>
            <a:off x="8625038" y="3342655"/>
            <a:ext cx="271693" cy="374797"/>
          </a:xfrm>
          <a:prstGeom prst="rect">
            <a:avLst/>
          </a:prstGeom>
        </p:spPr>
      </p:pic>
      <p:pic>
        <p:nvPicPr>
          <p:cNvPr id="34" name="Billede 33"/>
          <p:cNvPicPr>
            <a:picLocks noChangeAspect="1"/>
          </p:cNvPicPr>
          <p:nvPr/>
        </p:nvPicPr>
        <p:blipFill rotWithShape="1">
          <a:blip r:embed="rId18" cstate="print">
            <a:extLst>
              <a:ext uri="{28A0092B-C50C-407E-A947-70E740481C1C}">
                <a14:useLocalDpi xmlns:a14="http://schemas.microsoft.com/office/drawing/2010/main" val="0"/>
              </a:ext>
            </a:extLst>
          </a:blip>
          <a:srcRect l="36342" t="24248" r="40649" b="28142"/>
          <a:stretch/>
        </p:blipFill>
        <p:spPr>
          <a:xfrm>
            <a:off x="8311243" y="3762167"/>
            <a:ext cx="271693" cy="374797"/>
          </a:xfrm>
          <a:prstGeom prst="rect">
            <a:avLst/>
          </a:prstGeom>
        </p:spPr>
      </p:pic>
      <p:pic>
        <p:nvPicPr>
          <p:cNvPr id="35" name="Billede 34"/>
          <p:cNvPicPr>
            <a:picLocks noChangeAspect="1"/>
          </p:cNvPicPr>
          <p:nvPr/>
        </p:nvPicPr>
        <p:blipFill rotWithShape="1">
          <a:blip r:embed="rId18" cstate="print">
            <a:extLst>
              <a:ext uri="{28A0092B-C50C-407E-A947-70E740481C1C}">
                <a14:useLocalDpi xmlns:a14="http://schemas.microsoft.com/office/drawing/2010/main" val="0"/>
              </a:ext>
            </a:extLst>
          </a:blip>
          <a:srcRect l="36342" t="24248" r="40649" b="28142"/>
          <a:stretch/>
        </p:blipFill>
        <p:spPr>
          <a:xfrm>
            <a:off x="8310713" y="3351800"/>
            <a:ext cx="271693" cy="374797"/>
          </a:xfrm>
          <a:prstGeom prst="rect">
            <a:avLst/>
          </a:prstGeom>
        </p:spPr>
      </p:pic>
      <p:pic>
        <p:nvPicPr>
          <p:cNvPr id="36" name="Billede 35"/>
          <p:cNvPicPr>
            <a:picLocks noChangeAspect="1"/>
          </p:cNvPicPr>
          <p:nvPr/>
        </p:nvPicPr>
        <p:blipFill rotWithShape="1">
          <a:blip r:embed="rId19" cstate="print">
            <a:extLst>
              <a:ext uri="{28A0092B-C50C-407E-A947-70E740481C1C}">
                <a14:useLocalDpi xmlns:a14="http://schemas.microsoft.com/office/drawing/2010/main" val="0"/>
              </a:ext>
            </a:extLst>
          </a:blip>
          <a:srcRect l="29640" t="25142" r="33428" b="21449"/>
          <a:stretch/>
        </p:blipFill>
        <p:spPr>
          <a:xfrm>
            <a:off x="7347197" y="4383739"/>
            <a:ext cx="282088" cy="271961"/>
          </a:xfrm>
          <a:prstGeom prst="rect">
            <a:avLst/>
          </a:prstGeom>
        </p:spPr>
      </p:pic>
      <p:pic>
        <p:nvPicPr>
          <p:cNvPr id="38" name="Billede 37"/>
          <p:cNvPicPr>
            <a:picLocks noChangeAspect="1"/>
          </p:cNvPicPr>
          <p:nvPr/>
        </p:nvPicPr>
        <p:blipFill rotWithShape="1">
          <a:blip r:embed="rId20" cstate="print">
            <a:extLst>
              <a:ext uri="{28A0092B-C50C-407E-A947-70E740481C1C}">
                <a14:useLocalDpi xmlns:a14="http://schemas.microsoft.com/office/drawing/2010/main" val="0"/>
              </a:ext>
            </a:extLst>
          </a:blip>
          <a:srcRect l="29640" t="25142" r="33428" b="21449"/>
          <a:stretch/>
        </p:blipFill>
        <p:spPr>
          <a:xfrm>
            <a:off x="7656701" y="4320235"/>
            <a:ext cx="444462" cy="428507"/>
          </a:xfrm>
          <a:prstGeom prst="rect">
            <a:avLst/>
          </a:prstGeom>
        </p:spPr>
      </p:pic>
      <p:pic>
        <p:nvPicPr>
          <p:cNvPr id="39" name="Billede 38"/>
          <p:cNvPicPr>
            <a:picLocks noChangeAspect="1"/>
          </p:cNvPicPr>
          <p:nvPr/>
        </p:nvPicPr>
        <p:blipFill rotWithShape="1">
          <a:blip r:embed="rId21" cstate="print">
            <a:extLst>
              <a:ext uri="{28A0092B-C50C-407E-A947-70E740481C1C}">
                <a14:useLocalDpi xmlns:a14="http://schemas.microsoft.com/office/drawing/2010/main" val="0"/>
              </a:ext>
            </a:extLst>
          </a:blip>
          <a:srcRect l="29640" t="25142" r="33428" b="21449"/>
          <a:stretch/>
        </p:blipFill>
        <p:spPr>
          <a:xfrm>
            <a:off x="7488507" y="4729352"/>
            <a:ext cx="298956" cy="288224"/>
          </a:xfrm>
          <a:prstGeom prst="rect">
            <a:avLst/>
          </a:prstGeom>
        </p:spPr>
      </p:pic>
      <p:pic>
        <p:nvPicPr>
          <p:cNvPr id="42" name="Pladsholder til indhold 7"/>
          <p:cNvPicPr>
            <a:picLocks noChangeAspect="1"/>
          </p:cNvPicPr>
          <p:nvPr/>
        </p:nvPicPr>
        <p:blipFill rotWithShape="1">
          <a:blip r:embed="rId15" cstate="print">
            <a:extLst>
              <a:ext uri="{28A0092B-C50C-407E-A947-70E740481C1C}">
                <a14:useLocalDpi xmlns:a14="http://schemas.microsoft.com/office/drawing/2010/main" val="0"/>
              </a:ext>
            </a:extLst>
          </a:blip>
          <a:srcRect l="33485" t="1" r="39418" b="9382"/>
          <a:stretch/>
        </p:blipFill>
        <p:spPr>
          <a:xfrm>
            <a:off x="8946830" y="1323435"/>
            <a:ext cx="242615" cy="1217055"/>
          </a:xfrm>
          <a:prstGeom prst="rect">
            <a:avLst/>
          </a:prstGeom>
        </p:spPr>
      </p:pic>
      <p:pic>
        <p:nvPicPr>
          <p:cNvPr id="43" name="Billede 42"/>
          <p:cNvPicPr>
            <a:picLocks noChangeAspect="1"/>
          </p:cNvPicPr>
          <p:nvPr/>
        </p:nvPicPr>
        <p:blipFill rotWithShape="1">
          <a:blip r:embed="rId22" cstate="print">
            <a:extLst>
              <a:ext uri="{28A0092B-C50C-407E-A947-70E740481C1C}">
                <a14:useLocalDpi xmlns:a14="http://schemas.microsoft.com/office/drawing/2010/main" val="0"/>
              </a:ext>
            </a:extLst>
          </a:blip>
          <a:srcRect l="19697" t="10796" r="19792" b="7103"/>
          <a:stretch/>
        </p:blipFill>
        <p:spPr>
          <a:xfrm>
            <a:off x="7299996" y="3412582"/>
            <a:ext cx="817668" cy="739612"/>
          </a:xfrm>
          <a:prstGeom prst="rect">
            <a:avLst/>
          </a:prstGeom>
        </p:spPr>
      </p:pic>
      <p:pic>
        <p:nvPicPr>
          <p:cNvPr id="37" name="Billede 3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pic>
        <p:nvPicPr>
          <p:cNvPr id="41" name="Billede 40"/>
          <p:cNvPicPr>
            <a:picLocks noChangeAspect="1"/>
          </p:cNvPicPr>
          <p:nvPr/>
        </p:nvPicPr>
        <p:blipFill rotWithShape="1">
          <a:blip r:embed="rId13" cstate="print">
            <a:extLst>
              <a:ext uri="{28A0092B-C50C-407E-A947-70E740481C1C}">
                <a14:useLocalDpi xmlns:a14="http://schemas.microsoft.com/office/drawing/2010/main" val="0"/>
              </a:ext>
            </a:extLst>
          </a:blip>
          <a:srcRect l="36648" t="11222" r="38636" b="14204"/>
          <a:stretch/>
        </p:blipFill>
        <p:spPr>
          <a:xfrm rot="16200000">
            <a:off x="7434890" y="2265044"/>
            <a:ext cx="449514" cy="904194"/>
          </a:xfrm>
          <a:prstGeom prst="rect">
            <a:avLst/>
          </a:prstGeom>
        </p:spPr>
      </p:pic>
      <p:pic>
        <p:nvPicPr>
          <p:cNvPr id="44" name="Billede 43"/>
          <p:cNvPicPr>
            <a:picLocks noChangeAspect="1"/>
          </p:cNvPicPr>
          <p:nvPr/>
        </p:nvPicPr>
        <p:blipFill rotWithShape="1">
          <a:blip r:embed="rId14" cstate="print">
            <a:extLst>
              <a:ext uri="{28A0092B-C50C-407E-A947-70E740481C1C}">
                <a14:useLocalDpi xmlns:a14="http://schemas.microsoft.com/office/drawing/2010/main" val="0"/>
              </a:ext>
            </a:extLst>
          </a:blip>
          <a:srcRect l="36648" t="11222" r="38636" b="14204"/>
          <a:stretch/>
        </p:blipFill>
        <p:spPr>
          <a:xfrm rot="5400000" flipH="1">
            <a:off x="7534581" y="2648704"/>
            <a:ext cx="431371" cy="867701"/>
          </a:xfrm>
          <a:prstGeom prst="rect">
            <a:avLst/>
          </a:prstGeom>
        </p:spPr>
      </p:pic>
      <p:pic>
        <p:nvPicPr>
          <p:cNvPr id="45" name="Billede 44"/>
          <p:cNvPicPr>
            <a:picLocks noChangeAspect="1"/>
          </p:cNvPicPr>
          <p:nvPr/>
        </p:nvPicPr>
        <p:blipFill rotWithShape="1">
          <a:blip r:embed="rId24" cstate="print">
            <a:extLst>
              <a:ext uri="{28A0092B-C50C-407E-A947-70E740481C1C}">
                <a14:useLocalDpi xmlns:a14="http://schemas.microsoft.com/office/drawing/2010/main" val="0"/>
              </a:ext>
            </a:extLst>
          </a:blip>
          <a:srcRect l="31439" t="17045" r="33144" b="25710"/>
          <a:stretch/>
        </p:blipFill>
        <p:spPr>
          <a:xfrm>
            <a:off x="7505411" y="1561031"/>
            <a:ext cx="628590" cy="677331"/>
          </a:xfrm>
          <a:prstGeom prst="rect">
            <a:avLst/>
          </a:prstGeom>
        </p:spPr>
      </p:pic>
    </p:spTree>
    <p:extLst>
      <p:ext uri="{BB962C8B-B14F-4D97-AF65-F5344CB8AC3E}">
        <p14:creationId xmlns:p14="http://schemas.microsoft.com/office/powerpoint/2010/main" val="115820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0" y="0"/>
            <a:ext cx="12192000" cy="6887257"/>
          </a:xfrm>
          <a:prstGeom prst="rect">
            <a:avLst/>
          </a:prstGeom>
          <a:solidFill>
            <a:srgbClr val="88C69C"/>
          </a:solidFill>
          <a:ln>
            <a:solidFill>
              <a:srgbClr val="76C1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p:cNvSpPr>
            <a:spLocks noGrp="1"/>
          </p:cNvSpPr>
          <p:nvPr>
            <p:ph type="title"/>
          </p:nvPr>
        </p:nvSpPr>
        <p:spPr>
          <a:xfrm>
            <a:off x="753976" y="612195"/>
            <a:ext cx="7424824" cy="2049117"/>
          </a:xfrm>
        </p:spPr>
        <p:txBody>
          <a:bodyPr>
            <a:noAutofit/>
          </a:bodyPr>
          <a:lstStyle/>
          <a:p>
            <a:r>
              <a:rPr lang="da-DK" sz="5000" dirty="0">
                <a:solidFill>
                  <a:srgbClr val="377466"/>
                </a:solidFill>
                <a:latin typeface="Noto Serif KR Black" panose="02020900000000000000" pitchFamily="18" charset="-128"/>
                <a:ea typeface="Noto Serif KR Black" panose="02020900000000000000" pitchFamily="18" charset="-128"/>
              </a:rPr>
              <a:t>Spis flere grøntsager </a:t>
            </a:r>
            <a:br>
              <a:rPr lang="da-DK" sz="5000" dirty="0">
                <a:solidFill>
                  <a:srgbClr val="377466"/>
                </a:solidFill>
                <a:latin typeface="Noto Serif KR Black" panose="02020900000000000000" pitchFamily="18" charset="-128"/>
                <a:ea typeface="Noto Serif KR Black" panose="02020900000000000000" pitchFamily="18" charset="-128"/>
              </a:rPr>
            </a:br>
            <a:r>
              <a:rPr lang="da-DK" sz="5000" dirty="0">
                <a:solidFill>
                  <a:srgbClr val="377466"/>
                </a:solidFill>
                <a:latin typeface="Noto Serif KR Black" panose="02020900000000000000" pitchFamily="18" charset="-128"/>
                <a:ea typeface="Noto Serif KR Black" panose="02020900000000000000" pitchFamily="18" charset="-128"/>
              </a:rPr>
              <a:t>og frugter</a:t>
            </a:r>
          </a:p>
        </p:txBody>
      </p:sp>
      <p:pic>
        <p:nvPicPr>
          <p:cNvPr id="11" name="Billed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1601" y="120545"/>
            <a:ext cx="3168352" cy="945883"/>
          </a:xfrm>
          <a:prstGeom prst="rect">
            <a:avLst/>
          </a:prstGeom>
        </p:spPr>
      </p:pic>
      <p:sp>
        <p:nvSpPr>
          <p:cNvPr id="12"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3"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16</a:t>
            </a:fld>
            <a:endParaRPr lang="da-DK" dirty="0">
              <a:solidFill>
                <a:prstClr val="white"/>
              </a:solidFill>
              <a:latin typeface="Arial"/>
            </a:endParaRPr>
          </a:p>
        </p:txBody>
      </p:sp>
      <p:pic>
        <p:nvPicPr>
          <p:cNvPr id="14" name="Billed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pic>
        <p:nvPicPr>
          <p:cNvPr id="7" name="Billede 6"/>
          <p:cNvPicPr>
            <a:picLocks noChangeAspect="1"/>
          </p:cNvPicPr>
          <p:nvPr/>
        </p:nvPicPr>
        <p:blipFill>
          <a:blip r:embed="rId5"/>
          <a:stretch>
            <a:fillRect/>
          </a:stretch>
        </p:blipFill>
        <p:spPr>
          <a:xfrm rot="21305445">
            <a:off x="2911357" y="5060486"/>
            <a:ext cx="674828" cy="1067638"/>
          </a:xfrm>
          <a:prstGeom prst="rect">
            <a:avLst/>
          </a:prstGeom>
        </p:spPr>
      </p:pic>
      <p:sp>
        <p:nvSpPr>
          <p:cNvPr id="16" name="Pladsholder til tekst 6"/>
          <p:cNvSpPr txBox="1">
            <a:spLocks/>
          </p:cNvSpPr>
          <p:nvPr/>
        </p:nvSpPr>
        <p:spPr>
          <a:xfrm>
            <a:off x="5028655" y="2677393"/>
            <a:ext cx="5866139" cy="3829028"/>
          </a:xfrm>
          <a:prstGeom prst="rect">
            <a:avLst/>
          </a:prstGeom>
        </p:spPr>
        <p:txBody>
          <a:bodyPr vert="horz" lIns="0" tIns="0" rIns="0" bIns="0" rtlCol="0">
            <a:noAutofit/>
          </a:bodyPr>
          <a:lstStyle>
            <a:lvl1pPr marL="0" indent="0" algn="l" defTabSz="914400" rtl="0" eaLnBrk="1" latinLnBrk="0" hangingPunct="1">
              <a:lnSpc>
                <a:spcPct val="88000"/>
              </a:lnSpc>
              <a:spcBef>
                <a:spcPts val="0"/>
              </a:spcBef>
              <a:buFontTx/>
              <a:buNone/>
              <a:defRPr sz="3200" b="1" kern="1200">
                <a:solidFill>
                  <a:schemeClr val="tx2"/>
                </a:solidFill>
                <a:latin typeface="+mn-lt"/>
                <a:ea typeface="+mn-ea"/>
                <a:cs typeface="+mn-cs"/>
              </a:defRPr>
            </a:lvl1pPr>
            <a:lvl2pPr marL="216000" indent="-21600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2pPr>
            <a:lvl3pPr marL="432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3pPr>
            <a:lvl4pPr marL="648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4pPr>
            <a:lvl5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5pPr>
            <a:lvl6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6pPr>
            <a:lvl7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7pPr>
            <a:lvl8pPr marL="864000" indent="-216000" algn="l" defTabSz="914400" rtl="0" eaLnBrk="1" latinLnBrk="0" hangingPunct="1">
              <a:lnSpc>
                <a:spcPct val="92000"/>
              </a:lnSpc>
              <a:spcBef>
                <a:spcPts val="0"/>
              </a:spcBef>
              <a:buFont typeface="Arial" panose="020B0604020202020204" pitchFamily="34" charset="0"/>
              <a:buChar char="•"/>
              <a:defRPr sz="1800" b="1" kern="1200" baseline="0">
                <a:solidFill>
                  <a:schemeClr val="accent1"/>
                </a:solidFill>
                <a:latin typeface="+mn-lt"/>
                <a:ea typeface="+mn-ea"/>
                <a:cs typeface="+mn-cs"/>
              </a:defRPr>
            </a:lvl8pPr>
            <a:lvl9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9pPr>
          </a:lstStyle>
          <a:p>
            <a:endParaRPr lang="da-DK" sz="2000" b="0" u="sng" dirty="0">
              <a:solidFill>
                <a:schemeClr val="bg1"/>
              </a:solidFill>
              <a:latin typeface="Noto Serif KR" panose="02020400000000000000" pitchFamily="18" charset="-128"/>
              <a:ea typeface="Noto Serif KR" panose="02020400000000000000" pitchFamily="18" charset="-128"/>
              <a:sym typeface="Wingdings" panose="05000000000000000000" pitchFamily="2" charset="2"/>
            </a:endParaRPr>
          </a:p>
          <a:p>
            <a:r>
              <a:rPr lang="da-DK" sz="2000" b="0" dirty="0">
                <a:solidFill>
                  <a:srgbClr val="377466"/>
                </a:solidFill>
                <a:latin typeface="Noto Serif KR" panose="02020400000000000000" pitchFamily="18" charset="-128"/>
                <a:ea typeface="Noto Serif KR" panose="02020400000000000000" pitchFamily="18" charset="-128"/>
              </a:rPr>
              <a:t>Grøntsager og frugter er gode for din sundhed. De indeholder mange vitaminer, mineraler og kostfibre. Det gælder især de grove grøntsager, fx ærter, gulerødder og blomkål. </a:t>
            </a:r>
          </a:p>
          <a:p>
            <a:endParaRPr lang="da-DK" sz="2000" b="0" dirty="0">
              <a:solidFill>
                <a:srgbClr val="377466"/>
              </a:solidFill>
              <a:latin typeface="Noto Serif KR" panose="02020400000000000000" pitchFamily="18" charset="-128"/>
              <a:ea typeface="Noto Serif KR" panose="02020400000000000000" pitchFamily="18" charset="-128"/>
            </a:endParaRPr>
          </a:p>
          <a:p>
            <a:r>
              <a:rPr lang="da-DK" sz="2000" b="0" dirty="0">
                <a:solidFill>
                  <a:srgbClr val="377466"/>
                </a:solidFill>
                <a:latin typeface="Noto Serif KR" panose="02020400000000000000" pitchFamily="18" charset="-128"/>
                <a:ea typeface="Noto Serif KR" panose="02020400000000000000" pitchFamily="18" charset="-128"/>
              </a:rPr>
              <a:t>Grøntsager i forskellige farver indeholder forskellige vitaminer og mineraler. Det er derfor vigtigt, at du spiser forskellige slags. </a:t>
            </a:r>
          </a:p>
          <a:p>
            <a:endParaRPr lang="da-DK" sz="2000" b="0" dirty="0">
              <a:solidFill>
                <a:srgbClr val="377466"/>
              </a:solidFill>
              <a:latin typeface="Noto Serif KR" panose="02020400000000000000" pitchFamily="18" charset="-128"/>
              <a:ea typeface="Noto Serif KR" panose="02020400000000000000" pitchFamily="18" charset="-128"/>
            </a:endParaRPr>
          </a:p>
          <a:p>
            <a:r>
              <a:rPr lang="da-DK" sz="2000" b="0" dirty="0">
                <a:solidFill>
                  <a:srgbClr val="377466"/>
                </a:solidFill>
                <a:latin typeface="Noto Serif KR" panose="02020400000000000000" pitchFamily="18" charset="-128"/>
                <a:ea typeface="Noto Serif KR" panose="02020400000000000000" pitchFamily="18" charset="-128"/>
              </a:rPr>
              <a:t>Grøntsager og frugter er blandt de fødevarer, der har det laveste klimaaftryk.</a:t>
            </a:r>
            <a:endParaRPr lang="da-DK" sz="2000" b="0" dirty="0">
              <a:solidFill>
                <a:srgbClr val="377466"/>
              </a:solidFill>
              <a:latin typeface="Noto Serif KR" panose="02020400000000000000" pitchFamily="18" charset="-128"/>
              <a:ea typeface="Noto Serif KR" panose="02020400000000000000" pitchFamily="18" charset="-128"/>
              <a:sym typeface="Wingdings" panose="05000000000000000000" pitchFamily="2" charset="2"/>
            </a:endParaRPr>
          </a:p>
          <a:p>
            <a:pPr marL="285750" indent="-285750">
              <a:buFont typeface="Arial" panose="020B0604020202020204" pitchFamily="34" charset="0"/>
              <a:buChar char="•"/>
            </a:pPr>
            <a:endParaRPr lang="da-DK" sz="2000" b="0" dirty="0">
              <a:latin typeface="Noto Serif KR" panose="02020400000000000000" pitchFamily="18" charset="-128"/>
              <a:ea typeface="Noto Serif KR" panose="02020400000000000000" pitchFamily="18" charset="-128"/>
            </a:endParaRPr>
          </a:p>
        </p:txBody>
      </p:sp>
      <p:pic>
        <p:nvPicPr>
          <p:cNvPr id="20" name="Billede 19"/>
          <p:cNvPicPr>
            <a:picLocks noChangeAspect="1"/>
          </p:cNvPicPr>
          <p:nvPr/>
        </p:nvPicPr>
        <p:blipFill rotWithShape="1">
          <a:blip r:embed="rId6" cstate="print">
            <a:extLst>
              <a:ext uri="{28A0092B-C50C-407E-A947-70E740481C1C}">
                <a14:useLocalDpi xmlns:a14="http://schemas.microsoft.com/office/drawing/2010/main" val="0"/>
              </a:ext>
            </a:extLst>
          </a:blip>
          <a:srcRect l="32512" t="28664" r="32940" b="24721"/>
          <a:stretch/>
        </p:blipFill>
        <p:spPr>
          <a:xfrm>
            <a:off x="1099237" y="2866536"/>
            <a:ext cx="809379" cy="728035"/>
          </a:xfrm>
          <a:prstGeom prst="rect">
            <a:avLst/>
          </a:prstGeom>
        </p:spPr>
      </p:pic>
      <p:pic>
        <p:nvPicPr>
          <p:cNvPr id="21" name="Billed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742898">
            <a:off x="2725197" y="2488590"/>
            <a:ext cx="1089108" cy="1633663"/>
          </a:xfrm>
          <a:prstGeom prst="rect">
            <a:avLst/>
          </a:prstGeom>
        </p:spPr>
      </p:pic>
      <p:pic>
        <p:nvPicPr>
          <p:cNvPr id="22" name="Billede 21"/>
          <p:cNvPicPr>
            <a:picLocks noChangeAspect="1"/>
          </p:cNvPicPr>
          <p:nvPr/>
        </p:nvPicPr>
        <p:blipFill rotWithShape="1">
          <a:blip r:embed="rId8" cstate="print">
            <a:extLst>
              <a:ext uri="{28A0092B-C50C-407E-A947-70E740481C1C}">
                <a14:useLocalDpi xmlns:a14="http://schemas.microsoft.com/office/drawing/2010/main" val="0"/>
              </a:ext>
            </a:extLst>
          </a:blip>
          <a:srcRect l="27747" t="24005" r="33901" b="20455"/>
          <a:stretch/>
        </p:blipFill>
        <p:spPr>
          <a:xfrm>
            <a:off x="1763098" y="4110083"/>
            <a:ext cx="951773" cy="918872"/>
          </a:xfrm>
          <a:prstGeom prst="rect">
            <a:avLst/>
          </a:prstGeom>
        </p:spPr>
      </p:pic>
      <p:pic>
        <p:nvPicPr>
          <p:cNvPr id="24" name="Billed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5656" y="3474216"/>
            <a:ext cx="1223743" cy="1835614"/>
          </a:xfrm>
          <a:prstGeom prst="rect">
            <a:avLst/>
          </a:prstGeom>
        </p:spPr>
      </p:pic>
      <p:pic>
        <p:nvPicPr>
          <p:cNvPr id="25" name="Billede 24"/>
          <p:cNvPicPr>
            <a:picLocks noChangeAspect="1"/>
          </p:cNvPicPr>
          <p:nvPr/>
        </p:nvPicPr>
        <p:blipFill rotWithShape="1">
          <a:blip r:embed="rId10" cstate="print">
            <a:extLst>
              <a:ext uri="{28A0092B-C50C-407E-A947-70E740481C1C}">
                <a14:useLocalDpi xmlns:a14="http://schemas.microsoft.com/office/drawing/2010/main" val="0"/>
              </a:ext>
            </a:extLst>
          </a:blip>
          <a:srcRect l="30227" t="12830" r="30708" b="21411"/>
          <a:stretch/>
        </p:blipFill>
        <p:spPr>
          <a:xfrm>
            <a:off x="1994305" y="5189987"/>
            <a:ext cx="720566" cy="808635"/>
          </a:xfrm>
          <a:prstGeom prst="rect">
            <a:avLst/>
          </a:prstGeom>
        </p:spPr>
      </p:pic>
      <p:pic>
        <p:nvPicPr>
          <p:cNvPr id="26" name="Billede 25"/>
          <p:cNvPicPr>
            <a:picLocks noChangeAspect="1"/>
          </p:cNvPicPr>
          <p:nvPr/>
        </p:nvPicPr>
        <p:blipFill rotWithShape="1">
          <a:blip r:embed="rId11" cstate="print">
            <a:extLst>
              <a:ext uri="{28A0092B-C50C-407E-A947-70E740481C1C}">
                <a14:useLocalDpi xmlns:a14="http://schemas.microsoft.com/office/drawing/2010/main" val="0"/>
              </a:ext>
            </a:extLst>
          </a:blip>
          <a:srcRect l="34134" t="22590" r="30998" b="22282"/>
          <a:stretch/>
        </p:blipFill>
        <p:spPr>
          <a:xfrm>
            <a:off x="2924404" y="4111494"/>
            <a:ext cx="888700" cy="936738"/>
          </a:xfrm>
          <a:prstGeom prst="rect">
            <a:avLst/>
          </a:prstGeom>
        </p:spPr>
      </p:pic>
      <p:pic>
        <p:nvPicPr>
          <p:cNvPr id="28" name="Billede 27"/>
          <p:cNvPicPr>
            <a:picLocks noChangeAspect="1"/>
          </p:cNvPicPr>
          <p:nvPr/>
        </p:nvPicPr>
        <p:blipFill rotWithShape="1">
          <a:blip r:embed="rId12" cstate="print">
            <a:extLst>
              <a:ext uri="{28A0092B-C50C-407E-A947-70E740481C1C}">
                <a14:useLocalDpi xmlns:a14="http://schemas.microsoft.com/office/drawing/2010/main" val="0"/>
              </a:ext>
            </a:extLst>
          </a:blip>
          <a:srcRect l="32481" t="5966" r="35227"/>
          <a:stretch/>
        </p:blipFill>
        <p:spPr>
          <a:xfrm rot="563789">
            <a:off x="2070795" y="2804645"/>
            <a:ext cx="680500" cy="1219847"/>
          </a:xfrm>
          <a:prstGeom prst="rect">
            <a:avLst/>
          </a:prstGeom>
        </p:spPr>
      </p:pic>
      <p:pic>
        <p:nvPicPr>
          <p:cNvPr id="29" name="Billede 28"/>
          <p:cNvPicPr>
            <a:picLocks noChangeAspect="1"/>
          </p:cNvPicPr>
          <p:nvPr/>
        </p:nvPicPr>
        <p:blipFill rotWithShape="1">
          <a:blip r:embed="rId13" cstate="print">
            <a:extLst>
              <a:ext uri="{28A0092B-C50C-407E-A947-70E740481C1C}">
                <a14:useLocalDpi xmlns:a14="http://schemas.microsoft.com/office/drawing/2010/main" val="0"/>
              </a:ext>
            </a:extLst>
          </a:blip>
          <a:srcRect l="31439" t="17045" r="33144" b="25710"/>
          <a:stretch/>
        </p:blipFill>
        <p:spPr>
          <a:xfrm>
            <a:off x="992486" y="5125239"/>
            <a:ext cx="844342" cy="909813"/>
          </a:xfrm>
          <a:prstGeom prst="rect">
            <a:avLst/>
          </a:prstGeom>
        </p:spPr>
      </p:pic>
    </p:spTree>
    <p:extLst>
      <p:ext uri="{BB962C8B-B14F-4D97-AF65-F5344CB8AC3E}">
        <p14:creationId xmlns:p14="http://schemas.microsoft.com/office/powerpoint/2010/main" val="4202956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0" y="1"/>
            <a:ext cx="12192000" cy="6858000"/>
          </a:xfrm>
          <a:prstGeom prst="rect">
            <a:avLst/>
          </a:prstGeom>
          <a:solidFill>
            <a:srgbClr val="88C69C"/>
          </a:solidFill>
          <a:ln>
            <a:solidFill>
              <a:srgbClr val="76C1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p:cNvSpPr/>
          <p:nvPr/>
        </p:nvSpPr>
        <p:spPr>
          <a:xfrm>
            <a:off x="-12480" y="552893"/>
            <a:ext cx="5383681" cy="6305108"/>
          </a:xfrm>
          <a:prstGeom prst="rect">
            <a:avLst/>
          </a:prstGeom>
          <a:solidFill>
            <a:srgbClr val="83CAE3"/>
          </a:solidFill>
          <a:ln>
            <a:solidFill>
              <a:srgbClr val="76C1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Pladsholder til indhold 2"/>
          <p:cNvSpPr>
            <a:spLocks noGrp="1"/>
          </p:cNvSpPr>
          <p:nvPr>
            <p:ph idx="1"/>
          </p:nvPr>
        </p:nvSpPr>
        <p:spPr>
          <a:xfrm>
            <a:off x="279931" y="983800"/>
            <a:ext cx="4867155" cy="2665655"/>
          </a:xfrm>
        </p:spPr>
        <p:txBody>
          <a:bodyPr>
            <a:normAutofit/>
          </a:bodyPr>
          <a:lstStyle/>
          <a:p>
            <a:pPr marL="0" indent="0">
              <a:buNone/>
            </a:pPr>
            <a:r>
              <a:rPr lang="da-DK" sz="5000" b="1" dirty="0">
                <a:solidFill>
                  <a:srgbClr val="3862AB"/>
                </a:solidFill>
                <a:latin typeface="Noto Serif KR Black" panose="02020900000000000000" pitchFamily="18" charset="-128"/>
                <a:ea typeface="Noto Serif KR Black" panose="02020900000000000000" pitchFamily="18" charset="-128"/>
                <a:sym typeface="Wingdings" panose="05000000000000000000" pitchFamily="2" charset="2"/>
              </a:rPr>
              <a:t>Spis flere grøntsager og frugter</a:t>
            </a:r>
          </a:p>
        </p:txBody>
      </p:sp>
      <p:sp>
        <p:nvSpPr>
          <p:cNvPr id="27" name="Rektangel 26"/>
          <p:cNvSpPr/>
          <p:nvPr/>
        </p:nvSpPr>
        <p:spPr>
          <a:xfrm>
            <a:off x="-21400" y="3649454"/>
            <a:ext cx="4614752" cy="3208545"/>
          </a:xfrm>
          <a:prstGeom prst="rect">
            <a:avLst/>
          </a:prstGeom>
          <a:solidFill>
            <a:srgbClr val="EDD069"/>
          </a:solidFill>
          <a:ln>
            <a:solidFill>
              <a:srgbClr val="EDD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Pladsholder til indhold 2"/>
          <p:cNvSpPr txBox="1">
            <a:spLocks/>
          </p:cNvSpPr>
          <p:nvPr/>
        </p:nvSpPr>
        <p:spPr>
          <a:xfrm>
            <a:off x="237905" y="3742752"/>
            <a:ext cx="3774025" cy="27299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a-DK" sz="800" dirty="0">
              <a:solidFill>
                <a:srgbClr val="EE7136"/>
              </a:solidFill>
              <a:latin typeface="Noto Serif KR" panose="02020400000000000000" pitchFamily="18" charset="-128"/>
              <a:ea typeface="Noto Serif KR" panose="02020400000000000000" pitchFamily="18" charset="-128"/>
              <a:sym typeface="Wingdings" panose="05000000000000000000" pitchFamily="2" charset="2"/>
            </a:endParaRPr>
          </a:p>
          <a:p>
            <a:r>
              <a:rPr lang="da-DK" sz="2400" dirty="0">
                <a:solidFill>
                  <a:srgbClr val="EE7136"/>
                </a:solidFill>
                <a:latin typeface="Noto Serif KR" panose="02020400000000000000" pitchFamily="18" charset="-128"/>
                <a:ea typeface="Noto Serif KR" panose="02020400000000000000" pitchFamily="18" charset="-128"/>
                <a:sym typeface="Wingdings" panose="05000000000000000000" pitchFamily="2" charset="2"/>
              </a:rPr>
              <a:t>Spis 600 g grøntsager og frugter om dagen – altså </a:t>
            </a:r>
            <a:br>
              <a:rPr lang="da-DK" sz="2400" dirty="0">
                <a:solidFill>
                  <a:srgbClr val="EE7136"/>
                </a:solidFill>
                <a:latin typeface="Noto Serif KR" panose="02020400000000000000" pitchFamily="18" charset="-128"/>
                <a:ea typeface="Noto Serif KR" panose="02020400000000000000" pitchFamily="18" charset="-128"/>
                <a:sym typeface="Wingdings" panose="05000000000000000000" pitchFamily="2" charset="2"/>
              </a:rPr>
            </a:br>
            <a:r>
              <a:rPr lang="da-DK" sz="2400" dirty="0">
                <a:solidFill>
                  <a:srgbClr val="EE7136"/>
                </a:solidFill>
                <a:latin typeface="Noto Serif KR" panose="02020400000000000000" pitchFamily="18" charset="-128"/>
                <a:ea typeface="Noto Serif KR" panose="02020400000000000000" pitchFamily="18" charset="-128"/>
                <a:sym typeface="Wingdings" panose="05000000000000000000" pitchFamily="2" charset="2"/>
              </a:rPr>
              <a:t>‘6-om-dagen’.</a:t>
            </a:r>
            <a:br>
              <a:rPr lang="da-DK" sz="2400" dirty="0">
                <a:solidFill>
                  <a:srgbClr val="EE7136"/>
                </a:solidFill>
                <a:latin typeface="Noto Serif KR" panose="02020400000000000000" pitchFamily="18" charset="-128"/>
                <a:ea typeface="Noto Serif KR" panose="02020400000000000000" pitchFamily="18" charset="-128"/>
                <a:sym typeface="Wingdings" panose="05000000000000000000" pitchFamily="2" charset="2"/>
              </a:rPr>
            </a:br>
            <a:endParaRPr lang="da-DK" sz="2400" dirty="0">
              <a:solidFill>
                <a:srgbClr val="EE7136"/>
              </a:solidFill>
              <a:latin typeface="Noto Serif KR" panose="02020400000000000000" pitchFamily="18" charset="-128"/>
              <a:ea typeface="Noto Serif KR" panose="02020400000000000000" pitchFamily="18" charset="-128"/>
              <a:sym typeface="Wingdings" panose="05000000000000000000" pitchFamily="2" charset="2"/>
            </a:endParaRPr>
          </a:p>
          <a:p>
            <a:r>
              <a:rPr lang="da-DK" sz="2400" dirty="0">
                <a:solidFill>
                  <a:srgbClr val="EE7136"/>
                </a:solidFill>
                <a:latin typeface="Noto Serif KR" panose="02020400000000000000" pitchFamily="18" charset="-128"/>
                <a:ea typeface="Noto Serif KR" panose="02020400000000000000" pitchFamily="18" charset="-128"/>
                <a:sym typeface="Wingdings" panose="05000000000000000000" pitchFamily="2" charset="2"/>
              </a:rPr>
              <a:t>Mindst halvdelen af de </a:t>
            </a:r>
            <a:br>
              <a:rPr lang="da-DK" sz="2400" dirty="0">
                <a:solidFill>
                  <a:srgbClr val="EE7136"/>
                </a:solidFill>
                <a:latin typeface="Noto Serif KR" panose="02020400000000000000" pitchFamily="18" charset="-128"/>
                <a:ea typeface="Noto Serif KR" panose="02020400000000000000" pitchFamily="18" charset="-128"/>
                <a:sym typeface="Wingdings" panose="05000000000000000000" pitchFamily="2" charset="2"/>
              </a:rPr>
            </a:br>
            <a:r>
              <a:rPr lang="da-DK" sz="2400" dirty="0">
                <a:solidFill>
                  <a:srgbClr val="EE7136"/>
                </a:solidFill>
                <a:latin typeface="Noto Serif KR" panose="02020400000000000000" pitchFamily="18" charset="-128"/>
                <a:ea typeface="Noto Serif KR" panose="02020400000000000000" pitchFamily="18" charset="-128"/>
                <a:sym typeface="Wingdings" panose="05000000000000000000" pitchFamily="2" charset="2"/>
              </a:rPr>
              <a:t>600 g skal være grøntsager. </a:t>
            </a:r>
          </a:p>
          <a:p>
            <a:pPr marL="342900" indent="-342900">
              <a:buFont typeface="Arial" panose="020B0604020202020204" pitchFamily="34" charset="0"/>
              <a:buChar char="→"/>
            </a:pPr>
            <a:endParaRPr lang="da-DK" sz="1600" b="1" dirty="0">
              <a:solidFill>
                <a:srgbClr val="EE7136"/>
              </a:solidFill>
              <a:latin typeface="Noto Serif KR" panose="02020400000000000000" pitchFamily="18" charset="-128"/>
              <a:ea typeface="Noto Serif KR" panose="02020400000000000000" pitchFamily="18" charset="-128"/>
              <a:sym typeface="Wingdings" panose="05000000000000000000" pitchFamily="2" charset="2"/>
            </a:endParaRPr>
          </a:p>
        </p:txBody>
      </p:sp>
      <p:sp>
        <p:nvSpPr>
          <p:cNvPr id="33"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34"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17</a:t>
            </a:fld>
            <a:endParaRPr lang="da-DK" dirty="0">
              <a:solidFill>
                <a:prstClr val="white"/>
              </a:solidFill>
              <a:latin typeface="Arial"/>
            </a:endParaRPr>
          </a:p>
        </p:txBody>
      </p:sp>
      <p:pic>
        <p:nvPicPr>
          <p:cNvPr id="35" name="Billed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sp>
        <p:nvSpPr>
          <p:cNvPr id="15" name="Rektangel 14"/>
          <p:cNvSpPr/>
          <p:nvPr/>
        </p:nvSpPr>
        <p:spPr>
          <a:xfrm>
            <a:off x="4593352" y="3031301"/>
            <a:ext cx="7598648" cy="3826700"/>
          </a:xfrm>
          <a:prstGeom prst="rect">
            <a:avLst/>
          </a:prstGeom>
          <a:solidFill>
            <a:srgbClr val="898DC5"/>
          </a:solidFill>
          <a:ln>
            <a:solidFill>
              <a:srgbClr val="898D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indhold 2"/>
          <p:cNvSpPr txBox="1">
            <a:spLocks/>
          </p:cNvSpPr>
          <p:nvPr/>
        </p:nvSpPr>
        <p:spPr>
          <a:xfrm>
            <a:off x="4721246" y="3290595"/>
            <a:ext cx="7311744" cy="33537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000" dirty="0">
                <a:solidFill>
                  <a:srgbClr val="373D8D"/>
                </a:solidFill>
                <a:latin typeface="Noto Serif KR" panose="02020400000000000000" pitchFamily="18" charset="-128"/>
                <a:ea typeface="Noto Serif KR" panose="02020400000000000000" pitchFamily="18" charset="-128"/>
                <a:sym typeface="Wingdings" panose="05000000000000000000" pitchFamily="2" charset="2"/>
              </a:rPr>
              <a:t>Spis forskellige slags frugter og grøntsager og vælg især:</a:t>
            </a:r>
          </a:p>
          <a:p>
            <a:pPr lvl="1"/>
            <a:r>
              <a:rPr lang="da-DK" sz="2000" dirty="0">
                <a:solidFill>
                  <a:srgbClr val="373D8D"/>
                </a:solidFill>
                <a:latin typeface="Noto Serif KR" panose="02020400000000000000" pitchFamily="18" charset="-128"/>
                <a:ea typeface="Noto Serif KR" panose="02020400000000000000" pitchFamily="18" charset="-128"/>
                <a:sym typeface="Wingdings" panose="05000000000000000000" pitchFamily="2" charset="2"/>
              </a:rPr>
              <a:t>Grove grøntsager, fx ærter, kål og rodfrugter</a:t>
            </a:r>
          </a:p>
          <a:p>
            <a:pPr lvl="1"/>
            <a:r>
              <a:rPr lang="da-DK" sz="2000" dirty="0">
                <a:solidFill>
                  <a:srgbClr val="373D8D"/>
                </a:solidFill>
                <a:latin typeface="Noto Serif KR" panose="02020400000000000000" pitchFamily="18" charset="-128"/>
                <a:ea typeface="Noto Serif KR" panose="02020400000000000000" pitchFamily="18" charset="-128"/>
                <a:sym typeface="Wingdings" panose="05000000000000000000" pitchFamily="2" charset="2"/>
              </a:rPr>
              <a:t>Mørkegrønne grøntsager, fx broccoli, spinat og grønkål</a:t>
            </a:r>
          </a:p>
          <a:p>
            <a:pPr lvl="1"/>
            <a:r>
              <a:rPr lang="da-DK" sz="2000" dirty="0">
                <a:solidFill>
                  <a:srgbClr val="373D8D"/>
                </a:solidFill>
                <a:latin typeface="Noto Serif KR" panose="02020400000000000000" pitchFamily="18" charset="-128"/>
                <a:ea typeface="Noto Serif KR" panose="02020400000000000000" pitchFamily="18" charset="-128"/>
                <a:sym typeface="Wingdings" panose="05000000000000000000" pitchFamily="2" charset="2"/>
              </a:rPr>
              <a:t>Røde og orange grøntsager, fx gulerod, tomat og rød peberfrugt</a:t>
            </a:r>
            <a:br>
              <a:rPr lang="da-DK" sz="2000" dirty="0">
                <a:solidFill>
                  <a:srgbClr val="373D8D"/>
                </a:solidFill>
                <a:latin typeface="Noto Serif KR" panose="02020400000000000000" pitchFamily="18" charset="-128"/>
                <a:ea typeface="Noto Serif KR" panose="02020400000000000000" pitchFamily="18" charset="-128"/>
                <a:sym typeface="Wingdings" panose="05000000000000000000" pitchFamily="2" charset="2"/>
              </a:rPr>
            </a:br>
            <a:endParaRPr lang="da-DK" sz="2000" dirty="0">
              <a:solidFill>
                <a:srgbClr val="373D8D"/>
              </a:solidFill>
              <a:latin typeface="Noto Serif KR" panose="02020400000000000000" pitchFamily="18" charset="-128"/>
              <a:ea typeface="Noto Serif KR" panose="02020400000000000000" pitchFamily="18" charset="-128"/>
              <a:sym typeface="Wingdings" panose="05000000000000000000" pitchFamily="2" charset="2"/>
            </a:endParaRPr>
          </a:p>
          <a:p>
            <a:r>
              <a:rPr lang="da-DK" sz="2000" dirty="0">
                <a:solidFill>
                  <a:srgbClr val="373D8D"/>
                </a:solidFill>
                <a:latin typeface="Noto Serif KR" panose="02020400000000000000" pitchFamily="18" charset="-128"/>
                <a:ea typeface="Noto Serif KR" panose="02020400000000000000" pitchFamily="18" charset="-128"/>
                <a:sym typeface="Wingdings" panose="05000000000000000000" pitchFamily="2" charset="2"/>
              </a:rPr>
              <a:t>Vælg årstidens grøntsager, frugter og bær.</a:t>
            </a:r>
          </a:p>
          <a:p>
            <a:r>
              <a:rPr lang="da-DK" sz="2000" dirty="0">
                <a:solidFill>
                  <a:srgbClr val="373D8D"/>
                </a:solidFill>
                <a:latin typeface="Noto Serif KR" panose="02020400000000000000" pitchFamily="18" charset="-128"/>
                <a:ea typeface="Noto Serif KR" panose="02020400000000000000" pitchFamily="18" charset="-128"/>
                <a:sym typeface="Wingdings" panose="05000000000000000000" pitchFamily="2" charset="2"/>
              </a:rPr>
              <a:t>Et lille glas juice kan tælle med som 1 af de ‘6-om-dagen’.</a:t>
            </a:r>
          </a:p>
          <a:p>
            <a:r>
              <a:rPr lang="da-DK" sz="2000" dirty="0">
                <a:solidFill>
                  <a:srgbClr val="373D8D"/>
                </a:solidFill>
                <a:latin typeface="Noto Serif KR" panose="02020400000000000000" pitchFamily="18" charset="-128"/>
                <a:ea typeface="Noto Serif KR" panose="02020400000000000000" pitchFamily="18" charset="-128"/>
                <a:sym typeface="Wingdings" panose="05000000000000000000" pitchFamily="2" charset="2"/>
              </a:rPr>
              <a:t>Lad kartofler indgå i dine måltider flere gange om ugen.</a:t>
            </a:r>
          </a:p>
        </p:txBody>
      </p:sp>
      <p:pic>
        <p:nvPicPr>
          <p:cNvPr id="17" name="Billede 16"/>
          <p:cNvPicPr>
            <a:picLocks noChangeAspect="1"/>
          </p:cNvPicPr>
          <p:nvPr/>
        </p:nvPicPr>
        <p:blipFill rotWithShape="1">
          <a:blip r:embed="rId4" cstate="print">
            <a:extLst>
              <a:ext uri="{28A0092B-C50C-407E-A947-70E740481C1C}">
                <a14:useLocalDpi xmlns:a14="http://schemas.microsoft.com/office/drawing/2010/main" val="0"/>
              </a:ext>
            </a:extLst>
          </a:blip>
          <a:srcRect l="32512" t="28664" r="32940" b="24721"/>
          <a:stretch/>
        </p:blipFill>
        <p:spPr>
          <a:xfrm>
            <a:off x="8284251" y="1446755"/>
            <a:ext cx="795427" cy="715485"/>
          </a:xfrm>
          <a:prstGeom prst="rect">
            <a:avLst/>
          </a:prstGeom>
        </p:spPr>
      </p:pic>
      <p:pic>
        <p:nvPicPr>
          <p:cNvPr id="18" name="Pladsholder til indhold 7"/>
          <p:cNvPicPr>
            <a:picLocks noChangeAspect="1"/>
          </p:cNvPicPr>
          <p:nvPr/>
        </p:nvPicPr>
        <p:blipFill rotWithShape="1">
          <a:blip r:embed="rId5" cstate="print">
            <a:extLst>
              <a:ext uri="{28A0092B-C50C-407E-A947-70E740481C1C}">
                <a14:useLocalDpi xmlns:a14="http://schemas.microsoft.com/office/drawing/2010/main" val="0"/>
              </a:ext>
            </a:extLst>
          </a:blip>
          <a:srcRect l="33485" t="1" r="39418" b="9382"/>
          <a:stretch/>
        </p:blipFill>
        <p:spPr>
          <a:xfrm>
            <a:off x="6660972" y="1005949"/>
            <a:ext cx="399331" cy="2003203"/>
          </a:xfrm>
          <a:prstGeom prst="rect">
            <a:avLst/>
          </a:prstGeom>
        </p:spPr>
      </p:pic>
      <p:pic>
        <p:nvPicPr>
          <p:cNvPr id="19" name="Pladsholder til indhold 5"/>
          <p:cNvPicPr>
            <a:picLocks noChangeAspect="1"/>
          </p:cNvPicPr>
          <p:nvPr/>
        </p:nvPicPr>
        <p:blipFill rotWithShape="1">
          <a:blip r:embed="rId6" cstate="print">
            <a:extLst>
              <a:ext uri="{28A0092B-C50C-407E-A947-70E740481C1C}">
                <a14:useLocalDpi xmlns:a14="http://schemas.microsoft.com/office/drawing/2010/main" val="0"/>
              </a:ext>
            </a:extLst>
          </a:blip>
          <a:srcRect l="29443" r="31805" b="218"/>
          <a:stretch/>
        </p:blipFill>
        <p:spPr>
          <a:xfrm>
            <a:off x="7350800" y="823848"/>
            <a:ext cx="622212" cy="2403198"/>
          </a:xfrm>
          <a:prstGeom prst="rect">
            <a:avLst/>
          </a:prstGeom>
        </p:spPr>
      </p:pic>
      <p:pic>
        <p:nvPicPr>
          <p:cNvPr id="20" name="Pladsholder til indhold 5"/>
          <p:cNvPicPr>
            <a:picLocks noChangeAspect="1"/>
          </p:cNvPicPr>
          <p:nvPr/>
        </p:nvPicPr>
        <p:blipFill rotWithShape="1">
          <a:blip r:embed="rId7" cstate="print">
            <a:extLst>
              <a:ext uri="{28A0092B-C50C-407E-A947-70E740481C1C}">
                <a14:useLocalDpi xmlns:a14="http://schemas.microsoft.com/office/drawing/2010/main" val="0"/>
              </a:ext>
            </a:extLst>
          </a:blip>
          <a:srcRect l="29443" r="31805" b="218"/>
          <a:stretch/>
        </p:blipFill>
        <p:spPr>
          <a:xfrm>
            <a:off x="6976308" y="888762"/>
            <a:ext cx="605405" cy="2338284"/>
          </a:xfrm>
          <a:prstGeom prst="rect">
            <a:avLst/>
          </a:prstGeom>
        </p:spPr>
      </p:pic>
      <p:pic>
        <p:nvPicPr>
          <p:cNvPr id="21" name="Billede 20"/>
          <p:cNvPicPr>
            <a:picLocks noChangeAspect="1"/>
          </p:cNvPicPr>
          <p:nvPr/>
        </p:nvPicPr>
        <p:blipFill rotWithShape="1">
          <a:blip r:embed="rId8" cstate="print">
            <a:extLst>
              <a:ext uri="{28A0092B-C50C-407E-A947-70E740481C1C}">
                <a14:useLocalDpi xmlns:a14="http://schemas.microsoft.com/office/drawing/2010/main" val="0"/>
              </a:ext>
            </a:extLst>
          </a:blip>
          <a:srcRect l="36743" t="15342" r="40151" b="15625"/>
          <a:stretch/>
        </p:blipFill>
        <p:spPr>
          <a:xfrm rot="15500247">
            <a:off x="10147790" y="1739940"/>
            <a:ext cx="605026" cy="1205094"/>
          </a:xfrm>
          <a:prstGeom prst="rect">
            <a:avLst/>
          </a:prstGeom>
        </p:spPr>
      </p:pic>
      <p:pic>
        <p:nvPicPr>
          <p:cNvPr id="22" name="Billede 21"/>
          <p:cNvPicPr>
            <a:picLocks noChangeAspect="1"/>
          </p:cNvPicPr>
          <p:nvPr/>
        </p:nvPicPr>
        <p:blipFill rotWithShape="1">
          <a:blip r:embed="rId8" cstate="print">
            <a:extLst>
              <a:ext uri="{28A0092B-C50C-407E-A947-70E740481C1C}">
                <a14:useLocalDpi xmlns:a14="http://schemas.microsoft.com/office/drawing/2010/main" val="0"/>
              </a:ext>
            </a:extLst>
          </a:blip>
          <a:srcRect l="36743" t="15342" r="40151" b="15625"/>
          <a:stretch/>
        </p:blipFill>
        <p:spPr>
          <a:xfrm rot="5880744" flipH="1">
            <a:off x="10260043" y="1227755"/>
            <a:ext cx="605026" cy="1205094"/>
          </a:xfrm>
          <a:prstGeom prst="rect">
            <a:avLst/>
          </a:prstGeom>
        </p:spPr>
      </p:pic>
      <p:pic>
        <p:nvPicPr>
          <p:cNvPr id="23" name="Billede 22"/>
          <p:cNvPicPr>
            <a:picLocks noChangeAspect="1"/>
          </p:cNvPicPr>
          <p:nvPr/>
        </p:nvPicPr>
        <p:blipFill rotWithShape="1">
          <a:blip r:embed="rId9" cstate="print">
            <a:extLst>
              <a:ext uri="{28A0092B-C50C-407E-A947-70E740481C1C}">
                <a14:useLocalDpi xmlns:a14="http://schemas.microsoft.com/office/drawing/2010/main" val="0"/>
              </a:ext>
            </a:extLst>
          </a:blip>
          <a:srcRect l="29640" t="25142" r="33428" b="21449"/>
          <a:stretch/>
        </p:blipFill>
        <p:spPr>
          <a:xfrm>
            <a:off x="8322887" y="2125529"/>
            <a:ext cx="272100" cy="262332"/>
          </a:xfrm>
          <a:prstGeom prst="rect">
            <a:avLst/>
          </a:prstGeom>
        </p:spPr>
      </p:pic>
      <p:pic>
        <p:nvPicPr>
          <p:cNvPr id="24" name="Billede 23"/>
          <p:cNvPicPr>
            <a:picLocks noChangeAspect="1"/>
          </p:cNvPicPr>
          <p:nvPr/>
        </p:nvPicPr>
        <p:blipFill rotWithShape="1">
          <a:blip r:embed="rId10" cstate="print">
            <a:extLst>
              <a:ext uri="{28A0092B-C50C-407E-A947-70E740481C1C}">
                <a14:useLocalDpi xmlns:a14="http://schemas.microsoft.com/office/drawing/2010/main" val="0"/>
              </a:ext>
            </a:extLst>
          </a:blip>
          <a:srcRect l="29640" t="25142" r="33428" b="21449"/>
          <a:stretch/>
        </p:blipFill>
        <p:spPr>
          <a:xfrm>
            <a:off x="8866063" y="1776370"/>
            <a:ext cx="688804" cy="664077"/>
          </a:xfrm>
          <a:prstGeom prst="rect">
            <a:avLst/>
          </a:prstGeom>
        </p:spPr>
      </p:pic>
      <p:pic>
        <p:nvPicPr>
          <p:cNvPr id="25" name="Billede 24"/>
          <p:cNvPicPr>
            <a:picLocks noChangeAspect="1"/>
          </p:cNvPicPr>
          <p:nvPr/>
        </p:nvPicPr>
        <p:blipFill rotWithShape="1">
          <a:blip r:embed="rId11" cstate="print">
            <a:extLst>
              <a:ext uri="{28A0092B-C50C-407E-A947-70E740481C1C}">
                <a14:useLocalDpi xmlns:a14="http://schemas.microsoft.com/office/drawing/2010/main" val="0"/>
              </a:ext>
            </a:extLst>
          </a:blip>
          <a:srcRect l="29640" t="25142" r="33428" b="21449"/>
          <a:stretch/>
        </p:blipFill>
        <p:spPr>
          <a:xfrm>
            <a:off x="8596010" y="2138416"/>
            <a:ext cx="288370" cy="278018"/>
          </a:xfrm>
          <a:prstGeom prst="rect">
            <a:avLst/>
          </a:prstGeom>
        </p:spPr>
      </p:pic>
      <p:pic>
        <p:nvPicPr>
          <p:cNvPr id="26" name="Pladsholder til indhold 7"/>
          <p:cNvPicPr>
            <a:picLocks noChangeAspect="1"/>
          </p:cNvPicPr>
          <p:nvPr/>
        </p:nvPicPr>
        <p:blipFill rotWithShape="1">
          <a:blip r:embed="rId12" cstate="print">
            <a:extLst>
              <a:ext uri="{28A0092B-C50C-407E-A947-70E740481C1C}">
                <a14:useLocalDpi xmlns:a14="http://schemas.microsoft.com/office/drawing/2010/main" val="0"/>
              </a:ext>
            </a:extLst>
          </a:blip>
          <a:srcRect l="33485" t="1" r="39418" b="9382"/>
          <a:stretch/>
        </p:blipFill>
        <p:spPr>
          <a:xfrm>
            <a:off x="6253752" y="884097"/>
            <a:ext cx="421573" cy="2114777"/>
          </a:xfrm>
          <a:prstGeom prst="rect">
            <a:avLst/>
          </a:prstGeom>
        </p:spPr>
      </p:pic>
      <p:pic>
        <p:nvPicPr>
          <p:cNvPr id="30" name="Billede 29"/>
          <p:cNvPicPr>
            <a:picLocks noChangeAspect="1"/>
          </p:cNvPicPr>
          <p:nvPr/>
        </p:nvPicPr>
        <p:blipFill rotWithShape="1">
          <a:blip r:embed="rId11" cstate="print">
            <a:extLst>
              <a:ext uri="{28A0092B-C50C-407E-A947-70E740481C1C}">
                <a14:useLocalDpi xmlns:a14="http://schemas.microsoft.com/office/drawing/2010/main" val="0"/>
              </a:ext>
            </a:extLst>
          </a:blip>
          <a:srcRect l="29640" t="25142" r="33428" b="21449"/>
          <a:stretch/>
        </p:blipFill>
        <p:spPr>
          <a:xfrm>
            <a:off x="8442155" y="2385277"/>
            <a:ext cx="288370" cy="278018"/>
          </a:xfrm>
          <a:prstGeom prst="rect">
            <a:avLst/>
          </a:prstGeom>
        </p:spPr>
      </p:pic>
      <p:pic>
        <p:nvPicPr>
          <p:cNvPr id="31" name="Billede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1739194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p:txBody>
          <a:bodyPr/>
          <a:lstStyle/>
          <a:p>
            <a:endParaRPr lang="da-DK"/>
          </a:p>
        </p:txBody>
      </p:sp>
      <p:sp>
        <p:nvSpPr>
          <p:cNvPr id="4" name="Rektangel 3"/>
          <p:cNvSpPr/>
          <p:nvPr/>
        </p:nvSpPr>
        <p:spPr>
          <a:xfrm>
            <a:off x="1" y="-1"/>
            <a:ext cx="12192000" cy="6858002"/>
          </a:xfrm>
          <a:prstGeom prst="rect">
            <a:avLst/>
          </a:prstGeom>
          <a:solidFill>
            <a:srgbClr val="898DC5"/>
          </a:solidFill>
          <a:ln>
            <a:solidFill>
              <a:srgbClr val="898D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p:cNvSpPr>
            <a:spLocks noGrp="1"/>
          </p:cNvSpPr>
          <p:nvPr>
            <p:ph type="title"/>
          </p:nvPr>
        </p:nvSpPr>
        <p:spPr>
          <a:xfrm>
            <a:off x="1459885" y="1878205"/>
            <a:ext cx="4302740" cy="3184715"/>
          </a:xfrm>
        </p:spPr>
        <p:txBody>
          <a:bodyPr>
            <a:noAutofit/>
          </a:bodyPr>
          <a:lstStyle/>
          <a:p>
            <a:r>
              <a:rPr lang="da-DK" sz="5000" dirty="0">
                <a:solidFill>
                  <a:srgbClr val="373D8D"/>
                </a:solidFill>
                <a:latin typeface="Noto Serif KR Black" panose="02020900000000000000" pitchFamily="18" charset="-128"/>
                <a:ea typeface="Noto Serif KR Black" panose="02020900000000000000" pitchFamily="18" charset="-128"/>
              </a:rPr>
              <a:t>Spis mindre kød – vælg bælgfrugter og fisk</a:t>
            </a:r>
          </a:p>
        </p:txBody>
      </p:sp>
      <p:sp>
        <p:nvSpPr>
          <p:cNvPr id="17"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8"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18</a:t>
            </a:fld>
            <a:endParaRPr lang="da-DK" dirty="0">
              <a:solidFill>
                <a:prstClr val="white"/>
              </a:solidFill>
              <a:latin typeface="Arial"/>
            </a:endParaRPr>
          </a:p>
        </p:txBody>
      </p:sp>
      <p:pic>
        <p:nvPicPr>
          <p:cNvPr id="19" name="Billed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pic>
        <p:nvPicPr>
          <p:cNvPr id="20" name="Pladsholder til indhold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8695" y="1186974"/>
            <a:ext cx="6873304" cy="4582202"/>
          </a:xfrm>
          <a:prstGeom prst="rect">
            <a:avLst/>
          </a:prstGeom>
        </p:spPr>
      </p:pic>
      <p:pic>
        <p:nvPicPr>
          <p:cNvPr id="10" name="Billed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2565376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83127"/>
            <a:ext cx="12192000" cy="6941127"/>
          </a:xfrm>
          <a:prstGeom prst="rect">
            <a:avLst/>
          </a:prstGeom>
          <a:solidFill>
            <a:srgbClr val="898DC5"/>
          </a:solidFill>
          <a:ln>
            <a:solidFill>
              <a:srgbClr val="898D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p:cNvSpPr>
            <a:spLocks noGrp="1"/>
          </p:cNvSpPr>
          <p:nvPr>
            <p:ph type="title"/>
          </p:nvPr>
        </p:nvSpPr>
        <p:spPr>
          <a:xfrm>
            <a:off x="514802" y="338813"/>
            <a:ext cx="7938344" cy="1735194"/>
          </a:xfrm>
        </p:spPr>
        <p:txBody>
          <a:bodyPr>
            <a:noAutofit/>
          </a:bodyPr>
          <a:lstStyle/>
          <a:p>
            <a:r>
              <a:rPr lang="da-DK" sz="5000" dirty="0">
                <a:solidFill>
                  <a:srgbClr val="373D8D"/>
                </a:solidFill>
                <a:latin typeface="Noto Serif KR Black" panose="02020900000000000000" pitchFamily="18" charset="-128"/>
                <a:ea typeface="Noto Serif KR Black" panose="02020900000000000000" pitchFamily="18" charset="-128"/>
              </a:rPr>
              <a:t>Spis mindre kød</a:t>
            </a:r>
          </a:p>
        </p:txBody>
      </p:sp>
      <p:sp>
        <p:nvSpPr>
          <p:cNvPr id="16"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7"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19</a:t>
            </a:fld>
            <a:endParaRPr lang="da-DK" dirty="0">
              <a:solidFill>
                <a:prstClr val="white"/>
              </a:solidFill>
              <a:latin typeface="Arial"/>
            </a:endParaRPr>
          </a:p>
        </p:txBody>
      </p:sp>
      <p:pic>
        <p:nvPicPr>
          <p:cNvPr id="18" name="Billed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sp>
        <p:nvSpPr>
          <p:cNvPr id="19" name="Pladsholder til tekst 6"/>
          <p:cNvSpPr txBox="1">
            <a:spLocks/>
          </p:cNvSpPr>
          <p:nvPr/>
        </p:nvSpPr>
        <p:spPr>
          <a:xfrm>
            <a:off x="5247399" y="2403465"/>
            <a:ext cx="6429799" cy="4023937"/>
          </a:xfrm>
          <a:prstGeom prst="rect">
            <a:avLst/>
          </a:prstGeom>
        </p:spPr>
        <p:txBody>
          <a:bodyPr vert="horz" lIns="0" tIns="0" rIns="0" bIns="0" rtlCol="0">
            <a:noAutofit/>
          </a:bodyPr>
          <a:lstStyle>
            <a:lvl1pPr marL="0" indent="0" algn="l" defTabSz="914400" rtl="0" eaLnBrk="1" latinLnBrk="0" hangingPunct="1">
              <a:lnSpc>
                <a:spcPct val="88000"/>
              </a:lnSpc>
              <a:spcBef>
                <a:spcPts val="0"/>
              </a:spcBef>
              <a:buFontTx/>
              <a:buNone/>
              <a:defRPr sz="3200" b="1" kern="1200">
                <a:solidFill>
                  <a:schemeClr val="tx2"/>
                </a:solidFill>
                <a:latin typeface="+mn-lt"/>
                <a:ea typeface="+mn-ea"/>
                <a:cs typeface="+mn-cs"/>
              </a:defRPr>
            </a:lvl1pPr>
            <a:lvl2pPr marL="216000" indent="-21600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2pPr>
            <a:lvl3pPr marL="432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3pPr>
            <a:lvl4pPr marL="648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4pPr>
            <a:lvl5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5pPr>
            <a:lvl6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6pPr>
            <a:lvl7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7pPr>
            <a:lvl8pPr marL="864000" indent="-216000" algn="l" defTabSz="914400" rtl="0" eaLnBrk="1" latinLnBrk="0" hangingPunct="1">
              <a:lnSpc>
                <a:spcPct val="92000"/>
              </a:lnSpc>
              <a:spcBef>
                <a:spcPts val="0"/>
              </a:spcBef>
              <a:buFont typeface="Arial" panose="020B0604020202020204" pitchFamily="34" charset="0"/>
              <a:buChar char="•"/>
              <a:defRPr sz="1800" b="1" kern="1200" baseline="0">
                <a:solidFill>
                  <a:schemeClr val="accent1"/>
                </a:solidFill>
                <a:latin typeface="+mn-lt"/>
                <a:ea typeface="+mn-ea"/>
                <a:cs typeface="+mn-cs"/>
              </a:defRPr>
            </a:lvl8pPr>
            <a:lvl9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9pPr>
          </a:lstStyle>
          <a:p>
            <a:r>
              <a:rPr lang="da-DK" sz="2200" b="0" dirty="0">
                <a:solidFill>
                  <a:srgbClr val="373D8D"/>
                </a:solidFill>
                <a:latin typeface="Noto Serif KR" panose="02020400000000000000" pitchFamily="18" charset="-128"/>
                <a:ea typeface="Noto Serif KR" panose="02020400000000000000" pitchFamily="18" charset="-128"/>
              </a:rPr>
              <a:t>Kød og æg bidrager både med protein, vitaminer og mineraler. Men af hensyn til din sundhed skal du begrænse dit indtag af kød fra firbenede dyr og især forarbejdet kød. </a:t>
            </a:r>
          </a:p>
          <a:p>
            <a:endParaRPr lang="da-DK" sz="2200" b="0" dirty="0">
              <a:solidFill>
                <a:srgbClr val="373D8D"/>
              </a:solidFill>
              <a:latin typeface="Noto Serif KR" panose="02020400000000000000" pitchFamily="18" charset="-128"/>
              <a:ea typeface="Noto Serif KR" panose="02020400000000000000" pitchFamily="18" charset="-128"/>
            </a:endParaRPr>
          </a:p>
          <a:p>
            <a:r>
              <a:rPr lang="da-DK" sz="2200" b="0" dirty="0">
                <a:solidFill>
                  <a:srgbClr val="373D8D"/>
                </a:solidFill>
                <a:latin typeface="Noto Serif KR" panose="02020400000000000000" pitchFamily="18" charset="-128"/>
                <a:ea typeface="Noto Serif KR" panose="02020400000000000000" pitchFamily="18" charset="-128"/>
              </a:rPr>
              <a:t>Det er også godt for klimaet, når du skærer ned på kød. Det gælder alle kødtyper, og især okse- og lammekød, som er blandt de fødevarer, der har det højeste klimaaftryk. </a:t>
            </a:r>
          </a:p>
          <a:p>
            <a:endParaRPr lang="da-DK" sz="2200" b="0" dirty="0">
              <a:solidFill>
                <a:srgbClr val="373D8D"/>
              </a:solidFill>
              <a:latin typeface="Noto Serif KR" panose="02020400000000000000" pitchFamily="18" charset="-128"/>
              <a:ea typeface="Noto Serif KR" panose="02020400000000000000" pitchFamily="18" charset="-128"/>
            </a:endParaRPr>
          </a:p>
          <a:p>
            <a:r>
              <a:rPr lang="da-DK" sz="2200" b="0" dirty="0">
                <a:solidFill>
                  <a:srgbClr val="373D8D"/>
                </a:solidFill>
                <a:latin typeface="Noto Serif KR" panose="02020400000000000000" pitchFamily="18" charset="-128"/>
                <a:ea typeface="Noto Serif KR" panose="02020400000000000000" pitchFamily="18" charset="-128"/>
              </a:rPr>
              <a:t>Fjerkræ, gris og æg belaster klimaet væsentligt mindre end okse- og lammekød.</a:t>
            </a:r>
          </a:p>
        </p:txBody>
      </p:sp>
      <p:pic>
        <p:nvPicPr>
          <p:cNvPr id="20" name="Pladsholder til indhold 1"/>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31502" t="22872" r="35428" b="28258"/>
          <a:stretch/>
        </p:blipFill>
        <p:spPr>
          <a:xfrm rot="718832">
            <a:off x="699767" y="3414326"/>
            <a:ext cx="2024465" cy="1994549"/>
          </a:xfrm>
        </p:spPr>
      </p:pic>
      <p:pic>
        <p:nvPicPr>
          <p:cNvPr id="21" name="Billede 20"/>
          <p:cNvPicPr>
            <a:picLocks noChangeAspect="1"/>
          </p:cNvPicPr>
          <p:nvPr/>
        </p:nvPicPr>
        <p:blipFill rotWithShape="1">
          <a:blip r:embed="rId5" cstate="print">
            <a:extLst>
              <a:ext uri="{28A0092B-C50C-407E-A947-70E740481C1C}">
                <a14:useLocalDpi xmlns:a14="http://schemas.microsoft.com/office/drawing/2010/main" val="0"/>
              </a:ext>
            </a:extLst>
          </a:blip>
          <a:srcRect l="27317" t="24101" r="29237" b="26427"/>
          <a:stretch/>
        </p:blipFill>
        <p:spPr>
          <a:xfrm>
            <a:off x="2243400" y="2316780"/>
            <a:ext cx="2204236" cy="1673289"/>
          </a:xfrm>
          <a:prstGeom prst="rect">
            <a:avLst/>
          </a:prstGeom>
        </p:spPr>
      </p:pic>
      <p:pic>
        <p:nvPicPr>
          <p:cNvPr id="24" name="Billede 23"/>
          <p:cNvPicPr>
            <a:picLocks noChangeAspect="1"/>
          </p:cNvPicPr>
          <p:nvPr/>
        </p:nvPicPr>
        <p:blipFill rotWithShape="1">
          <a:blip r:embed="rId6" cstate="print">
            <a:extLst>
              <a:ext uri="{28A0092B-C50C-407E-A947-70E740481C1C}">
                <a14:useLocalDpi xmlns:a14="http://schemas.microsoft.com/office/drawing/2010/main" val="0"/>
              </a:ext>
            </a:extLst>
          </a:blip>
          <a:srcRect l="25943" t="33615" r="30505" b="29915"/>
          <a:stretch/>
        </p:blipFill>
        <p:spPr>
          <a:xfrm rot="20349972">
            <a:off x="2641654" y="4127344"/>
            <a:ext cx="2003733" cy="1118590"/>
          </a:xfrm>
          <a:prstGeom prst="rect">
            <a:avLst/>
          </a:prstGeom>
        </p:spPr>
      </p:pic>
      <p:pic>
        <p:nvPicPr>
          <p:cNvPr id="12" name="Billed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1052375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AB6777E2-A980-D24C-8305-745D934C8A7E}"/>
              </a:ext>
            </a:extLst>
          </p:cNvPr>
          <p:cNvGrpSpPr>
            <a:grpSpLocks/>
          </p:cNvGrpSpPr>
          <p:nvPr/>
        </p:nvGrpSpPr>
        <p:grpSpPr bwMode="auto">
          <a:xfrm>
            <a:off x="3162300" y="437408"/>
            <a:ext cx="5867400" cy="5334000"/>
            <a:chOff x="816" y="864"/>
            <a:chExt cx="3696" cy="3360"/>
          </a:xfrm>
        </p:grpSpPr>
        <p:sp>
          <p:nvSpPr>
            <p:cNvPr id="5" name="Rectangle 3">
              <a:extLst>
                <a:ext uri="{FF2B5EF4-FFF2-40B4-BE49-F238E27FC236}">
                  <a16:creationId xmlns:a16="http://schemas.microsoft.com/office/drawing/2014/main" id="{6EAD9854-ADA6-0B49-9CCD-D98057613DF8}"/>
                </a:ext>
              </a:extLst>
            </p:cNvPr>
            <p:cNvSpPr>
              <a:spLocks noChangeArrowheads="1"/>
            </p:cNvSpPr>
            <p:nvPr/>
          </p:nvSpPr>
          <p:spPr bwMode="auto">
            <a:xfrm>
              <a:off x="3216" y="1200"/>
              <a:ext cx="1296" cy="576"/>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a-DK" altLang="en-US" sz="2000">
                  <a:latin typeface="Arial" panose="020B0604020202020204" pitchFamily="34" charset="0"/>
                </a:rPr>
                <a:t>Energi</a:t>
              </a:r>
              <a:endParaRPr lang="en-GB" altLang="en-US" sz="2000">
                <a:latin typeface="Arial" panose="020B0604020202020204" pitchFamily="34" charset="0"/>
              </a:endParaRPr>
            </a:p>
          </p:txBody>
        </p:sp>
        <p:sp>
          <p:nvSpPr>
            <p:cNvPr id="6" name="Rectangle 4">
              <a:extLst>
                <a:ext uri="{FF2B5EF4-FFF2-40B4-BE49-F238E27FC236}">
                  <a16:creationId xmlns:a16="http://schemas.microsoft.com/office/drawing/2014/main" id="{ACD24649-B28C-BE48-B75F-35ACD59A4DE4}"/>
                </a:ext>
              </a:extLst>
            </p:cNvPr>
            <p:cNvSpPr>
              <a:spLocks noChangeArrowheads="1"/>
            </p:cNvSpPr>
            <p:nvPr/>
          </p:nvSpPr>
          <p:spPr bwMode="auto">
            <a:xfrm>
              <a:off x="3216" y="1968"/>
              <a:ext cx="1296" cy="576"/>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a-DK" altLang="en-US" sz="2000">
                  <a:latin typeface="Arial" panose="020B0604020202020204" pitchFamily="34" charset="0"/>
                </a:rPr>
                <a:t>Byggemateriale</a:t>
              </a:r>
              <a:endParaRPr lang="en-GB" altLang="en-US" sz="2000">
                <a:latin typeface="Arial" panose="020B0604020202020204" pitchFamily="34" charset="0"/>
              </a:endParaRPr>
            </a:p>
          </p:txBody>
        </p:sp>
        <p:sp>
          <p:nvSpPr>
            <p:cNvPr id="7" name="Rectangle 5">
              <a:extLst>
                <a:ext uri="{FF2B5EF4-FFF2-40B4-BE49-F238E27FC236}">
                  <a16:creationId xmlns:a16="http://schemas.microsoft.com/office/drawing/2014/main" id="{58B3208B-1BF4-BD46-8423-19A1F1EFBE20}"/>
                </a:ext>
              </a:extLst>
            </p:cNvPr>
            <p:cNvSpPr>
              <a:spLocks noChangeArrowheads="1"/>
            </p:cNvSpPr>
            <p:nvPr/>
          </p:nvSpPr>
          <p:spPr bwMode="auto">
            <a:xfrm>
              <a:off x="3216" y="2736"/>
              <a:ext cx="1296" cy="576"/>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a-DK" altLang="en-US" sz="2000">
                  <a:latin typeface="Arial" panose="020B0604020202020204" pitchFamily="34" charset="0"/>
                </a:rPr>
                <a:t>Styring af indre</a:t>
              </a:r>
            </a:p>
            <a:p>
              <a:pPr algn="ctr" eaLnBrk="1" hangingPunct="1">
                <a:spcBef>
                  <a:spcPct val="0"/>
                </a:spcBef>
                <a:buFontTx/>
                <a:buNone/>
              </a:pPr>
              <a:r>
                <a:rPr lang="da-DK" altLang="en-US" sz="2000">
                  <a:latin typeface="Arial" panose="020B0604020202020204" pitchFamily="34" charset="0"/>
                </a:rPr>
                <a:t> mekanismer</a:t>
              </a:r>
              <a:endParaRPr lang="en-GB" altLang="en-US" sz="2000">
                <a:latin typeface="Arial" panose="020B0604020202020204" pitchFamily="34" charset="0"/>
              </a:endParaRPr>
            </a:p>
          </p:txBody>
        </p:sp>
        <p:sp>
          <p:nvSpPr>
            <p:cNvPr id="8" name="Rectangle 6">
              <a:extLst>
                <a:ext uri="{FF2B5EF4-FFF2-40B4-BE49-F238E27FC236}">
                  <a16:creationId xmlns:a16="http://schemas.microsoft.com/office/drawing/2014/main" id="{6311B197-2A58-684B-B0B6-74000A9D6F2B}"/>
                </a:ext>
              </a:extLst>
            </p:cNvPr>
            <p:cNvSpPr>
              <a:spLocks noChangeArrowheads="1"/>
            </p:cNvSpPr>
            <p:nvPr/>
          </p:nvSpPr>
          <p:spPr bwMode="auto">
            <a:xfrm>
              <a:off x="3216" y="3504"/>
              <a:ext cx="1296" cy="576"/>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a-DK" altLang="en-US" sz="2000">
                  <a:latin typeface="Arial" panose="020B0604020202020204" pitchFamily="34" charset="0"/>
                </a:rPr>
                <a:t>Transport</a:t>
              </a:r>
              <a:endParaRPr lang="en-GB" altLang="en-US" sz="2000">
                <a:latin typeface="Arial" panose="020B0604020202020204" pitchFamily="34" charset="0"/>
              </a:endParaRPr>
            </a:p>
          </p:txBody>
        </p:sp>
        <p:sp>
          <p:nvSpPr>
            <p:cNvPr id="9" name="Oval 7">
              <a:extLst>
                <a:ext uri="{FF2B5EF4-FFF2-40B4-BE49-F238E27FC236}">
                  <a16:creationId xmlns:a16="http://schemas.microsoft.com/office/drawing/2014/main" id="{DA22D176-47F3-4844-9054-D74406054E3A}"/>
                </a:ext>
              </a:extLst>
            </p:cNvPr>
            <p:cNvSpPr>
              <a:spLocks noChangeArrowheads="1"/>
            </p:cNvSpPr>
            <p:nvPr/>
          </p:nvSpPr>
          <p:spPr bwMode="auto">
            <a:xfrm>
              <a:off x="1584" y="864"/>
              <a:ext cx="576" cy="576"/>
            </a:xfrm>
            <a:prstGeom prst="ellipse">
              <a:avLst/>
            </a:prstGeom>
            <a:solidFill>
              <a:srgbClr val="99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a-DK" altLang="en-US" sz="1400" b="1">
                  <a:latin typeface="Arial" panose="020B0604020202020204" pitchFamily="34" charset="0"/>
                </a:rPr>
                <a:t>Kulhydrat</a:t>
              </a:r>
              <a:endParaRPr lang="en-GB" altLang="en-US" sz="1400" b="1">
                <a:latin typeface="Arial" panose="020B0604020202020204" pitchFamily="34" charset="0"/>
              </a:endParaRPr>
            </a:p>
          </p:txBody>
        </p:sp>
        <p:sp>
          <p:nvSpPr>
            <p:cNvPr id="10" name="Oval 8">
              <a:extLst>
                <a:ext uri="{FF2B5EF4-FFF2-40B4-BE49-F238E27FC236}">
                  <a16:creationId xmlns:a16="http://schemas.microsoft.com/office/drawing/2014/main" id="{9E2AB489-FF05-D140-8EDC-E4EF0AB5C222}"/>
                </a:ext>
              </a:extLst>
            </p:cNvPr>
            <p:cNvSpPr>
              <a:spLocks noChangeArrowheads="1"/>
            </p:cNvSpPr>
            <p:nvPr/>
          </p:nvSpPr>
          <p:spPr bwMode="auto">
            <a:xfrm>
              <a:off x="864" y="1152"/>
              <a:ext cx="576" cy="576"/>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a-DK" altLang="en-US" sz="1400" b="1">
                  <a:latin typeface="Arial" panose="020B0604020202020204" pitchFamily="34" charset="0"/>
                </a:rPr>
                <a:t>Fedt</a:t>
              </a:r>
              <a:endParaRPr lang="en-GB" altLang="en-US" sz="1400" b="1">
                <a:latin typeface="Arial" panose="020B0604020202020204" pitchFamily="34" charset="0"/>
              </a:endParaRPr>
            </a:p>
          </p:txBody>
        </p:sp>
        <p:sp>
          <p:nvSpPr>
            <p:cNvPr id="11" name="Oval 9">
              <a:extLst>
                <a:ext uri="{FF2B5EF4-FFF2-40B4-BE49-F238E27FC236}">
                  <a16:creationId xmlns:a16="http://schemas.microsoft.com/office/drawing/2014/main" id="{3644A0BC-D080-5141-B74C-6675B03C318C}"/>
                </a:ext>
              </a:extLst>
            </p:cNvPr>
            <p:cNvSpPr>
              <a:spLocks noChangeArrowheads="1"/>
            </p:cNvSpPr>
            <p:nvPr/>
          </p:nvSpPr>
          <p:spPr bwMode="auto">
            <a:xfrm>
              <a:off x="864" y="1824"/>
              <a:ext cx="576" cy="576"/>
            </a:xfrm>
            <a:prstGeom prst="ellipse">
              <a:avLst/>
            </a:prstGeom>
            <a:solidFill>
              <a:srgbClr val="FF66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a-DK" altLang="en-US" sz="1400" b="1">
                  <a:latin typeface="Arial" panose="020B0604020202020204" pitchFamily="34" charset="0"/>
                </a:rPr>
                <a:t>Alkohol</a:t>
              </a:r>
              <a:endParaRPr lang="en-GB" altLang="en-US" sz="1400" b="1">
                <a:latin typeface="Arial" panose="020B0604020202020204" pitchFamily="34" charset="0"/>
              </a:endParaRPr>
            </a:p>
          </p:txBody>
        </p:sp>
        <p:sp>
          <p:nvSpPr>
            <p:cNvPr id="12" name="Oval 10">
              <a:extLst>
                <a:ext uri="{FF2B5EF4-FFF2-40B4-BE49-F238E27FC236}">
                  <a16:creationId xmlns:a16="http://schemas.microsoft.com/office/drawing/2014/main" id="{70FB3056-456A-E94F-8E34-8B2FDFB98D3A}"/>
                </a:ext>
              </a:extLst>
            </p:cNvPr>
            <p:cNvSpPr>
              <a:spLocks noChangeArrowheads="1"/>
            </p:cNvSpPr>
            <p:nvPr/>
          </p:nvSpPr>
          <p:spPr bwMode="auto">
            <a:xfrm>
              <a:off x="1584" y="2016"/>
              <a:ext cx="576" cy="576"/>
            </a:xfrm>
            <a:prstGeom prst="ellipse">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a-DK" altLang="en-US" sz="1400" b="1">
                  <a:latin typeface="Arial" panose="020B0604020202020204" pitchFamily="34" charset="0"/>
                </a:rPr>
                <a:t>Protein</a:t>
              </a:r>
              <a:endParaRPr lang="en-GB" altLang="en-US" sz="1400" b="1">
                <a:latin typeface="Arial" panose="020B0604020202020204" pitchFamily="34" charset="0"/>
              </a:endParaRPr>
            </a:p>
          </p:txBody>
        </p:sp>
        <p:sp>
          <p:nvSpPr>
            <p:cNvPr id="13" name="Oval 11">
              <a:extLst>
                <a:ext uri="{FF2B5EF4-FFF2-40B4-BE49-F238E27FC236}">
                  <a16:creationId xmlns:a16="http://schemas.microsoft.com/office/drawing/2014/main" id="{37D506DB-ABED-4942-939F-D6BBABEC0F4F}"/>
                </a:ext>
              </a:extLst>
            </p:cNvPr>
            <p:cNvSpPr>
              <a:spLocks noChangeArrowheads="1"/>
            </p:cNvSpPr>
            <p:nvPr/>
          </p:nvSpPr>
          <p:spPr bwMode="auto">
            <a:xfrm>
              <a:off x="816" y="2688"/>
              <a:ext cx="576" cy="576"/>
            </a:xfrm>
            <a:prstGeom prst="ellipse">
              <a:avLst/>
            </a:prstGeom>
            <a:solidFill>
              <a:srgbClr val="CCE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a-DK" altLang="en-US" sz="1400" b="1">
                  <a:latin typeface="Arial" panose="020B0604020202020204" pitchFamily="34" charset="0"/>
                </a:rPr>
                <a:t>Mineraler</a:t>
              </a:r>
              <a:endParaRPr lang="en-GB" altLang="en-US" sz="1400" b="1">
                <a:latin typeface="Arial" panose="020B0604020202020204" pitchFamily="34" charset="0"/>
              </a:endParaRPr>
            </a:p>
          </p:txBody>
        </p:sp>
        <p:sp>
          <p:nvSpPr>
            <p:cNvPr id="14" name="Oval 12">
              <a:extLst>
                <a:ext uri="{FF2B5EF4-FFF2-40B4-BE49-F238E27FC236}">
                  <a16:creationId xmlns:a16="http://schemas.microsoft.com/office/drawing/2014/main" id="{BD3E4C0F-D64F-5840-8926-D4BFD53F77C0}"/>
                </a:ext>
              </a:extLst>
            </p:cNvPr>
            <p:cNvSpPr>
              <a:spLocks noChangeArrowheads="1"/>
            </p:cNvSpPr>
            <p:nvPr/>
          </p:nvSpPr>
          <p:spPr bwMode="auto">
            <a:xfrm>
              <a:off x="1584" y="3120"/>
              <a:ext cx="576" cy="576"/>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a-DK" altLang="en-US" sz="1400" b="1">
                  <a:latin typeface="Arial" panose="020B0604020202020204" pitchFamily="34" charset="0"/>
                </a:rPr>
                <a:t>Vitaminer</a:t>
              </a:r>
              <a:endParaRPr lang="en-GB" altLang="en-US" sz="1400" b="1">
                <a:latin typeface="Arial" panose="020B0604020202020204" pitchFamily="34" charset="0"/>
              </a:endParaRPr>
            </a:p>
          </p:txBody>
        </p:sp>
        <p:sp>
          <p:nvSpPr>
            <p:cNvPr id="15" name="Oval 13">
              <a:extLst>
                <a:ext uri="{FF2B5EF4-FFF2-40B4-BE49-F238E27FC236}">
                  <a16:creationId xmlns:a16="http://schemas.microsoft.com/office/drawing/2014/main" id="{3BE16A2F-0A52-5847-AE2B-9BC5B0C7687F}"/>
                </a:ext>
              </a:extLst>
            </p:cNvPr>
            <p:cNvSpPr>
              <a:spLocks noChangeArrowheads="1"/>
            </p:cNvSpPr>
            <p:nvPr/>
          </p:nvSpPr>
          <p:spPr bwMode="auto">
            <a:xfrm>
              <a:off x="816" y="3648"/>
              <a:ext cx="576" cy="576"/>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a-DK" altLang="en-US" sz="1400" b="1">
                  <a:latin typeface="Arial" panose="020B0604020202020204" pitchFamily="34" charset="0"/>
                </a:rPr>
                <a:t>Vand</a:t>
              </a:r>
              <a:endParaRPr lang="en-GB" altLang="en-US" sz="1400" b="1">
                <a:latin typeface="Arial" panose="020B0604020202020204" pitchFamily="34" charset="0"/>
              </a:endParaRPr>
            </a:p>
          </p:txBody>
        </p:sp>
        <p:sp>
          <p:nvSpPr>
            <p:cNvPr id="16" name="Line 14">
              <a:extLst>
                <a:ext uri="{FF2B5EF4-FFF2-40B4-BE49-F238E27FC236}">
                  <a16:creationId xmlns:a16="http://schemas.microsoft.com/office/drawing/2014/main" id="{2D23680D-C1B3-6246-9F86-AA8E6D46EDF0}"/>
                </a:ext>
              </a:extLst>
            </p:cNvPr>
            <p:cNvSpPr>
              <a:spLocks noChangeShapeType="1"/>
            </p:cNvSpPr>
            <p:nvPr/>
          </p:nvSpPr>
          <p:spPr bwMode="auto">
            <a:xfrm>
              <a:off x="2160" y="1248"/>
              <a:ext cx="1056"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17" name="Line 15">
              <a:extLst>
                <a:ext uri="{FF2B5EF4-FFF2-40B4-BE49-F238E27FC236}">
                  <a16:creationId xmlns:a16="http://schemas.microsoft.com/office/drawing/2014/main" id="{2F8FC7BD-B04C-DF4C-8CDB-24D1B970343E}"/>
                </a:ext>
              </a:extLst>
            </p:cNvPr>
            <p:cNvSpPr>
              <a:spLocks noChangeShapeType="1"/>
            </p:cNvSpPr>
            <p:nvPr/>
          </p:nvSpPr>
          <p:spPr bwMode="auto">
            <a:xfrm>
              <a:off x="1440" y="1488"/>
              <a:ext cx="17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18" name="Line 16">
              <a:extLst>
                <a:ext uri="{FF2B5EF4-FFF2-40B4-BE49-F238E27FC236}">
                  <a16:creationId xmlns:a16="http://schemas.microsoft.com/office/drawing/2014/main" id="{D5B3DA90-FDBA-7B47-A9B9-4989C0B6F30E}"/>
                </a:ext>
              </a:extLst>
            </p:cNvPr>
            <p:cNvSpPr>
              <a:spLocks noChangeShapeType="1"/>
            </p:cNvSpPr>
            <p:nvPr/>
          </p:nvSpPr>
          <p:spPr bwMode="auto">
            <a:xfrm flipV="1">
              <a:off x="1440" y="1488"/>
              <a:ext cx="1776" cy="4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dirty="0"/>
            </a:p>
          </p:txBody>
        </p:sp>
        <p:sp>
          <p:nvSpPr>
            <p:cNvPr id="19" name="Line 17">
              <a:extLst>
                <a:ext uri="{FF2B5EF4-FFF2-40B4-BE49-F238E27FC236}">
                  <a16:creationId xmlns:a16="http://schemas.microsoft.com/office/drawing/2014/main" id="{A30125EC-F1B3-9947-9456-7B6504B46D21}"/>
                </a:ext>
              </a:extLst>
            </p:cNvPr>
            <p:cNvSpPr>
              <a:spLocks noChangeShapeType="1"/>
            </p:cNvSpPr>
            <p:nvPr/>
          </p:nvSpPr>
          <p:spPr bwMode="auto">
            <a:xfrm flipV="1">
              <a:off x="2112" y="1488"/>
              <a:ext cx="1104" cy="6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20" name="Line 18">
              <a:extLst>
                <a:ext uri="{FF2B5EF4-FFF2-40B4-BE49-F238E27FC236}">
                  <a16:creationId xmlns:a16="http://schemas.microsoft.com/office/drawing/2014/main" id="{A99C9B87-645A-D343-ADFA-2A69F6849EE2}"/>
                </a:ext>
              </a:extLst>
            </p:cNvPr>
            <p:cNvSpPr>
              <a:spLocks noChangeShapeType="1"/>
            </p:cNvSpPr>
            <p:nvPr/>
          </p:nvSpPr>
          <p:spPr bwMode="auto">
            <a:xfrm>
              <a:off x="2160" y="2304"/>
              <a:ext cx="105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21" name="Line 19">
              <a:extLst>
                <a:ext uri="{FF2B5EF4-FFF2-40B4-BE49-F238E27FC236}">
                  <a16:creationId xmlns:a16="http://schemas.microsoft.com/office/drawing/2014/main" id="{E6A312E2-4568-B247-8D3A-722BA919F926}"/>
                </a:ext>
              </a:extLst>
            </p:cNvPr>
            <p:cNvSpPr>
              <a:spLocks noChangeShapeType="1"/>
            </p:cNvSpPr>
            <p:nvPr/>
          </p:nvSpPr>
          <p:spPr bwMode="auto">
            <a:xfrm flipV="1">
              <a:off x="1392" y="2304"/>
              <a:ext cx="1824"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22" name="Line 20">
              <a:extLst>
                <a:ext uri="{FF2B5EF4-FFF2-40B4-BE49-F238E27FC236}">
                  <a16:creationId xmlns:a16="http://schemas.microsoft.com/office/drawing/2014/main" id="{986BA77E-5BAA-9449-89DA-8BBECC78BEBC}"/>
                </a:ext>
              </a:extLst>
            </p:cNvPr>
            <p:cNvSpPr>
              <a:spLocks noChangeShapeType="1"/>
            </p:cNvSpPr>
            <p:nvPr/>
          </p:nvSpPr>
          <p:spPr bwMode="auto">
            <a:xfrm>
              <a:off x="1392" y="2928"/>
              <a:ext cx="18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23" name="Line 21">
              <a:extLst>
                <a:ext uri="{FF2B5EF4-FFF2-40B4-BE49-F238E27FC236}">
                  <a16:creationId xmlns:a16="http://schemas.microsoft.com/office/drawing/2014/main" id="{375C44E3-A7D2-A04D-B782-9F867098FC70}"/>
                </a:ext>
              </a:extLst>
            </p:cNvPr>
            <p:cNvSpPr>
              <a:spLocks noChangeShapeType="1"/>
            </p:cNvSpPr>
            <p:nvPr/>
          </p:nvSpPr>
          <p:spPr bwMode="auto">
            <a:xfrm flipV="1">
              <a:off x="2160" y="2928"/>
              <a:ext cx="1056"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24" name="Line 22">
              <a:extLst>
                <a:ext uri="{FF2B5EF4-FFF2-40B4-BE49-F238E27FC236}">
                  <a16:creationId xmlns:a16="http://schemas.microsoft.com/office/drawing/2014/main" id="{406AD749-F897-4941-A090-73C5873927A9}"/>
                </a:ext>
              </a:extLst>
            </p:cNvPr>
            <p:cNvSpPr>
              <a:spLocks noChangeShapeType="1"/>
            </p:cNvSpPr>
            <p:nvPr/>
          </p:nvSpPr>
          <p:spPr bwMode="auto">
            <a:xfrm>
              <a:off x="1392" y="3936"/>
              <a:ext cx="18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25" name="Line 23">
              <a:extLst>
                <a:ext uri="{FF2B5EF4-FFF2-40B4-BE49-F238E27FC236}">
                  <a16:creationId xmlns:a16="http://schemas.microsoft.com/office/drawing/2014/main" id="{7D3BD127-751E-CE4C-86A9-B36772407CE3}"/>
                </a:ext>
              </a:extLst>
            </p:cNvPr>
            <p:cNvSpPr>
              <a:spLocks noChangeShapeType="1"/>
            </p:cNvSpPr>
            <p:nvPr/>
          </p:nvSpPr>
          <p:spPr bwMode="auto">
            <a:xfrm flipV="1">
              <a:off x="1248" y="3456"/>
              <a:ext cx="336" cy="24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26" name="Line 24">
              <a:extLst>
                <a:ext uri="{FF2B5EF4-FFF2-40B4-BE49-F238E27FC236}">
                  <a16:creationId xmlns:a16="http://schemas.microsoft.com/office/drawing/2014/main" id="{6EF74FCB-30D5-4D4F-896A-3823EAFF2CD0}"/>
                </a:ext>
              </a:extLst>
            </p:cNvPr>
            <p:cNvSpPr>
              <a:spLocks noChangeShapeType="1"/>
            </p:cNvSpPr>
            <p:nvPr/>
          </p:nvSpPr>
          <p:spPr bwMode="auto">
            <a:xfrm flipV="1">
              <a:off x="2016" y="2304"/>
              <a:ext cx="1200" cy="86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grpSp>
      <p:cxnSp>
        <p:nvCxnSpPr>
          <p:cNvPr id="3" name="Straight Connector 2">
            <a:extLst>
              <a:ext uri="{FF2B5EF4-FFF2-40B4-BE49-F238E27FC236}">
                <a16:creationId xmlns:a16="http://schemas.microsoft.com/office/drawing/2014/main" id="{48068ED2-E529-184D-854D-BC248EEAB6C6}"/>
              </a:ext>
            </a:extLst>
          </p:cNvPr>
          <p:cNvCxnSpPr>
            <a:cxnSpLocks/>
            <a:stCxn id="17" idx="0"/>
            <a:endCxn id="21" idx="1"/>
          </p:cNvCxnSpPr>
          <p:nvPr/>
        </p:nvCxnSpPr>
        <p:spPr>
          <a:xfrm>
            <a:off x="4152900" y="1428008"/>
            <a:ext cx="281940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Doughnut 1">
            <a:extLst>
              <a:ext uri="{FF2B5EF4-FFF2-40B4-BE49-F238E27FC236}">
                <a16:creationId xmlns:a16="http://schemas.microsoft.com/office/drawing/2014/main" id="{A73F9258-0F43-334B-89B3-45C5EA17725F}"/>
              </a:ext>
            </a:extLst>
          </p:cNvPr>
          <p:cNvSpPr/>
          <p:nvPr/>
        </p:nvSpPr>
        <p:spPr>
          <a:xfrm>
            <a:off x="4152900" y="191820"/>
            <a:ext cx="1371600" cy="1433725"/>
          </a:xfrm>
          <a:prstGeom prst="donut">
            <a:avLst>
              <a:gd name="adj" fmla="val 865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highlight>
                <a:srgbClr val="FF0000"/>
              </a:highlight>
            </a:endParaRPr>
          </a:p>
        </p:txBody>
      </p:sp>
      <p:sp>
        <p:nvSpPr>
          <p:cNvPr id="27" name="TextBox 26">
            <a:extLst>
              <a:ext uri="{FF2B5EF4-FFF2-40B4-BE49-F238E27FC236}">
                <a16:creationId xmlns:a16="http://schemas.microsoft.com/office/drawing/2014/main" id="{46CC1754-F07C-7343-A4A1-C0AF4EC6301B}"/>
              </a:ext>
            </a:extLst>
          </p:cNvPr>
          <p:cNvSpPr txBox="1"/>
          <p:nvPr/>
        </p:nvSpPr>
        <p:spPr>
          <a:xfrm>
            <a:off x="7810183" y="6204398"/>
            <a:ext cx="4061305" cy="369332"/>
          </a:xfrm>
          <a:prstGeom prst="rect">
            <a:avLst/>
          </a:prstGeom>
          <a:noFill/>
        </p:spPr>
        <p:txBody>
          <a:bodyPr wrap="none" rtlCol="0">
            <a:spAutoFit/>
          </a:bodyPr>
          <a:lstStyle/>
          <a:p>
            <a:r>
              <a:rPr lang="da-DK" dirty="0"/>
              <a:t>Kilde: Madens opgave, Fødevarestyrelsen</a:t>
            </a:r>
          </a:p>
        </p:txBody>
      </p:sp>
    </p:spTree>
    <p:extLst>
      <p:ext uri="{BB962C8B-B14F-4D97-AF65-F5344CB8AC3E}">
        <p14:creationId xmlns:p14="http://schemas.microsoft.com/office/powerpoint/2010/main" val="190770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p:cNvSpPr/>
          <p:nvPr/>
        </p:nvSpPr>
        <p:spPr>
          <a:xfrm>
            <a:off x="-27932" y="-83127"/>
            <a:ext cx="12219932" cy="6941127"/>
          </a:xfrm>
          <a:prstGeom prst="rect">
            <a:avLst/>
          </a:prstGeom>
          <a:solidFill>
            <a:srgbClr val="898DC5"/>
          </a:solidFill>
          <a:ln>
            <a:solidFill>
              <a:srgbClr val="898D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ladsholder til slidenummer 2"/>
          <p:cNvSpPr txBox="1">
            <a:spLocks/>
          </p:cNvSpPr>
          <p:nvPr/>
        </p:nvSpPr>
        <p:spPr>
          <a:xfrm>
            <a:off x="326749" y="6573366"/>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solidFill>
                <a:prstClr val="white"/>
              </a:solidFill>
              <a:latin typeface="Arial"/>
            </a:endParaRPr>
          </a:p>
        </p:txBody>
      </p:sp>
      <p:sp>
        <p:nvSpPr>
          <p:cNvPr id="11" name="Rektangel 10"/>
          <p:cNvSpPr/>
          <p:nvPr/>
        </p:nvSpPr>
        <p:spPr>
          <a:xfrm>
            <a:off x="-27932" y="230781"/>
            <a:ext cx="3248327" cy="4161445"/>
          </a:xfrm>
          <a:prstGeom prst="rect">
            <a:avLst/>
          </a:prstGeom>
          <a:solidFill>
            <a:srgbClr val="F5C0B6"/>
          </a:solidFill>
          <a:ln>
            <a:solidFill>
              <a:srgbClr val="F5C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Pladsholder til indhold 2"/>
          <p:cNvSpPr txBox="1">
            <a:spLocks/>
          </p:cNvSpPr>
          <p:nvPr/>
        </p:nvSpPr>
        <p:spPr>
          <a:xfrm>
            <a:off x="359235" y="534304"/>
            <a:ext cx="2932267" cy="37396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da-DK" sz="5000" dirty="0">
                <a:solidFill>
                  <a:srgbClr val="DC606E"/>
                </a:solidFill>
                <a:latin typeface="Noto Serif KR Black" panose="02020900000000000000" pitchFamily="18" charset="-128"/>
                <a:ea typeface="Noto Serif KR Black" panose="02020900000000000000" pitchFamily="18" charset="-128"/>
              </a:rPr>
              <a:t>Spis </a:t>
            </a:r>
            <a:br>
              <a:rPr lang="da-DK" sz="5000" dirty="0">
                <a:solidFill>
                  <a:srgbClr val="DC606E"/>
                </a:solidFill>
                <a:latin typeface="Noto Serif KR Black" panose="02020900000000000000" pitchFamily="18" charset="-128"/>
                <a:ea typeface="Noto Serif KR Black" panose="02020900000000000000" pitchFamily="18" charset="-128"/>
              </a:rPr>
            </a:br>
            <a:r>
              <a:rPr lang="da-DK" sz="5000" dirty="0">
                <a:solidFill>
                  <a:srgbClr val="DC606E"/>
                </a:solidFill>
                <a:latin typeface="Noto Serif KR Black" panose="02020900000000000000" pitchFamily="18" charset="-128"/>
                <a:ea typeface="Noto Serif KR Black" panose="02020900000000000000" pitchFamily="18" charset="-128"/>
              </a:rPr>
              <a:t>mindre </a:t>
            </a:r>
            <a:br>
              <a:rPr lang="da-DK" sz="5000" dirty="0">
                <a:solidFill>
                  <a:srgbClr val="DC606E"/>
                </a:solidFill>
                <a:latin typeface="Noto Serif KR Black" panose="02020900000000000000" pitchFamily="18" charset="-128"/>
                <a:ea typeface="Noto Serif KR Black" panose="02020900000000000000" pitchFamily="18" charset="-128"/>
              </a:rPr>
            </a:br>
            <a:r>
              <a:rPr lang="da-DK" sz="5000" dirty="0">
                <a:solidFill>
                  <a:srgbClr val="DC606E"/>
                </a:solidFill>
                <a:latin typeface="Noto Serif KR Black" panose="02020900000000000000" pitchFamily="18" charset="-128"/>
                <a:ea typeface="Noto Serif KR Black" panose="02020900000000000000" pitchFamily="18" charset="-128"/>
              </a:rPr>
              <a:t>kød</a:t>
            </a:r>
          </a:p>
          <a:p>
            <a:pPr marL="0" indent="0">
              <a:lnSpc>
                <a:spcPct val="107000"/>
              </a:lnSpc>
              <a:spcAft>
                <a:spcPts val="800"/>
              </a:spcAft>
              <a:buNone/>
            </a:pPr>
            <a:endParaRPr lang="da-DK" sz="5000" dirty="0">
              <a:solidFill>
                <a:srgbClr val="DC606E"/>
              </a:solidFill>
              <a:latin typeface="Noto Serif KR Black" panose="02020900000000000000" pitchFamily="18" charset="-128"/>
              <a:ea typeface="Noto Serif KR Black" panose="02020900000000000000" pitchFamily="18" charset="-128"/>
            </a:endParaRPr>
          </a:p>
        </p:txBody>
      </p:sp>
      <p:sp>
        <p:nvSpPr>
          <p:cNvPr id="33" name="Rektangel 32"/>
          <p:cNvSpPr/>
          <p:nvPr/>
        </p:nvSpPr>
        <p:spPr>
          <a:xfrm>
            <a:off x="2445487" y="2858700"/>
            <a:ext cx="8835657" cy="4002979"/>
          </a:xfrm>
          <a:prstGeom prst="rect">
            <a:avLst/>
          </a:prstGeom>
          <a:solidFill>
            <a:srgbClr val="88C69C"/>
          </a:solidFill>
          <a:ln>
            <a:solidFill>
              <a:srgbClr val="88C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4" name="Pladsholder til indhold 2"/>
          <p:cNvSpPr txBox="1">
            <a:spLocks/>
          </p:cNvSpPr>
          <p:nvPr/>
        </p:nvSpPr>
        <p:spPr>
          <a:xfrm>
            <a:off x="4082014" y="3298851"/>
            <a:ext cx="7177259" cy="33362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da-DK" sz="2400" dirty="0">
                <a:solidFill>
                  <a:srgbClr val="377466"/>
                </a:solidFill>
                <a:latin typeface="Noto Serif KR" panose="02020400000000000000" pitchFamily="18" charset="-128"/>
                <a:ea typeface="Noto Serif KR" panose="02020400000000000000" pitchFamily="18" charset="-128"/>
              </a:rPr>
              <a:t>Begræns især okse- og lammekød.</a:t>
            </a:r>
          </a:p>
          <a:p>
            <a:pPr>
              <a:lnSpc>
                <a:spcPct val="120000"/>
              </a:lnSpc>
            </a:pPr>
            <a:r>
              <a:rPr lang="da-DK" sz="2400" dirty="0">
                <a:solidFill>
                  <a:srgbClr val="377466"/>
                </a:solidFill>
                <a:latin typeface="Noto Serif KR" panose="02020400000000000000" pitchFamily="18" charset="-128"/>
                <a:ea typeface="Noto Serif KR" panose="02020400000000000000" pitchFamily="18" charset="-128"/>
              </a:rPr>
              <a:t>Begræns forarbejdet kød mest muligt, dvs. kød, </a:t>
            </a:r>
            <a:br>
              <a:rPr lang="da-DK" sz="2400" dirty="0">
                <a:solidFill>
                  <a:srgbClr val="377466"/>
                </a:solidFill>
                <a:latin typeface="Noto Serif KR" panose="02020400000000000000" pitchFamily="18" charset="-128"/>
                <a:ea typeface="Noto Serif KR" panose="02020400000000000000" pitchFamily="18" charset="-128"/>
              </a:rPr>
            </a:br>
            <a:r>
              <a:rPr lang="da-DK" sz="2400" dirty="0">
                <a:solidFill>
                  <a:srgbClr val="377466"/>
                </a:solidFill>
                <a:latin typeface="Noto Serif KR" panose="02020400000000000000" pitchFamily="18" charset="-128"/>
                <a:ea typeface="Noto Serif KR" panose="02020400000000000000" pitchFamily="18" charset="-128"/>
              </a:rPr>
              <a:t>der fx er røget og saltet.</a:t>
            </a:r>
          </a:p>
          <a:p>
            <a:pPr>
              <a:lnSpc>
                <a:spcPct val="120000"/>
              </a:lnSpc>
            </a:pPr>
            <a:r>
              <a:rPr lang="da-DK" sz="2400" dirty="0">
                <a:solidFill>
                  <a:srgbClr val="377466"/>
                </a:solidFill>
                <a:latin typeface="Noto Serif KR" panose="02020400000000000000" pitchFamily="18" charset="-128"/>
                <a:ea typeface="Noto Serif KR" panose="02020400000000000000" pitchFamily="18" charset="-128"/>
              </a:rPr>
              <a:t>Vælg primært kød og kødprodukter med </a:t>
            </a:r>
            <a:br>
              <a:rPr lang="da-DK" sz="2400" dirty="0">
                <a:solidFill>
                  <a:srgbClr val="377466"/>
                </a:solidFill>
                <a:latin typeface="Noto Serif KR" panose="02020400000000000000" pitchFamily="18" charset="-128"/>
                <a:ea typeface="Noto Serif KR" panose="02020400000000000000" pitchFamily="18" charset="-128"/>
              </a:rPr>
            </a:br>
            <a:r>
              <a:rPr lang="da-DK" sz="2400" dirty="0">
                <a:solidFill>
                  <a:srgbClr val="377466"/>
                </a:solidFill>
                <a:latin typeface="Noto Serif KR" panose="02020400000000000000" pitchFamily="18" charset="-128"/>
                <a:ea typeface="Noto Serif KR" panose="02020400000000000000" pitchFamily="18" charset="-128"/>
              </a:rPr>
              <a:t>maks. 10 % fedt.</a:t>
            </a:r>
          </a:p>
          <a:p>
            <a:pPr>
              <a:lnSpc>
                <a:spcPct val="120000"/>
              </a:lnSpc>
            </a:pPr>
            <a:r>
              <a:rPr lang="da-DK" sz="2400" dirty="0">
                <a:solidFill>
                  <a:srgbClr val="377466"/>
                </a:solidFill>
                <a:latin typeface="Noto Serif KR" panose="02020400000000000000" pitchFamily="18" charset="-128"/>
                <a:ea typeface="Noto Serif KR" panose="02020400000000000000" pitchFamily="18" charset="-128"/>
              </a:rPr>
              <a:t>Varier dine måltider med æg, fx et par gange om ugen. </a:t>
            </a:r>
          </a:p>
        </p:txBody>
      </p:sp>
      <p:pic>
        <p:nvPicPr>
          <p:cNvPr id="16" name="Pladsholder til indhold 1"/>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1502" t="22872" r="35428" b="28258"/>
          <a:stretch/>
        </p:blipFill>
        <p:spPr>
          <a:xfrm>
            <a:off x="7443461" y="866560"/>
            <a:ext cx="1560653" cy="1537591"/>
          </a:xfrm>
        </p:spPr>
      </p:pic>
      <p:pic>
        <p:nvPicPr>
          <p:cNvPr id="3" name="Billede 2"/>
          <p:cNvPicPr>
            <a:picLocks noChangeAspect="1"/>
          </p:cNvPicPr>
          <p:nvPr/>
        </p:nvPicPr>
        <p:blipFill rotWithShape="1">
          <a:blip r:embed="rId4" cstate="print">
            <a:extLst>
              <a:ext uri="{28A0092B-C50C-407E-A947-70E740481C1C}">
                <a14:useLocalDpi xmlns:a14="http://schemas.microsoft.com/office/drawing/2010/main" val="0"/>
              </a:ext>
            </a:extLst>
          </a:blip>
          <a:srcRect l="27317" t="24101" r="29237" b="26427"/>
          <a:stretch/>
        </p:blipFill>
        <p:spPr>
          <a:xfrm>
            <a:off x="5674042" y="1043221"/>
            <a:ext cx="1795186" cy="1362769"/>
          </a:xfrm>
          <a:prstGeom prst="rect">
            <a:avLst/>
          </a:prstGeom>
        </p:spPr>
      </p:pic>
      <p:pic>
        <p:nvPicPr>
          <p:cNvPr id="4" name="Billede 3"/>
          <p:cNvPicPr>
            <a:picLocks noChangeAspect="1"/>
          </p:cNvPicPr>
          <p:nvPr/>
        </p:nvPicPr>
        <p:blipFill rotWithShape="1">
          <a:blip r:embed="rId5" cstate="print">
            <a:extLst>
              <a:ext uri="{28A0092B-C50C-407E-A947-70E740481C1C}">
                <a14:useLocalDpi xmlns:a14="http://schemas.microsoft.com/office/drawing/2010/main" val="0"/>
              </a:ext>
            </a:extLst>
          </a:blip>
          <a:srcRect l="25943" t="33615" r="30505" b="29915"/>
          <a:stretch/>
        </p:blipFill>
        <p:spPr>
          <a:xfrm>
            <a:off x="3815684" y="1039977"/>
            <a:ext cx="1619996" cy="904367"/>
          </a:xfrm>
          <a:prstGeom prst="rect">
            <a:avLst/>
          </a:prstGeom>
        </p:spPr>
      </p:pic>
      <p:pic>
        <p:nvPicPr>
          <p:cNvPr id="20" name="Billede 19"/>
          <p:cNvPicPr>
            <a:picLocks noChangeAspect="1"/>
          </p:cNvPicPr>
          <p:nvPr/>
        </p:nvPicPr>
        <p:blipFill rotWithShape="1">
          <a:blip r:embed="rId6" cstate="print">
            <a:extLst>
              <a:ext uri="{28A0092B-C50C-407E-A947-70E740481C1C}">
                <a14:useLocalDpi xmlns:a14="http://schemas.microsoft.com/office/drawing/2010/main" val="0"/>
              </a:ext>
            </a:extLst>
          </a:blip>
          <a:srcRect l="25943" t="33615" r="30505" b="29915"/>
          <a:stretch/>
        </p:blipFill>
        <p:spPr>
          <a:xfrm flipH="1">
            <a:off x="3916042" y="1705681"/>
            <a:ext cx="1638819" cy="914876"/>
          </a:xfrm>
          <a:prstGeom prst="rect">
            <a:avLst/>
          </a:prstGeom>
        </p:spPr>
      </p:pic>
      <p:sp>
        <p:nvSpPr>
          <p:cNvPr id="21" name="Pladsholder til indhold 2"/>
          <p:cNvSpPr txBox="1">
            <a:spLocks/>
          </p:cNvSpPr>
          <p:nvPr/>
        </p:nvSpPr>
        <p:spPr>
          <a:xfrm>
            <a:off x="-101339" y="3836894"/>
            <a:ext cx="3788097" cy="3021106"/>
          </a:xfrm>
          <a:prstGeom prst="rect">
            <a:avLst/>
          </a:prstGeom>
          <a:solidFill>
            <a:srgbClr val="F8B469"/>
          </a:solidFill>
          <a:ln>
            <a:solidFill>
              <a:srgbClr val="F8B4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algn="ctr"/>
          </a:lstStyle>
          <a:p>
            <a:endParaRPr lang="da-DK" dirty="0"/>
          </a:p>
        </p:txBody>
      </p:sp>
      <p:sp>
        <p:nvSpPr>
          <p:cNvPr id="23" name="Pladsholder til indhold 2"/>
          <p:cNvSpPr txBox="1">
            <a:spLocks/>
          </p:cNvSpPr>
          <p:nvPr/>
        </p:nvSpPr>
        <p:spPr>
          <a:xfrm>
            <a:off x="326749" y="3763927"/>
            <a:ext cx="3200721" cy="28958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endParaRPr lang="da-DK" sz="1200" dirty="0">
              <a:solidFill>
                <a:srgbClr val="D04936"/>
              </a:solidFill>
              <a:latin typeface="Noto Serif KR" panose="02020400000000000000" pitchFamily="18" charset="-128"/>
              <a:ea typeface="Noto Serif KR" panose="02020400000000000000" pitchFamily="18" charset="-128"/>
            </a:endParaRPr>
          </a:p>
          <a:p>
            <a:pPr>
              <a:lnSpc>
                <a:spcPct val="120000"/>
              </a:lnSpc>
            </a:pPr>
            <a:r>
              <a:rPr lang="da-DK" sz="2400" dirty="0">
                <a:solidFill>
                  <a:srgbClr val="D04936"/>
                </a:solidFill>
                <a:latin typeface="Noto Serif KR" panose="02020400000000000000" pitchFamily="18" charset="-128"/>
                <a:ea typeface="Noto Serif KR" panose="02020400000000000000" pitchFamily="18" charset="-128"/>
              </a:rPr>
              <a:t>Skær ned på kødet. </a:t>
            </a:r>
          </a:p>
          <a:p>
            <a:pPr>
              <a:lnSpc>
                <a:spcPct val="120000"/>
              </a:lnSpc>
            </a:pPr>
            <a:r>
              <a:rPr lang="da-DK" sz="2400" dirty="0">
                <a:solidFill>
                  <a:srgbClr val="D04936"/>
                </a:solidFill>
                <a:latin typeface="Noto Serif KR" panose="02020400000000000000" pitchFamily="18" charset="-128"/>
                <a:ea typeface="Noto Serif KR" panose="02020400000000000000" pitchFamily="18" charset="-128"/>
              </a:rPr>
              <a:t>Ca. 350 g om ugen er tilpas, når du spiser planterigt og varieret.</a:t>
            </a:r>
          </a:p>
        </p:txBody>
      </p:sp>
      <p:sp>
        <p:nvSpPr>
          <p:cNvPr id="26"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27"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20</a:t>
            </a:fld>
            <a:endParaRPr lang="da-DK" dirty="0">
              <a:solidFill>
                <a:prstClr val="white"/>
              </a:solidFill>
              <a:latin typeface="Arial"/>
            </a:endParaRPr>
          </a:p>
        </p:txBody>
      </p:sp>
      <p:pic>
        <p:nvPicPr>
          <p:cNvPr id="28" name="Billed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pic>
        <p:nvPicPr>
          <p:cNvPr id="18" name="Billed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1274159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dsholder til indhold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70658" y="1728807"/>
            <a:ext cx="2900892" cy="4351338"/>
          </a:xfrm>
        </p:spPr>
      </p:pic>
      <p:sp>
        <p:nvSpPr>
          <p:cNvPr id="4" name="Rektangel 3"/>
          <p:cNvSpPr/>
          <p:nvPr/>
        </p:nvSpPr>
        <p:spPr>
          <a:xfrm>
            <a:off x="0" y="-20839"/>
            <a:ext cx="12192000" cy="6941127"/>
          </a:xfrm>
          <a:prstGeom prst="rect">
            <a:avLst/>
          </a:prstGeom>
          <a:solidFill>
            <a:srgbClr val="898DC5"/>
          </a:solidFill>
          <a:ln>
            <a:solidFill>
              <a:srgbClr val="898D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p:cNvSpPr>
            <a:spLocks noGrp="1"/>
          </p:cNvSpPr>
          <p:nvPr>
            <p:ph type="title"/>
          </p:nvPr>
        </p:nvSpPr>
        <p:spPr>
          <a:xfrm>
            <a:off x="607623" y="544207"/>
            <a:ext cx="7938344" cy="1735194"/>
          </a:xfrm>
        </p:spPr>
        <p:txBody>
          <a:bodyPr>
            <a:noAutofit/>
          </a:bodyPr>
          <a:lstStyle/>
          <a:p>
            <a:r>
              <a:rPr lang="da-DK" sz="5000" dirty="0">
                <a:solidFill>
                  <a:srgbClr val="373D8D"/>
                </a:solidFill>
                <a:latin typeface="Noto Serif KR Black" panose="02020900000000000000" pitchFamily="18" charset="-128"/>
                <a:ea typeface="Noto Serif KR Black" panose="02020900000000000000" pitchFamily="18" charset="-128"/>
              </a:rPr>
              <a:t>Vælg fisk</a:t>
            </a:r>
          </a:p>
        </p:txBody>
      </p:sp>
      <p:sp>
        <p:nvSpPr>
          <p:cNvPr id="16"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7"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21</a:t>
            </a:fld>
            <a:endParaRPr lang="da-DK" dirty="0">
              <a:solidFill>
                <a:prstClr val="white"/>
              </a:solidFill>
              <a:latin typeface="Arial"/>
            </a:endParaRPr>
          </a:p>
        </p:txBody>
      </p:sp>
      <p:pic>
        <p:nvPicPr>
          <p:cNvPr id="18" name="Billed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sp>
        <p:nvSpPr>
          <p:cNvPr id="19" name="Pladsholder til tekst 6"/>
          <p:cNvSpPr txBox="1">
            <a:spLocks/>
          </p:cNvSpPr>
          <p:nvPr/>
        </p:nvSpPr>
        <p:spPr>
          <a:xfrm>
            <a:off x="631583" y="2380942"/>
            <a:ext cx="7197852" cy="4023937"/>
          </a:xfrm>
          <a:prstGeom prst="rect">
            <a:avLst/>
          </a:prstGeom>
        </p:spPr>
        <p:txBody>
          <a:bodyPr vert="horz" lIns="0" tIns="0" rIns="0" bIns="0" rtlCol="0">
            <a:noAutofit/>
          </a:bodyPr>
          <a:lstStyle>
            <a:lvl1pPr marL="0" indent="0" algn="l" defTabSz="914400" rtl="0" eaLnBrk="1" latinLnBrk="0" hangingPunct="1">
              <a:lnSpc>
                <a:spcPct val="88000"/>
              </a:lnSpc>
              <a:spcBef>
                <a:spcPts val="0"/>
              </a:spcBef>
              <a:buFontTx/>
              <a:buNone/>
              <a:defRPr sz="3200" b="1" kern="1200">
                <a:solidFill>
                  <a:schemeClr val="tx2"/>
                </a:solidFill>
                <a:latin typeface="+mn-lt"/>
                <a:ea typeface="+mn-ea"/>
                <a:cs typeface="+mn-cs"/>
              </a:defRPr>
            </a:lvl1pPr>
            <a:lvl2pPr marL="216000" indent="-21600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2pPr>
            <a:lvl3pPr marL="432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3pPr>
            <a:lvl4pPr marL="648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4pPr>
            <a:lvl5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5pPr>
            <a:lvl6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6pPr>
            <a:lvl7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7pPr>
            <a:lvl8pPr marL="864000" indent="-216000" algn="l" defTabSz="914400" rtl="0" eaLnBrk="1" latinLnBrk="0" hangingPunct="1">
              <a:lnSpc>
                <a:spcPct val="92000"/>
              </a:lnSpc>
              <a:spcBef>
                <a:spcPts val="0"/>
              </a:spcBef>
              <a:buFont typeface="Arial" panose="020B0604020202020204" pitchFamily="34" charset="0"/>
              <a:buChar char="•"/>
              <a:defRPr sz="1800" b="1" kern="1200" baseline="0">
                <a:solidFill>
                  <a:schemeClr val="accent1"/>
                </a:solidFill>
                <a:latin typeface="+mn-lt"/>
                <a:ea typeface="+mn-ea"/>
                <a:cs typeface="+mn-cs"/>
              </a:defRPr>
            </a:lvl8pPr>
            <a:lvl9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9pPr>
          </a:lstStyle>
          <a:p>
            <a:pPr>
              <a:lnSpc>
                <a:spcPct val="100000"/>
              </a:lnSpc>
            </a:pPr>
            <a:r>
              <a:rPr lang="da-DK" sz="2200" b="0" dirty="0">
                <a:solidFill>
                  <a:srgbClr val="373D8D"/>
                </a:solidFill>
                <a:latin typeface="Noto Serif KR" panose="02020400000000000000" pitchFamily="18" charset="-128"/>
                <a:ea typeface="Noto Serif KR" panose="02020400000000000000" pitchFamily="18" charset="-128"/>
              </a:rPr>
              <a:t>Fisk og skaldyr er gode for din sundhed. De indeholder fedtstoffer, vitaminer og mineraler, som kan være svære at få nok af fra andre fødevarer. De bidrager derudover med protein. Særligt fede fisk er gode kilder til de vigtige omega-3-fedtsyrer. </a:t>
            </a:r>
            <a:br>
              <a:rPr lang="da-DK" sz="2200" b="0" dirty="0">
                <a:solidFill>
                  <a:srgbClr val="373D8D"/>
                </a:solidFill>
                <a:latin typeface="Noto Serif KR" panose="02020400000000000000" pitchFamily="18" charset="-128"/>
                <a:ea typeface="Noto Serif KR" panose="02020400000000000000" pitchFamily="18" charset="-128"/>
              </a:rPr>
            </a:br>
            <a:br>
              <a:rPr lang="da-DK" sz="2200" b="0" dirty="0">
                <a:solidFill>
                  <a:srgbClr val="373D8D"/>
                </a:solidFill>
                <a:latin typeface="Noto Serif KR" panose="02020400000000000000" pitchFamily="18" charset="-128"/>
                <a:ea typeface="Noto Serif KR" panose="02020400000000000000" pitchFamily="18" charset="-128"/>
              </a:rPr>
            </a:br>
            <a:r>
              <a:rPr lang="da-DK" sz="2200" b="0" dirty="0">
                <a:solidFill>
                  <a:srgbClr val="373D8D"/>
                </a:solidFill>
                <a:latin typeface="Noto Serif KR" panose="02020400000000000000" pitchFamily="18" charset="-128"/>
                <a:ea typeface="Noto Serif KR" panose="02020400000000000000" pitchFamily="18" charset="-128"/>
              </a:rPr>
              <a:t>Der er stor forskel på klimaaftrykket blandt forskellige fisk. Når du køber fisk, er det især vigtigt, at du går efter de miljøvenlige valg. </a:t>
            </a:r>
            <a:br>
              <a:rPr lang="da-DK" sz="2200" b="0" dirty="0">
                <a:solidFill>
                  <a:srgbClr val="373D8D"/>
                </a:solidFill>
                <a:latin typeface="Noto Serif KR" panose="02020400000000000000" pitchFamily="18" charset="-128"/>
                <a:ea typeface="Noto Serif KR" panose="02020400000000000000" pitchFamily="18" charset="-128"/>
              </a:rPr>
            </a:br>
            <a:br>
              <a:rPr lang="da-DK" sz="2200" b="0" dirty="0">
                <a:solidFill>
                  <a:srgbClr val="373D8D"/>
                </a:solidFill>
                <a:latin typeface="Noto Serif KR" panose="02020400000000000000" pitchFamily="18" charset="-128"/>
                <a:ea typeface="Noto Serif KR" panose="02020400000000000000" pitchFamily="18" charset="-128"/>
              </a:rPr>
            </a:br>
            <a:r>
              <a:rPr lang="da-DK" sz="2200" b="0" dirty="0">
                <a:solidFill>
                  <a:srgbClr val="373D8D"/>
                </a:solidFill>
                <a:latin typeface="Noto Serif KR" panose="02020400000000000000" pitchFamily="18" charset="-128"/>
                <a:ea typeface="Noto Serif KR" panose="02020400000000000000" pitchFamily="18" charset="-128"/>
              </a:rPr>
              <a:t>Læs om miljøvenlige valg af fisk på altomkost.dk. </a:t>
            </a:r>
          </a:p>
        </p:txBody>
      </p:sp>
      <p:pic>
        <p:nvPicPr>
          <p:cNvPr id="3" name="Billede 2"/>
          <p:cNvPicPr>
            <a:picLocks noChangeAspect="1"/>
          </p:cNvPicPr>
          <p:nvPr/>
        </p:nvPicPr>
        <p:blipFill rotWithShape="1">
          <a:blip r:embed="rId5" cstate="print">
            <a:extLst>
              <a:ext uri="{28A0092B-C50C-407E-A947-70E740481C1C}">
                <a14:useLocalDpi xmlns:a14="http://schemas.microsoft.com/office/drawing/2010/main" val="0"/>
              </a:ext>
            </a:extLst>
          </a:blip>
          <a:srcRect l="8412" t="27437" r="8902" b="30217"/>
          <a:stretch/>
        </p:blipFill>
        <p:spPr>
          <a:xfrm rot="18951093">
            <a:off x="6845576" y="2367370"/>
            <a:ext cx="7333192" cy="2503658"/>
          </a:xfrm>
          <a:prstGeom prst="rect">
            <a:avLst/>
          </a:prstGeom>
        </p:spPr>
      </p:pic>
      <p:pic>
        <p:nvPicPr>
          <p:cNvPr id="11" name="Billed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2056659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p:cNvSpPr/>
          <p:nvPr/>
        </p:nvSpPr>
        <p:spPr>
          <a:xfrm>
            <a:off x="-27932" y="-1"/>
            <a:ext cx="12219932" cy="6941127"/>
          </a:xfrm>
          <a:prstGeom prst="rect">
            <a:avLst/>
          </a:prstGeom>
          <a:solidFill>
            <a:srgbClr val="7F89C2"/>
          </a:solidFill>
          <a:ln>
            <a:solidFill>
              <a:srgbClr val="898D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ladsholder til sidefod 1"/>
          <p:cNvSpPr txBox="1">
            <a:spLocks/>
          </p:cNvSpPr>
          <p:nvPr/>
        </p:nvSpPr>
        <p:spPr>
          <a:xfrm>
            <a:off x="657948" y="6573366"/>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a:solidFill>
                  <a:prstClr val="white"/>
                </a:solidFill>
                <a:latin typeface="Arial"/>
              </a:rPr>
              <a:t>/ Fødevarestyrelsen / Titel på præsentation</a:t>
            </a:r>
            <a:endParaRPr lang="da-DK" dirty="0">
              <a:solidFill>
                <a:prstClr val="white"/>
              </a:solidFill>
              <a:latin typeface="Arial"/>
            </a:endParaRPr>
          </a:p>
        </p:txBody>
      </p:sp>
      <p:sp>
        <p:nvSpPr>
          <p:cNvPr id="8" name="Pladsholder til slidenummer 2"/>
          <p:cNvSpPr txBox="1">
            <a:spLocks/>
          </p:cNvSpPr>
          <p:nvPr/>
        </p:nvSpPr>
        <p:spPr>
          <a:xfrm>
            <a:off x="326749" y="6573366"/>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22</a:t>
            </a:fld>
            <a:endParaRPr lang="da-DK" dirty="0">
              <a:solidFill>
                <a:prstClr val="white"/>
              </a:solidFill>
              <a:latin typeface="Arial"/>
            </a:endParaRPr>
          </a:p>
        </p:txBody>
      </p:sp>
      <p:sp>
        <p:nvSpPr>
          <p:cNvPr id="11" name="Rektangel 10"/>
          <p:cNvSpPr/>
          <p:nvPr/>
        </p:nvSpPr>
        <p:spPr>
          <a:xfrm>
            <a:off x="-42847" y="544977"/>
            <a:ext cx="5496227" cy="3814297"/>
          </a:xfrm>
          <a:prstGeom prst="rect">
            <a:avLst/>
          </a:prstGeom>
          <a:solidFill>
            <a:srgbClr val="F5C0B6"/>
          </a:solidFill>
          <a:ln>
            <a:solidFill>
              <a:srgbClr val="F5C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Pladsholder til indhold 2"/>
          <p:cNvSpPr txBox="1">
            <a:spLocks/>
          </p:cNvSpPr>
          <p:nvPr/>
        </p:nvSpPr>
        <p:spPr>
          <a:xfrm>
            <a:off x="950288" y="1098490"/>
            <a:ext cx="3217675" cy="9643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da-DK" sz="5000" dirty="0">
                <a:solidFill>
                  <a:srgbClr val="DC606E"/>
                </a:solidFill>
                <a:latin typeface="Noto Serif KR Black" panose="02020900000000000000" pitchFamily="18" charset="-128"/>
                <a:ea typeface="Noto Serif KR Black" panose="02020900000000000000" pitchFamily="18" charset="-128"/>
              </a:rPr>
              <a:t>Vælg fisk</a:t>
            </a:r>
          </a:p>
        </p:txBody>
      </p:sp>
      <p:sp>
        <p:nvSpPr>
          <p:cNvPr id="18" name="Pladsholder til indhold 2"/>
          <p:cNvSpPr txBox="1">
            <a:spLocks/>
          </p:cNvSpPr>
          <p:nvPr/>
        </p:nvSpPr>
        <p:spPr>
          <a:xfrm>
            <a:off x="-58139" y="2616393"/>
            <a:ext cx="6368087" cy="4324732"/>
          </a:xfrm>
          <a:prstGeom prst="rect">
            <a:avLst/>
          </a:prstGeom>
          <a:solidFill>
            <a:srgbClr val="F8B469"/>
          </a:solidFill>
          <a:ln>
            <a:solidFill>
              <a:srgbClr val="F8B4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algn="ctr"/>
          </a:lstStyle>
          <a:p>
            <a:endParaRPr lang="da-DK" dirty="0"/>
          </a:p>
        </p:txBody>
      </p:sp>
      <p:sp>
        <p:nvSpPr>
          <p:cNvPr id="24" name="Pladsholder til indhold 2"/>
          <p:cNvSpPr txBox="1">
            <a:spLocks/>
          </p:cNvSpPr>
          <p:nvPr/>
        </p:nvSpPr>
        <p:spPr>
          <a:xfrm>
            <a:off x="333238" y="3083704"/>
            <a:ext cx="4191465" cy="34791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da-DK" sz="2400" dirty="0">
                <a:solidFill>
                  <a:srgbClr val="D04936"/>
                </a:solidFill>
                <a:latin typeface="Noto Serif KR" panose="02020400000000000000" pitchFamily="18" charset="-128"/>
                <a:ea typeface="Noto Serif KR" panose="02020400000000000000" pitchFamily="18" charset="-128"/>
              </a:rPr>
              <a:t>Spis 350 g fisk om ugen, heraf 200 g fede fisk*. </a:t>
            </a:r>
          </a:p>
          <a:p>
            <a:pPr>
              <a:lnSpc>
                <a:spcPct val="120000"/>
              </a:lnSpc>
            </a:pPr>
            <a:r>
              <a:rPr lang="da-DK" sz="2400" dirty="0">
                <a:solidFill>
                  <a:srgbClr val="D04936"/>
                </a:solidFill>
                <a:latin typeface="Noto Serif KR" panose="02020400000000000000" pitchFamily="18" charset="-128"/>
                <a:ea typeface="Noto Serif KR" panose="02020400000000000000" pitchFamily="18" charset="-128"/>
              </a:rPr>
              <a:t>Fede fisk er fx sild, makrel, laks og ørred. </a:t>
            </a:r>
          </a:p>
          <a:p>
            <a:pPr>
              <a:lnSpc>
                <a:spcPct val="120000"/>
              </a:lnSpc>
            </a:pPr>
            <a:r>
              <a:rPr lang="da-DK" sz="2400" dirty="0">
                <a:solidFill>
                  <a:srgbClr val="D04936"/>
                </a:solidFill>
                <a:latin typeface="Noto Serif KR" panose="02020400000000000000" pitchFamily="18" charset="-128"/>
                <a:ea typeface="Noto Serif KR" panose="02020400000000000000" pitchFamily="18" charset="-128"/>
              </a:rPr>
              <a:t>Det er vigtigt, at du varierer mellem forskellige fisk. </a:t>
            </a:r>
          </a:p>
        </p:txBody>
      </p:sp>
      <p:sp>
        <p:nvSpPr>
          <p:cNvPr id="28" name="Rektangel 27"/>
          <p:cNvSpPr/>
          <p:nvPr/>
        </p:nvSpPr>
        <p:spPr>
          <a:xfrm>
            <a:off x="4687216" y="4807546"/>
            <a:ext cx="5502825" cy="2154536"/>
          </a:xfrm>
          <a:prstGeom prst="rect">
            <a:avLst/>
          </a:prstGeom>
          <a:solidFill>
            <a:srgbClr val="88C69C"/>
          </a:solidFill>
          <a:ln>
            <a:solidFill>
              <a:srgbClr val="88C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Pladsholder til indhold 2"/>
          <p:cNvSpPr txBox="1">
            <a:spLocks/>
          </p:cNvSpPr>
          <p:nvPr/>
        </p:nvSpPr>
        <p:spPr>
          <a:xfrm>
            <a:off x="4932340" y="5131325"/>
            <a:ext cx="5035120" cy="16596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da-DK" sz="1800" dirty="0">
                <a:solidFill>
                  <a:srgbClr val="377466"/>
                </a:solidFill>
                <a:latin typeface="Noto Serif KR" panose="02020400000000000000" pitchFamily="18" charset="-128"/>
                <a:ea typeface="Noto Serif KR" panose="02020400000000000000" pitchFamily="18" charset="-128"/>
              </a:rPr>
              <a:t>* Der gælder særlige råd om at begrænse indtaget af store rovfisk, fx tun, for gravide, ammende og børn under 15 år. Læs mere på altomkost.dk. </a:t>
            </a:r>
          </a:p>
          <a:p>
            <a:pPr marL="0" indent="0">
              <a:lnSpc>
                <a:spcPct val="120000"/>
              </a:lnSpc>
              <a:buNone/>
            </a:pPr>
            <a:endParaRPr lang="da-DK" sz="2000" dirty="0">
              <a:solidFill>
                <a:srgbClr val="377466"/>
              </a:solidFill>
              <a:latin typeface="Noto Serif KR" panose="02020400000000000000" pitchFamily="18" charset="-128"/>
              <a:ea typeface="Noto Serif KR" panose="02020400000000000000" pitchFamily="18" charset="-128"/>
            </a:endParaRPr>
          </a:p>
        </p:txBody>
      </p:sp>
      <p:sp>
        <p:nvSpPr>
          <p:cNvPr id="30"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31"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22</a:t>
            </a:fld>
            <a:endParaRPr lang="da-DK" dirty="0">
              <a:solidFill>
                <a:prstClr val="white"/>
              </a:solidFill>
              <a:latin typeface="Arial"/>
            </a:endParaRPr>
          </a:p>
        </p:txBody>
      </p:sp>
      <p:pic>
        <p:nvPicPr>
          <p:cNvPr id="32" name="Billed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pic>
        <p:nvPicPr>
          <p:cNvPr id="16" name="Billede 15"/>
          <p:cNvPicPr>
            <a:picLocks noChangeAspect="1"/>
          </p:cNvPicPr>
          <p:nvPr/>
        </p:nvPicPr>
        <p:blipFill rotWithShape="1">
          <a:blip r:embed="rId4" cstate="print">
            <a:extLst>
              <a:ext uri="{28A0092B-C50C-407E-A947-70E740481C1C}">
                <a14:useLocalDpi xmlns:a14="http://schemas.microsoft.com/office/drawing/2010/main" val="0"/>
              </a:ext>
            </a:extLst>
          </a:blip>
          <a:srcRect l="8412" t="27437" r="8902" b="30217"/>
          <a:stretch/>
        </p:blipFill>
        <p:spPr>
          <a:xfrm>
            <a:off x="6495730" y="1348401"/>
            <a:ext cx="8572026" cy="2926614"/>
          </a:xfrm>
          <a:prstGeom prst="rect">
            <a:avLst/>
          </a:prstGeom>
        </p:spPr>
      </p:pic>
      <p:pic>
        <p:nvPicPr>
          <p:cNvPr id="17" name="Billed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1758591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dsholder til indhold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32496" y="1825625"/>
            <a:ext cx="6527007" cy="4351338"/>
          </a:xfrm>
        </p:spPr>
      </p:pic>
      <p:sp>
        <p:nvSpPr>
          <p:cNvPr id="4" name="Rektangel 3"/>
          <p:cNvSpPr/>
          <p:nvPr/>
        </p:nvSpPr>
        <p:spPr>
          <a:xfrm>
            <a:off x="0" y="-83127"/>
            <a:ext cx="12192000" cy="6941127"/>
          </a:xfrm>
          <a:prstGeom prst="rect">
            <a:avLst/>
          </a:prstGeom>
          <a:solidFill>
            <a:srgbClr val="898DC5"/>
          </a:solidFill>
          <a:ln>
            <a:solidFill>
              <a:srgbClr val="898D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p:cNvSpPr>
            <a:spLocks noGrp="1"/>
          </p:cNvSpPr>
          <p:nvPr>
            <p:ph type="title"/>
          </p:nvPr>
        </p:nvSpPr>
        <p:spPr>
          <a:xfrm>
            <a:off x="607623" y="544207"/>
            <a:ext cx="7938344" cy="1735194"/>
          </a:xfrm>
        </p:spPr>
        <p:txBody>
          <a:bodyPr>
            <a:noAutofit/>
          </a:bodyPr>
          <a:lstStyle/>
          <a:p>
            <a:r>
              <a:rPr lang="da-DK" sz="5000" dirty="0">
                <a:solidFill>
                  <a:srgbClr val="373D8D"/>
                </a:solidFill>
                <a:latin typeface="Noto Serif KR Black" panose="02020900000000000000" pitchFamily="18" charset="-128"/>
                <a:ea typeface="Noto Serif KR Black" panose="02020900000000000000" pitchFamily="18" charset="-128"/>
              </a:rPr>
              <a:t>Vælg bælgfrugter</a:t>
            </a:r>
          </a:p>
        </p:txBody>
      </p:sp>
      <p:sp>
        <p:nvSpPr>
          <p:cNvPr id="16"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7"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23</a:t>
            </a:fld>
            <a:endParaRPr lang="da-DK" dirty="0">
              <a:solidFill>
                <a:prstClr val="white"/>
              </a:solidFill>
              <a:latin typeface="Arial"/>
            </a:endParaRPr>
          </a:p>
        </p:txBody>
      </p:sp>
      <p:pic>
        <p:nvPicPr>
          <p:cNvPr id="18" name="Billed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sp>
        <p:nvSpPr>
          <p:cNvPr id="19" name="Pladsholder til tekst 6"/>
          <p:cNvSpPr txBox="1">
            <a:spLocks/>
          </p:cNvSpPr>
          <p:nvPr/>
        </p:nvSpPr>
        <p:spPr>
          <a:xfrm>
            <a:off x="4718931" y="2493544"/>
            <a:ext cx="6429799" cy="4023937"/>
          </a:xfrm>
          <a:prstGeom prst="rect">
            <a:avLst/>
          </a:prstGeom>
        </p:spPr>
        <p:txBody>
          <a:bodyPr vert="horz" lIns="0" tIns="0" rIns="0" bIns="0" rtlCol="0">
            <a:noAutofit/>
          </a:bodyPr>
          <a:lstStyle>
            <a:lvl1pPr marL="0" indent="0" algn="l" defTabSz="914400" rtl="0" eaLnBrk="1" latinLnBrk="0" hangingPunct="1">
              <a:lnSpc>
                <a:spcPct val="88000"/>
              </a:lnSpc>
              <a:spcBef>
                <a:spcPts val="0"/>
              </a:spcBef>
              <a:buFontTx/>
              <a:buNone/>
              <a:defRPr sz="3200" b="1" kern="1200">
                <a:solidFill>
                  <a:schemeClr val="tx2"/>
                </a:solidFill>
                <a:latin typeface="+mn-lt"/>
                <a:ea typeface="+mn-ea"/>
                <a:cs typeface="+mn-cs"/>
              </a:defRPr>
            </a:lvl1pPr>
            <a:lvl2pPr marL="216000" indent="-21600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2pPr>
            <a:lvl3pPr marL="432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3pPr>
            <a:lvl4pPr marL="648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4pPr>
            <a:lvl5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5pPr>
            <a:lvl6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6pPr>
            <a:lvl7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7pPr>
            <a:lvl8pPr marL="864000" indent="-216000" algn="l" defTabSz="914400" rtl="0" eaLnBrk="1" latinLnBrk="0" hangingPunct="1">
              <a:lnSpc>
                <a:spcPct val="92000"/>
              </a:lnSpc>
              <a:spcBef>
                <a:spcPts val="0"/>
              </a:spcBef>
              <a:buFont typeface="Arial" panose="020B0604020202020204" pitchFamily="34" charset="0"/>
              <a:buChar char="•"/>
              <a:defRPr sz="1800" b="1" kern="1200" baseline="0">
                <a:solidFill>
                  <a:schemeClr val="accent1"/>
                </a:solidFill>
                <a:latin typeface="+mn-lt"/>
                <a:ea typeface="+mn-ea"/>
                <a:cs typeface="+mn-cs"/>
              </a:defRPr>
            </a:lvl8pPr>
            <a:lvl9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9pPr>
          </a:lstStyle>
          <a:p>
            <a:r>
              <a:rPr lang="da-DK" sz="2800" b="0" dirty="0">
                <a:solidFill>
                  <a:srgbClr val="373D8D"/>
                </a:solidFill>
                <a:latin typeface="Noto Serif KR" panose="02020400000000000000" pitchFamily="18" charset="-128"/>
                <a:ea typeface="Noto Serif KR" panose="02020400000000000000" pitchFamily="18" charset="-128"/>
              </a:rPr>
              <a:t>Bælgfrugter og nødder er gode valg, når du vil spise sundt. Når du spiser planterigt og varieret, er bælgfrugter, nødder og frø gode kilder til protein og andre næringsstoffer. </a:t>
            </a:r>
          </a:p>
          <a:p>
            <a:endParaRPr lang="da-DK" sz="2800" b="0" dirty="0">
              <a:solidFill>
                <a:srgbClr val="373D8D"/>
              </a:solidFill>
              <a:latin typeface="Noto Serif KR" panose="02020400000000000000" pitchFamily="18" charset="-128"/>
              <a:ea typeface="Noto Serif KR" panose="02020400000000000000" pitchFamily="18" charset="-128"/>
            </a:endParaRPr>
          </a:p>
          <a:p>
            <a:r>
              <a:rPr lang="da-DK" sz="2800" b="0" dirty="0">
                <a:solidFill>
                  <a:srgbClr val="373D8D"/>
                </a:solidFill>
                <a:latin typeface="Noto Serif KR" panose="02020400000000000000" pitchFamily="18" charset="-128"/>
                <a:ea typeface="Noto Serif KR" panose="02020400000000000000" pitchFamily="18" charset="-128"/>
              </a:rPr>
              <a:t>Samtidig er bælgfrugter blandt de fødevarer, der har det laveste klimaaftryk.</a:t>
            </a:r>
          </a:p>
        </p:txBody>
      </p:sp>
      <p:pic>
        <p:nvPicPr>
          <p:cNvPr id="8" name="Billede 7"/>
          <p:cNvPicPr>
            <a:picLocks noChangeAspect="1"/>
          </p:cNvPicPr>
          <p:nvPr/>
        </p:nvPicPr>
        <p:blipFill rotWithShape="1">
          <a:blip r:embed="rId5" cstate="print">
            <a:extLst>
              <a:ext uri="{28A0092B-C50C-407E-A947-70E740481C1C}">
                <a14:useLocalDpi xmlns:a14="http://schemas.microsoft.com/office/drawing/2010/main" val="0"/>
              </a:ext>
            </a:extLst>
          </a:blip>
          <a:srcRect l="18648" t="52801" r="65601" b="19292"/>
          <a:stretch/>
        </p:blipFill>
        <p:spPr>
          <a:xfrm>
            <a:off x="2213285" y="2725912"/>
            <a:ext cx="1404412" cy="1658902"/>
          </a:xfrm>
          <a:prstGeom prst="rect">
            <a:avLst/>
          </a:prstGeom>
        </p:spPr>
      </p:pic>
      <p:pic>
        <p:nvPicPr>
          <p:cNvPr id="9" name="Billede 8"/>
          <p:cNvPicPr>
            <a:picLocks noChangeAspect="1"/>
          </p:cNvPicPr>
          <p:nvPr/>
        </p:nvPicPr>
        <p:blipFill rotWithShape="1">
          <a:blip r:embed="rId6" cstate="print">
            <a:extLst>
              <a:ext uri="{28A0092B-C50C-407E-A947-70E740481C1C}">
                <a14:useLocalDpi xmlns:a14="http://schemas.microsoft.com/office/drawing/2010/main" val="0"/>
              </a:ext>
            </a:extLst>
          </a:blip>
          <a:srcRect l="19273" t="22695" r="64025" b="51618"/>
          <a:stretch/>
        </p:blipFill>
        <p:spPr>
          <a:xfrm>
            <a:off x="939531" y="3971201"/>
            <a:ext cx="1412565" cy="1448326"/>
          </a:xfrm>
          <a:prstGeom prst="rect">
            <a:avLst/>
          </a:prstGeom>
        </p:spPr>
      </p:pic>
      <p:pic>
        <p:nvPicPr>
          <p:cNvPr id="10" name="Billede 9"/>
          <p:cNvPicPr>
            <a:picLocks noChangeAspect="1"/>
          </p:cNvPicPr>
          <p:nvPr/>
        </p:nvPicPr>
        <p:blipFill rotWithShape="1">
          <a:blip r:embed="rId7" cstate="print">
            <a:extLst>
              <a:ext uri="{28A0092B-C50C-407E-A947-70E740481C1C}">
                <a14:useLocalDpi xmlns:a14="http://schemas.microsoft.com/office/drawing/2010/main" val="0"/>
              </a:ext>
            </a:extLst>
          </a:blip>
          <a:srcRect l="30676" t="17883" r="26829" b="17264"/>
          <a:stretch/>
        </p:blipFill>
        <p:spPr>
          <a:xfrm>
            <a:off x="2275566" y="4028266"/>
            <a:ext cx="1400095" cy="1424475"/>
          </a:xfrm>
          <a:prstGeom prst="rect">
            <a:avLst/>
          </a:prstGeom>
        </p:spPr>
      </p:pic>
      <p:pic>
        <p:nvPicPr>
          <p:cNvPr id="23" name="Billede 22"/>
          <p:cNvPicPr>
            <a:picLocks noChangeAspect="1"/>
          </p:cNvPicPr>
          <p:nvPr/>
        </p:nvPicPr>
        <p:blipFill rotWithShape="1">
          <a:blip r:embed="rId8" cstate="print">
            <a:extLst>
              <a:ext uri="{28A0092B-C50C-407E-A947-70E740481C1C}">
                <a14:useLocalDpi xmlns:a14="http://schemas.microsoft.com/office/drawing/2010/main" val="0"/>
              </a:ext>
            </a:extLst>
          </a:blip>
          <a:srcRect l="31081" t="22787" r="31359" b="22668"/>
          <a:stretch/>
        </p:blipFill>
        <p:spPr>
          <a:xfrm>
            <a:off x="881567" y="2716907"/>
            <a:ext cx="1385172" cy="1341058"/>
          </a:xfrm>
          <a:prstGeom prst="rect">
            <a:avLst/>
          </a:prstGeom>
        </p:spPr>
      </p:pic>
      <p:pic>
        <p:nvPicPr>
          <p:cNvPr id="15" name="Billed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3270110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p:cNvSpPr/>
          <p:nvPr/>
        </p:nvSpPr>
        <p:spPr>
          <a:xfrm>
            <a:off x="-27932" y="-83127"/>
            <a:ext cx="12219932" cy="6941127"/>
          </a:xfrm>
          <a:prstGeom prst="rect">
            <a:avLst/>
          </a:prstGeom>
          <a:solidFill>
            <a:srgbClr val="898DC5"/>
          </a:solidFill>
          <a:ln>
            <a:solidFill>
              <a:srgbClr val="898D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ladsholder til sidefod 1"/>
          <p:cNvSpPr txBox="1">
            <a:spLocks/>
          </p:cNvSpPr>
          <p:nvPr/>
        </p:nvSpPr>
        <p:spPr>
          <a:xfrm>
            <a:off x="657948" y="6573366"/>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a:solidFill>
                  <a:prstClr val="white"/>
                </a:solidFill>
                <a:latin typeface="Arial"/>
              </a:rPr>
              <a:t>/ Fødevarestyrelsen / Titel på præsentation</a:t>
            </a:r>
            <a:endParaRPr lang="da-DK" dirty="0">
              <a:solidFill>
                <a:prstClr val="white"/>
              </a:solidFill>
              <a:latin typeface="Arial"/>
            </a:endParaRPr>
          </a:p>
        </p:txBody>
      </p:sp>
      <p:sp>
        <p:nvSpPr>
          <p:cNvPr id="8" name="Pladsholder til slidenummer 2"/>
          <p:cNvSpPr txBox="1">
            <a:spLocks/>
          </p:cNvSpPr>
          <p:nvPr/>
        </p:nvSpPr>
        <p:spPr>
          <a:xfrm>
            <a:off x="326749" y="6573366"/>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24</a:t>
            </a:fld>
            <a:endParaRPr lang="da-DK" dirty="0">
              <a:solidFill>
                <a:prstClr val="white"/>
              </a:solidFill>
              <a:latin typeface="Arial"/>
            </a:endParaRPr>
          </a:p>
        </p:txBody>
      </p:sp>
      <p:sp>
        <p:nvSpPr>
          <p:cNvPr id="11" name="Rektangel 10"/>
          <p:cNvSpPr/>
          <p:nvPr/>
        </p:nvSpPr>
        <p:spPr>
          <a:xfrm>
            <a:off x="-26694" y="723331"/>
            <a:ext cx="5526742" cy="6172276"/>
          </a:xfrm>
          <a:prstGeom prst="rect">
            <a:avLst/>
          </a:prstGeom>
          <a:solidFill>
            <a:srgbClr val="F5C0B6"/>
          </a:solidFill>
          <a:ln>
            <a:solidFill>
              <a:srgbClr val="F5C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Pladsholder til indhold 2"/>
          <p:cNvSpPr txBox="1">
            <a:spLocks/>
          </p:cNvSpPr>
          <p:nvPr/>
        </p:nvSpPr>
        <p:spPr>
          <a:xfrm>
            <a:off x="387305" y="1067257"/>
            <a:ext cx="5007007" cy="15811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da-DK" sz="5000" dirty="0">
                <a:solidFill>
                  <a:srgbClr val="DC606E"/>
                </a:solidFill>
                <a:latin typeface="Noto Serif KR Black" panose="02020900000000000000" pitchFamily="18" charset="-128"/>
                <a:ea typeface="Noto Serif KR Black" panose="02020900000000000000" pitchFamily="18" charset="-128"/>
              </a:rPr>
              <a:t>Vælg </a:t>
            </a:r>
            <a:br>
              <a:rPr lang="da-DK" sz="5000" dirty="0">
                <a:solidFill>
                  <a:srgbClr val="DC606E"/>
                </a:solidFill>
                <a:latin typeface="Noto Serif KR Black" panose="02020900000000000000" pitchFamily="18" charset="-128"/>
                <a:ea typeface="Noto Serif KR Black" panose="02020900000000000000" pitchFamily="18" charset="-128"/>
              </a:rPr>
            </a:br>
            <a:r>
              <a:rPr lang="da-DK" sz="5000" dirty="0">
                <a:solidFill>
                  <a:srgbClr val="DC606E"/>
                </a:solidFill>
                <a:latin typeface="Noto Serif KR Black" panose="02020900000000000000" pitchFamily="18" charset="-128"/>
                <a:ea typeface="Noto Serif KR Black" panose="02020900000000000000" pitchFamily="18" charset="-128"/>
              </a:rPr>
              <a:t>bælgfrugter</a:t>
            </a:r>
          </a:p>
        </p:txBody>
      </p:sp>
      <p:sp>
        <p:nvSpPr>
          <p:cNvPr id="29" name="Pladsholder til indhold 2"/>
          <p:cNvSpPr txBox="1">
            <a:spLocks/>
          </p:cNvSpPr>
          <p:nvPr/>
        </p:nvSpPr>
        <p:spPr>
          <a:xfrm>
            <a:off x="4670929" y="4686620"/>
            <a:ext cx="3894954" cy="21395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endParaRPr lang="da-DK" dirty="0">
              <a:solidFill>
                <a:srgbClr val="377466"/>
              </a:solidFill>
              <a:latin typeface="Noto Serif KR" panose="02020400000000000000" pitchFamily="18" charset="-128"/>
              <a:ea typeface="Noto Serif KR" panose="02020400000000000000" pitchFamily="18" charset="-128"/>
            </a:endParaRPr>
          </a:p>
        </p:txBody>
      </p:sp>
      <p:sp>
        <p:nvSpPr>
          <p:cNvPr id="23" name="Pladsholder til indhold 2"/>
          <p:cNvSpPr txBox="1">
            <a:spLocks/>
          </p:cNvSpPr>
          <p:nvPr/>
        </p:nvSpPr>
        <p:spPr>
          <a:xfrm>
            <a:off x="-38379" y="3454891"/>
            <a:ext cx="4867749" cy="3435859"/>
          </a:xfrm>
          <a:prstGeom prst="rect">
            <a:avLst/>
          </a:prstGeom>
          <a:solidFill>
            <a:srgbClr val="F8B469"/>
          </a:solidFill>
          <a:ln>
            <a:solidFill>
              <a:srgbClr val="F8B4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algn="ctr"/>
          </a:lstStyle>
          <a:p>
            <a:endParaRPr lang="da-DK" dirty="0"/>
          </a:p>
        </p:txBody>
      </p:sp>
      <p:sp>
        <p:nvSpPr>
          <p:cNvPr id="26" name="Pladsholder til indhold 2"/>
          <p:cNvSpPr txBox="1">
            <a:spLocks/>
          </p:cNvSpPr>
          <p:nvPr/>
        </p:nvSpPr>
        <p:spPr>
          <a:xfrm>
            <a:off x="180700" y="3332389"/>
            <a:ext cx="4461876" cy="3157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endParaRPr lang="da-DK" sz="1200" dirty="0">
              <a:solidFill>
                <a:srgbClr val="D04936"/>
              </a:solidFill>
              <a:latin typeface="Noto Serif KR" panose="02020400000000000000" pitchFamily="18" charset="-128"/>
              <a:ea typeface="Noto Serif KR" panose="02020400000000000000" pitchFamily="18" charset="-128"/>
            </a:endParaRPr>
          </a:p>
          <a:p>
            <a:pPr>
              <a:lnSpc>
                <a:spcPct val="120000"/>
              </a:lnSpc>
            </a:pPr>
            <a:r>
              <a:rPr lang="da-DK" sz="2200" dirty="0">
                <a:solidFill>
                  <a:srgbClr val="D04936"/>
                </a:solidFill>
                <a:latin typeface="Noto Serif KR" panose="02020400000000000000" pitchFamily="18" charset="-128"/>
                <a:ea typeface="Noto Serif KR" panose="02020400000000000000" pitchFamily="18" charset="-128"/>
              </a:rPr>
              <a:t>Skru op for bælgfrugter som fx brune, hvide og sorte bønner, </a:t>
            </a:r>
            <a:r>
              <a:rPr lang="da-DK" sz="2200" dirty="0" err="1">
                <a:solidFill>
                  <a:srgbClr val="D04936"/>
                </a:solidFill>
                <a:latin typeface="Noto Serif KR" panose="02020400000000000000" pitchFamily="18" charset="-128"/>
                <a:ea typeface="Noto Serif KR" panose="02020400000000000000" pitchFamily="18" charset="-128"/>
              </a:rPr>
              <a:t>kidneybønner</a:t>
            </a:r>
            <a:r>
              <a:rPr lang="da-DK" sz="2200" dirty="0">
                <a:solidFill>
                  <a:srgbClr val="D04936"/>
                </a:solidFill>
                <a:latin typeface="Noto Serif KR" panose="02020400000000000000" pitchFamily="18" charset="-128"/>
                <a:ea typeface="Noto Serif KR" panose="02020400000000000000" pitchFamily="18" charset="-128"/>
              </a:rPr>
              <a:t>, linser og kikærter. </a:t>
            </a:r>
          </a:p>
          <a:p>
            <a:pPr>
              <a:lnSpc>
                <a:spcPct val="120000"/>
              </a:lnSpc>
            </a:pPr>
            <a:r>
              <a:rPr lang="da-DK" sz="2200" dirty="0">
                <a:solidFill>
                  <a:srgbClr val="D04936"/>
                </a:solidFill>
                <a:latin typeface="Noto Serif KR" panose="02020400000000000000" pitchFamily="18" charset="-128"/>
                <a:ea typeface="Noto Serif KR" panose="02020400000000000000" pitchFamily="18" charset="-128"/>
              </a:rPr>
              <a:t>Ca. 100 g om dagen (tilberedt mængde) er tilpas (udover de </a:t>
            </a:r>
            <a:br>
              <a:rPr lang="da-DK" sz="2200" dirty="0">
                <a:solidFill>
                  <a:srgbClr val="D04936"/>
                </a:solidFill>
                <a:latin typeface="Noto Serif KR" panose="02020400000000000000" pitchFamily="18" charset="-128"/>
                <a:ea typeface="Noto Serif KR" panose="02020400000000000000" pitchFamily="18" charset="-128"/>
              </a:rPr>
            </a:br>
            <a:r>
              <a:rPr lang="da-DK" sz="2200" dirty="0">
                <a:solidFill>
                  <a:srgbClr val="D04936"/>
                </a:solidFill>
                <a:latin typeface="Noto Serif KR" panose="02020400000000000000" pitchFamily="18" charset="-128"/>
                <a:ea typeface="Noto Serif KR" panose="02020400000000000000" pitchFamily="18" charset="-128"/>
              </a:rPr>
              <a:t>600 g grøntsager og </a:t>
            </a:r>
            <a:r>
              <a:rPr lang="da-DK" sz="2200">
                <a:solidFill>
                  <a:srgbClr val="D04936"/>
                </a:solidFill>
                <a:latin typeface="Noto Serif KR" panose="02020400000000000000" pitchFamily="18" charset="-128"/>
                <a:ea typeface="Noto Serif KR" panose="02020400000000000000" pitchFamily="18" charset="-128"/>
              </a:rPr>
              <a:t>frugter).</a:t>
            </a:r>
            <a:endParaRPr lang="da-DK" sz="2200" dirty="0">
              <a:solidFill>
                <a:srgbClr val="D04936"/>
              </a:solidFill>
              <a:latin typeface="Noto Serif KR" panose="02020400000000000000" pitchFamily="18" charset="-128"/>
              <a:ea typeface="Noto Serif KR" panose="02020400000000000000" pitchFamily="18" charset="-128"/>
            </a:endParaRPr>
          </a:p>
        </p:txBody>
      </p:sp>
      <p:sp>
        <p:nvSpPr>
          <p:cNvPr id="24" name="Rektangel 23"/>
          <p:cNvSpPr/>
          <p:nvPr/>
        </p:nvSpPr>
        <p:spPr>
          <a:xfrm>
            <a:off x="4829371" y="1665027"/>
            <a:ext cx="6949438" cy="5206519"/>
          </a:xfrm>
          <a:prstGeom prst="rect">
            <a:avLst/>
          </a:prstGeom>
          <a:solidFill>
            <a:srgbClr val="88C69C"/>
          </a:solidFill>
          <a:ln>
            <a:solidFill>
              <a:srgbClr val="88C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Pladsholder til indhold 2"/>
          <p:cNvSpPr txBox="1">
            <a:spLocks/>
          </p:cNvSpPr>
          <p:nvPr/>
        </p:nvSpPr>
        <p:spPr>
          <a:xfrm>
            <a:off x="5038763" y="2006623"/>
            <a:ext cx="6116709" cy="46366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da-DK" sz="2100" b="1" dirty="0">
                <a:solidFill>
                  <a:srgbClr val="377466"/>
                </a:solidFill>
                <a:latin typeface="Noto Serif KR" panose="02020400000000000000" pitchFamily="18" charset="-128"/>
                <a:ea typeface="Noto Serif KR" panose="02020400000000000000" pitchFamily="18" charset="-128"/>
              </a:rPr>
              <a:t>Spis også nødder og frø</a:t>
            </a:r>
          </a:p>
          <a:p>
            <a:pPr>
              <a:lnSpc>
                <a:spcPct val="120000"/>
              </a:lnSpc>
            </a:pPr>
            <a:r>
              <a:rPr lang="da-DK" sz="2100" dirty="0">
                <a:solidFill>
                  <a:srgbClr val="377466"/>
                </a:solidFill>
                <a:latin typeface="Noto Serif KR" panose="02020400000000000000" pitchFamily="18" charset="-128"/>
                <a:ea typeface="Noto Serif KR" panose="02020400000000000000" pitchFamily="18" charset="-128"/>
              </a:rPr>
              <a:t>Spis ca. 30 g nødder om dagen. Varier mellem forskellige slags, fx valnødder, hasselnødder og mandler. Gå efter usaltede eller saltede nødder med maks. 0,8 g salt pr. 100 g.</a:t>
            </a:r>
          </a:p>
          <a:p>
            <a:pPr>
              <a:lnSpc>
                <a:spcPct val="120000"/>
              </a:lnSpc>
            </a:pPr>
            <a:r>
              <a:rPr lang="da-DK" sz="2100" dirty="0">
                <a:solidFill>
                  <a:srgbClr val="377466"/>
                </a:solidFill>
                <a:latin typeface="Noto Serif KR" panose="02020400000000000000" pitchFamily="18" charset="-128"/>
                <a:ea typeface="Noto Serif KR" panose="02020400000000000000" pitchFamily="18" charset="-128"/>
              </a:rPr>
              <a:t>Suppler dine måltider med frø. Ca. 1-2 spsk. frø om dagen er tilpas. Vælg fx sesamfrø, pinjekerner og græskarkerner. </a:t>
            </a:r>
          </a:p>
          <a:p>
            <a:pPr>
              <a:lnSpc>
                <a:spcPct val="120000"/>
              </a:lnSpc>
            </a:pPr>
            <a:r>
              <a:rPr lang="da-DK" sz="2100" dirty="0">
                <a:solidFill>
                  <a:srgbClr val="377466"/>
                </a:solidFill>
                <a:latin typeface="Noto Serif KR" panose="02020400000000000000" pitchFamily="18" charset="-128"/>
                <a:ea typeface="Noto Serif KR" panose="02020400000000000000" pitchFamily="18" charset="-128"/>
              </a:rPr>
              <a:t>Brød kan være en god kilde til frø.</a:t>
            </a:r>
          </a:p>
        </p:txBody>
      </p:sp>
      <p:sp>
        <p:nvSpPr>
          <p:cNvPr id="28"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33"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24</a:t>
            </a:fld>
            <a:endParaRPr lang="da-DK" dirty="0">
              <a:solidFill>
                <a:prstClr val="white"/>
              </a:solidFill>
              <a:latin typeface="Arial"/>
            </a:endParaRPr>
          </a:p>
        </p:txBody>
      </p:sp>
      <p:pic>
        <p:nvPicPr>
          <p:cNvPr id="34" name="Billed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pic>
        <p:nvPicPr>
          <p:cNvPr id="27" name="Billede 26"/>
          <p:cNvPicPr>
            <a:picLocks noChangeAspect="1"/>
          </p:cNvPicPr>
          <p:nvPr/>
        </p:nvPicPr>
        <p:blipFill rotWithShape="1">
          <a:blip r:embed="rId4" cstate="print">
            <a:extLst>
              <a:ext uri="{28A0092B-C50C-407E-A947-70E740481C1C}">
                <a14:useLocalDpi xmlns:a14="http://schemas.microsoft.com/office/drawing/2010/main" val="0"/>
              </a:ext>
            </a:extLst>
          </a:blip>
          <a:srcRect l="31081" t="22787" r="31359" b="22668"/>
          <a:stretch/>
        </p:blipFill>
        <p:spPr>
          <a:xfrm>
            <a:off x="10335514" y="4973210"/>
            <a:ext cx="2255935" cy="2184089"/>
          </a:xfrm>
          <a:prstGeom prst="rect">
            <a:avLst/>
          </a:prstGeom>
        </p:spPr>
      </p:pic>
      <p:pic>
        <p:nvPicPr>
          <p:cNvPr id="17" name="Billed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491483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12192000" cy="6858000"/>
          </a:xfrm>
          <a:prstGeom prst="rect">
            <a:avLst/>
          </a:prstGeom>
          <a:solidFill>
            <a:srgbClr val="F8B469"/>
          </a:solidFill>
          <a:ln>
            <a:solidFill>
              <a:srgbClr val="F8B4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el 1"/>
          <p:cNvSpPr txBox="1">
            <a:spLocks/>
          </p:cNvSpPr>
          <p:nvPr/>
        </p:nvSpPr>
        <p:spPr>
          <a:xfrm>
            <a:off x="1861865" y="2206587"/>
            <a:ext cx="3533601" cy="23876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da-DK" sz="5000" dirty="0">
                <a:solidFill>
                  <a:srgbClr val="D04936"/>
                </a:solidFill>
                <a:latin typeface="Noto Serif KR Black" panose="02020900000000000000" pitchFamily="18" charset="-128"/>
                <a:ea typeface="Calibri" panose="020F0502020204030204" pitchFamily="34" charset="0"/>
                <a:cs typeface="Calibri" panose="020F0502020204030204" pitchFamily="34" charset="0"/>
              </a:rPr>
              <a:t>Spis mad med fuldkorn</a:t>
            </a:r>
            <a:endParaRPr lang="da-DK" sz="5000" dirty="0">
              <a:solidFill>
                <a:srgbClr val="D04936"/>
              </a:solidFill>
              <a:latin typeface="Noto Serif KR SemiBold" panose="02020600000000000000" pitchFamily="18" charset="-128"/>
              <a:ea typeface="Noto Serif KR SemiBold" panose="02020600000000000000" pitchFamily="18" charset="-128"/>
              <a:cs typeface="Calibri" panose="020F0502020204030204" pitchFamily="34" charset="0"/>
            </a:endParaRPr>
          </a:p>
        </p:txBody>
      </p:sp>
      <p:sp>
        <p:nvSpPr>
          <p:cNvPr id="14"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5"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25</a:t>
            </a:fld>
            <a:endParaRPr lang="da-DK" dirty="0">
              <a:solidFill>
                <a:prstClr val="white"/>
              </a:solidFill>
              <a:latin typeface="Arial"/>
            </a:endParaRPr>
          </a:p>
        </p:txBody>
      </p:sp>
      <p:pic>
        <p:nvPicPr>
          <p:cNvPr id="16" name="Billed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pic>
        <p:nvPicPr>
          <p:cNvPr id="9" name="Pladsholder til indhold 8"/>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114749" y="1066428"/>
            <a:ext cx="7001877" cy="4667918"/>
          </a:xfrm>
        </p:spPr>
      </p:pic>
      <p:pic>
        <p:nvPicPr>
          <p:cNvPr id="10" name="Billed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18904314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dsholder til indhold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32496" y="1825625"/>
            <a:ext cx="6527007" cy="4351338"/>
          </a:xfrm>
        </p:spPr>
      </p:pic>
      <p:sp>
        <p:nvSpPr>
          <p:cNvPr id="4" name="Rektangel 3"/>
          <p:cNvSpPr/>
          <p:nvPr/>
        </p:nvSpPr>
        <p:spPr>
          <a:xfrm>
            <a:off x="-144087" y="-83127"/>
            <a:ext cx="12336087" cy="6941127"/>
          </a:xfrm>
          <a:prstGeom prst="rect">
            <a:avLst/>
          </a:prstGeom>
          <a:solidFill>
            <a:srgbClr val="F8B469"/>
          </a:solidFill>
          <a:ln>
            <a:solidFill>
              <a:srgbClr val="F8B4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p:cNvSpPr>
            <a:spLocks noGrp="1"/>
          </p:cNvSpPr>
          <p:nvPr>
            <p:ph type="title"/>
          </p:nvPr>
        </p:nvSpPr>
        <p:spPr>
          <a:xfrm>
            <a:off x="753976" y="612196"/>
            <a:ext cx="10772277" cy="1709900"/>
          </a:xfrm>
        </p:spPr>
        <p:txBody>
          <a:bodyPr>
            <a:normAutofit/>
          </a:bodyPr>
          <a:lstStyle/>
          <a:p>
            <a:r>
              <a:rPr lang="da-DK" sz="5000" dirty="0">
                <a:solidFill>
                  <a:srgbClr val="D04936"/>
                </a:solidFill>
                <a:latin typeface="Noto Serif KR Black" panose="02020900000000000000" pitchFamily="18" charset="-128"/>
                <a:ea typeface="Noto Serif KR Black" panose="02020900000000000000" pitchFamily="18" charset="-128"/>
              </a:rPr>
              <a:t>Spis mad med fuldkorn</a:t>
            </a:r>
          </a:p>
        </p:txBody>
      </p:sp>
      <p:sp>
        <p:nvSpPr>
          <p:cNvPr id="15"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6"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26</a:t>
            </a:fld>
            <a:endParaRPr lang="da-DK" dirty="0">
              <a:solidFill>
                <a:prstClr val="white"/>
              </a:solidFill>
              <a:latin typeface="Arial"/>
            </a:endParaRPr>
          </a:p>
        </p:txBody>
      </p:sp>
      <p:pic>
        <p:nvPicPr>
          <p:cNvPr id="17" name="Billed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sp>
        <p:nvSpPr>
          <p:cNvPr id="12" name="Pladsholder til tekst 6"/>
          <p:cNvSpPr txBox="1">
            <a:spLocks/>
          </p:cNvSpPr>
          <p:nvPr/>
        </p:nvSpPr>
        <p:spPr>
          <a:xfrm>
            <a:off x="5652028" y="2322096"/>
            <a:ext cx="6250938" cy="4111706"/>
          </a:xfrm>
          <a:prstGeom prst="rect">
            <a:avLst/>
          </a:prstGeom>
        </p:spPr>
        <p:txBody>
          <a:bodyPr vert="horz" lIns="0" tIns="0" rIns="0" bIns="0" rtlCol="0">
            <a:noAutofit/>
          </a:bodyPr>
          <a:lstStyle>
            <a:lvl1pPr marL="0" indent="0" algn="l" defTabSz="914400" rtl="0" eaLnBrk="1" latinLnBrk="0" hangingPunct="1">
              <a:lnSpc>
                <a:spcPct val="88000"/>
              </a:lnSpc>
              <a:spcBef>
                <a:spcPts val="0"/>
              </a:spcBef>
              <a:buFontTx/>
              <a:buNone/>
              <a:defRPr sz="3200" b="1" kern="1200">
                <a:solidFill>
                  <a:schemeClr val="tx2"/>
                </a:solidFill>
                <a:latin typeface="+mn-lt"/>
                <a:ea typeface="+mn-ea"/>
                <a:cs typeface="+mn-cs"/>
              </a:defRPr>
            </a:lvl1pPr>
            <a:lvl2pPr marL="216000" indent="-21600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2pPr>
            <a:lvl3pPr marL="432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3pPr>
            <a:lvl4pPr marL="648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4pPr>
            <a:lvl5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5pPr>
            <a:lvl6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6pPr>
            <a:lvl7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7pPr>
            <a:lvl8pPr marL="864000" indent="-216000" algn="l" defTabSz="914400" rtl="0" eaLnBrk="1" latinLnBrk="0" hangingPunct="1">
              <a:lnSpc>
                <a:spcPct val="92000"/>
              </a:lnSpc>
              <a:spcBef>
                <a:spcPts val="0"/>
              </a:spcBef>
              <a:buFont typeface="Arial" panose="020B0604020202020204" pitchFamily="34" charset="0"/>
              <a:buChar char="•"/>
              <a:defRPr sz="1800" b="1" kern="1200" baseline="0">
                <a:solidFill>
                  <a:schemeClr val="accent1"/>
                </a:solidFill>
                <a:latin typeface="+mn-lt"/>
                <a:ea typeface="+mn-ea"/>
                <a:cs typeface="+mn-cs"/>
              </a:defRPr>
            </a:lvl8pPr>
            <a:lvl9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9pPr>
          </a:lstStyle>
          <a:p>
            <a:r>
              <a:rPr lang="da-DK" sz="2400" b="0" dirty="0">
                <a:solidFill>
                  <a:srgbClr val="D04936"/>
                </a:solidFill>
                <a:latin typeface="Noto Serif KR" panose="02020400000000000000" pitchFamily="18" charset="-128"/>
                <a:ea typeface="Noto Serif KR" panose="02020400000000000000" pitchFamily="18" charset="-128"/>
                <a:cs typeface="Calibri" panose="020F0502020204030204" pitchFamily="34" charset="0"/>
              </a:rPr>
              <a:t>Fuldkorn er godt for din sundhed. </a:t>
            </a:r>
          </a:p>
          <a:p>
            <a:endParaRPr lang="da-DK" sz="2400" b="0" dirty="0">
              <a:solidFill>
                <a:srgbClr val="D04936"/>
              </a:solidFill>
              <a:latin typeface="Noto Serif KR" panose="02020400000000000000" pitchFamily="18" charset="-128"/>
              <a:ea typeface="Noto Serif KR" panose="02020400000000000000" pitchFamily="18" charset="-128"/>
              <a:cs typeface="Calibri" panose="020F0502020204030204" pitchFamily="34" charset="0"/>
            </a:endParaRPr>
          </a:p>
          <a:p>
            <a:r>
              <a:rPr lang="da-DK" sz="2400" b="0" dirty="0">
                <a:solidFill>
                  <a:srgbClr val="D04936"/>
                </a:solidFill>
                <a:latin typeface="Noto Serif KR" panose="02020400000000000000" pitchFamily="18" charset="-128"/>
                <a:ea typeface="Noto Serif KR" panose="02020400000000000000" pitchFamily="18" charset="-128"/>
                <a:cs typeface="Calibri" panose="020F0502020204030204" pitchFamily="34" charset="0"/>
              </a:rPr>
              <a:t>Fuldkorn finder du i mad, der er lavet af kornprodukter, hvor hele kornet er taget med. Derfor får du flere vitaminer, mineraler og kostfibre. Når du spiser planterigt og varieret, er kornprodukter også en vigtig kilde til protein. </a:t>
            </a:r>
          </a:p>
          <a:p>
            <a:endParaRPr lang="da-DK" sz="2400" b="0" dirty="0">
              <a:solidFill>
                <a:srgbClr val="D04936"/>
              </a:solidFill>
              <a:latin typeface="Noto Serif KR" panose="02020400000000000000" pitchFamily="18" charset="-128"/>
              <a:ea typeface="Noto Serif KR" panose="02020400000000000000" pitchFamily="18" charset="-128"/>
              <a:cs typeface="Calibri" panose="020F0502020204030204" pitchFamily="34" charset="0"/>
            </a:endParaRPr>
          </a:p>
          <a:p>
            <a:r>
              <a:rPr lang="da-DK" sz="2400" b="0" dirty="0">
                <a:solidFill>
                  <a:srgbClr val="D04936"/>
                </a:solidFill>
                <a:latin typeface="Noto Serif KR" panose="02020400000000000000" pitchFamily="18" charset="-128"/>
                <a:ea typeface="Noto Serif KR" panose="02020400000000000000" pitchFamily="18" charset="-128"/>
                <a:cs typeface="Calibri" panose="020F0502020204030204" pitchFamily="34" charset="0"/>
              </a:rPr>
              <a:t>Kornprodukter er blandt de fødevarer, der har det laveste klimaaftryk. Ris kan dog have et højere klimaaftryk end andre kornprodukter.</a:t>
            </a:r>
          </a:p>
        </p:txBody>
      </p:sp>
      <p:pic>
        <p:nvPicPr>
          <p:cNvPr id="7" name="Billede 6"/>
          <p:cNvPicPr>
            <a:picLocks noChangeAspect="1"/>
          </p:cNvPicPr>
          <p:nvPr/>
        </p:nvPicPr>
        <p:blipFill rotWithShape="1">
          <a:blip r:embed="rId5" cstate="print">
            <a:extLst>
              <a:ext uri="{28A0092B-C50C-407E-A947-70E740481C1C}">
                <a14:useLocalDpi xmlns:a14="http://schemas.microsoft.com/office/drawing/2010/main" val="0"/>
              </a:ext>
            </a:extLst>
          </a:blip>
          <a:srcRect l="28795" t="19744" r="29685" b="23065"/>
          <a:stretch/>
        </p:blipFill>
        <p:spPr>
          <a:xfrm>
            <a:off x="3647752" y="2649950"/>
            <a:ext cx="1503733" cy="1380879"/>
          </a:xfrm>
          <a:prstGeom prst="rect">
            <a:avLst/>
          </a:prstGeom>
        </p:spPr>
      </p:pic>
      <p:pic>
        <p:nvPicPr>
          <p:cNvPr id="8" name="Billede 7"/>
          <p:cNvPicPr>
            <a:picLocks noChangeAspect="1"/>
          </p:cNvPicPr>
          <p:nvPr/>
        </p:nvPicPr>
        <p:blipFill rotWithShape="1">
          <a:blip r:embed="rId6" cstate="print">
            <a:extLst>
              <a:ext uri="{28A0092B-C50C-407E-A947-70E740481C1C}">
                <a14:useLocalDpi xmlns:a14="http://schemas.microsoft.com/office/drawing/2010/main" val="0"/>
              </a:ext>
            </a:extLst>
          </a:blip>
          <a:srcRect l="22012" t="8145" r="21679" b="9426"/>
          <a:stretch/>
        </p:blipFill>
        <p:spPr>
          <a:xfrm>
            <a:off x="2067997" y="4232951"/>
            <a:ext cx="1495391" cy="1459358"/>
          </a:xfrm>
          <a:prstGeom prst="rect">
            <a:avLst/>
          </a:prstGeom>
        </p:spPr>
      </p:pic>
      <p:pic>
        <p:nvPicPr>
          <p:cNvPr id="9" name="Billede 8"/>
          <p:cNvPicPr>
            <a:picLocks noChangeAspect="1"/>
          </p:cNvPicPr>
          <p:nvPr/>
        </p:nvPicPr>
        <p:blipFill rotWithShape="1">
          <a:blip r:embed="rId7" cstate="print">
            <a:extLst>
              <a:ext uri="{28A0092B-C50C-407E-A947-70E740481C1C}">
                <a14:useLocalDpi xmlns:a14="http://schemas.microsoft.com/office/drawing/2010/main" val="0"/>
              </a:ext>
            </a:extLst>
          </a:blip>
          <a:srcRect l="32710" t="21777" r="32283" b="24084"/>
          <a:stretch/>
        </p:blipFill>
        <p:spPr>
          <a:xfrm>
            <a:off x="430310" y="2707497"/>
            <a:ext cx="1402303" cy="1445786"/>
          </a:xfrm>
          <a:prstGeom prst="rect">
            <a:avLst/>
          </a:prstGeom>
        </p:spPr>
      </p:pic>
      <p:pic>
        <p:nvPicPr>
          <p:cNvPr id="13" name="Billede 12"/>
          <p:cNvPicPr>
            <a:picLocks noChangeAspect="1"/>
          </p:cNvPicPr>
          <p:nvPr/>
        </p:nvPicPr>
        <p:blipFill rotWithShape="1">
          <a:blip r:embed="rId8" cstate="print">
            <a:extLst>
              <a:ext uri="{28A0092B-C50C-407E-A947-70E740481C1C}">
                <a14:useLocalDpi xmlns:a14="http://schemas.microsoft.com/office/drawing/2010/main" val="0"/>
              </a:ext>
            </a:extLst>
          </a:blip>
          <a:srcRect l="27828" t="16081" r="30653" b="19400"/>
          <a:stretch/>
        </p:blipFill>
        <p:spPr>
          <a:xfrm>
            <a:off x="2171159" y="2678118"/>
            <a:ext cx="1291467" cy="1337892"/>
          </a:xfrm>
          <a:prstGeom prst="rect">
            <a:avLst/>
          </a:prstGeom>
        </p:spPr>
      </p:pic>
      <p:pic>
        <p:nvPicPr>
          <p:cNvPr id="14" name="Billede 13"/>
          <p:cNvPicPr>
            <a:picLocks noChangeAspect="1"/>
          </p:cNvPicPr>
          <p:nvPr/>
        </p:nvPicPr>
        <p:blipFill rotWithShape="1">
          <a:blip r:embed="rId9" cstate="print">
            <a:extLst>
              <a:ext uri="{28A0092B-C50C-407E-A947-70E740481C1C}">
                <a14:useLocalDpi xmlns:a14="http://schemas.microsoft.com/office/drawing/2010/main" val="0"/>
              </a:ext>
            </a:extLst>
          </a:blip>
          <a:srcRect l="36528" t="15061" r="35385" b="14925"/>
          <a:stretch/>
        </p:blipFill>
        <p:spPr>
          <a:xfrm>
            <a:off x="1121428" y="4318124"/>
            <a:ext cx="727641" cy="1209219"/>
          </a:xfrm>
          <a:prstGeom prst="rect">
            <a:avLst/>
          </a:prstGeom>
        </p:spPr>
      </p:pic>
      <p:pic>
        <p:nvPicPr>
          <p:cNvPr id="18" name="Billede 17"/>
          <p:cNvPicPr>
            <a:picLocks noChangeAspect="1"/>
          </p:cNvPicPr>
          <p:nvPr/>
        </p:nvPicPr>
        <p:blipFill rotWithShape="1">
          <a:blip r:embed="rId9" cstate="print">
            <a:extLst>
              <a:ext uri="{28A0092B-C50C-407E-A947-70E740481C1C}">
                <a14:useLocalDpi xmlns:a14="http://schemas.microsoft.com/office/drawing/2010/main" val="0"/>
              </a:ext>
            </a:extLst>
          </a:blip>
          <a:srcRect l="36528" t="15061" r="35385" b="14925"/>
          <a:stretch/>
        </p:blipFill>
        <p:spPr>
          <a:xfrm>
            <a:off x="390536" y="4318124"/>
            <a:ext cx="727641" cy="1209219"/>
          </a:xfrm>
          <a:prstGeom prst="rect">
            <a:avLst/>
          </a:prstGeom>
        </p:spPr>
      </p:pic>
      <p:pic>
        <p:nvPicPr>
          <p:cNvPr id="19" name="Billede 18"/>
          <p:cNvPicPr>
            <a:picLocks noChangeAspect="1"/>
          </p:cNvPicPr>
          <p:nvPr/>
        </p:nvPicPr>
        <p:blipFill rotWithShape="1">
          <a:blip r:embed="rId10" cstate="print">
            <a:extLst>
              <a:ext uri="{28A0092B-C50C-407E-A947-70E740481C1C}">
                <a14:useLocalDpi xmlns:a14="http://schemas.microsoft.com/office/drawing/2010/main" val="0"/>
              </a:ext>
            </a:extLst>
          </a:blip>
          <a:srcRect l="31372" t="26052" r="32807" b="21438"/>
          <a:stretch/>
        </p:blipFill>
        <p:spPr>
          <a:xfrm>
            <a:off x="3650226" y="4287668"/>
            <a:ext cx="1503733" cy="1469557"/>
          </a:xfrm>
          <a:prstGeom prst="rect">
            <a:avLst/>
          </a:prstGeom>
        </p:spPr>
      </p:pic>
      <p:pic>
        <p:nvPicPr>
          <p:cNvPr id="20" name="Billed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4932272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p:cNvSpPr/>
          <p:nvPr/>
        </p:nvSpPr>
        <p:spPr>
          <a:xfrm>
            <a:off x="0" y="-3399"/>
            <a:ext cx="12219932" cy="6858000"/>
          </a:xfrm>
          <a:prstGeom prst="rect">
            <a:avLst/>
          </a:prstGeom>
          <a:solidFill>
            <a:srgbClr val="F8B469"/>
          </a:solidFill>
          <a:ln>
            <a:solidFill>
              <a:srgbClr val="F8B4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ladsholder til sidefod 1"/>
          <p:cNvSpPr txBox="1">
            <a:spLocks/>
          </p:cNvSpPr>
          <p:nvPr/>
        </p:nvSpPr>
        <p:spPr>
          <a:xfrm>
            <a:off x="657948" y="6573366"/>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a:solidFill>
                  <a:prstClr val="white"/>
                </a:solidFill>
                <a:latin typeface="Arial"/>
              </a:rPr>
              <a:t>/ Fødevarestyrelsen / Titel på præsentation</a:t>
            </a:r>
            <a:endParaRPr lang="da-DK" dirty="0">
              <a:solidFill>
                <a:prstClr val="white"/>
              </a:solidFill>
              <a:latin typeface="Arial"/>
            </a:endParaRPr>
          </a:p>
        </p:txBody>
      </p:sp>
      <p:sp>
        <p:nvSpPr>
          <p:cNvPr id="8" name="Pladsholder til slidenummer 2"/>
          <p:cNvSpPr txBox="1">
            <a:spLocks/>
          </p:cNvSpPr>
          <p:nvPr/>
        </p:nvSpPr>
        <p:spPr>
          <a:xfrm>
            <a:off x="326749" y="6573366"/>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27</a:t>
            </a:fld>
            <a:endParaRPr lang="da-DK" dirty="0">
              <a:solidFill>
                <a:prstClr val="white"/>
              </a:solidFill>
              <a:latin typeface="Arial"/>
            </a:endParaRPr>
          </a:p>
        </p:txBody>
      </p:sp>
      <p:sp>
        <p:nvSpPr>
          <p:cNvPr id="11" name="Rektangel 10"/>
          <p:cNvSpPr/>
          <p:nvPr/>
        </p:nvSpPr>
        <p:spPr>
          <a:xfrm>
            <a:off x="-16769" y="668741"/>
            <a:ext cx="5245793" cy="6189260"/>
          </a:xfrm>
          <a:prstGeom prst="rect">
            <a:avLst/>
          </a:prstGeom>
          <a:solidFill>
            <a:srgbClr val="898DC5"/>
          </a:solidFill>
          <a:ln>
            <a:solidFill>
              <a:srgbClr val="898D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Pladsholder til indhold 2"/>
          <p:cNvSpPr txBox="1">
            <a:spLocks/>
          </p:cNvSpPr>
          <p:nvPr/>
        </p:nvSpPr>
        <p:spPr>
          <a:xfrm>
            <a:off x="147456" y="1008711"/>
            <a:ext cx="4992347" cy="18022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da-DK" sz="5000" dirty="0">
                <a:solidFill>
                  <a:srgbClr val="373D8D"/>
                </a:solidFill>
                <a:latin typeface="Noto Serif KR Black" panose="02020900000000000000" pitchFamily="18" charset="-128"/>
                <a:ea typeface="Noto Serif KR Black" panose="02020900000000000000" pitchFamily="18" charset="-128"/>
              </a:rPr>
              <a:t>Spis mad med fuldkorn</a:t>
            </a:r>
          </a:p>
        </p:txBody>
      </p:sp>
      <p:sp>
        <p:nvSpPr>
          <p:cNvPr id="22" name="Pladsholder til slidenummer 4"/>
          <p:cNvSpPr txBox="1">
            <a:spLocks/>
          </p:cNvSpPr>
          <p:nvPr/>
        </p:nvSpPr>
        <p:spPr>
          <a:xfrm>
            <a:off x="152180" y="66066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solidFill>
                <a:prstClr val="white"/>
              </a:solidFill>
              <a:latin typeface="Arial"/>
            </a:endParaRPr>
          </a:p>
        </p:txBody>
      </p:sp>
      <p:sp>
        <p:nvSpPr>
          <p:cNvPr id="34" name="Pladsholder til indhold 2"/>
          <p:cNvSpPr txBox="1">
            <a:spLocks/>
          </p:cNvSpPr>
          <p:nvPr/>
        </p:nvSpPr>
        <p:spPr>
          <a:xfrm>
            <a:off x="-8519" y="2936962"/>
            <a:ext cx="6112083" cy="3921038"/>
          </a:xfrm>
          <a:prstGeom prst="rect">
            <a:avLst/>
          </a:prstGeom>
          <a:solidFill>
            <a:srgbClr val="EDD069"/>
          </a:solidFill>
          <a:ln>
            <a:solidFill>
              <a:srgbClr val="EDD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algn="ctr"/>
          </a:lstStyle>
          <a:p>
            <a:endParaRPr lang="da-DK" dirty="0"/>
          </a:p>
        </p:txBody>
      </p:sp>
      <p:sp>
        <p:nvSpPr>
          <p:cNvPr id="35" name="Pladsholder til indhold 2"/>
          <p:cNvSpPr txBox="1">
            <a:spLocks/>
          </p:cNvSpPr>
          <p:nvPr/>
        </p:nvSpPr>
        <p:spPr>
          <a:xfrm>
            <a:off x="59119" y="3188997"/>
            <a:ext cx="5331267" cy="33711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da-DK" sz="2200" dirty="0">
                <a:solidFill>
                  <a:srgbClr val="EE7136"/>
                </a:solidFill>
                <a:latin typeface="Noto Serif KR" panose="02020400000000000000" pitchFamily="18" charset="-128"/>
                <a:ea typeface="Noto Serif KR" panose="02020400000000000000" pitchFamily="18" charset="-128"/>
              </a:rPr>
              <a:t>Spis 75 g fuldkorn om dagen og gerne mere. </a:t>
            </a:r>
          </a:p>
          <a:p>
            <a:pPr>
              <a:lnSpc>
                <a:spcPct val="120000"/>
              </a:lnSpc>
            </a:pPr>
            <a:r>
              <a:rPr lang="da-DK" sz="2200" dirty="0">
                <a:solidFill>
                  <a:srgbClr val="EE7136"/>
                </a:solidFill>
                <a:latin typeface="Noto Serif KR" panose="02020400000000000000" pitchFamily="18" charset="-128"/>
                <a:ea typeface="Noto Serif KR" panose="02020400000000000000" pitchFamily="18" charset="-128"/>
              </a:rPr>
              <a:t>75 g fuldkorn svarer fx til </a:t>
            </a:r>
            <a:br>
              <a:rPr lang="da-DK" sz="2200" dirty="0">
                <a:solidFill>
                  <a:srgbClr val="EE7136"/>
                </a:solidFill>
                <a:latin typeface="Noto Serif KR" panose="02020400000000000000" pitchFamily="18" charset="-128"/>
                <a:ea typeface="Noto Serif KR" panose="02020400000000000000" pitchFamily="18" charset="-128"/>
              </a:rPr>
            </a:br>
            <a:r>
              <a:rPr lang="da-DK" sz="2200" dirty="0">
                <a:solidFill>
                  <a:srgbClr val="EE7136"/>
                </a:solidFill>
                <a:latin typeface="Noto Serif KR" panose="02020400000000000000" pitchFamily="18" charset="-128"/>
                <a:ea typeface="Noto Serif KR" panose="02020400000000000000" pitchFamily="18" charset="-128"/>
              </a:rPr>
              <a:t>2 dl havregryn og 1 skive fuldkornsrugbrød. </a:t>
            </a:r>
          </a:p>
          <a:p>
            <a:pPr>
              <a:lnSpc>
                <a:spcPct val="120000"/>
              </a:lnSpc>
            </a:pPr>
            <a:r>
              <a:rPr lang="da-DK" sz="2200" dirty="0">
                <a:solidFill>
                  <a:srgbClr val="EE7136"/>
                </a:solidFill>
                <a:latin typeface="Noto Serif KR" panose="02020400000000000000" pitchFamily="18" charset="-128"/>
                <a:ea typeface="Noto Serif KR" panose="02020400000000000000" pitchFamily="18" charset="-128"/>
              </a:rPr>
              <a:t>Det er vigtigt, at du varierer mellem forskellige fuldkornsprodukter.</a:t>
            </a:r>
          </a:p>
        </p:txBody>
      </p:sp>
      <p:sp>
        <p:nvSpPr>
          <p:cNvPr id="36" name="Rektangel 35"/>
          <p:cNvSpPr/>
          <p:nvPr/>
        </p:nvSpPr>
        <p:spPr>
          <a:xfrm>
            <a:off x="5453144" y="3427889"/>
            <a:ext cx="6115667" cy="3426712"/>
          </a:xfrm>
          <a:prstGeom prst="rect">
            <a:avLst/>
          </a:prstGeom>
          <a:solidFill>
            <a:srgbClr val="88C69C"/>
          </a:solidFill>
          <a:ln>
            <a:solidFill>
              <a:srgbClr val="88C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Pladsholder til indhold 2"/>
          <p:cNvSpPr txBox="1">
            <a:spLocks/>
          </p:cNvSpPr>
          <p:nvPr/>
        </p:nvSpPr>
        <p:spPr>
          <a:xfrm>
            <a:off x="5554717" y="3613414"/>
            <a:ext cx="5858729" cy="31912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da-DK" sz="2200" dirty="0">
                <a:solidFill>
                  <a:srgbClr val="377466"/>
                </a:solidFill>
                <a:latin typeface="Noto Serif KR" panose="02020400000000000000" pitchFamily="18" charset="-128"/>
                <a:ea typeface="Noto Serif KR" panose="02020400000000000000" pitchFamily="18" charset="-128"/>
              </a:rPr>
              <a:t>Vælg fuldkornsvarianter, når du spiser brød, pasta, ris, knækbrød, morgenmadsprodukter og grød, og når du fx køber sandwich eller </a:t>
            </a:r>
            <a:r>
              <a:rPr lang="da-DK" sz="2200" dirty="0" err="1">
                <a:solidFill>
                  <a:srgbClr val="377466"/>
                </a:solidFill>
                <a:latin typeface="Noto Serif KR" panose="02020400000000000000" pitchFamily="18" charset="-128"/>
                <a:ea typeface="Noto Serif KR" panose="02020400000000000000" pitchFamily="18" charset="-128"/>
              </a:rPr>
              <a:t>take-away</a:t>
            </a:r>
            <a:r>
              <a:rPr lang="da-DK" sz="2200" dirty="0">
                <a:solidFill>
                  <a:srgbClr val="377466"/>
                </a:solidFill>
                <a:latin typeface="Noto Serif KR" panose="02020400000000000000" pitchFamily="18" charset="-128"/>
                <a:ea typeface="Noto Serif KR" panose="02020400000000000000" pitchFamily="18" charset="-128"/>
              </a:rPr>
              <a:t>.</a:t>
            </a:r>
          </a:p>
          <a:p>
            <a:pPr>
              <a:lnSpc>
                <a:spcPct val="120000"/>
              </a:lnSpc>
            </a:pPr>
            <a:r>
              <a:rPr lang="da-DK" sz="2200" dirty="0">
                <a:solidFill>
                  <a:srgbClr val="377466"/>
                </a:solidFill>
                <a:latin typeface="Noto Serif KR" panose="02020400000000000000" pitchFamily="18" charset="-128"/>
                <a:ea typeface="Noto Serif KR" panose="02020400000000000000" pitchFamily="18" charset="-128"/>
                <a:cs typeface="Calibri" panose="020F0502020204030204" pitchFamily="34" charset="0"/>
              </a:rPr>
              <a:t>Gå efter Fuldkornslogoet, når du køber ind. </a:t>
            </a:r>
            <a:br>
              <a:rPr lang="da-DK" sz="2200" dirty="0">
                <a:solidFill>
                  <a:srgbClr val="377466"/>
                </a:solidFill>
                <a:latin typeface="Noto Serif KR" panose="02020400000000000000" pitchFamily="18" charset="-128"/>
                <a:ea typeface="Noto Serif KR" panose="02020400000000000000" pitchFamily="18" charset="-128"/>
                <a:cs typeface="Calibri" panose="020F0502020204030204" pitchFamily="34" charset="0"/>
              </a:rPr>
            </a:br>
            <a:r>
              <a:rPr lang="da-DK" sz="2200" dirty="0">
                <a:solidFill>
                  <a:srgbClr val="377466"/>
                </a:solidFill>
                <a:latin typeface="Noto Serif KR" panose="02020400000000000000" pitchFamily="18" charset="-128"/>
                <a:ea typeface="Noto Serif KR" panose="02020400000000000000" pitchFamily="18" charset="-128"/>
                <a:cs typeface="Calibri" panose="020F0502020204030204" pitchFamily="34" charset="0"/>
              </a:rPr>
              <a:t>Det er din garanti for, at du får en fødevare </a:t>
            </a:r>
            <a:br>
              <a:rPr lang="da-DK" sz="2200" dirty="0">
                <a:solidFill>
                  <a:srgbClr val="377466"/>
                </a:solidFill>
                <a:latin typeface="Noto Serif KR" panose="02020400000000000000" pitchFamily="18" charset="-128"/>
                <a:ea typeface="Noto Serif KR" panose="02020400000000000000" pitchFamily="18" charset="-128"/>
                <a:cs typeface="Calibri" panose="020F0502020204030204" pitchFamily="34" charset="0"/>
              </a:rPr>
            </a:br>
            <a:r>
              <a:rPr lang="da-DK" sz="2200" dirty="0">
                <a:solidFill>
                  <a:srgbClr val="377466"/>
                </a:solidFill>
                <a:latin typeface="Noto Serif KR" panose="02020400000000000000" pitchFamily="18" charset="-128"/>
                <a:ea typeface="Noto Serif KR" panose="02020400000000000000" pitchFamily="18" charset="-128"/>
                <a:cs typeface="Calibri" panose="020F0502020204030204" pitchFamily="34" charset="0"/>
              </a:rPr>
              <a:t>med fuldkorn og kostfibre.</a:t>
            </a:r>
          </a:p>
          <a:p>
            <a:pPr>
              <a:lnSpc>
                <a:spcPct val="120000"/>
              </a:lnSpc>
            </a:pPr>
            <a:endParaRPr lang="da-DK" sz="2200" dirty="0">
              <a:solidFill>
                <a:srgbClr val="377466"/>
              </a:solidFill>
              <a:latin typeface="Noto Serif KR" panose="02020400000000000000" pitchFamily="18" charset="-128"/>
              <a:ea typeface="Noto Serif KR" panose="02020400000000000000" pitchFamily="18" charset="-128"/>
            </a:endParaRPr>
          </a:p>
          <a:p>
            <a:pPr marL="0" indent="0">
              <a:lnSpc>
                <a:spcPct val="120000"/>
              </a:lnSpc>
              <a:buNone/>
            </a:pPr>
            <a:endParaRPr lang="da-DK" sz="2200" dirty="0">
              <a:solidFill>
                <a:srgbClr val="377466"/>
              </a:solidFill>
              <a:latin typeface="Noto Serif KR" panose="02020400000000000000" pitchFamily="18" charset="-128"/>
              <a:ea typeface="Noto Serif KR" panose="02020400000000000000" pitchFamily="18" charset="-128"/>
            </a:endParaRPr>
          </a:p>
        </p:txBody>
      </p:sp>
      <p:pic>
        <p:nvPicPr>
          <p:cNvPr id="20" name="Billed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9474" y="5444145"/>
            <a:ext cx="1356666" cy="1356666"/>
          </a:xfrm>
          <a:prstGeom prst="rect">
            <a:avLst/>
          </a:prstGeom>
          <a:effectLst>
            <a:outerShdw blurRad="50800" dist="38100" dir="2700000" algn="tl" rotWithShape="0">
              <a:prstClr val="black">
                <a:alpha val="40000"/>
              </a:prstClr>
            </a:outerShdw>
          </a:effectLst>
        </p:spPr>
      </p:pic>
      <p:sp>
        <p:nvSpPr>
          <p:cNvPr id="21"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23"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27</a:t>
            </a:fld>
            <a:endParaRPr lang="da-DK" dirty="0">
              <a:solidFill>
                <a:prstClr val="white"/>
              </a:solidFill>
              <a:latin typeface="Arial"/>
            </a:endParaRPr>
          </a:p>
        </p:txBody>
      </p:sp>
      <p:pic>
        <p:nvPicPr>
          <p:cNvPr id="24" name="Billed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pic>
        <p:nvPicPr>
          <p:cNvPr id="28" name="Billede 27"/>
          <p:cNvPicPr>
            <a:picLocks noChangeAspect="1"/>
          </p:cNvPicPr>
          <p:nvPr/>
        </p:nvPicPr>
        <p:blipFill rotWithShape="1">
          <a:blip r:embed="rId5" cstate="print">
            <a:extLst>
              <a:ext uri="{28A0092B-C50C-407E-A947-70E740481C1C}">
                <a14:useLocalDpi xmlns:a14="http://schemas.microsoft.com/office/drawing/2010/main" val="0"/>
              </a:ext>
            </a:extLst>
          </a:blip>
          <a:srcRect l="28795" t="19744" r="29685" b="23065"/>
          <a:stretch/>
        </p:blipFill>
        <p:spPr>
          <a:xfrm>
            <a:off x="5848252" y="1210844"/>
            <a:ext cx="1554407" cy="1427413"/>
          </a:xfrm>
          <a:prstGeom prst="rect">
            <a:avLst/>
          </a:prstGeom>
        </p:spPr>
      </p:pic>
      <p:pic>
        <p:nvPicPr>
          <p:cNvPr id="30" name="Billede 29"/>
          <p:cNvPicPr>
            <a:picLocks noChangeAspect="1"/>
          </p:cNvPicPr>
          <p:nvPr/>
        </p:nvPicPr>
        <p:blipFill rotWithShape="1">
          <a:blip r:embed="rId6" cstate="print">
            <a:extLst>
              <a:ext uri="{28A0092B-C50C-407E-A947-70E740481C1C}">
                <a14:useLocalDpi xmlns:a14="http://schemas.microsoft.com/office/drawing/2010/main" val="0"/>
              </a:ext>
            </a:extLst>
          </a:blip>
          <a:srcRect l="27828" t="16081" r="30653" b="19400"/>
          <a:stretch/>
        </p:blipFill>
        <p:spPr>
          <a:xfrm>
            <a:off x="10095802" y="1288006"/>
            <a:ext cx="1356508" cy="1405271"/>
          </a:xfrm>
          <a:prstGeom prst="rect">
            <a:avLst/>
          </a:prstGeom>
        </p:spPr>
      </p:pic>
      <p:pic>
        <p:nvPicPr>
          <p:cNvPr id="33" name="Billede 32"/>
          <p:cNvPicPr>
            <a:picLocks noChangeAspect="1"/>
          </p:cNvPicPr>
          <p:nvPr/>
        </p:nvPicPr>
        <p:blipFill rotWithShape="1">
          <a:blip r:embed="rId7" cstate="print">
            <a:extLst>
              <a:ext uri="{28A0092B-C50C-407E-A947-70E740481C1C}">
                <a14:useLocalDpi xmlns:a14="http://schemas.microsoft.com/office/drawing/2010/main" val="0"/>
              </a:ext>
            </a:extLst>
          </a:blip>
          <a:srcRect l="31372" t="26052" r="32807" b="21438"/>
          <a:stretch/>
        </p:blipFill>
        <p:spPr>
          <a:xfrm>
            <a:off x="7383516" y="1389363"/>
            <a:ext cx="1379678" cy="1348322"/>
          </a:xfrm>
          <a:prstGeom prst="rect">
            <a:avLst/>
          </a:prstGeom>
        </p:spPr>
      </p:pic>
      <p:pic>
        <p:nvPicPr>
          <p:cNvPr id="38" name="Billede 37"/>
          <p:cNvPicPr>
            <a:picLocks noChangeAspect="1"/>
          </p:cNvPicPr>
          <p:nvPr/>
        </p:nvPicPr>
        <p:blipFill rotWithShape="1">
          <a:blip r:embed="rId8" cstate="print">
            <a:extLst>
              <a:ext uri="{28A0092B-C50C-407E-A947-70E740481C1C}">
                <a14:useLocalDpi xmlns:a14="http://schemas.microsoft.com/office/drawing/2010/main" val="0"/>
              </a:ext>
            </a:extLst>
          </a:blip>
          <a:srcRect l="36528" t="15061" r="35385" b="14925"/>
          <a:stretch/>
        </p:blipFill>
        <p:spPr>
          <a:xfrm rot="16200000">
            <a:off x="9062742" y="1174701"/>
            <a:ext cx="654525" cy="1087711"/>
          </a:xfrm>
          <a:prstGeom prst="rect">
            <a:avLst/>
          </a:prstGeom>
        </p:spPr>
      </p:pic>
      <p:pic>
        <p:nvPicPr>
          <p:cNvPr id="39" name="Billede 38"/>
          <p:cNvPicPr>
            <a:picLocks noChangeAspect="1"/>
          </p:cNvPicPr>
          <p:nvPr/>
        </p:nvPicPr>
        <p:blipFill rotWithShape="1">
          <a:blip r:embed="rId8" cstate="print">
            <a:extLst>
              <a:ext uri="{28A0092B-C50C-407E-A947-70E740481C1C}">
                <a14:useLocalDpi xmlns:a14="http://schemas.microsoft.com/office/drawing/2010/main" val="0"/>
              </a:ext>
            </a:extLst>
          </a:blip>
          <a:srcRect l="36528" t="15061" r="35385" b="14925"/>
          <a:stretch/>
        </p:blipFill>
        <p:spPr>
          <a:xfrm rot="16200000">
            <a:off x="9060758" y="1774049"/>
            <a:ext cx="654525" cy="1087711"/>
          </a:xfrm>
          <a:prstGeom prst="rect">
            <a:avLst/>
          </a:prstGeom>
        </p:spPr>
      </p:pic>
      <p:pic>
        <p:nvPicPr>
          <p:cNvPr id="26" name="Billed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4264945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12191999" cy="6858000"/>
          </a:xfrm>
          <a:prstGeom prst="rect">
            <a:avLst/>
          </a:prstGeom>
          <a:solidFill>
            <a:srgbClr val="F5C0B6"/>
          </a:solidFill>
          <a:ln>
            <a:solidFill>
              <a:srgbClr val="F5C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Pladsholder til indhold 7"/>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8816" t="29437" r="58041" b="27433"/>
          <a:stretch/>
        </p:blipFill>
        <p:spPr>
          <a:xfrm>
            <a:off x="7287905" y="2717921"/>
            <a:ext cx="2060811" cy="1787858"/>
          </a:xfrm>
        </p:spPr>
      </p:pic>
      <p:sp>
        <p:nvSpPr>
          <p:cNvPr id="7" name="Titel 1"/>
          <p:cNvSpPr txBox="1">
            <a:spLocks/>
          </p:cNvSpPr>
          <p:nvPr/>
        </p:nvSpPr>
        <p:spPr>
          <a:xfrm>
            <a:off x="898166" y="1825625"/>
            <a:ext cx="5964257" cy="31851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800"/>
              </a:spcAft>
            </a:pPr>
            <a:r>
              <a:rPr lang="da-DK" sz="5000" dirty="0">
                <a:solidFill>
                  <a:srgbClr val="DC606E"/>
                </a:solidFill>
                <a:latin typeface="Noto Serif KR Black" panose="02020900000000000000" pitchFamily="18" charset="-128"/>
                <a:ea typeface="Noto Serif KR Black" panose="02020900000000000000" pitchFamily="18" charset="-128"/>
              </a:rPr>
              <a:t>Vælg planteolier </a:t>
            </a:r>
          </a:p>
          <a:p>
            <a:pPr>
              <a:lnSpc>
                <a:spcPct val="100000"/>
              </a:lnSpc>
              <a:spcAft>
                <a:spcPts val="800"/>
              </a:spcAft>
            </a:pPr>
            <a:r>
              <a:rPr lang="da-DK" sz="5000" dirty="0">
                <a:solidFill>
                  <a:srgbClr val="DC606E"/>
                </a:solidFill>
                <a:latin typeface="Noto Serif KR Black" panose="02020900000000000000" pitchFamily="18" charset="-128"/>
                <a:ea typeface="Noto Serif KR Black" panose="02020900000000000000" pitchFamily="18" charset="-128"/>
              </a:rPr>
              <a:t>og magre mejeriprodukter</a:t>
            </a:r>
            <a:endParaRPr lang="da-DK" sz="5000" dirty="0">
              <a:solidFill>
                <a:srgbClr val="EE7136"/>
              </a:solidFill>
              <a:latin typeface="Noto Serif KR SemiBold" panose="02020600000000000000" pitchFamily="18" charset="-128"/>
              <a:ea typeface="Noto Serif KR SemiBold" panose="02020600000000000000" pitchFamily="18" charset="-128"/>
              <a:cs typeface="Calibri" panose="020F0502020204030204" pitchFamily="34" charset="0"/>
            </a:endParaRPr>
          </a:p>
        </p:txBody>
      </p:sp>
      <p:sp>
        <p:nvSpPr>
          <p:cNvPr id="11"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2"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28</a:t>
            </a:fld>
            <a:endParaRPr lang="da-DK" dirty="0">
              <a:solidFill>
                <a:prstClr val="white"/>
              </a:solidFill>
              <a:latin typeface="Arial"/>
            </a:endParaRPr>
          </a:p>
        </p:txBody>
      </p:sp>
      <p:pic>
        <p:nvPicPr>
          <p:cNvPr id="13" name="Billed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pic>
        <p:nvPicPr>
          <p:cNvPr id="14" name="Pladsholder til indhold 7"/>
          <p:cNvPicPr>
            <a:picLocks noChangeAspect="1"/>
          </p:cNvPicPr>
          <p:nvPr/>
        </p:nvPicPr>
        <p:blipFill rotWithShape="1">
          <a:blip r:embed="rId3" cstate="print">
            <a:extLst>
              <a:ext uri="{28A0092B-C50C-407E-A947-70E740481C1C}">
                <a14:useLocalDpi xmlns:a14="http://schemas.microsoft.com/office/drawing/2010/main" val="0"/>
              </a:ext>
            </a:extLst>
          </a:blip>
          <a:srcRect l="45169" t="17299" r="6982" b="15208"/>
          <a:stretch/>
        </p:blipFill>
        <p:spPr>
          <a:xfrm>
            <a:off x="8974741" y="2212954"/>
            <a:ext cx="2975212" cy="2797792"/>
          </a:xfrm>
          <a:prstGeom prst="rect">
            <a:avLst/>
          </a:prstGeom>
        </p:spPr>
      </p:pic>
      <p:pic>
        <p:nvPicPr>
          <p:cNvPr id="15" name="Billed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344981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12192000" cy="6858000"/>
          </a:xfrm>
          <a:prstGeom prst="rect">
            <a:avLst/>
          </a:prstGeom>
          <a:solidFill>
            <a:srgbClr val="F5C0B6"/>
          </a:solidFill>
          <a:ln>
            <a:solidFill>
              <a:srgbClr val="F5C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p:cNvSpPr>
            <a:spLocks noGrp="1"/>
          </p:cNvSpPr>
          <p:nvPr>
            <p:ph type="title"/>
          </p:nvPr>
        </p:nvSpPr>
        <p:spPr>
          <a:xfrm>
            <a:off x="753976" y="612196"/>
            <a:ext cx="8027625" cy="1162278"/>
          </a:xfrm>
        </p:spPr>
        <p:txBody>
          <a:bodyPr>
            <a:normAutofit/>
          </a:bodyPr>
          <a:lstStyle/>
          <a:p>
            <a:r>
              <a:rPr lang="da-DK" sz="5000" dirty="0">
                <a:solidFill>
                  <a:srgbClr val="DC606E"/>
                </a:solidFill>
                <a:latin typeface="Noto Serif KR Black" panose="02020900000000000000" pitchFamily="18" charset="-128"/>
                <a:ea typeface="Noto Serif KR Black" panose="02020900000000000000" pitchFamily="18" charset="-128"/>
              </a:rPr>
              <a:t>Vælg planteolier</a:t>
            </a:r>
          </a:p>
        </p:txBody>
      </p:sp>
      <p:sp>
        <p:nvSpPr>
          <p:cNvPr id="11" name="Pladsholder til indhold 2"/>
          <p:cNvSpPr txBox="1">
            <a:spLocks/>
          </p:cNvSpPr>
          <p:nvPr/>
        </p:nvSpPr>
        <p:spPr>
          <a:xfrm>
            <a:off x="838200" y="2386669"/>
            <a:ext cx="6040953" cy="37902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a-DK" sz="2200" dirty="0">
                <a:solidFill>
                  <a:srgbClr val="DC606E"/>
                </a:solidFill>
                <a:latin typeface="Noto Serif KR" panose="02020400000000000000" pitchFamily="18" charset="-128"/>
                <a:ea typeface="Noto Serif KR" panose="02020400000000000000" pitchFamily="18" charset="-128"/>
              </a:rPr>
              <a:t>Planteolier, fx raps- og olivenolie, er gode kilder til fedtstof, når du vil spise sundt og klimavenligt. Når du vælger planteolier i stedet for hårde fedtstoffer, fx smør og kokosolie, er det godt for din sundhed, og du får flere af de fedtstoffer, som din krop har brug for. </a:t>
            </a:r>
          </a:p>
          <a:p>
            <a:pPr marL="0" indent="0">
              <a:lnSpc>
                <a:spcPct val="100000"/>
              </a:lnSpc>
              <a:buNone/>
            </a:pPr>
            <a:r>
              <a:rPr lang="da-DK" sz="2200" dirty="0">
                <a:solidFill>
                  <a:srgbClr val="DC606E"/>
                </a:solidFill>
                <a:latin typeface="Noto Serif KR" panose="02020400000000000000" pitchFamily="18" charset="-128"/>
                <a:ea typeface="Noto Serif KR" panose="02020400000000000000" pitchFamily="18" charset="-128"/>
              </a:rPr>
              <a:t>Alle typer fedtstoffer bidrager dog med mange kalorier. Det er derfor vigtigt, at du ikke spiser for meget fedtstof. </a:t>
            </a:r>
          </a:p>
        </p:txBody>
      </p:sp>
      <p:sp>
        <p:nvSpPr>
          <p:cNvPr id="12"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3"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29</a:t>
            </a:fld>
            <a:endParaRPr lang="da-DK" dirty="0">
              <a:solidFill>
                <a:prstClr val="white"/>
              </a:solidFill>
              <a:latin typeface="Arial"/>
            </a:endParaRPr>
          </a:p>
        </p:txBody>
      </p:sp>
      <p:pic>
        <p:nvPicPr>
          <p:cNvPr id="14" name="Billed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sp>
        <p:nvSpPr>
          <p:cNvPr id="15" name="Pladsholder til indhold 2"/>
          <p:cNvSpPr txBox="1">
            <a:spLocks/>
          </p:cNvSpPr>
          <p:nvPr/>
        </p:nvSpPr>
        <p:spPr>
          <a:xfrm>
            <a:off x="7854012" y="4552191"/>
            <a:ext cx="3864296" cy="11951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a-DK" sz="2200" dirty="0">
                <a:solidFill>
                  <a:srgbClr val="DC606E"/>
                </a:solidFill>
                <a:latin typeface="Noto Serif KR" panose="02020400000000000000" pitchFamily="18" charset="-128"/>
                <a:ea typeface="Noto Serif KR" panose="02020400000000000000" pitchFamily="18" charset="-128"/>
              </a:rPr>
              <a:t>Planteolier har et lavere klima-aftryk end fx smør og </a:t>
            </a:r>
            <a:r>
              <a:rPr lang="da-DK" sz="2200" dirty="0" err="1">
                <a:solidFill>
                  <a:srgbClr val="DC606E"/>
                </a:solidFill>
                <a:latin typeface="Noto Serif KR" panose="02020400000000000000" pitchFamily="18" charset="-128"/>
                <a:ea typeface="Noto Serif KR" panose="02020400000000000000" pitchFamily="18" charset="-128"/>
              </a:rPr>
              <a:t>blandings-produkter</a:t>
            </a:r>
            <a:r>
              <a:rPr lang="da-DK" sz="2200" dirty="0">
                <a:solidFill>
                  <a:srgbClr val="DC606E"/>
                </a:solidFill>
                <a:latin typeface="Noto Serif KR" panose="02020400000000000000" pitchFamily="18" charset="-128"/>
                <a:ea typeface="Noto Serif KR" panose="02020400000000000000" pitchFamily="18" charset="-128"/>
              </a:rPr>
              <a:t>. </a:t>
            </a:r>
          </a:p>
        </p:txBody>
      </p:sp>
      <p:pic>
        <p:nvPicPr>
          <p:cNvPr id="16" name="Pladsholder til indhold 7"/>
          <p:cNvPicPr>
            <a:picLocks noChangeAspect="1"/>
          </p:cNvPicPr>
          <p:nvPr/>
        </p:nvPicPr>
        <p:blipFill rotWithShape="1">
          <a:blip r:embed="rId4" cstate="print">
            <a:extLst>
              <a:ext uri="{28A0092B-C50C-407E-A947-70E740481C1C}">
                <a14:useLocalDpi xmlns:a14="http://schemas.microsoft.com/office/drawing/2010/main" val="0"/>
              </a:ext>
            </a:extLst>
          </a:blip>
          <a:srcRect l="8816" t="29437" r="58041" b="27433"/>
          <a:stretch/>
        </p:blipFill>
        <p:spPr>
          <a:xfrm>
            <a:off x="8464685" y="1847555"/>
            <a:ext cx="2642949" cy="2292892"/>
          </a:xfrm>
          <a:prstGeom prst="rect">
            <a:avLst/>
          </a:prstGeom>
        </p:spPr>
      </p:pic>
      <p:pic>
        <p:nvPicPr>
          <p:cNvPr id="17" name="Billed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4142977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D0258-75C6-BE43-BBA2-77C75EB85CEF}"/>
              </a:ext>
            </a:extLst>
          </p:cNvPr>
          <p:cNvSpPr>
            <a:spLocks noGrp="1"/>
          </p:cNvSpPr>
          <p:nvPr>
            <p:ph type="title"/>
          </p:nvPr>
        </p:nvSpPr>
        <p:spPr/>
        <p:txBody>
          <a:bodyPr/>
          <a:lstStyle/>
          <a:p>
            <a:pPr algn="ctr"/>
            <a:r>
              <a:rPr lang="da-DK" dirty="0"/>
              <a:t>Kulhydrat</a:t>
            </a:r>
          </a:p>
        </p:txBody>
      </p:sp>
      <p:pic>
        <p:nvPicPr>
          <p:cNvPr id="6" name="Picture 5">
            <a:extLst>
              <a:ext uri="{FF2B5EF4-FFF2-40B4-BE49-F238E27FC236}">
                <a16:creationId xmlns:a16="http://schemas.microsoft.com/office/drawing/2014/main" id="{175A6C3B-4FAF-214F-873B-66649D8FA604}"/>
              </a:ext>
            </a:extLst>
          </p:cNvPr>
          <p:cNvPicPr>
            <a:picLocks noChangeAspect="1"/>
          </p:cNvPicPr>
          <p:nvPr/>
        </p:nvPicPr>
        <p:blipFill>
          <a:blip r:embed="rId3"/>
          <a:stretch>
            <a:fillRect/>
          </a:stretch>
        </p:blipFill>
        <p:spPr>
          <a:xfrm>
            <a:off x="6521866" y="1928501"/>
            <a:ext cx="5160180" cy="4070350"/>
          </a:xfrm>
          <a:prstGeom prst="rect">
            <a:avLst/>
          </a:prstGeom>
        </p:spPr>
      </p:pic>
      <p:sp>
        <p:nvSpPr>
          <p:cNvPr id="7" name="TextBox 6">
            <a:extLst>
              <a:ext uri="{FF2B5EF4-FFF2-40B4-BE49-F238E27FC236}">
                <a16:creationId xmlns:a16="http://schemas.microsoft.com/office/drawing/2014/main" id="{8C9D18F6-5524-1C44-AC98-60783257D2FF}"/>
              </a:ext>
            </a:extLst>
          </p:cNvPr>
          <p:cNvSpPr txBox="1"/>
          <p:nvPr/>
        </p:nvSpPr>
        <p:spPr>
          <a:xfrm>
            <a:off x="8274101" y="1573491"/>
            <a:ext cx="1655710" cy="369332"/>
          </a:xfrm>
          <a:prstGeom prst="rect">
            <a:avLst/>
          </a:prstGeom>
          <a:noFill/>
        </p:spPr>
        <p:txBody>
          <a:bodyPr wrap="none" rtlCol="0">
            <a:spAutoFit/>
          </a:bodyPr>
          <a:lstStyle/>
          <a:p>
            <a:r>
              <a:rPr lang="da-DK" dirty="0"/>
              <a:t>Hvor findes de?</a:t>
            </a:r>
          </a:p>
        </p:txBody>
      </p:sp>
      <p:sp>
        <p:nvSpPr>
          <p:cNvPr id="15" name="Curved Up Arrow 14">
            <a:extLst>
              <a:ext uri="{FF2B5EF4-FFF2-40B4-BE49-F238E27FC236}">
                <a16:creationId xmlns:a16="http://schemas.microsoft.com/office/drawing/2014/main" id="{56AF6CD6-1CDE-A54F-B60F-9A140C85FCB5}"/>
              </a:ext>
            </a:extLst>
          </p:cNvPr>
          <p:cNvSpPr/>
          <p:nvPr/>
        </p:nvSpPr>
        <p:spPr>
          <a:xfrm rot="10800000">
            <a:off x="3257550" y="1423641"/>
            <a:ext cx="3471496" cy="878709"/>
          </a:xfrm>
          <a:prstGeom prst="curvedUpArrow">
            <a:avLst>
              <a:gd name="adj1" fmla="val 0"/>
              <a:gd name="adj2" fmla="val 50000"/>
              <a:gd name="adj3" fmla="val 25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19" name="TextBox 18">
            <a:extLst>
              <a:ext uri="{FF2B5EF4-FFF2-40B4-BE49-F238E27FC236}">
                <a16:creationId xmlns:a16="http://schemas.microsoft.com/office/drawing/2014/main" id="{2F2320D6-5171-1C49-A0C1-B82E6D130E09}"/>
              </a:ext>
            </a:extLst>
          </p:cNvPr>
          <p:cNvSpPr txBox="1"/>
          <p:nvPr/>
        </p:nvSpPr>
        <p:spPr>
          <a:xfrm>
            <a:off x="624268" y="2630885"/>
            <a:ext cx="5963556" cy="369332"/>
          </a:xfrm>
          <a:prstGeom prst="rect">
            <a:avLst/>
          </a:prstGeom>
          <a:noFill/>
        </p:spPr>
        <p:txBody>
          <a:bodyPr wrap="none" rtlCol="0">
            <a:spAutoFit/>
          </a:bodyPr>
          <a:lstStyle/>
          <a:p>
            <a:r>
              <a:rPr lang="da-DK" dirty="0"/>
              <a:t>De forskellige fødevarer indeholder forskellige typer kulhydrat</a:t>
            </a:r>
          </a:p>
        </p:txBody>
      </p:sp>
      <p:sp>
        <p:nvSpPr>
          <p:cNvPr id="21" name="TextBox 20">
            <a:extLst>
              <a:ext uri="{FF2B5EF4-FFF2-40B4-BE49-F238E27FC236}">
                <a16:creationId xmlns:a16="http://schemas.microsoft.com/office/drawing/2014/main" id="{7DC9AFF3-99A2-7F46-BD4C-C75C9E780611}"/>
              </a:ext>
            </a:extLst>
          </p:cNvPr>
          <p:cNvSpPr txBox="1"/>
          <p:nvPr/>
        </p:nvSpPr>
        <p:spPr>
          <a:xfrm>
            <a:off x="1530594" y="3272811"/>
            <a:ext cx="1934889" cy="369332"/>
          </a:xfrm>
          <a:prstGeom prst="rect">
            <a:avLst/>
          </a:prstGeom>
          <a:noFill/>
        </p:spPr>
        <p:txBody>
          <a:bodyPr wrap="none" rtlCol="0">
            <a:spAutoFit/>
          </a:bodyPr>
          <a:lstStyle/>
          <a:p>
            <a:r>
              <a:rPr lang="da-DK" dirty="0"/>
              <a:t>Simple sukkerarter</a:t>
            </a:r>
          </a:p>
        </p:txBody>
      </p:sp>
      <p:sp>
        <p:nvSpPr>
          <p:cNvPr id="22" name="TextBox 21">
            <a:extLst>
              <a:ext uri="{FF2B5EF4-FFF2-40B4-BE49-F238E27FC236}">
                <a16:creationId xmlns:a16="http://schemas.microsoft.com/office/drawing/2014/main" id="{26D1C163-EB29-1D45-9AF2-45545E519585}"/>
              </a:ext>
            </a:extLst>
          </p:cNvPr>
          <p:cNvSpPr txBox="1"/>
          <p:nvPr/>
        </p:nvSpPr>
        <p:spPr>
          <a:xfrm>
            <a:off x="1905731" y="3950933"/>
            <a:ext cx="895758" cy="369332"/>
          </a:xfrm>
          <a:prstGeom prst="rect">
            <a:avLst/>
          </a:prstGeom>
          <a:noFill/>
        </p:spPr>
        <p:txBody>
          <a:bodyPr wrap="none" rtlCol="0">
            <a:spAutoFit/>
          </a:bodyPr>
          <a:lstStyle/>
          <a:p>
            <a:r>
              <a:rPr lang="da-DK" dirty="0"/>
              <a:t>Stivelse</a:t>
            </a:r>
          </a:p>
        </p:txBody>
      </p:sp>
      <p:sp>
        <p:nvSpPr>
          <p:cNvPr id="23" name="TextBox 22">
            <a:extLst>
              <a:ext uri="{FF2B5EF4-FFF2-40B4-BE49-F238E27FC236}">
                <a16:creationId xmlns:a16="http://schemas.microsoft.com/office/drawing/2014/main" id="{A7392C58-8F13-8F45-B802-53DA094A0EEC}"/>
              </a:ext>
            </a:extLst>
          </p:cNvPr>
          <p:cNvSpPr txBox="1"/>
          <p:nvPr/>
        </p:nvSpPr>
        <p:spPr>
          <a:xfrm>
            <a:off x="1841355" y="4750187"/>
            <a:ext cx="1024511" cy="369332"/>
          </a:xfrm>
          <a:prstGeom prst="rect">
            <a:avLst/>
          </a:prstGeom>
          <a:noFill/>
        </p:spPr>
        <p:txBody>
          <a:bodyPr wrap="none" rtlCol="0">
            <a:spAutoFit/>
          </a:bodyPr>
          <a:lstStyle/>
          <a:p>
            <a:r>
              <a:rPr lang="da-DK" dirty="0"/>
              <a:t>Kostfibre</a:t>
            </a:r>
          </a:p>
        </p:txBody>
      </p:sp>
      <p:sp>
        <p:nvSpPr>
          <p:cNvPr id="24" name="Rounded Rectangle 23">
            <a:extLst>
              <a:ext uri="{FF2B5EF4-FFF2-40B4-BE49-F238E27FC236}">
                <a16:creationId xmlns:a16="http://schemas.microsoft.com/office/drawing/2014/main" id="{A7D1B2E2-5F65-C248-9451-81D1D9C24A0B}"/>
              </a:ext>
            </a:extLst>
          </p:cNvPr>
          <p:cNvSpPr/>
          <p:nvPr/>
        </p:nvSpPr>
        <p:spPr>
          <a:xfrm>
            <a:off x="4723683" y="3272811"/>
            <a:ext cx="422030" cy="36933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6" name="Straight Connector 25">
            <a:extLst>
              <a:ext uri="{FF2B5EF4-FFF2-40B4-BE49-F238E27FC236}">
                <a16:creationId xmlns:a16="http://schemas.microsoft.com/office/drawing/2014/main" id="{BDBE962E-8BAE-3C47-AA28-F9BC4C0434AA}"/>
              </a:ext>
            </a:extLst>
          </p:cNvPr>
          <p:cNvCxnSpPr>
            <a:stCxn id="24" idx="3"/>
          </p:cNvCxnSpPr>
          <p:nvPr/>
        </p:nvCxnSpPr>
        <p:spPr>
          <a:xfrm>
            <a:off x="5145713" y="3457477"/>
            <a:ext cx="230045"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Rounded Rectangle 26">
            <a:extLst>
              <a:ext uri="{FF2B5EF4-FFF2-40B4-BE49-F238E27FC236}">
                <a16:creationId xmlns:a16="http://schemas.microsoft.com/office/drawing/2014/main" id="{258D54F9-5626-1D44-850A-8D8816791ADD}"/>
              </a:ext>
            </a:extLst>
          </p:cNvPr>
          <p:cNvSpPr/>
          <p:nvPr/>
        </p:nvSpPr>
        <p:spPr>
          <a:xfrm>
            <a:off x="5375758" y="3272811"/>
            <a:ext cx="422030" cy="36933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Rounded Rectangle 27">
            <a:extLst>
              <a:ext uri="{FF2B5EF4-FFF2-40B4-BE49-F238E27FC236}">
                <a16:creationId xmlns:a16="http://schemas.microsoft.com/office/drawing/2014/main" id="{20D8C30D-55F4-894B-95DB-8A71B78454CD}"/>
              </a:ext>
            </a:extLst>
          </p:cNvPr>
          <p:cNvSpPr/>
          <p:nvPr/>
        </p:nvSpPr>
        <p:spPr>
          <a:xfrm>
            <a:off x="3930935" y="3272811"/>
            <a:ext cx="422030" cy="36933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Rounded Rectangle 28">
            <a:extLst>
              <a:ext uri="{FF2B5EF4-FFF2-40B4-BE49-F238E27FC236}">
                <a16:creationId xmlns:a16="http://schemas.microsoft.com/office/drawing/2014/main" id="{2DD9E326-6B33-C043-8700-BC74A1E4BAA3}"/>
              </a:ext>
            </a:extLst>
          </p:cNvPr>
          <p:cNvSpPr/>
          <p:nvPr/>
        </p:nvSpPr>
        <p:spPr>
          <a:xfrm>
            <a:off x="3133290" y="4004743"/>
            <a:ext cx="287898" cy="28135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 name="Rounded Rectangle 30">
            <a:extLst>
              <a:ext uri="{FF2B5EF4-FFF2-40B4-BE49-F238E27FC236}">
                <a16:creationId xmlns:a16="http://schemas.microsoft.com/office/drawing/2014/main" id="{7A0086CF-9E85-5146-9F87-AFA2431F62B3}"/>
              </a:ext>
            </a:extLst>
          </p:cNvPr>
          <p:cNvSpPr/>
          <p:nvPr/>
        </p:nvSpPr>
        <p:spPr>
          <a:xfrm>
            <a:off x="3654941" y="4008457"/>
            <a:ext cx="287898" cy="28135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41" name="Straight Connector 40">
            <a:extLst>
              <a:ext uri="{FF2B5EF4-FFF2-40B4-BE49-F238E27FC236}">
                <a16:creationId xmlns:a16="http://schemas.microsoft.com/office/drawing/2014/main" id="{B661BE7C-FEB0-5B44-B69E-232A77AC7E9B}"/>
              </a:ext>
            </a:extLst>
          </p:cNvPr>
          <p:cNvCxnSpPr/>
          <p:nvPr/>
        </p:nvCxnSpPr>
        <p:spPr>
          <a:xfrm>
            <a:off x="3422424" y="4149135"/>
            <a:ext cx="23004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617252E-166F-4E40-9634-7FAB44350354}"/>
              </a:ext>
            </a:extLst>
          </p:cNvPr>
          <p:cNvCxnSpPr/>
          <p:nvPr/>
        </p:nvCxnSpPr>
        <p:spPr>
          <a:xfrm>
            <a:off x="3930935" y="4145420"/>
            <a:ext cx="230045" cy="0"/>
          </a:xfrm>
          <a:prstGeom prst="line">
            <a:avLst/>
          </a:prstGeom>
        </p:spPr>
        <p:style>
          <a:lnRef idx="1">
            <a:schemeClr val="accent1"/>
          </a:lnRef>
          <a:fillRef idx="0">
            <a:schemeClr val="accent1"/>
          </a:fillRef>
          <a:effectRef idx="0">
            <a:schemeClr val="accent1"/>
          </a:effectRef>
          <a:fontRef idx="minor">
            <a:schemeClr val="tx1"/>
          </a:fontRef>
        </p:style>
      </p:cxnSp>
      <p:sp>
        <p:nvSpPr>
          <p:cNvPr id="43" name="Rounded Rectangle 42">
            <a:extLst>
              <a:ext uri="{FF2B5EF4-FFF2-40B4-BE49-F238E27FC236}">
                <a16:creationId xmlns:a16="http://schemas.microsoft.com/office/drawing/2014/main" id="{986CAF91-6723-FE41-938A-C2927F28273C}"/>
              </a:ext>
            </a:extLst>
          </p:cNvPr>
          <p:cNvSpPr/>
          <p:nvPr/>
        </p:nvSpPr>
        <p:spPr>
          <a:xfrm>
            <a:off x="4160980" y="4004743"/>
            <a:ext cx="287898" cy="28135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4" name="Rounded Rectangle 43">
            <a:extLst>
              <a:ext uri="{FF2B5EF4-FFF2-40B4-BE49-F238E27FC236}">
                <a16:creationId xmlns:a16="http://schemas.microsoft.com/office/drawing/2014/main" id="{FB612032-C9CF-884F-86A0-6AEEB66DF3D7}"/>
              </a:ext>
            </a:extLst>
          </p:cNvPr>
          <p:cNvSpPr/>
          <p:nvPr/>
        </p:nvSpPr>
        <p:spPr>
          <a:xfrm>
            <a:off x="4682631" y="4008457"/>
            <a:ext cx="287898" cy="28135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45" name="Straight Connector 44">
            <a:extLst>
              <a:ext uri="{FF2B5EF4-FFF2-40B4-BE49-F238E27FC236}">
                <a16:creationId xmlns:a16="http://schemas.microsoft.com/office/drawing/2014/main" id="{FB7E3705-8B8D-9249-96B0-C72255C3B329}"/>
              </a:ext>
            </a:extLst>
          </p:cNvPr>
          <p:cNvCxnSpPr/>
          <p:nvPr/>
        </p:nvCxnSpPr>
        <p:spPr>
          <a:xfrm>
            <a:off x="4450114" y="4149135"/>
            <a:ext cx="23004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051788B-7983-1440-B826-0F233F729B49}"/>
              </a:ext>
            </a:extLst>
          </p:cNvPr>
          <p:cNvCxnSpPr/>
          <p:nvPr/>
        </p:nvCxnSpPr>
        <p:spPr>
          <a:xfrm>
            <a:off x="4958625" y="4145420"/>
            <a:ext cx="230045" cy="0"/>
          </a:xfrm>
          <a:prstGeom prst="line">
            <a:avLst/>
          </a:prstGeom>
        </p:spPr>
        <p:style>
          <a:lnRef idx="1">
            <a:schemeClr val="accent1"/>
          </a:lnRef>
          <a:fillRef idx="0">
            <a:schemeClr val="accent1"/>
          </a:fillRef>
          <a:effectRef idx="0">
            <a:schemeClr val="accent1"/>
          </a:effectRef>
          <a:fontRef idx="minor">
            <a:schemeClr val="tx1"/>
          </a:fontRef>
        </p:style>
      </p:cxnSp>
      <p:sp>
        <p:nvSpPr>
          <p:cNvPr id="47" name="Rounded Rectangle 46">
            <a:extLst>
              <a:ext uri="{FF2B5EF4-FFF2-40B4-BE49-F238E27FC236}">
                <a16:creationId xmlns:a16="http://schemas.microsoft.com/office/drawing/2014/main" id="{D442EBD4-1861-F34A-A925-96857A9E6612}"/>
              </a:ext>
            </a:extLst>
          </p:cNvPr>
          <p:cNvSpPr/>
          <p:nvPr/>
        </p:nvSpPr>
        <p:spPr>
          <a:xfrm>
            <a:off x="5191142" y="4004743"/>
            <a:ext cx="287898" cy="28135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8" name="Rounded Rectangle 47">
            <a:extLst>
              <a:ext uri="{FF2B5EF4-FFF2-40B4-BE49-F238E27FC236}">
                <a16:creationId xmlns:a16="http://schemas.microsoft.com/office/drawing/2014/main" id="{EECBE150-718E-4448-8FC4-03A2CFFE9D3F}"/>
              </a:ext>
            </a:extLst>
          </p:cNvPr>
          <p:cNvSpPr/>
          <p:nvPr/>
        </p:nvSpPr>
        <p:spPr>
          <a:xfrm>
            <a:off x="5710321" y="3994922"/>
            <a:ext cx="287898" cy="28135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49" name="Straight Connector 48">
            <a:extLst>
              <a:ext uri="{FF2B5EF4-FFF2-40B4-BE49-F238E27FC236}">
                <a16:creationId xmlns:a16="http://schemas.microsoft.com/office/drawing/2014/main" id="{93FFB8B0-3E1F-8342-A045-FF0BFE13C8F0}"/>
              </a:ext>
            </a:extLst>
          </p:cNvPr>
          <p:cNvCxnSpPr/>
          <p:nvPr/>
        </p:nvCxnSpPr>
        <p:spPr>
          <a:xfrm>
            <a:off x="5477804" y="4135600"/>
            <a:ext cx="230045" cy="0"/>
          </a:xfrm>
          <a:prstGeom prst="line">
            <a:avLst/>
          </a:prstGeom>
        </p:spPr>
        <p:style>
          <a:lnRef idx="1">
            <a:schemeClr val="accent1"/>
          </a:lnRef>
          <a:fillRef idx="0">
            <a:schemeClr val="accent1"/>
          </a:fillRef>
          <a:effectRef idx="0">
            <a:schemeClr val="accent1"/>
          </a:effectRef>
          <a:fontRef idx="minor">
            <a:schemeClr val="tx1"/>
          </a:fontRef>
        </p:style>
      </p:cxnSp>
      <p:sp>
        <p:nvSpPr>
          <p:cNvPr id="51" name="Rounded Rectangle 50">
            <a:extLst>
              <a:ext uri="{FF2B5EF4-FFF2-40B4-BE49-F238E27FC236}">
                <a16:creationId xmlns:a16="http://schemas.microsoft.com/office/drawing/2014/main" id="{A907F3E2-457E-7E46-88BD-8524AAD8D965}"/>
              </a:ext>
            </a:extLst>
          </p:cNvPr>
          <p:cNvSpPr/>
          <p:nvPr/>
        </p:nvSpPr>
        <p:spPr>
          <a:xfrm>
            <a:off x="3108238" y="4757085"/>
            <a:ext cx="287898" cy="28135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2" name="Rounded Rectangle 51">
            <a:extLst>
              <a:ext uri="{FF2B5EF4-FFF2-40B4-BE49-F238E27FC236}">
                <a16:creationId xmlns:a16="http://schemas.microsoft.com/office/drawing/2014/main" id="{C877C6AF-E27D-5444-A855-867BB62416C7}"/>
              </a:ext>
            </a:extLst>
          </p:cNvPr>
          <p:cNvSpPr/>
          <p:nvPr/>
        </p:nvSpPr>
        <p:spPr>
          <a:xfrm>
            <a:off x="3629889" y="4760799"/>
            <a:ext cx="287898" cy="28135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53" name="Straight Connector 52">
            <a:extLst>
              <a:ext uri="{FF2B5EF4-FFF2-40B4-BE49-F238E27FC236}">
                <a16:creationId xmlns:a16="http://schemas.microsoft.com/office/drawing/2014/main" id="{C6F9C51A-492C-1442-BE41-8285059947F0}"/>
              </a:ext>
            </a:extLst>
          </p:cNvPr>
          <p:cNvCxnSpPr/>
          <p:nvPr/>
        </p:nvCxnSpPr>
        <p:spPr>
          <a:xfrm>
            <a:off x="3397372" y="4901477"/>
            <a:ext cx="23004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AF13819-3C69-6545-A713-8127BBBFCC4F}"/>
              </a:ext>
            </a:extLst>
          </p:cNvPr>
          <p:cNvCxnSpPr/>
          <p:nvPr/>
        </p:nvCxnSpPr>
        <p:spPr>
          <a:xfrm>
            <a:off x="3905883" y="4897762"/>
            <a:ext cx="230045" cy="0"/>
          </a:xfrm>
          <a:prstGeom prst="line">
            <a:avLst/>
          </a:prstGeom>
        </p:spPr>
        <p:style>
          <a:lnRef idx="1">
            <a:schemeClr val="accent1"/>
          </a:lnRef>
          <a:fillRef idx="0">
            <a:schemeClr val="accent1"/>
          </a:fillRef>
          <a:effectRef idx="0">
            <a:schemeClr val="accent1"/>
          </a:effectRef>
          <a:fontRef idx="minor">
            <a:schemeClr val="tx1"/>
          </a:fontRef>
        </p:style>
      </p:cxnSp>
      <p:sp>
        <p:nvSpPr>
          <p:cNvPr id="55" name="Rounded Rectangle 54">
            <a:extLst>
              <a:ext uri="{FF2B5EF4-FFF2-40B4-BE49-F238E27FC236}">
                <a16:creationId xmlns:a16="http://schemas.microsoft.com/office/drawing/2014/main" id="{017BB606-BAE1-1448-B290-82D067AE8609}"/>
              </a:ext>
            </a:extLst>
          </p:cNvPr>
          <p:cNvSpPr/>
          <p:nvPr/>
        </p:nvSpPr>
        <p:spPr>
          <a:xfrm>
            <a:off x="4135928" y="4757085"/>
            <a:ext cx="287898" cy="28135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6" name="Rounded Rectangle 55">
            <a:extLst>
              <a:ext uri="{FF2B5EF4-FFF2-40B4-BE49-F238E27FC236}">
                <a16:creationId xmlns:a16="http://schemas.microsoft.com/office/drawing/2014/main" id="{3CA4BBF5-1D3F-F046-93C7-D585C9BEB46B}"/>
              </a:ext>
            </a:extLst>
          </p:cNvPr>
          <p:cNvSpPr/>
          <p:nvPr/>
        </p:nvSpPr>
        <p:spPr>
          <a:xfrm>
            <a:off x="4657579" y="4760799"/>
            <a:ext cx="287898" cy="28135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57" name="Straight Connector 56">
            <a:extLst>
              <a:ext uri="{FF2B5EF4-FFF2-40B4-BE49-F238E27FC236}">
                <a16:creationId xmlns:a16="http://schemas.microsoft.com/office/drawing/2014/main" id="{E4BFC996-13E3-4647-99D8-A240AE10015F}"/>
              </a:ext>
            </a:extLst>
          </p:cNvPr>
          <p:cNvCxnSpPr/>
          <p:nvPr/>
        </p:nvCxnSpPr>
        <p:spPr>
          <a:xfrm>
            <a:off x="4425062" y="4901477"/>
            <a:ext cx="23004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A61FA0A-4F1B-C442-97AA-C75268A8A405}"/>
              </a:ext>
            </a:extLst>
          </p:cNvPr>
          <p:cNvCxnSpPr/>
          <p:nvPr/>
        </p:nvCxnSpPr>
        <p:spPr>
          <a:xfrm>
            <a:off x="4933573" y="4897762"/>
            <a:ext cx="230045" cy="0"/>
          </a:xfrm>
          <a:prstGeom prst="line">
            <a:avLst/>
          </a:prstGeom>
        </p:spPr>
        <p:style>
          <a:lnRef idx="1">
            <a:schemeClr val="accent1"/>
          </a:lnRef>
          <a:fillRef idx="0">
            <a:schemeClr val="accent1"/>
          </a:fillRef>
          <a:effectRef idx="0">
            <a:schemeClr val="accent1"/>
          </a:effectRef>
          <a:fontRef idx="minor">
            <a:schemeClr val="tx1"/>
          </a:fontRef>
        </p:style>
      </p:cxnSp>
      <p:sp>
        <p:nvSpPr>
          <p:cNvPr id="59" name="Rounded Rectangle 58">
            <a:extLst>
              <a:ext uri="{FF2B5EF4-FFF2-40B4-BE49-F238E27FC236}">
                <a16:creationId xmlns:a16="http://schemas.microsoft.com/office/drawing/2014/main" id="{B1798CE5-22CB-E446-9F34-D59670989581}"/>
              </a:ext>
            </a:extLst>
          </p:cNvPr>
          <p:cNvSpPr/>
          <p:nvPr/>
        </p:nvSpPr>
        <p:spPr>
          <a:xfrm>
            <a:off x="5166090" y="4757085"/>
            <a:ext cx="287898" cy="28135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0" name="Rounded Rectangle 59">
            <a:extLst>
              <a:ext uri="{FF2B5EF4-FFF2-40B4-BE49-F238E27FC236}">
                <a16:creationId xmlns:a16="http://schemas.microsoft.com/office/drawing/2014/main" id="{7D9298C1-A656-EB48-BC87-80DBC3BEE666}"/>
              </a:ext>
            </a:extLst>
          </p:cNvPr>
          <p:cNvSpPr/>
          <p:nvPr/>
        </p:nvSpPr>
        <p:spPr>
          <a:xfrm>
            <a:off x="5685269" y="4747264"/>
            <a:ext cx="287898" cy="28135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61" name="Straight Connector 60">
            <a:extLst>
              <a:ext uri="{FF2B5EF4-FFF2-40B4-BE49-F238E27FC236}">
                <a16:creationId xmlns:a16="http://schemas.microsoft.com/office/drawing/2014/main" id="{F42C3C4D-1A84-404E-BAA6-A7EB20FB784B}"/>
              </a:ext>
            </a:extLst>
          </p:cNvPr>
          <p:cNvCxnSpPr/>
          <p:nvPr/>
        </p:nvCxnSpPr>
        <p:spPr>
          <a:xfrm>
            <a:off x="5452752" y="4887942"/>
            <a:ext cx="230045" cy="0"/>
          </a:xfrm>
          <a:prstGeom prst="line">
            <a:avLst/>
          </a:prstGeom>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F8FDB78F-A91D-9342-AD35-4FD763C11EC9}"/>
              </a:ext>
            </a:extLst>
          </p:cNvPr>
          <p:cNvSpPr txBox="1"/>
          <p:nvPr/>
        </p:nvSpPr>
        <p:spPr>
          <a:xfrm>
            <a:off x="8043863" y="6051998"/>
            <a:ext cx="2468689" cy="369332"/>
          </a:xfrm>
          <a:prstGeom prst="rect">
            <a:avLst/>
          </a:prstGeom>
          <a:noFill/>
        </p:spPr>
        <p:txBody>
          <a:bodyPr wrap="none" rtlCol="0">
            <a:spAutoFit/>
          </a:bodyPr>
          <a:lstStyle/>
          <a:p>
            <a:r>
              <a:rPr lang="da-DK" dirty="0"/>
              <a:t>Kilde</a:t>
            </a:r>
            <a:r>
              <a:rPr lang="da-DK"/>
              <a:t>: Fødevarestyrelsen</a:t>
            </a:r>
            <a:endParaRPr lang="da-DK" dirty="0"/>
          </a:p>
        </p:txBody>
      </p:sp>
    </p:spTree>
    <p:extLst>
      <p:ext uri="{BB962C8B-B14F-4D97-AF65-F5344CB8AC3E}">
        <p14:creationId xmlns:p14="http://schemas.microsoft.com/office/powerpoint/2010/main" val="332575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p:bldP spid="21" grpId="0"/>
      <p:bldP spid="22" grpId="0"/>
      <p:bldP spid="23" grpId="0"/>
      <p:bldP spid="24" grpId="0" animBg="1"/>
      <p:bldP spid="27" grpId="0" animBg="1"/>
      <p:bldP spid="28" grpId="0" animBg="1"/>
      <p:bldP spid="29" grpId="0" animBg="1"/>
      <p:bldP spid="31" grpId="0" animBg="1"/>
      <p:bldP spid="43" grpId="0" animBg="1"/>
      <p:bldP spid="44" grpId="0" animBg="1"/>
      <p:bldP spid="47" grpId="0" animBg="1"/>
      <p:bldP spid="48" grpId="0" animBg="1"/>
      <p:bldP spid="51" grpId="0" animBg="1"/>
      <p:bldP spid="52" grpId="0" animBg="1"/>
      <p:bldP spid="55" grpId="0" animBg="1"/>
      <p:bldP spid="56" grpId="0" animBg="1"/>
      <p:bldP spid="59" grpId="0" animBg="1"/>
      <p:bldP spid="6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p:cNvSpPr/>
          <p:nvPr/>
        </p:nvSpPr>
        <p:spPr>
          <a:xfrm>
            <a:off x="-27932" y="-95804"/>
            <a:ext cx="12219932" cy="6941127"/>
          </a:xfrm>
          <a:prstGeom prst="rect">
            <a:avLst/>
          </a:prstGeom>
          <a:solidFill>
            <a:srgbClr val="F5C0B6"/>
          </a:solidFill>
          <a:ln>
            <a:solidFill>
              <a:srgbClr val="F5C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ladsholder til sidefod 1"/>
          <p:cNvSpPr txBox="1">
            <a:spLocks/>
          </p:cNvSpPr>
          <p:nvPr/>
        </p:nvSpPr>
        <p:spPr>
          <a:xfrm>
            <a:off x="657948" y="6573366"/>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a:solidFill>
                  <a:prstClr val="white"/>
                </a:solidFill>
                <a:latin typeface="Arial"/>
              </a:rPr>
              <a:t>/ Fødevarestyrelsen / Titel på præsentation</a:t>
            </a:r>
            <a:endParaRPr lang="da-DK" dirty="0">
              <a:solidFill>
                <a:prstClr val="white"/>
              </a:solidFill>
              <a:latin typeface="Arial"/>
            </a:endParaRPr>
          </a:p>
        </p:txBody>
      </p:sp>
      <p:sp>
        <p:nvSpPr>
          <p:cNvPr id="8" name="Pladsholder til slidenummer 2"/>
          <p:cNvSpPr txBox="1">
            <a:spLocks/>
          </p:cNvSpPr>
          <p:nvPr/>
        </p:nvSpPr>
        <p:spPr>
          <a:xfrm>
            <a:off x="326749" y="6573366"/>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30</a:t>
            </a:fld>
            <a:endParaRPr lang="da-DK" dirty="0">
              <a:solidFill>
                <a:prstClr val="white"/>
              </a:solidFill>
              <a:latin typeface="Arial"/>
            </a:endParaRPr>
          </a:p>
        </p:txBody>
      </p:sp>
      <p:sp>
        <p:nvSpPr>
          <p:cNvPr id="11" name="Rektangel 10"/>
          <p:cNvSpPr/>
          <p:nvPr/>
        </p:nvSpPr>
        <p:spPr>
          <a:xfrm>
            <a:off x="-20827" y="981364"/>
            <a:ext cx="5959144" cy="5874699"/>
          </a:xfrm>
          <a:prstGeom prst="rect">
            <a:avLst/>
          </a:prstGeom>
          <a:solidFill>
            <a:srgbClr val="F8B469"/>
          </a:solidFill>
          <a:ln>
            <a:solidFill>
              <a:srgbClr val="F8B4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Pladsholder til indhold 2"/>
          <p:cNvSpPr txBox="1">
            <a:spLocks/>
          </p:cNvSpPr>
          <p:nvPr/>
        </p:nvSpPr>
        <p:spPr>
          <a:xfrm>
            <a:off x="536705" y="1803162"/>
            <a:ext cx="4727700" cy="19423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da-DK" sz="5000" dirty="0">
                <a:solidFill>
                  <a:srgbClr val="D04936"/>
                </a:solidFill>
                <a:latin typeface="Noto Serif KR Black" panose="02020900000000000000" pitchFamily="18" charset="-128"/>
                <a:ea typeface="Noto Serif KR Black" panose="02020900000000000000" pitchFamily="18" charset="-128"/>
              </a:rPr>
              <a:t>Vælg planteolier</a:t>
            </a:r>
          </a:p>
        </p:txBody>
      </p:sp>
      <p:sp>
        <p:nvSpPr>
          <p:cNvPr id="15" name="Rektangel 14"/>
          <p:cNvSpPr/>
          <p:nvPr/>
        </p:nvSpPr>
        <p:spPr>
          <a:xfrm>
            <a:off x="5087774" y="1803162"/>
            <a:ext cx="5854902" cy="2951424"/>
          </a:xfrm>
          <a:prstGeom prst="rect">
            <a:avLst/>
          </a:prstGeom>
          <a:solidFill>
            <a:srgbClr val="898DC5"/>
          </a:solidFill>
          <a:ln>
            <a:solidFill>
              <a:srgbClr val="898D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indhold 2"/>
          <p:cNvSpPr txBox="1">
            <a:spLocks/>
          </p:cNvSpPr>
          <p:nvPr/>
        </p:nvSpPr>
        <p:spPr>
          <a:xfrm>
            <a:off x="5488740" y="2183040"/>
            <a:ext cx="5339905" cy="23834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da-DK" dirty="0">
                <a:solidFill>
                  <a:srgbClr val="373D8D"/>
                </a:solidFill>
                <a:latin typeface="Noto Serif KR" panose="02020400000000000000" pitchFamily="18" charset="-128"/>
                <a:ea typeface="Noto Serif KR" panose="02020400000000000000" pitchFamily="18" charset="-128"/>
              </a:rPr>
              <a:t>Begræns brugen af smør på brød og sandwich. </a:t>
            </a:r>
          </a:p>
          <a:p>
            <a:pPr marL="0" indent="0">
              <a:lnSpc>
                <a:spcPct val="110000"/>
              </a:lnSpc>
              <a:buNone/>
            </a:pPr>
            <a:r>
              <a:rPr lang="da-DK" dirty="0">
                <a:solidFill>
                  <a:srgbClr val="373D8D"/>
                </a:solidFill>
                <a:latin typeface="Noto Serif KR" panose="02020400000000000000" pitchFamily="18" charset="-128"/>
                <a:ea typeface="Noto Serif KR" panose="02020400000000000000" pitchFamily="18" charset="-128"/>
              </a:rPr>
              <a:t>Vælg i stedet fx hummus eller              </a:t>
            </a:r>
            <a:br>
              <a:rPr lang="da-DK" dirty="0">
                <a:solidFill>
                  <a:srgbClr val="373D8D"/>
                </a:solidFill>
                <a:latin typeface="Noto Serif KR" panose="02020400000000000000" pitchFamily="18" charset="-128"/>
                <a:ea typeface="Noto Serif KR" panose="02020400000000000000" pitchFamily="18" charset="-128"/>
              </a:rPr>
            </a:br>
            <a:r>
              <a:rPr lang="da-DK" dirty="0">
                <a:solidFill>
                  <a:srgbClr val="373D8D"/>
                </a:solidFill>
                <a:latin typeface="Noto Serif KR" panose="02020400000000000000" pitchFamily="18" charset="-128"/>
                <a:ea typeface="Noto Serif KR" panose="02020400000000000000" pitchFamily="18" charset="-128"/>
              </a:rPr>
              <a:t>                lidt pesto. </a:t>
            </a:r>
          </a:p>
        </p:txBody>
      </p:sp>
      <p:sp>
        <p:nvSpPr>
          <p:cNvPr id="17" name="Rektangel 16"/>
          <p:cNvSpPr/>
          <p:nvPr/>
        </p:nvSpPr>
        <p:spPr>
          <a:xfrm>
            <a:off x="1433015" y="3886435"/>
            <a:ext cx="5459104" cy="2974557"/>
          </a:xfrm>
          <a:prstGeom prst="rect">
            <a:avLst/>
          </a:prstGeom>
          <a:solidFill>
            <a:srgbClr val="88C69C"/>
          </a:solidFill>
          <a:ln>
            <a:solidFill>
              <a:srgbClr val="88C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Pladsholder til indhold 2"/>
          <p:cNvSpPr txBox="1">
            <a:spLocks/>
          </p:cNvSpPr>
          <p:nvPr/>
        </p:nvSpPr>
        <p:spPr>
          <a:xfrm>
            <a:off x="1602789" y="4113024"/>
            <a:ext cx="5087573" cy="27598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da-DK" dirty="0">
                <a:solidFill>
                  <a:srgbClr val="377466"/>
                </a:solidFill>
                <a:latin typeface="Noto Serif KR" panose="02020400000000000000" pitchFamily="18" charset="-128"/>
                <a:ea typeface="Noto Serif KR" panose="02020400000000000000" pitchFamily="18" charset="-128"/>
              </a:rPr>
              <a:t>Vælg planteolier, fx raps- og olivenolie, frem for hårde fedtstoffer, fx smør og kokosolie, når du laver mad.</a:t>
            </a:r>
          </a:p>
        </p:txBody>
      </p:sp>
      <p:sp>
        <p:nvSpPr>
          <p:cNvPr id="26"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27"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30</a:t>
            </a:fld>
            <a:endParaRPr lang="da-DK" dirty="0">
              <a:solidFill>
                <a:prstClr val="white"/>
              </a:solidFill>
              <a:latin typeface="Arial"/>
            </a:endParaRPr>
          </a:p>
        </p:txBody>
      </p:sp>
      <p:pic>
        <p:nvPicPr>
          <p:cNvPr id="28" name="Billed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pic>
        <p:nvPicPr>
          <p:cNvPr id="20" name="Pladsholder til indhold 7"/>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8816" t="29437" r="58041" b="27433"/>
          <a:stretch/>
        </p:blipFill>
        <p:spPr>
          <a:xfrm>
            <a:off x="9334780" y="4283740"/>
            <a:ext cx="3161820" cy="2743039"/>
          </a:xfrm>
        </p:spPr>
      </p:pic>
      <p:pic>
        <p:nvPicPr>
          <p:cNvPr id="21" name="Billed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3636249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p:txBody>
          <a:bodyPr/>
          <a:lstStyle/>
          <a:p>
            <a:endParaRPr lang="da-DK"/>
          </a:p>
        </p:txBody>
      </p:sp>
      <p:sp>
        <p:nvSpPr>
          <p:cNvPr id="4" name="Rektangel 3"/>
          <p:cNvSpPr/>
          <p:nvPr/>
        </p:nvSpPr>
        <p:spPr>
          <a:xfrm>
            <a:off x="0" y="0"/>
            <a:ext cx="12192000" cy="6858000"/>
          </a:xfrm>
          <a:prstGeom prst="rect">
            <a:avLst/>
          </a:prstGeom>
          <a:solidFill>
            <a:srgbClr val="F5C0B6"/>
          </a:solidFill>
          <a:ln>
            <a:solidFill>
              <a:srgbClr val="F5C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p:cNvSpPr>
            <a:spLocks noGrp="1"/>
          </p:cNvSpPr>
          <p:nvPr>
            <p:ph type="title"/>
          </p:nvPr>
        </p:nvSpPr>
        <p:spPr>
          <a:xfrm>
            <a:off x="753976" y="532263"/>
            <a:ext cx="8027625" cy="1572505"/>
          </a:xfrm>
        </p:spPr>
        <p:txBody>
          <a:bodyPr>
            <a:noAutofit/>
          </a:bodyPr>
          <a:lstStyle/>
          <a:p>
            <a:r>
              <a:rPr lang="da-DK" sz="5000" dirty="0">
                <a:solidFill>
                  <a:srgbClr val="DC606E"/>
                </a:solidFill>
                <a:latin typeface="Noto Serif KR Black" panose="02020900000000000000" pitchFamily="18" charset="-128"/>
                <a:ea typeface="Noto Serif KR Black" panose="02020900000000000000" pitchFamily="18" charset="-128"/>
              </a:rPr>
              <a:t>Vælg magre mejeriprodukter</a:t>
            </a:r>
          </a:p>
        </p:txBody>
      </p:sp>
      <p:sp>
        <p:nvSpPr>
          <p:cNvPr id="11" name="Pladsholder til indhold 2"/>
          <p:cNvSpPr txBox="1">
            <a:spLocks/>
          </p:cNvSpPr>
          <p:nvPr/>
        </p:nvSpPr>
        <p:spPr>
          <a:xfrm>
            <a:off x="4264621" y="2467310"/>
            <a:ext cx="7704980" cy="42402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a-DK" sz="2300" dirty="0">
                <a:solidFill>
                  <a:srgbClr val="DC606E"/>
                </a:solidFill>
                <a:latin typeface="Noto Serif KR" panose="02020400000000000000" pitchFamily="18" charset="-128"/>
                <a:ea typeface="Noto Serif KR" panose="02020400000000000000" pitchFamily="18" charset="-128"/>
              </a:rPr>
              <a:t>Mejeriprodukter, som mælk, syrnede mælkeprodukter og ost, indeholder både protein og forskellige vitaminer og mineraler, fx calcium (kalk). </a:t>
            </a:r>
            <a:br>
              <a:rPr lang="da-DK" sz="2300" dirty="0">
                <a:solidFill>
                  <a:srgbClr val="DC606E"/>
                </a:solidFill>
                <a:latin typeface="Noto Serif KR" panose="02020400000000000000" pitchFamily="18" charset="-128"/>
                <a:ea typeface="Noto Serif KR" panose="02020400000000000000" pitchFamily="18" charset="-128"/>
              </a:rPr>
            </a:br>
            <a:br>
              <a:rPr lang="da-DK" sz="2300" dirty="0">
                <a:solidFill>
                  <a:srgbClr val="DC606E"/>
                </a:solidFill>
                <a:latin typeface="Noto Serif KR" panose="02020400000000000000" pitchFamily="18" charset="-128"/>
                <a:ea typeface="Noto Serif KR" panose="02020400000000000000" pitchFamily="18" charset="-128"/>
              </a:rPr>
            </a:br>
            <a:r>
              <a:rPr lang="da-DK" sz="2300" dirty="0">
                <a:solidFill>
                  <a:srgbClr val="DC606E"/>
                </a:solidFill>
                <a:latin typeface="Noto Serif KR" panose="02020400000000000000" pitchFamily="18" charset="-128"/>
                <a:ea typeface="Noto Serif KR" panose="02020400000000000000" pitchFamily="18" charset="-128"/>
              </a:rPr>
              <a:t>Når du vælger magre mejeriprodukter frem for federe varianter, får du de vigtige næringsstoffer og samtidig færre kalorier. Du kan godt spise lidt af de federe mejeriprodukter – men kun engang imellem.</a:t>
            </a:r>
            <a:br>
              <a:rPr lang="da-DK" sz="2300" dirty="0">
                <a:solidFill>
                  <a:srgbClr val="DC606E"/>
                </a:solidFill>
                <a:latin typeface="Noto Serif KR" panose="02020400000000000000" pitchFamily="18" charset="-128"/>
                <a:ea typeface="Noto Serif KR" panose="02020400000000000000" pitchFamily="18" charset="-128"/>
              </a:rPr>
            </a:br>
            <a:br>
              <a:rPr lang="da-DK" sz="2300" dirty="0">
                <a:solidFill>
                  <a:srgbClr val="DC606E"/>
                </a:solidFill>
                <a:latin typeface="Noto Serif KR" panose="02020400000000000000" pitchFamily="18" charset="-128"/>
                <a:ea typeface="Noto Serif KR" panose="02020400000000000000" pitchFamily="18" charset="-128"/>
              </a:rPr>
            </a:br>
            <a:r>
              <a:rPr lang="da-DK" sz="2300" dirty="0">
                <a:solidFill>
                  <a:srgbClr val="DC606E"/>
                </a:solidFill>
                <a:latin typeface="Noto Serif KR" panose="02020400000000000000" pitchFamily="18" charset="-128"/>
                <a:ea typeface="Noto Serif KR" panose="02020400000000000000" pitchFamily="18" charset="-128"/>
              </a:rPr>
              <a:t>Et højt indtag af mejeriprodukter bidrager til øget klimabelastning. </a:t>
            </a:r>
          </a:p>
          <a:p>
            <a:pPr marL="0" indent="0">
              <a:lnSpc>
                <a:spcPct val="100000"/>
              </a:lnSpc>
              <a:buNone/>
            </a:pPr>
            <a:endParaRPr lang="da-DK" sz="2300" dirty="0">
              <a:solidFill>
                <a:srgbClr val="DC606E"/>
              </a:solidFill>
              <a:latin typeface="Noto Serif KR" panose="02020400000000000000" pitchFamily="18" charset="-128"/>
              <a:ea typeface="Noto Serif KR" panose="02020400000000000000" pitchFamily="18" charset="-128"/>
            </a:endParaRPr>
          </a:p>
        </p:txBody>
      </p:sp>
      <p:sp>
        <p:nvSpPr>
          <p:cNvPr id="12"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3"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31</a:t>
            </a:fld>
            <a:endParaRPr lang="da-DK" dirty="0">
              <a:solidFill>
                <a:prstClr val="white"/>
              </a:solidFill>
              <a:latin typeface="Arial"/>
            </a:endParaRPr>
          </a:p>
        </p:txBody>
      </p:sp>
      <p:pic>
        <p:nvPicPr>
          <p:cNvPr id="14" name="Billed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sp>
        <p:nvSpPr>
          <p:cNvPr id="15" name="Pladsholder til indhold 2"/>
          <p:cNvSpPr txBox="1">
            <a:spLocks/>
          </p:cNvSpPr>
          <p:nvPr/>
        </p:nvSpPr>
        <p:spPr>
          <a:xfrm>
            <a:off x="753976" y="4780268"/>
            <a:ext cx="4283396" cy="13636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da-DK" sz="2200" dirty="0">
              <a:solidFill>
                <a:srgbClr val="DC606E"/>
              </a:solidFill>
              <a:latin typeface="Noto Serif KR" panose="02020400000000000000" pitchFamily="18" charset="-128"/>
              <a:ea typeface="Noto Serif KR" panose="02020400000000000000" pitchFamily="18" charset="-128"/>
              <a:cs typeface="+mj-cs"/>
            </a:endParaRPr>
          </a:p>
        </p:txBody>
      </p:sp>
      <p:pic>
        <p:nvPicPr>
          <p:cNvPr id="17" name="Pladsholder til indhold 7"/>
          <p:cNvPicPr>
            <a:picLocks noChangeAspect="1"/>
          </p:cNvPicPr>
          <p:nvPr/>
        </p:nvPicPr>
        <p:blipFill rotWithShape="1">
          <a:blip r:embed="rId4" cstate="print">
            <a:extLst>
              <a:ext uri="{28A0092B-C50C-407E-A947-70E740481C1C}">
                <a14:useLocalDpi xmlns:a14="http://schemas.microsoft.com/office/drawing/2010/main" val="0"/>
              </a:ext>
            </a:extLst>
          </a:blip>
          <a:srcRect l="45169" t="17299" r="6982" b="15208"/>
          <a:stretch/>
        </p:blipFill>
        <p:spPr>
          <a:xfrm>
            <a:off x="389883" y="2940261"/>
            <a:ext cx="3406773" cy="3203618"/>
          </a:xfrm>
          <a:prstGeom prst="rect">
            <a:avLst/>
          </a:prstGeom>
        </p:spPr>
      </p:pic>
      <p:pic>
        <p:nvPicPr>
          <p:cNvPr id="16" name="Billed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29063590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p:cNvSpPr/>
          <p:nvPr/>
        </p:nvSpPr>
        <p:spPr>
          <a:xfrm>
            <a:off x="-27933" y="0"/>
            <a:ext cx="12219932" cy="6858000"/>
          </a:xfrm>
          <a:prstGeom prst="rect">
            <a:avLst/>
          </a:prstGeom>
          <a:solidFill>
            <a:srgbClr val="F5C0B6"/>
          </a:solidFill>
          <a:ln>
            <a:solidFill>
              <a:srgbClr val="F5C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ladsholder til sidefod 1"/>
          <p:cNvSpPr txBox="1">
            <a:spLocks/>
          </p:cNvSpPr>
          <p:nvPr/>
        </p:nvSpPr>
        <p:spPr>
          <a:xfrm>
            <a:off x="657948" y="6573366"/>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a:solidFill>
                  <a:prstClr val="white"/>
                </a:solidFill>
                <a:latin typeface="Arial"/>
              </a:rPr>
              <a:t>/ Fødevarestyrelsen / Titel på præsentation</a:t>
            </a:r>
            <a:endParaRPr lang="da-DK" dirty="0">
              <a:solidFill>
                <a:prstClr val="white"/>
              </a:solidFill>
              <a:latin typeface="Arial"/>
            </a:endParaRPr>
          </a:p>
        </p:txBody>
      </p:sp>
      <p:sp>
        <p:nvSpPr>
          <p:cNvPr id="8" name="Pladsholder til slidenummer 2"/>
          <p:cNvSpPr txBox="1">
            <a:spLocks/>
          </p:cNvSpPr>
          <p:nvPr/>
        </p:nvSpPr>
        <p:spPr>
          <a:xfrm>
            <a:off x="326749" y="6573366"/>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32</a:t>
            </a:fld>
            <a:endParaRPr lang="da-DK" dirty="0">
              <a:solidFill>
                <a:prstClr val="white"/>
              </a:solidFill>
              <a:latin typeface="Arial"/>
            </a:endParaRPr>
          </a:p>
        </p:txBody>
      </p:sp>
      <p:sp>
        <p:nvSpPr>
          <p:cNvPr id="11" name="Rektangel 10"/>
          <p:cNvSpPr/>
          <p:nvPr/>
        </p:nvSpPr>
        <p:spPr>
          <a:xfrm>
            <a:off x="-27933" y="368490"/>
            <a:ext cx="6526046" cy="6489510"/>
          </a:xfrm>
          <a:prstGeom prst="rect">
            <a:avLst/>
          </a:prstGeom>
          <a:solidFill>
            <a:srgbClr val="F8B469"/>
          </a:solidFill>
          <a:ln>
            <a:solidFill>
              <a:srgbClr val="F8B4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Pladsholder til indhold 2"/>
          <p:cNvSpPr txBox="1">
            <a:spLocks/>
          </p:cNvSpPr>
          <p:nvPr/>
        </p:nvSpPr>
        <p:spPr>
          <a:xfrm>
            <a:off x="415593" y="736360"/>
            <a:ext cx="5894355" cy="19700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da-DK" sz="5000" dirty="0">
                <a:solidFill>
                  <a:srgbClr val="D04936"/>
                </a:solidFill>
                <a:latin typeface="Noto Serif KR Black" panose="02020900000000000000" pitchFamily="18" charset="-128"/>
                <a:ea typeface="Noto Serif KR Black" panose="02020900000000000000" pitchFamily="18" charset="-128"/>
              </a:rPr>
              <a:t>Vælg magre mejeriprodukter</a:t>
            </a:r>
          </a:p>
        </p:txBody>
      </p:sp>
      <p:sp>
        <p:nvSpPr>
          <p:cNvPr id="17" name="Rektangel 16"/>
          <p:cNvSpPr/>
          <p:nvPr/>
        </p:nvSpPr>
        <p:spPr>
          <a:xfrm>
            <a:off x="-27933" y="2837895"/>
            <a:ext cx="7266676" cy="4020106"/>
          </a:xfrm>
          <a:prstGeom prst="rect">
            <a:avLst/>
          </a:prstGeom>
          <a:solidFill>
            <a:srgbClr val="88C69C"/>
          </a:solidFill>
          <a:ln>
            <a:solidFill>
              <a:srgbClr val="88C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Pladsholder til indhold 2"/>
          <p:cNvSpPr txBox="1">
            <a:spLocks/>
          </p:cNvSpPr>
          <p:nvPr/>
        </p:nvSpPr>
        <p:spPr>
          <a:xfrm>
            <a:off x="165351" y="3198782"/>
            <a:ext cx="5908287" cy="32914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da-DK" sz="2100" dirty="0">
                <a:solidFill>
                  <a:srgbClr val="377466"/>
                </a:solidFill>
                <a:latin typeface="Noto Serif KR" panose="02020400000000000000" pitchFamily="18" charset="-128"/>
                <a:ea typeface="Noto Serif KR" panose="02020400000000000000" pitchFamily="18" charset="-128"/>
              </a:rPr>
              <a:t>Vælg primært skummet-, mini- eller kærnemælk. </a:t>
            </a:r>
          </a:p>
          <a:p>
            <a:pPr>
              <a:lnSpc>
                <a:spcPct val="120000"/>
              </a:lnSpc>
            </a:pPr>
            <a:r>
              <a:rPr lang="da-DK" sz="2100" dirty="0">
                <a:solidFill>
                  <a:srgbClr val="377466"/>
                </a:solidFill>
                <a:latin typeface="Noto Serif KR" panose="02020400000000000000" pitchFamily="18" charset="-128"/>
                <a:ea typeface="Noto Serif KR" panose="02020400000000000000" pitchFamily="18" charset="-128"/>
              </a:rPr>
              <a:t>Vælg primært syrnede mælkeprodukter, fx yoghurt naturel, med maks. 1,5 % fedt og vælg primært oste med maks. 17 % fedt (30+). </a:t>
            </a:r>
          </a:p>
          <a:p>
            <a:pPr>
              <a:lnSpc>
                <a:spcPct val="120000"/>
              </a:lnSpc>
            </a:pPr>
            <a:r>
              <a:rPr lang="da-DK" sz="2100" dirty="0">
                <a:solidFill>
                  <a:srgbClr val="377466"/>
                </a:solidFill>
                <a:latin typeface="Noto Serif KR" panose="02020400000000000000" pitchFamily="18" charset="-128"/>
                <a:ea typeface="Noto Serif KR" panose="02020400000000000000" pitchFamily="18" charset="-128"/>
              </a:rPr>
              <a:t>Begræns mejeriprodukter med højt fedtindhold, fx fløde. </a:t>
            </a:r>
          </a:p>
        </p:txBody>
      </p:sp>
      <p:sp>
        <p:nvSpPr>
          <p:cNvPr id="26"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27"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32</a:t>
            </a:fld>
            <a:endParaRPr lang="da-DK" dirty="0">
              <a:solidFill>
                <a:prstClr val="white"/>
              </a:solidFill>
              <a:latin typeface="Arial"/>
            </a:endParaRPr>
          </a:p>
        </p:txBody>
      </p:sp>
      <p:pic>
        <p:nvPicPr>
          <p:cNvPr id="28" name="Billed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sp>
        <p:nvSpPr>
          <p:cNvPr id="29" name="Rektangel 28"/>
          <p:cNvSpPr/>
          <p:nvPr/>
        </p:nvSpPr>
        <p:spPr>
          <a:xfrm>
            <a:off x="6221104" y="3694928"/>
            <a:ext cx="5720454" cy="3163072"/>
          </a:xfrm>
          <a:prstGeom prst="rect">
            <a:avLst/>
          </a:prstGeom>
          <a:solidFill>
            <a:srgbClr val="898DC5"/>
          </a:solidFill>
          <a:ln>
            <a:solidFill>
              <a:srgbClr val="898D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Pladsholder til indhold 2"/>
          <p:cNvSpPr txBox="1">
            <a:spLocks/>
          </p:cNvSpPr>
          <p:nvPr/>
        </p:nvSpPr>
        <p:spPr>
          <a:xfrm>
            <a:off x="6266922" y="3694928"/>
            <a:ext cx="5581384" cy="30389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endParaRPr lang="da-DK" sz="700" dirty="0">
              <a:solidFill>
                <a:srgbClr val="373D8D"/>
              </a:solidFill>
              <a:latin typeface="Noto Serif KR" panose="02020400000000000000" pitchFamily="18" charset="-128"/>
              <a:ea typeface="Noto Serif KR" panose="02020400000000000000" pitchFamily="18" charset="-128"/>
            </a:endParaRPr>
          </a:p>
          <a:p>
            <a:pPr>
              <a:lnSpc>
                <a:spcPct val="120000"/>
              </a:lnSpc>
            </a:pPr>
            <a:r>
              <a:rPr lang="da-DK" sz="2100" dirty="0">
                <a:solidFill>
                  <a:srgbClr val="373D8D"/>
                </a:solidFill>
                <a:latin typeface="Noto Serif KR" panose="02020400000000000000" pitchFamily="18" charset="-128"/>
                <a:ea typeface="Noto Serif KR" panose="02020400000000000000" pitchFamily="18" charset="-128"/>
              </a:rPr>
              <a:t>Ca. 250 ml mælk eller mælkeprodukt dagligt er tilpas, når du spiser planterigt og varieret. Mængden gælder også for børn på 2-5 år. </a:t>
            </a:r>
          </a:p>
          <a:p>
            <a:pPr>
              <a:lnSpc>
                <a:spcPct val="120000"/>
              </a:lnSpc>
            </a:pPr>
            <a:r>
              <a:rPr lang="da-DK" sz="2100" dirty="0">
                <a:solidFill>
                  <a:srgbClr val="373D8D"/>
                </a:solidFill>
                <a:latin typeface="Noto Serif KR" panose="02020400000000000000" pitchFamily="18" charset="-128"/>
                <a:ea typeface="Noto Serif KR" panose="02020400000000000000" pitchFamily="18" charset="-128"/>
              </a:rPr>
              <a:t>Brug ost i maden eller som pålæg. Ca. 20 g ost </a:t>
            </a:r>
            <a:br>
              <a:rPr lang="da-DK" sz="2100" dirty="0">
                <a:solidFill>
                  <a:srgbClr val="373D8D"/>
                </a:solidFill>
                <a:latin typeface="Noto Serif KR" panose="02020400000000000000" pitchFamily="18" charset="-128"/>
                <a:ea typeface="Noto Serif KR" panose="02020400000000000000" pitchFamily="18" charset="-128"/>
              </a:rPr>
            </a:br>
            <a:r>
              <a:rPr lang="da-DK" sz="2100" dirty="0">
                <a:solidFill>
                  <a:srgbClr val="373D8D"/>
                </a:solidFill>
                <a:latin typeface="Noto Serif KR" panose="02020400000000000000" pitchFamily="18" charset="-128"/>
                <a:ea typeface="Noto Serif KR" panose="02020400000000000000" pitchFamily="18" charset="-128"/>
              </a:rPr>
              <a:t>(1 skive) om dagen er tilpas, når du spiser planterigt og varieret.</a:t>
            </a:r>
          </a:p>
        </p:txBody>
      </p:sp>
      <p:pic>
        <p:nvPicPr>
          <p:cNvPr id="16" name="Pladsholder til indhold 7"/>
          <p:cNvPicPr>
            <a:picLocks noChangeAspect="1"/>
          </p:cNvPicPr>
          <p:nvPr/>
        </p:nvPicPr>
        <p:blipFill rotWithShape="1">
          <a:blip r:embed="rId4" cstate="print">
            <a:extLst>
              <a:ext uri="{28A0092B-C50C-407E-A947-70E740481C1C}">
                <a14:useLocalDpi xmlns:a14="http://schemas.microsoft.com/office/drawing/2010/main" val="0"/>
              </a:ext>
            </a:extLst>
          </a:blip>
          <a:srcRect l="45169" t="17299" r="6982" b="15208"/>
          <a:stretch/>
        </p:blipFill>
        <p:spPr>
          <a:xfrm rot="555018">
            <a:off x="7527623" y="948876"/>
            <a:ext cx="2441008" cy="2295444"/>
          </a:xfrm>
          <a:prstGeom prst="rect">
            <a:avLst/>
          </a:prstGeom>
        </p:spPr>
      </p:pic>
      <p:pic>
        <p:nvPicPr>
          <p:cNvPr id="20" name="Billed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16855465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12192000" cy="6858000"/>
          </a:xfrm>
          <a:prstGeom prst="rect">
            <a:avLst/>
          </a:prstGeom>
          <a:solidFill>
            <a:srgbClr val="EDD069"/>
          </a:solidFill>
          <a:ln>
            <a:solidFill>
              <a:srgbClr val="EDD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el 1"/>
          <p:cNvSpPr txBox="1">
            <a:spLocks/>
          </p:cNvSpPr>
          <p:nvPr/>
        </p:nvSpPr>
        <p:spPr>
          <a:xfrm>
            <a:off x="1222987" y="1578142"/>
            <a:ext cx="4272938" cy="34170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da-DK" sz="5000" dirty="0">
                <a:solidFill>
                  <a:srgbClr val="EE7136"/>
                </a:solidFill>
                <a:latin typeface="Noto Serif KR Black" panose="02020900000000000000" pitchFamily="18" charset="-128"/>
                <a:ea typeface="Noto Serif KR Black" panose="02020900000000000000" pitchFamily="18" charset="-128"/>
              </a:rPr>
              <a:t>Spis mindre af det søde, salte og fede</a:t>
            </a:r>
            <a:endParaRPr lang="da-DK" sz="5000" dirty="0">
              <a:solidFill>
                <a:srgbClr val="EE7136"/>
              </a:solidFill>
              <a:latin typeface="Noto Serif KR SemiBold" panose="02020600000000000000" pitchFamily="18" charset="-128"/>
              <a:ea typeface="Noto Serif KR SemiBold" panose="02020600000000000000" pitchFamily="18" charset="-128"/>
              <a:cs typeface="Calibri" panose="020F0502020204030204" pitchFamily="34" charset="0"/>
            </a:endParaRPr>
          </a:p>
        </p:txBody>
      </p:sp>
      <p:sp>
        <p:nvSpPr>
          <p:cNvPr id="12"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3"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33</a:t>
            </a:fld>
            <a:endParaRPr lang="da-DK" dirty="0">
              <a:solidFill>
                <a:prstClr val="white"/>
              </a:solidFill>
              <a:latin typeface="Arial"/>
            </a:endParaRPr>
          </a:p>
        </p:txBody>
      </p:sp>
      <p:pic>
        <p:nvPicPr>
          <p:cNvPr id="14" name="Billed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pic>
        <p:nvPicPr>
          <p:cNvPr id="5" name="Billede 4"/>
          <p:cNvPicPr>
            <a:picLocks noChangeAspect="1"/>
          </p:cNvPicPr>
          <p:nvPr/>
        </p:nvPicPr>
        <p:blipFill rotWithShape="1">
          <a:blip r:embed="rId4" cstate="print">
            <a:extLst>
              <a:ext uri="{28A0092B-C50C-407E-A947-70E740481C1C}">
                <a14:useLocalDpi xmlns:a14="http://schemas.microsoft.com/office/drawing/2010/main" val="0"/>
              </a:ext>
            </a:extLst>
          </a:blip>
          <a:srcRect l="26589" t="18428" r="28786" b="17615"/>
          <a:stretch/>
        </p:blipFill>
        <p:spPr>
          <a:xfrm>
            <a:off x="7030072" y="1695890"/>
            <a:ext cx="3627781" cy="3466219"/>
          </a:xfrm>
          <a:prstGeom prst="rect">
            <a:avLst/>
          </a:prstGeom>
        </p:spPr>
      </p:pic>
      <p:pic>
        <p:nvPicPr>
          <p:cNvPr id="9" name="Billed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3067329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27930" y="0"/>
            <a:ext cx="12219930" cy="6858000"/>
          </a:xfrm>
          <a:prstGeom prst="rect">
            <a:avLst/>
          </a:prstGeom>
          <a:solidFill>
            <a:srgbClr val="EDD069"/>
          </a:solidFill>
          <a:ln>
            <a:solidFill>
              <a:srgbClr val="EDD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p:cNvSpPr>
            <a:spLocks noGrp="1"/>
          </p:cNvSpPr>
          <p:nvPr>
            <p:ph type="title"/>
          </p:nvPr>
        </p:nvSpPr>
        <p:spPr>
          <a:xfrm>
            <a:off x="753976" y="612196"/>
            <a:ext cx="10772277" cy="1709900"/>
          </a:xfrm>
        </p:spPr>
        <p:txBody>
          <a:bodyPr>
            <a:normAutofit/>
          </a:bodyPr>
          <a:lstStyle/>
          <a:p>
            <a:r>
              <a:rPr lang="da-DK" sz="5000" dirty="0">
                <a:solidFill>
                  <a:srgbClr val="EE7136"/>
                </a:solidFill>
                <a:latin typeface="Noto Serif KR Black" panose="02020900000000000000" pitchFamily="18" charset="-128"/>
                <a:ea typeface="Noto Serif KR Black" panose="02020900000000000000" pitchFamily="18" charset="-128"/>
              </a:rPr>
              <a:t>Spis mindre af det </a:t>
            </a:r>
            <a:br>
              <a:rPr lang="da-DK" sz="5000" dirty="0">
                <a:solidFill>
                  <a:srgbClr val="EE7136"/>
                </a:solidFill>
                <a:latin typeface="Noto Serif KR Black" panose="02020900000000000000" pitchFamily="18" charset="-128"/>
                <a:ea typeface="Noto Serif KR Black" panose="02020900000000000000" pitchFamily="18" charset="-128"/>
              </a:rPr>
            </a:br>
            <a:r>
              <a:rPr lang="da-DK" sz="5000" dirty="0">
                <a:solidFill>
                  <a:srgbClr val="EE7136"/>
                </a:solidFill>
                <a:latin typeface="Noto Serif KR Black" panose="02020900000000000000" pitchFamily="18" charset="-128"/>
                <a:ea typeface="Noto Serif KR Black" panose="02020900000000000000" pitchFamily="18" charset="-128"/>
              </a:rPr>
              <a:t>søde, salte og fede</a:t>
            </a:r>
          </a:p>
        </p:txBody>
      </p:sp>
      <p:pic>
        <p:nvPicPr>
          <p:cNvPr id="2" name="Pladsholder til indhold 1"/>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8174" t="23143" r="31930" b="21352"/>
          <a:stretch/>
        </p:blipFill>
        <p:spPr>
          <a:xfrm>
            <a:off x="569104" y="2813747"/>
            <a:ext cx="3025617" cy="2806204"/>
          </a:xfrm>
        </p:spPr>
      </p:pic>
      <p:sp>
        <p:nvSpPr>
          <p:cNvPr id="12"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3"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34</a:t>
            </a:fld>
            <a:endParaRPr lang="da-DK" dirty="0">
              <a:solidFill>
                <a:prstClr val="white"/>
              </a:solidFill>
              <a:latin typeface="Arial"/>
            </a:endParaRPr>
          </a:p>
        </p:txBody>
      </p:sp>
      <p:pic>
        <p:nvPicPr>
          <p:cNvPr id="14" name="Billed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sp>
        <p:nvSpPr>
          <p:cNvPr id="16" name="Pladsholder til tekst 6"/>
          <p:cNvSpPr txBox="1">
            <a:spLocks/>
          </p:cNvSpPr>
          <p:nvPr/>
        </p:nvSpPr>
        <p:spPr>
          <a:xfrm>
            <a:off x="4212836" y="2614261"/>
            <a:ext cx="7313417" cy="3515651"/>
          </a:xfrm>
          <a:prstGeom prst="rect">
            <a:avLst/>
          </a:prstGeom>
        </p:spPr>
        <p:txBody>
          <a:bodyPr vert="horz" lIns="0" tIns="0" rIns="0" bIns="0" rtlCol="0">
            <a:noAutofit/>
          </a:bodyPr>
          <a:lstStyle>
            <a:lvl1pPr marL="0" indent="0" algn="l" defTabSz="914400" rtl="0" eaLnBrk="1" latinLnBrk="0" hangingPunct="1">
              <a:lnSpc>
                <a:spcPct val="88000"/>
              </a:lnSpc>
              <a:spcBef>
                <a:spcPts val="0"/>
              </a:spcBef>
              <a:buFontTx/>
              <a:buNone/>
              <a:defRPr sz="3200" b="1" kern="1200">
                <a:solidFill>
                  <a:schemeClr val="tx2"/>
                </a:solidFill>
                <a:latin typeface="+mn-lt"/>
                <a:ea typeface="+mn-ea"/>
                <a:cs typeface="+mn-cs"/>
              </a:defRPr>
            </a:lvl1pPr>
            <a:lvl2pPr marL="216000" indent="-21600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2pPr>
            <a:lvl3pPr marL="432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3pPr>
            <a:lvl4pPr marL="648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4pPr>
            <a:lvl5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5pPr>
            <a:lvl6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6pPr>
            <a:lvl7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7pPr>
            <a:lvl8pPr marL="864000" indent="-216000" algn="l" defTabSz="914400" rtl="0" eaLnBrk="1" latinLnBrk="0" hangingPunct="1">
              <a:lnSpc>
                <a:spcPct val="92000"/>
              </a:lnSpc>
              <a:spcBef>
                <a:spcPts val="0"/>
              </a:spcBef>
              <a:buFont typeface="Arial" panose="020B0604020202020204" pitchFamily="34" charset="0"/>
              <a:buChar char="•"/>
              <a:defRPr sz="1800" b="1" kern="1200" baseline="0">
                <a:solidFill>
                  <a:schemeClr val="accent1"/>
                </a:solidFill>
                <a:latin typeface="+mn-lt"/>
                <a:ea typeface="+mn-ea"/>
                <a:cs typeface="+mn-cs"/>
              </a:defRPr>
            </a:lvl8pPr>
            <a:lvl9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9pPr>
          </a:lstStyle>
          <a:p>
            <a:r>
              <a:rPr lang="da-DK" sz="2400" b="0" dirty="0">
                <a:solidFill>
                  <a:srgbClr val="EE7136"/>
                </a:solidFill>
                <a:latin typeface="Noto Serif KR" panose="02020400000000000000" pitchFamily="18" charset="-128"/>
                <a:ea typeface="Noto Serif KR" panose="02020400000000000000" pitchFamily="18" charset="-128"/>
              </a:rPr>
              <a:t>For at spise sundt, er det nødvendigt at begrænse, hvor meget slik, kage, chokolade, is, kiks og chips du spiser. Det gælder også visse typer af fastfood, fx pizza, pommes frites og burgere. </a:t>
            </a:r>
          </a:p>
          <a:p>
            <a:endParaRPr lang="da-DK" sz="2400" b="0" dirty="0">
              <a:solidFill>
                <a:srgbClr val="EE7136"/>
              </a:solidFill>
              <a:latin typeface="Noto Serif KR" panose="02020400000000000000" pitchFamily="18" charset="-128"/>
              <a:ea typeface="Noto Serif KR" panose="02020400000000000000" pitchFamily="18" charset="-128"/>
            </a:endParaRPr>
          </a:p>
          <a:p>
            <a:r>
              <a:rPr lang="da-DK" sz="2400" b="0" dirty="0">
                <a:solidFill>
                  <a:srgbClr val="EE7136"/>
                </a:solidFill>
                <a:latin typeface="Noto Serif KR" panose="02020400000000000000" pitchFamily="18" charset="-128"/>
                <a:ea typeface="Noto Serif KR" panose="02020400000000000000" pitchFamily="18" charset="-128"/>
              </a:rPr>
              <a:t>Du kan godt spise lidt af det søde, salte og fede, men hold igen, da et højt indtag kan bidrage med for mange kalorier. og  tage pladsen for mad, der bidrager med de næringsstoffer som din krop har brug </a:t>
            </a:r>
            <a:r>
              <a:rPr lang="da-DK" sz="2400" b="0" dirty="0" err="1">
                <a:solidFill>
                  <a:srgbClr val="EE7136"/>
                </a:solidFill>
                <a:latin typeface="Noto Serif KR" panose="02020400000000000000" pitchFamily="18" charset="-128"/>
                <a:ea typeface="Noto Serif KR" panose="02020400000000000000" pitchFamily="18" charset="-128"/>
              </a:rPr>
              <a:t>fo</a:t>
            </a:r>
            <a:r>
              <a:rPr lang="da-DK" sz="2400" b="0" dirty="0">
                <a:solidFill>
                  <a:srgbClr val="EE7136"/>
                </a:solidFill>
                <a:latin typeface="Noto Serif KR" panose="02020400000000000000" pitchFamily="18" charset="-128"/>
                <a:ea typeface="Noto Serif KR" panose="02020400000000000000" pitchFamily="18" charset="-128"/>
              </a:rPr>
              <a:t> </a:t>
            </a:r>
          </a:p>
          <a:p>
            <a:endParaRPr lang="da-DK" sz="2400" b="0" dirty="0">
              <a:solidFill>
                <a:srgbClr val="EE7136"/>
              </a:solidFill>
              <a:latin typeface="Noto Serif KR" panose="02020400000000000000" pitchFamily="18" charset="-128"/>
              <a:ea typeface="Noto Serif KR" panose="02020400000000000000" pitchFamily="18" charset="-128"/>
            </a:endParaRPr>
          </a:p>
          <a:p>
            <a:r>
              <a:rPr lang="da-DK" sz="2400" b="0" dirty="0">
                <a:solidFill>
                  <a:srgbClr val="EE7136"/>
                </a:solidFill>
                <a:latin typeface="Noto Serif KR" panose="02020400000000000000" pitchFamily="18" charset="-128"/>
                <a:ea typeface="Noto Serif KR" panose="02020400000000000000" pitchFamily="18" charset="-128"/>
              </a:rPr>
              <a:t>Det søde, salte og fede belaster også klimaet. Begræns derfor dit indtag – det er godt for både din sundhed og klimaet. </a:t>
            </a:r>
            <a:endParaRPr lang="da-DK" sz="2400" b="0" dirty="0">
              <a:solidFill>
                <a:srgbClr val="EE7136"/>
              </a:solidFill>
              <a:latin typeface="Noto Serif KR" panose="02020400000000000000" pitchFamily="18" charset="-128"/>
              <a:ea typeface="Noto Serif KR" panose="02020400000000000000" pitchFamily="18" charset="-128"/>
              <a:sym typeface="Wingdings" panose="05000000000000000000" pitchFamily="2" charset="2"/>
            </a:endParaRPr>
          </a:p>
        </p:txBody>
      </p:sp>
      <p:pic>
        <p:nvPicPr>
          <p:cNvPr id="11" name="Billed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2577298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p:txBody>
          <a:bodyPr/>
          <a:lstStyle/>
          <a:p>
            <a:endParaRPr lang="da-DK"/>
          </a:p>
        </p:txBody>
      </p:sp>
      <p:sp>
        <p:nvSpPr>
          <p:cNvPr id="4" name="Rektangel 3"/>
          <p:cNvSpPr/>
          <p:nvPr/>
        </p:nvSpPr>
        <p:spPr>
          <a:xfrm>
            <a:off x="-13965" y="-9525"/>
            <a:ext cx="12219930" cy="6858000"/>
          </a:xfrm>
          <a:prstGeom prst="rect">
            <a:avLst/>
          </a:prstGeom>
          <a:solidFill>
            <a:srgbClr val="EDD069"/>
          </a:solidFill>
          <a:ln>
            <a:solidFill>
              <a:srgbClr val="EDD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ladsholder til sidefod 1"/>
          <p:cNvSpPr txBox="1">
            <a:spLocks/>
          </p:cNvSpPr>
          <p:nvPr/>
        </p:nvSpPr>
        <p:spPr>
          <a:xfrm>
            <a:off x="657948" y="6573366"/>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a:solidFill>
                  <a:prstClr val="white"/>
                </a:solidFill>
                <a:latin typeface="Arial"/>
              </a:rPr>
              <a:t>/ Fødevarestyrelsen / Titel på præsentation</a:t>
            </a:r>
            <a:endParaRPr lang="da-DK" dirty="0">
              <a:solidFill>
                <a:prstClr val="white"/>
              </a:solidFill>
              <a:latin typeface="Arial"/>
            </a:endParaRPr>
          </a:p>
        </p:txBody>
      </p:sp>
      <p:sp>
        <p:nvSpPr>
          <p:cNvPr id="8" name="Pladsholder til slidenummer 2"/>
          <p:cNvSpPr txBox="1">
            <a:spLocks/>
          </p:cNvSpPr>
          <p:nvPr/>
        </p:nvSpPr>
        <p:spPr>
          <a:xfrm>
            <a:off x="326749" y="6573366"/>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35</a:t>
            </a:fld>
            <a:endParaRPr lang="da-DK" dirty="0">
              <a:solidFill>
                <a:prstClr val="white"/>
              </a:solidFill>
              <a:latin typeface="Arial"/>
            </a:endParaRPr>
          </a:p>
        </p:txBody>
      </p:sp>
      <p:sp>
        <p:nvSpPr>
          <p:cNvPr id="11" name="Rektangel 10"/>
          <p:cNvSpPr/>
          <p:nvPr/>
        </p:nvSpPr>
        <p:spPr>
          <a:xfrm>
            <a:off x="-13965" y="347145"/>
            <a:ext cx="5600436" cy="6522070"/>
          </a:xfrm>
          <a:prstGeom prst="rect">
            <a:avLst/>
          </a:prstGeom>
          <a:solidFill>
            <a:srgbClr val="88C69C"/>
          </a:solidFill>
          <a:ln>
            <a:solidFill>
              <a:srgbClr val="88C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Pladsholder til indhold 2"/>
          <p:cNvSpPr txBox="1">
            <a:spLocks/>
          </p:cNvSpPr>
          <p:nvPr/>
        </p:nvSpPr>
        <p:spPr>
          <a:xfrm>
            <a:off x="234903" y="516834"/>
            <a:ext cx="5156799" cy="305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da-DK" sz="5000" dirty="0">
                <a:solidFill>
                  <a:srgbClr val="377466"/>
                </a:solidFill>
                <a:latin typeface="Noto Serif KR Black" panose="02020900000000000000" pitchFamily="18" charset="-128"/>
                <a:ea typeface="Noto Serif KR Black" panose="02020900000000000000" pitchFamily="18" charset="-128"/>
              </a:rPr>
              <a:t>Spis mindre af det søde, salte og fede</a:t>
            </a:r>
            <a:endParaRPr lang="da-DK" sz="5000" dirty="0">
              <a:solidFill>
                <a:srgbClr val="377466"/>
              </a:solidFill>
              <a:latin typeface="Noto Serif KR Black" panose="02020900000000000000" pitchFamily="18" charset="-128"/>
              <a:ea typeface="Noto Serif KR Black" panose="02020900000000000000" pitchFamily="18" charset="-128"/>
              <a:cs typeface="Calibri" panose="020F0502020204030204" pitchFamily="34" charset="0"/>
            </a:endParaRPr>
          </a:p>
        </p:txBody>
      </p:sp>
      <p:sp>
        <p:nvSpPr>
          <p:cNvPr id="17" name="Rektangel 16"/>
          <p:cNvSpPr/>
          <p:nvPr/>
        </p:nvSpPr>
        <p:spPr>
          <a:xfrm>
            <a:off x="528352" y="3199559"/>
            <a:ext cx="5594783" cy="3669656"/>
          </a:xfrm>
          <a:prstGeom prst="rect">
            <a:avLst/>
          </a:prstGeom>
          <a:solidFill>
            <a:srgbClr val="898DC5"/>
          </a:solidFill>
          <a:ln>
            <a:solidFill>
              <a:srgbClr val="898D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Pladsholder til indhold 2"/>
          <p:cNvSpPr txBox="1">
            <a:spLocks/>
          </p:cNvSpPr>
          <p:nvPr/>
        </p:nvSpPr>
        <p:spPr>
          <a:xfrm>
            <a:off x="576507" y="3287027"/>
            <a:ext cx="4766153" cy="3418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da-DK" sz="2200" dirty="0">
                <a:solidFill>
                  <a:srgbClr val="373D8D"/>
                </a:solidFill>
                <a:latin typeface="Noto Serif KR" panose="02020400000000000000" pitchFamily="18" charset="-128"/>
                <a:ea typeface="Noto Serif KR" panose="02020400000000000000" pitchFamily="18" charset="-128"/>
              </a:rPr>
              <a:t>Skær ned på hvor ofte du spiser slik, kage, chokolade, is, kiks og chips. </a:t>
            </a:r>
          </a:p>
          <a:p>
            <a:pPr>
              <a:lnSpc>
                <a:spcPct val="120000"/>
              </a:lnSpc>
            </a:pPr>
            <a:r>
              <a:rPr lang="da-DK" sz="2200" dirty="0">
                <a:solidFill>
                  <a:srgbClr val="373D8D"/>
                </a:solidFill>
                <a:latin typeface="Noto Serif KR" panose="02020400000000000000" pitchFamily="18" charset="-128"/>
                <a:ea typeface="Noto Serif KR" panose="02020400000000000000" pitchFamily="18" charset="-128"/>
              </a:rPr>
              <a:t>Spis mindre portioner. </a:t>
            </a:r>
          </a:p>
          <a:p>
            <a:pPr>
              <a:lnSpc>
                <a:spcPct val="120000"/>
              </a:lnSpc>
            </a:pPr>
            <a:r>
              <a:rPr lang="da-DK" sz="2200" dirty="0">
                <a:solidFill>
                  <a:srgbClr val="373D8D"/>
                </a:solidFill>
                <a:latin typeface="Noto Serif KR" panose="02020400000000000000" pitchFamily="18" charset="-128"/>
                <a:ea typeface="Noto Serif KR" panose="02020400000000000000" pitchFamily="18" charset="-128"/>
              </a:rPr>
              <a:t>Husk på, at selvom du er fysisk aktiv, har du stadig kun plads til lidt af det søde, salte og fede. </a:t>
            </a:r>
          </a:p>
        </p:txBody>
      </p:sp>
      <p:sp>
        <p:nvSpPr>
          <p:cNvPr id="23"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24"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35</a:t>
            </a:fld>
            <a:endParaRPr lang="da-DK" dirty="0">
              <a:solidFill>
                <a:prstClr val="white"/>
              </a:solidFill>
              <a:latin typeface="Arial"/>
            </a:endParaRPr>
          </a:p>
        </p:txBody>
      </p:sp>
      <p:pic>
        <p:nvPicPr>
          <p:cNvPr id="25" name="Billed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sp>
        <p:nvSpPr>
          <p:cNvPr id="29" name="Rektangel 28"/>
          <p:cNvSpPr/>
          <p:nvPr/>
        </p:nvSpPr>
        <p:spPr>
          <a:xfrm>
            <a:off x="5431504" y="1395886"/>
            <a:ext cx="6129955" cy="4267121"/>
          </a:xfrm>
          <a:prstGeom prst="rect">
            <a:avLst/>
          </a:prstGeom>
          <a:solidFill>
            <a:srgbClr val="F5C0B6"/>
          </a:solidFill>
          <a:ln>
            <a:solidFill>
              <a:srgbClr val="F5C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Pladsholder til indhold 2"/>
          <p:cNvSpPr txBox="1">
            <a:spLocks/>
          </p:cNvSpPr>
          <p:nvPr/>
        </p:nvSpPr>
        <p:spPr>
          <a:xfrm>
            <a:off x="5538290" y="1565928"/>
            <a:ext cx="6023169" cy="40620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da-DK" sz="2200" dirty="0">
                <a:solidFill>
                  <a:srgbClr val="DC606E"/>
                </a:solidFill>
                <a:latin typeface="Noto Serif KR" panose="02020400000000000000" pitchFamily="18" charset="-128"/>
                <a:ea typeface="Noto Serif KR" panose="02020400000000000000" pitchFamily="18" charset="-128"/>
              </a:rPr>
              <a:t>Når du køber fastfood eller </a:t>
            </a:r>
            <a:r>
              <a:rPr lang="da-DK" sz="2200" dirty="0" err="1">
                <a:solidFill>
                  <a:srgbClr val="DC606E"/>
                </a:solidFill>
                <a:latin typeface="Noto Serif KR" panose="02020400000000000000" pitchFamily="18" charset="-128"/>
                <a:ea typeface="Noto Serif KR" panose="02020400000000000000" pitchFamily="18" charset="-128"/>
              </a:rPr>
              <a:t>take-away</a:t>
            </a:r>
            <a:r>
              <a:rPr lang="da-DK" sz="2200" dirty="0">
                <a:solidFill>
                  <a:srgbClr val="DC606E"/>
                </a:solidFill>
                <a:latin typeface="Noto Serif KR" panose="02020400000000000000" pitchFamily="18" charset="-128"/>
                <a:ea typeface="Noto Serif KR" panose="02020400000000000000" pitchFamily="18" charset="-128"/>
              </a:rPr>
              <a:t>, så vælg produkter eller måltider med fx grøntsager, bælgfrugter, fuldkorn og fisk. </a:t>
            </a:r>
          </a:p>
          <a:p>
            <a:pPr>
              <a:lnSpc>
                <a:spcPct val="120000"/>
              </a:lnSpc>
            </a:pPr>
            <a:r>
              <a:rPr lang="da-DK" sz="2200" dirty="0">
                <a:solidFill>
                  <a:srgbClr val="DC606E"/>
                </a:solidFill>
                <a:latin typeface="Noto Serif KR" panose="02020400000000000000" pitchFamily="18" charset="-128"/>
                <a:ea typeface="Noto Serif KR" panose="02020400000000000000" pitchFamily="18" charset="-128"/>
              </a:rPr>
              <a:t>Køb ikke ind til et lager af det søde, salte og fede – så fristes du ikke til at spise for meget. </a:t>
            </a:r>
          </a:p>
          <a:p>
            <a:pPr>
              <a:lnSpc>
                <a:spcPct val="120000"/>
              </a:lnSpc>
            </a:pPr>
            <a:r>
              <a:rPr lang="da-DK" sz="2200" dirty="0">
                <a:solidFill>
                  <a:srgbClr val="DC606E"/>
                </a:solidFill>
                <a:latin typeface="Noto Serif KR" panose="02020400000000000000" pitchFamily="18" charset="-128"/>
                <a:ea typeface="Noto Serif KR" panose="02020400000000000000" pitchFamily="18" charset="-128"/>
              </a:rPr>
              <a:t>Vælg nødder eller frugt, når du har brug for en snack. Gå efter nødder med højst 0,8 g salt pr. 100 g. </a:t>
            </a:r>
          </a:p>
        </p:txBody>
      </p:sp>
      <p:pic>
        <p:nvPicPr>
          <p:cNvPr id="19" name="Billede 18"/>
          <p:cNvPicPr>
            <a:picLocks noChangeAspect="1"/>
          </p:cNvPicPr>
          <p:nvPr/>
        </p:nvPicPr>
        <p:blipFill rotWithShape="1">
          <a:blip r:embed="rId4" cstate="print">
            <a:extLst>
              <a:ext uri="{28A0092B-C50C-407E-A947-70E740481C1C}">
                <a14:useLocalDpi xmlns:a14="http://schemas.microsoft.com/office/drawing/2010/main" val="0"/>
              </a:ext>
            </a:extLst>
          </a:blip>
          <a:srcRect l="26589" t="18428" r="28786" b="17615"/>
          <a:stretch/>
        </p:blipFill>
        <p:spPr>
          <a:xfrm>
            <a:off x="10262371" y="5005143"/>
            <a:ext cx="2105015" cy="2011269"/>
          </a:xfrm>
          <a:prstGeom prst="rect">
            <a:avLst/>
          </a:prstGeom>
        </p:spPr>
      </p:pic>
      <p:pic>
        <p:nvPicPr>
          <p:cNvPr id="20" name="Billed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8946101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p:txBody>
          <a:bodyPr/>
          <a:lstStyle/>
          <a:p>
            <a:endParaRPr lang="da-DK"/>
          </a:p>
        </p:txBody>
      </p:sp>
      <p:sp>
        <p:nvSpPr>
          <p:cNvPr id="4" name="Rektangel 3"/>
          <p:cNvSpPr/>
          <p:nvPr/>
        </p:nvSpPr>
        <p:spPr>
          <a:xfrm>
            <a:off x="-13965" y="0"/>
            <a:ext cx="12219930" cy="6858000"/>
          </a:xfrm>
          <a:prstGeom prst="rect">
            <a:avLst/>
          </a:prstGeom>
          <a:solidFill>
            <a:srgbClr val="EDD069"/>
          </a:solidFill>
          <a:ln>
            <a:solidFill>
              <a:srgbClr val="EDD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Titel på præsentation</a:t>
            </a:r>
          </a:p>
        </p:txBody>
      </p:sp>
      <p:sp>
        <p:nvSpPr>
          <p:cNvPr id="13"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36</a:t>
            </a:fld>
            <a:endParaRPr lang="da-DK" dirty="0">
              <a:solidFill>
                <a:prstClr val="white"/>
              </a:solidFill>
              <a:latin typeface="Arial"/>
            </a:endParaRPr>
          </a:p>
        </p:txBody>
      </p:sp>
      <p:pic>
        <p:nvPicPr>
          <p:cNvPr id="14" name="Billed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sp>
        <p:nvSpPr>
          <p:cNvPr id="16" name="Pladsholder til tekst 6"/>
          <p:cNvSpPr txBox="1">
            <a:spLocks/>
          </p:cNvSpPr>
          <p:nvPr/>
        </p:nvSpPr>
        <p:spPr>
          <a:xfrm>
            <a:off x="482915" y="1473594"/>
            <a:ext cx="11153273" cy="5384405"/>
          </a:xfrm>
          <a:prstGeom prst="rect">
            <a:avLst/>
          </a:prstGeom>
        </p:spPr>
        <p:txBody>
          <a:bodyPr vert="horz" lIns="0" tIns="0" rIns="0" bIns="0" rtlCol="0">
            <a:noAutofit/>
          </a:bodyPr>
          <a:lstStyle>
            <a:lvl1pPr marL="0" indent="0" algn="l" defTabSz="914400" rtl="0" eaLnBrk="1" latinLnBrk="0" hangingPunct="1">
              <a:lnSpc>
                <a:spcPct val="88000"/>
              </a:lnSpc>
              <a:spcBef>
                <a:spcPts val="0"/>
              </a:spcBef>
              <a:buFontTx/>
              <a:buNone/>
              <a:defRPr sz="3200" b="1" kern="1200">
                <a:solidFill>
                  <a:schemeClr val="tx2"/>
                </a:solidFill>
                <a:latin typeface="+mn-lt"/>
                <a:ea typeface="+mn-ea"/>
                <a:cs typeface="+mn-cs"/>
              </a:defRPr>
            </a:lvl1pPr>
            <a:lvl2pPr marL="216000" indent="-21600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2pPr>
            <a:lvl3pPr marL="432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3pPr>
            <a:lvl4pPr marL="648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4pPr>
            <a:lvl5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5pPr>
            <a:lvl6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6pPr>
            <a:lvl7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7pPr>
            <a:lvl8pPr marL="864000" indent="-216000" algn="l" defTabSz="914400" rtl="0" eaLnBrk="1" latinLnBrk="0" hangingPunct="1">
              <a:lnSpc>
                <a:spcPct val="92000"/>
              </a:lnSpc>
              <a:spcBef>
                <a:spcPts val="0"/>
              </a:spcBef>
              <a:buFont typeface="Arial" panose="020B0604020202020204" pitchFamily="34" charset="0"/>
              <a:buChar char="•"/>
              <a:defRPr sz="1800" b="1" kern="1200" baseline="0">
                <a:solidFill>
                  <a:schemeClr val="accent1"/>
                </a:solidFill>
                <a:latin typeface="+mn-lt"/>
                <a:ea typeface="+mn-ea"/>
                <a:cs typeface="+mn-cs"/>
              </a:defRPr>
            </a:lvl8pPr>
            <a:lvl9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9pPr>
          </a:lstStyle>
          <a:p>
            <a:endParaRPr lang="da-DK" sz="2200" b="0" dirty="0">
              <a:solidFill>
                <a:srgbClr val="EE7136"/>
              </a:solidFill>
              <a:latin typeface="Noto Serif KR" panose="02020400000000000000" pitchFamily="18" charset="-128"/>
              <a:ea typeface="Noto Serif KR" panose="02020400000000000000" pitchFamily="18" charset="-128"/>
              <a:cs typeface="+mj-cs"/>
            </a:endParaRPr>
          </a:p>
          <a:p>
            <a:r>
              <a:rPr lang="da-DK" sz="2200" b="0" u="sng" dirty="0">
                <a:solidFill>
                  <a:srgbClr val="EE7136"/>
                </a:solidFill>
                <a:latin typeface="Noto Serif KR" panose="02020400000000000000" pitchFamily="18" charset="-128"/>
                <a:ea typeface="Noto Serif KR" panose="02020400000000000000" pitchFamily="18" charset="-128"/>
                <a:cs typeface="+mj-cs"/>
              </a:rPr>
              <a:t>Børn på 4-6 år: </a:t>
            </a:r>
          </a:p>
          <a:p>
            <a:r>
              <a:rPr lang="da-DK" sz="2200" b="0" dirty="0">
                <a:solidFill>
                  <a:srgbClr val="EE7136"/>
                </a:solidFill>
                <a:latin typeface="Noto Serif KR" panose="02020400000000000000" pitchFamily="18" charset="-128"/>
                <a:ea typeface="Noto Serif KR" panose="02020400000000000000" pitchFamily="18" charset="-128"/>
                <a:cs typeface="+mj-cs"/>
              </a:rPr>
              <a:t>Fx 1 chokoladekiks, 2 sodavandsis og 1 lille håndfuld slik (30 g)</a:t>
            </a:r>
          </a:p>
          <a:p>
            <a:endParaRPr lang="da-DK" sz="2200" b="0" dirty="0">
              <a:solidFill>
                <a:srgbClr val="EE7136"/>
              </a:solidFill>
              <a:latin typeface="Noto Serif KR" panose="02020400000000000000" pitchFamily="18" charset="-128"/>
              <a:ea typeface="Noto Serif KR" panose="02020400000000000000" pitchFamily="18" charset="-128"/>
              <a:cs typeface="+mj-cs"/>
            </a:endParaRPr>
          </a:p>
          <a:p>
            <a:r>
              <a:rPr lang="da-DK" sz="2200" b="0" u="sng" dirty="0">
                <a:solidFill>
                  <a:srgbClr val="EE7136"/>
                </a:solidFill>
                <a:latin typeface="Noto Serif KR" panose="02020400000000000000" pitchFamily="18" charset="-128"/>
                <a:ea typeface="Noto Serif KR" panose="02020400000000000000" pitchFamily="18" charset="-128"/>
                <a:cs typeface="+mj-cs"/>
              </a:rPr>
              <a:t>Børn 7-9 år:</a:t>
            </a:r>
          </a:p>
          <a:p>
            <a:r>
              <a:rPr lang="da-DK" sz="2200" b="0" dirty="0">
                <a:solidFill>
                  <a:srgbClr val="EE7136"/>
                </a:solidFill>
                <a:latin typeface="Noto Serif KR" panose="02020400000000000000" pitchFamily="18" charset="-128"/>
                <a:ea typeface="Noto Serif KR" panose="02020400000000000000" pitchFamily="18" charset="-128"/>
                <a:cs typeface="+mj-cs"/>
              </a:rPr>
              <a:t>Fx 1 chokoladekiks, 2 sodavandsis og 2 små håndfulde slik om ugen (60 g) </a:t>
            </a:r>
          </a:p>
          <a:p>
            <a:endParaRPr lang="da-DK" sz="2200" b="0" dirty="0">
              <a:solidFill>
                <a:srgbClr val="EE7136"/>
              </a:solidFill>
              <a:latin typeface="Noto Serif KR" panose="02020400000000000000" pitchFamily="18" charset="-128"/>
              <a:ea typeface="Noto Serif KR" panose="02020400000000000000" pitchFamily="18" charset="-128"/>
              <a:cs typeface="+mj-cs"/>
            </a:endParaRPr>
          </a:p>
          <a:p>
            <a:r>
              <a:rPr lang="da-DK" sz="2200" b="0" u="sng" dirty="0">
                <a:solidFill>
                  <a:srgbClr val="EE7136"/>
                </a:solidFill>
                <a:latin typeface="Noto Serif KR" panose="02020400000000000000" pitchFamily="18" charset="-128"/>
                <a:ea typeface="Noto Serif KR" panose="02020400000000000000" pitchFamily="18" charset="-128"/>
                <a:cs typeface="+mj-cs"/>
              </a:rPr>
              <a:t>Børn på 10-13 år: </a:t>
            </a:r>
          </a:p>
          <a:p>
            <a:r>
              <a:rPr lang="da-DK" sz="2200" b="0" dirty="0">
                <a:solidFill>
                  <a:srgbClr val="EE7136"/>
                </a:solidFill>
                <a:latin typeface="Noto Serif KR" panose="02020400000000000000" pitchFamily="18" charset="-128"/>
                <a:ea typeface="Noto Serif KR" panose="02020400000000000000" pitchFamily="18" charset="-128"/>
                <a:cs typeface="+mj-cs"/>
              </a:rPr>
              <a:t>Fx 1 chokoladekiks. 2 sodavandsis og 1 pose slik á 120 g</a:t>
            </a:r>
          </a:p>
          <a:p>
            <a:endParaRPr lang="da-DK" sz="2200" b="0" dirty="0">
              <a:solidFill>
                <a:srgbClr val="EE7136"/>
              </a:solidFill>
              <a:latin typeface="Noto Serif KR" panose="02020400000000000000" pitchFamily="18" charset="-128"/>
              <a:ea typeface="Noto Serif KR" panose="02020400000000000000" pitchFamily="18" charset="-128"/>
              <a:cs typeface="+mj-cs"/>
            </a:endParaRPr>
          </a:p>
          <a:p>
            <a:r>
              <a:rPr lang="da-DK" sz="2200" b="0" u="sng" dirty="0">
                <a:solidFill>
                  <a:srgbClr val="EE7136"/>
                </a:solidFill>
                <a:latin typeface="Noto Serif KR" panose="02020400000000000000" pitchFamily="18" charset="-128"/>
                <a:ea typeface="Noto Serif KR" panose="02020400000000000000" pitchFamily="18" charset="-128"/>
                <a:cs typeface="+mj-cs"/>
              </a:rPr>
              <a:t>Kvinder på 14-60 år: </a:t>
            </a:r>
          </a:p>
          <a:p>
            <a:r>
              <a:rPr lang="da-DK" sz="2200" b="0" dirty="0">
                <a:solidFill>
                  <a:srgbClr val="EE7136"/>
                </a:solidFill>
                <a:latin typeface="Noto Serif KR" panose="02020400000000000000" pitchFamily="18" charset="-128"/>
                <a:ea typeface="Noto Serif KR" panose="02020400000000000000" pitchFamily="18" charset="-128"/>
                <a:cs typeface="+mj-cs"/>
              </a:rPr>
              <a:t>Fx 1 stykke skærekage og 1 pose slik á 135 g</a:t>
            </a:r>
          </a:p>
          <a:p>
            <a:endParaRPr lang="da-DK" sz="2200" b="0" dirty="0">
              <a:solidFill>
                <a:srgbClr val="EE7136"/>
              </a:solidFill>
              <a:latin typeface="Noto Serif KR" panose="02020400000000000000" pitchFamily="18" charset="-128"/>
              <a:ea typeface="Noto Serif KR" panose="02020400000000000000" pitchFamily="18" charset="-128"/>
              <a:cs typeface="+mj-cs"/>
            </a:endParaRPr>
          </a:p>
          <a:p>
            <a:r>
              <a:rPr lang="da-DK" sz="2200" b="0" u="sng" dirty="0">
                <a:solidFill>
                  <a:srgbClr val="EE7136"/>
                </a:solidFill>
                <a:latin typeface="Noto Serif KR" panose="02020400000000000000" pitchFamily="18" charset="-128"/>
                <a:ea typeface="Noto Serif KR" panose="02020400000000000000" pitchFamily="18" charset="-128"/>
                <a:cs typeface="+mj-cs"/>
              </a:rPr>
              <a:t>Mænd på 14-60 år: </a:t>
            </a:r>
          </a:p>
          <a:p>
            <a:r>
              <a:rPr lang="da-DK" sz="2200" b="0" dirty="0">
                <a:solidFill>
                  <a:srgbClr val="EE7136"/>
                </a:solidFill>
                <a:latin typeface="Noto Serif KR" panose="02020400000000000000" pitchFamily="18" charset="-128"/>
                <a:ea typeface="Noto Serif KR" panose="02020400000000000000" pitchFamily="18" charset="-128"/>
                <a:cs typeface="+mj-cs"/>
              </a:rPr>
              <a:t>Fx 3 stykker skærekage og 1 pose slik á 135 g </a:t>
            </a:r>
          </a:p>
          <a:p>
            <a:pPr algn="r"/>
            <a:endParaRPr lang="da-DK" sz="2200" b="0" i="1" dirty="0">
              <a:solidFill>
                <a:srgbClr val="EE7136"/>
              </a:solidFill>
              <a:latin typeface="Noto Serif KR" panose="02020400000000000000" pitchFamily="18" charset="-128"/>
              <a:ea typeface="Noto Serif KR" panose="02020400000000000000" pitchFamily="18" charset="-128"/>
              <a:cs typeface="+mj-cs"/>
            </a:endParaRPr>
          </a:p>
          <a:p>
            <a:pPr algn="r"/>
            <a:r>
              <a:rPr lang="da-DK" sz="2200" b="0" i="1" dirty="0">
                <a:solidFill>
                  <a:srgbClr val="EE7136"/>
                </a:solidFill>
                <a:latin typeface="Noto Serif KR" panose="02020400000000000000" pitchFamily="18" charset="-128"/>
                <a:ea typeface="Noto Serif KR" panose="02020400000000000000" pitchFamily="18" charset="-128"/>
                <a:cs typeface="+mj-cs"/>
              </a:rPr>
              <a:t> </a:t>
            </a:r>
            <a:r>
              <a:rPr lang="da-DK" sz="2000" b="0" i="1" dirty="0">
                <a:solidFill>
                  <a:srgbClr val="EE7136"/>
                </a:solidFill>
                <a:latin typeface="Noto Serif KR" panose="02020400000000000000" pitchFamily="18" charset="-128"/>
                <a:ea typeface="Noto Serif KR" panose="02020400000000000000" pitchFamily="18" charset="-128"/>
                <a:cs typeface="+mj-cs"/>
              </a:rPr>
              <a:t>Læs mere på altomkost.dk </a:t>
            </a:r>
          </a:p>
          <a:p>
            <a:endParaRPr lang="da-DK" sz="2000" b="0" dirty="0">
              <a:solidFill>
                <a:srgbClr val="EE7136"/>
              </a:solidFill>
              <a:latin typeface="Noto Serif KR" panose="02020400000000000000" pitchFamily="18" charset="-128"/>
              <a:ea typeface="Noto Serif KR" panose="02020400000000000000" pitchFamily="18" charset="-128"/>
              <a:cs typeface="+mj-cs"/>
            </a:endParaRPr>
          </a:p>
          <a:p>
            <a:endParaRPr lang="da-DK" sz="2000" b="0" dirty="0">
              <a:solidFill>
                <a:srgbClr val="EE7136"/>
              </a:solidFill>
              <a:latin typeface="Noto Serif KR" panose="02020400000000000000" pitchFamily="18" charset="-128"/>
              <a:ea typeface="Noto Serif KR" panose="02020400000000000000" pitchFamily="18" charset="-128"/>
              <a:cs typeface="+mj-cs"/>
            </a:endParaRPr>
          </a:p>
        </p:txBody>
      </p:sp>
      <p:sp>
        <p:nvSpPr>
          <p:cNvPr id="15" name="Titel 1"/>
          <p:cNvSpPr>
            <a:spLocks noGrp="1"/>
          </p:cNvSpPr>
          <p:nvPr>
            <p:ph type="title"/>
          </p:nvPr>
        </p:nvSpPr>
        <p:spPr>
          <a:xfrm>
            <a:off x="387305" y="593486"/>
            <a:ext cx="9693127" cy="1180916"/>
          </a:xfrm>
        </p:spPr>
        <p:txBody>
          <a:bodyPr>
            <a:noAutofit/>
          </a:bodyPr>
          <a:lstStyle/>
          <a:p>
            <a:r>
              <a:rPr lang="da-DK" sz="2500" dirty="0">
                <a:solidFill>
                  <a:srgbClr val="EE7136"/>
                </a:solidFill>
                <a:latin typeface="Noto Serif KR Black" panose="02020900000000000000" pitchFamily="18" charset="-128"/>
                <a:ea typeface="Noto Serif KR Black" panose="02020900000000000000" pitchFamily="18" charset="-128"/>
              </a:rPr>
              <a:t>Her er eksempler på, hvor meget slik, kage, </a:t>
            </a:r>
            <a:br>
              <a:rPr lang="da-DK" sz="2500" dirty="0">
                <a:solidFill>
                  <a:srgbClr val="EE7136"/>
                </a:solidFill>
                <a:latin typeface="Noto Serif KR Black" panose="02020900000000000000" pitchFamily="18" charset="-128"/>
                <a:ea typeface="Noto Serif KR Black" panose="02020900000000000000" pitchFamily="18" charset="-128"/>
              </a:rPr>
            </a:br>
            <a:r>
              <a:rPr lang="da-DK" sz="2500" dirty="0">
                <a:solidFill>
                  <a:srgbClr val="EE7136"/>
                </a:solidFill>
                <a:latin typeface="Noto Serif KR Black" panose="02020900000000000000" pitchFamily="18" charset="-128"/>
                <a:ea typeface="Noto Serif KR Black" panose="02020900000000000000" pitchFamily="18" charset="-128"/>
              </a:rPr>
              <a:t>chokolade, is, kiks og chips du højst kan spise om ugen: </a:t>
            </a:r>
          </a:p>
        </p:txBody>
      </p:sp>
      <p:pic>
        <p:nvPicPr>
          <p:cNvPr id="17" name="Billede 16"/>
          <p:cNvPicPr>
            <a:picLocks noChangeAspect="1"/>
          </p:cNvPicPr>
          <p:nvPr/>
        </p:nvPicPr>
        <p:blipFill rotWithShape="1">
          <a:blip r:embed="rId4" cstate="print">
            <a:extLst>
              <a:ext uri="{28A0092B-C50C-407E-A947-70E740481C1C}">
                <a14:useLocalDpi xmlns:a14="http://schemas.microsoft.com/office/drawing/2010/main" val="0"/>
              </a:ext>
            </a:extLst>
          </a:blip>
          <a:srcRect l="30846" t="22530" r="32296" b="23221"/>
          <a:stretch/>
        </p:blipFill>
        <p:spPr>
          <a:xfrm>
            <a:off x="9144013" y="3429000"/>
            <a:ext cx="2492175" cy="2445404"/>
          </a:xfrm>
          <a:prstGeom prst="rect">
            <a:avLst/>
          </a:prstGeom>
        </p:spPr>
      </p:pic>
      <p:pic>
        <p:nvPicPr>
          <p:cNvPr id="11" name="Billed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39308960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ktangel 16"/>
          <p:cNvSpPr/>
          <p:nvPr/>
        </p:nvSpPr>
        <p:spPr>
          <a:xfrm>
            <a:off x="-25428" y="1"/>
            <a:ext cx="12242856" cy="6858000"/>
          </a:xfrm>
          <a:prstGeom prst="rect">
            <a:avLst/>
          </a:prstGeom>
          <a:solidFill>
            <a:srgbClr val="83CAE3"/>
          </a:solidFill>
          <a:ln>
            <a:solidFill>
              <a:srgbClr val="83CA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p:cNvSpPr>
            <a:spLocks noGrp="1"/>
          </p:cNvSpPr>
          <p:nvPr>
            <p:ph type="title"/>
          </p:nvPr>
        </p:nvSpPr>
        <p:spPr>
          <a:xfrm>
            <a:off x="1459885" y="1878205"/>
            <a:ext cx="4302740" cy="3184715"/>
          </a:xfrm>
        </p:spPr>
        <p:txBody>
          <a:bodyPr>
            <a:noAutofit/>
          </a:bodyPr>
          <a:lstStyle/>
          <a:p>
            <a:pPr>
              <a:lnSpc>
                <a:spcPct val="107000"/>
              </a:lnSpc>
              <a:spcAft>
                <a:spcPts val="800"/>
              </a:spcAft>
            </a:pPr>
            <a:r>
              <a:rPr lang="da-DK" sz="5000" dirty="0">
                <a:solidFill>
                  <a:srgbClr val="3862AB"/>
                </a:solidFill>
                <a:latin typeface="Noto Serif KR Black" panose="02020900000000000000" pitchFamily="18" charset="-128"/>
                <a:ea typeface="Noto Serif KR Black" panose="02020900000000000000" pitchFamily="18" charset="-128"/>
              </a:rPr>
              <a:t>Sluk tørsten i vand</a:t>
            </a:r>
            <a:endParaRPr lang="da-DK" sz="5000" dirty="0">
              <a:solidFill>
                <a:srgbClr val="EE7136"/>
              </a:solidFill>
              <a:latin typeface="Noto Serif KR SemiBold" panose="02020600000000000000" pitchFamily="18" charset="-128"/>
              <a:ea typeface="Noto Serif KR SemiBold" panose="02020600000000000000" pitchFamily="18" charset="-128"/>
              <a:cs typeface="Calibri" panose="020F0502020204030204" pitchFamily="34" charset="0"/>
            </a:endParaRPr>
          </a:p>
        </p:txBody>
      </p:sp>
      <p:sp>
        <p:nvSpPr>
          <p:cNvPr id="19"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20"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37</a:t>
            </a:fld>
            <a:endParaRPr lang="da-DK" dirty="0">
              <a:solidFill>
                <a:prstClr val="white"/>
              </a:solidFill>
              <a:latin typeface="Arial"/>
            </a:endParaRPr>
          </a:p>
        </p:txBody>
      </p:sp>
      <p:pic>
        <p:nvPicPr>
          <p:cNvPr id="21" name="Billed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pic>
        <p:nvPicPr>
          <p:cNvPr id="3" name="Billede 2"/>
          <p:cNvPicPr>
            <a:picLocks noChangeAspect="1"/>
          </p:cNvPicPr>
          <p:nvPr/>
        </p:nvPicPr>
        <p:blipFill rotWithShape="1">
          <a:blip r:embed="rId4" cstate="print">
            <a:extLst>
              <a:ext uri="{28A0092B-C50C-407E-A947-70E740481C1C}">
                <a14:useLocalDpi xmlns:a14="http://schemas.microsoft.com/office/drawing/2010/main" val="0"/>
              </a:ext>
            </a:extLst>
          </a:blip>
          <a:srcRect l="23515" t="21063" r="32075" b="16629"/>
          <a:stretch/>
        </p:blipFill>
        <p:spPr>
          <a:xfrm>
            <a:off x="7247938" y="2057401"/>
            <a:ext cx="2866983" cy="2682332"/>
          </a:xfrm>
          <a:prstGeom prst="rect">
            <a:avLst/>
          </a:prstGeom>
        </p:spPr>
      </p:pic>
      <p:pic>
        <p:nvPicPr>
          <p:cNvPr id="9" name="Billed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28510978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a:p>
        </p:txBody>
      </p:sp>
      <p:sp>
        <p:nvSpPr>
          <p:cNvPr id="5" name="Rektangel 4"/>
          <p:cNvSpPr/>
          <p:nvPr/>
        </p:nvSpPr>
        <p:spPr>
          <a:xfrm>
            <a:off x="0" y="0"/>
            <a:ext cx="12192000" cy="6872416"/>
          </a:xfrm>
          <a:prstGeom prst="rect">
            <a:avLst/>
          </a:prstGeom>
          <a:solidFill>
            <a:srgbClr val="83CAE3"/>
          </a:solidFill>
          <a:ln>
            <a:solidFill>
              <a:srgbClr val="83CA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p:cNvSpPr txBox="1">
            <a:spLocks/>
          </p:cNvSpPr>
          <p:nvPr/>
        </p:nvSpPr>
        <p:spPr>
          <a:xfrm>
            <a:off x="753975" y="524799"/>
            <a:ext cx="6815225" cy="1300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5000" dirty="0">
                <a:solidFill>
                  <a:srgbClr val="3862AB"/>
                </a:solidFill>
                <a:latin typeface="Noto Serif KR Black" panose="02020900000000000000" pitchFamily="18" charset="-128"/>
                <a:ea typeface="Noto Serif KR Black" panose="02020900000000000000" pitchFamily="18" charset="-128"/>
              </a:rPr>
              <a:t>Sluk tørsten i vand</a:t>
            </a:r>
          </a:p>
        </p:txBody>
      </p:sp>
      <p:sp>
        <p:nvSpPr>
          <p:cNvPr id="13"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4"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38</a:t>
            </a:fld>
            <a:endParaRPr lang="da-DK" dirty="0">
              <a:solidFill>
                <a:prstClr val="white"/>
              </a:solidFill>
              <a:latin typeface="Arial"/>
            </a:endParaRPr>
          </a:p>
        </p:txBody>
      </p:sp>
      <p:pic>
        <p:nvPicPr>
          <p:cNvPr id="15" name="Billed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sp>
        <p:nvSpPr>
          <p:cNvPr id="17" name="Pladsholder til tekst 6"/>
          <p:cNvSpPr txBox="1">
            <a:spLocks/>
          </p:cNvSpPr>
          <p:nvPr/>
        </p:nvSpPr>
        <p:spPr>
          <a:xfrm>
            <a:off x="3847453" y="2059014"/>
            <a:ext cx="7925447" cy="4290934"/>
          </a:xfrm>
          <a:prstGeom prst="rect">
            <a:avLst/>
          </a:prstGeom>
        </p:spPr>
        <p:txBody>
          <a:bodyPr vert="horz" lIns="0" tIns="0" rIns="0" bIns="0" rtlCol="0">
            <a:noAutofit/>
          </a:bodyPr>
          <a:lstStyle>
            <a:lvl1pPr marL="0" indent="0" algn="l" defTabSz="914400" rtl="0" eaLnBrk="1" latinLnBrk="0" hangingPunct="1">
              <a:lnSpc>
                <a:spcPct val="88000"/>
              </a:lnSpc>
              <a:spcBef>
                <a:spcPts val="0"/>
              </a:spcBef>
              <a:buFontTx/>
              <a:buNone/>
              <a:defRPr sz="3200" b="1" kern="1200">
                <a:solidFill>
                  <a:schemeClr val="tx2"/>
                </a:solidFill>
                <a:latin typeface="+mn-lt"/>
                <a:ea typeface="+mn-ea"/>
                <a:cs typeface="+mn-cs"/>
              </a:defRPr>
            </a:lvl1pPr>
            <a:lvl2pPr marL="216000" indent="-21600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2pPr>
            <a:lvl3pPr marL="432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3pPr>
            <a:lvl4pPr marL="648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4pPr>
            <a:lvl5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5pPr>
            <a:lvl6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6pPr>
            <a:lvl7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7pPr>
            <a:lvl8pPr marL="864000" indent="-216000" algn="l" defTabSz="914400" rtl="0" eaLnBrk="1" latinLnBrk="0" hangingPunct="1">
              <a:lnSpc>
                <a:spcPct val="92000"/>
              </a:lnSpc>
              <a:spcBef>
                <a:spcPts val="0"/>
              </a:spcBef>
              <a:buFont typeface="Arial" panose="020B0604020202020204" pitchFamily="34" charset="0"/>
              <a:buChar char="•"/>
              <a:defRPr sz="1800" b="1" kern="1200" baseline="0">
                <a:solidFill>
                  <a:schemeClr val="accent1"/>
                </a:solidFill>
                <a:latin typeface="+mn-lt"/>
                <a:ea typeface="+mn-ea"/>
                <a:cs typeface="+mn-cs"/>
              </a:defRPr>
            </a:lvl8pPr>
            <a:lvl9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9pPr>
          </a:lstStyle>
          <a:p>
            <a:pPr>
              <a:lnSpc>
                <a:spcPct val="100000"/>
              </a:lnSpc>
            </a:pPr>
            <a:r>
              <a:rPr lang="da-DK" sz="2000" b="0" dirty="0">
                <a:solidFill>
                  <a:srgbClr val="3862AB"/>
                </a:solidFill>
                <a:latin typeface="Noto Serif KR" panose="02020400000000000000" pitchFamily="18" charset="-128"/>
                <a:ea typeface="Noto Serif KR" panose="02020400000000000000" pitchFamily="18" charset="-128"/>
              </a:rPr>
              <a:t>Din krop har brug for vand for at fungere optimalt. Vand dækker dit væskebehov uden at bidrage med kalorier. </a:t>
            </a:r>
          </a:p>
          <a:p>
            <a:pPr>
              <a:lnSpc>
                <a:spcPct val="100000"/>
              </a:lnSpc>
            </a:pPr>
            <a:endParaRPr lang="da-DK" sz="2000" b="0" dirty="0">
              <a:solidFill>
                <a:srgbClr val="3862AB"/>
              </a:solidFill>
              <a:latin typeface="Noto Serif KR" panose="02020400000000000000" pitchFamily="18" charset="-128"/>
              <a:ea typeface="Noto Serif KR" panose="02020400000000000000" pitchFamily="18" charset="-128"/>
            </a:endParaRPr>
          </a:p>
          <a:p>
            <a:pPr>
              <a:lnSpc>
                <a:spcPct val="100000"/>
              </a:lnSpc>
            </a:pPr>
            <a:r>
              <a:rPr lang="da-DK" sz="2000" b="0" dirty="0">
                <a:solidFill>
                  <a:srgbClr val="3862AB"/>
                </a:solidFill>
                <a:latin typeface="Noto Serif KR" panose="02020400000000000000" pitchFamily="18" charset="-128"/>
                <a:ea typeface="Noto Serif KR" panose="02020400000000000000" pitchFamily="18" charset="-128"/>
              </a:rPr>
              <a:t>Af hensyn til din sundhed er det vigtigt, at du begrænser, hvor meget du drikker af alkohol og søde drikkevarer som fx sodavand, saftevand, sports- og energidrikke. Drik ikke alkohol for din sundheds skyld. Både sukkersødede drikkevarer og alkohol kan ved et højt indtag bidrage med mange kalorier.</a:t>
            </a:r>
          </a:p>
          <a:p>
            <a:pPr>
              <a:lnSpc>
                <a:spcPct val="100000"/>
              </a:lnSpc>
            </a:pPr>
            <a:endParaRPr lang="da-DK" sz="2000" b="0" dirty="0">
              <a:solidFill>
                <a:srgbClr val="3862AB"/>
              </a:solidFill>
              <a:latin typeface="Noto Serif KR" panose="02020400000000000000" pitchFamily="18" charset="-128"/>
              <a:ea typeface="Noto Serif KR" panose="02020400000000000000" pitchFamily="18" charset="-128"/>
              <a:sym typeface="Wingdings" panose="05000000000000000000" pitchFamily="2" charset="2"/>
            </a:endParaRPr>
          </a:p>
          <a:p>
            <a:pPr>
              <a:lnSpc>
                <a:spcPct val="100000"/>
              </a:lnSpc>
            </a:pPr>
            <a:r>
              <a:rPr lang="da-DK" sz="2000" b="0" dirty="0">
                <a:solidFill>
                  <a:srgbClr val="3862AB"/>
                </a:solidFill>
                <a:latin typeface="Noto Serif KR" panose="02020400000000000000" pitchFamily="18" charset="-128"/>
                <a:ea typeface="Noto Serif KR" panose="02020400000000000000" pitchFamily="18" charset="-128"/>
              </a:rPr>
              <a:t>Forskellige typer af drikkevarer har forskellige klimaaftryk. Da vi i Danmark drikker meget alkohol, kaffe, te og søde drikkevarer, udgør disse drikkevarer tilsammen en betydelig del af det klimaaftryk, der kommer fra vores mad og drikke. </a:t>
            </a:r>
          </a:p>
          <a:p>
            <a:pPr>
              <a:lnSpc>
                <a:spcPct val="100000"/>
              </a:lnSpc>
            </a:pPr>
            <a:endParaRPr lang="da-DK" sz="2000" b="0" dirty="0">
              <a:solidFill>
                <a:srgbClr val="3862AB"/>
              </a:solidFill>
              <a:latin typeface="Noto Serif KR" panose="02020400000000000000" pitchFamily="18" charset="-128"/>
              <a:ea typeface="Noto Serif KR" panose="02020400000000000000" pitchFamily="18" charset="-128"/>
            </a:endParaRPr>
          </a:p>
          <a:p>
            <a:pPr>
              <a:lnSpc>
                <a:spcPct val="100000"/>
              </a:lnSpc>
            </a:pPr>
            <a:r>
              <a:rPr lang="da-DK" sz="2000" b="0" dirty="0">
                <a:solidFill>
                  <a:srgbClr val="3862AB"/>
                </a:solidFill>
                <a:latin typeface="Noto Serif KR" panose="02020400000000000000" pitchFamily="18" charset="-128"/>
                <a:ea typeface="Noto Serif KR" panose="02020400000000000000" pitchFamily="18" charset="-128"/>
              </a:rPr>
              <a:t>Vand fra hanen er det mest klimavenlige valg. </a:t>
            </a:r>
            <a:endParaRPr lang="da-DK" sz="2000" b="0" dirty="0">
              <a:solidFill>
                <a:srgbClr val="3862AB"/>
              </a:solidFill>
              <a:latin typeface="Noto Serif KR" panose="02020400000000000000" pitchFamily="18" charset="-128"/>
              <a:ea typeface="Noto Serif KR" panose="02020400000000000000" pitchFamily="18" charset="-128"/>
              <a:sym typeface="Wingdings" panose="05000000000000000000" pitchFamily="2" charset="2"/>
            </a:endParaRPr>
          </a:p>
          <a:p>
            <a:pPr>
              <a:lnSpc>
                <a:spcPct val="100000"/>
              </a:lnSpc>
            </a:pPr>
            <a:endParaRPr lang="da-DK" sz="2000" b="0" dirty="0">
              <a:solidFill>
                <a:srgbClr val="3862AB"/>
              </a:solidFill>
              <a:latin typeface="Noto Serif KR" panose="02020400000000000000" pitchFamily="18" charset="-128"/>
              <a:ea typeface="Noto Serif KR" panose="02020400000000000000" pitchFamily="18" charset="-128"/>
              <a:sym typeface="Wingdings" panose="05000000000000000000" pitchFamily="2" charset="2"/>
            </a:endParaRPr>
          </a:p>
        </p:txBody>
      </p:sp>
      <p:pic>
        <p:nvPicPr>
          <p:cNvPr id="16" name="Billede 15"/>
          <p:cNvPicPr>
            <a:picLocks noChangeAspect="1"/>
          </p:cNvPicPr>
          <p:nvPr/>
        </p:nvPicPr>
        <p:blipFill rotWithShape="1">
          <a:blip r:embed="rId4" cstate="print">
            <a:extLst>
              <a:ext uri="{28A0092B-C50C-407E-A947-70E740481C1C}">
                <a14:useLocalDpi xmlns:a14="http://schemas.microsoft.com/office/drawing/2010/main" val="0"/>
              </a:ext>
            </a:extLst>
          </a:blip>
          <a:srcRect l="23515" t="21063" r="32075" b="16629"/>
          <a:stretch/>
        </p:blipFill>
        <p:spPr>
          <a:xfrm>
            <a:off x="147456" y="2726175"/>
            <a:ext cx="3334231" cy="3119486"/>
          </a:xfrm>
          <a:prstGeom prst="rect">
            <a:avLst/>
          </a:prstGeom>
        </p:spPr>
      </p:pic>
      <p:pic>
        <p:nvPicPr>
          <p:cNvPr id="12" name="Billed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3342081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p:cNvSpPr/>
          <p:nvPr/>
        </p:nvSpPr>
        <p:spPr>
          <a:xfrm>
            <a:off x="-27931" y="0"/>
            <a:ext cx="12219932" cy="6941127"/>
          </a:xfrm>
          <a:prstGeom prst="rect">
            <a:avLst/>
          </a:prstGeom>
          <a:solidFill>
            <a:srgbClr val="83CAE3"/>
          </a:solidFill>
          <a:ln>
            <a:solidFill>
              <a:srgbClr val="83CA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ladsholder til sidefod 1"/>
          <p:cNvSpPr txBox="1">
            <a:spLocks/>
          </p:cNvSpPr>
          <p:nvPr/>
        </p:nvSpPr>
        <p:spPr>
          <a:xfrm>
            <a:off x="657948" y="6573366"/>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a:solidFill>
                  <a:prstClr val="white"/>
                </a:solidFill>
                <a:latin typeface="Arial"/>
              </a:rPr>
              <a:t>/ Fødevarestyrelsen / Titel på præsentation</a:t>
            </a:r>
            <a:endParaRPr lang="da-DK" dirty="0">
              <a:solidFill>
                <a:prstClr val="white"/>
              </a:solidFill>
              <a:latin typeface="Arial"/>
            </a:endParaRPr>
          </a:p>
        </p:txBody>
      </p:sp>
      <p:sp>
        <p:nvSpPr>
          <p:cNvPr id="29" name="Rektangel 28"/>
          <p:cNvSpPr/>
          <p:nvPr/>
        </p:nvSpPr>
        <p:spPr>
          <a:xfrm>
            <a:off x="-28456" y="590420"/>
            <a:ext cx="4642986" cy="6350707"/>
          </a:xfrm>
          <a:prstGeom prst="rect">
            <a:avLst/>
          </a:prstGeom>
          <a:solidFill>
            <a:srgbClr val="F5C0B6"/>
          </a:solidFill>
          <a:ln>
            <a:solidFill>
              <a:srgbClr val="F5C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Pladsholder til slidenummer 2"/>
          <p:cNvSpPr txBox="1">
            <a:spLocks/>
          </p:cNvSpPr>
          <p:nvPr/>
        </p:nvSpPr>
        <p:spPr>
          <a:xfrm>
            <a:off x="326749" y="6573366"/>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39</a:t>
            </a:fld>
            <a:endParaRPr lang="da-DK" dirty="0">
              <a:solidFill>
                <a:prstClr val="white"/>
              </a:solidFill>
              <a:latin typeface="Arial"/>
            </a:endParaRPr>
          </a:p>
        </p:txBody>
      </p:sp>
      <p:sp>
        <p:nvSpPr>
          <p:cNvPr id="17" name="Rektangel 16"/>
          <p:cNvSpPr/>
          <p:nvPr/>
        </p:nvSpPr>
        <p:spPr>
          <a:xfrm>
            <a:off x="4614530" y="1408765"/>
            <a:ext cx="7270151" cy="4837770"/>
          </a:xfrm>
          <a:prstGeom prst="rect">
            <a:avLst/>
          </a:prstGeom>
          <a:solidFill>
            <a:srgbClr val="898DC5"/>
          </a:solidFill>
          <a:ln>
            <a:solidFill>
              <a:srgbClr val="898D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 name="Pladsholder til indhold 2"/>
          <p:cNvSpPr txBox="1">
            <a:spLocks/>
          </p:cNvSpPr>
          <p:nvPr/>
        </p:nvSpPr>
        <p:spPr>
          <a:xfrm>
            <a:off x="-28456" y="3024503"/>
            <a:ext cx="6010869" cy="3897656"/>
          </a:xfrm>
          <a:prstGeom prst="rect">
            <a:avLst/>
          </a:prstGeom>
          <a:solidFill>
            <a:srgbClr val="EDD069"/>
          </a:solidFill>
          <a:ln>
            <a:solidFill>
              <a:srgbClr val="EDD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da-DK" sz="2800" dirty="0">
              <a:solidFill>
                <a:srgbClr val="EE7136"/>
              </a:solidFill>
              <a:latin typeface="Noto Serif KR" panose="02020400000000000000" pitchFamily="18" charset="-128"/>
              <a:ea typeface="Noto Serif KR" panose="02020400000000000000" pitchFamily="18" charset="-128"/>
            </a:endParaRPr>
          </a:p>
        </p:txBody>
      </p:sp>
      <p:sp>
        <p:nvSpPr>
          <p:cNvPr id="32" name="Pladsholder til indhold 2"/>
          <p:cNvSpPr txBox="1">
            <a:spLocks/>
          </p:cNvSpPr>
          <p:nvPr/>
        </p:nvSpPr>
        <p:spPr>
          <a:xfrm>
            <a:off x="88058" y="2881632"/>
            <a:ext cx="5723156" cy="35388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endParaRPr lang="da-DK" sz="1100" dirty="0">
              <a:solidFill>
                <a:srgbClr val="EE7136"/>
              </a:solidFill>
              <a:latin typeface="Noto Serif KR" panose="02020400000000000000" pitchFamily="18" charset="-128"/>
              <a:ea typeface="Noto Serif KR" panose="02020400000000000000" pitchFamily="18" charset="-128"/>
            </a:endParaRPr>
          </a:p>
          <a:p>
            <a:pPr>
              <a:lnSpc>
                <a:spcPct val="120000"/>
              </a:lnSpc>
            </a:pPr>
            <a:r>
              <a:rPr lang="da-DK" sz="2000" dirty="0">
                <a:solidFill>
                  <a:srgbClr val="EE7136"/>
                </a:solidFill>
                <a:latin typeface="Noto Serif KR" panose="02020400000000000000" pitchFamily="18" charset="-128"/>
                <a:ea typeface="Noto Serif KR" panose="02020400000000000000" pitchFamily="18" charset="-128"/>
              </a:rPr>
              <a:t>Drik vand når du er tørstig, til dine måltider, og når du er fysisk aktiv.</a:t>
            </a:r>
          </a:p>
          <a:p>
            <a:pPr>
              <a:lnSpc>
                <a:spcPct val="120000"/>
              </a:lnSpc>
            </a:pPr>
            <a:r>
              <a:rPr lang="da-DK" sz="2000" dirty="0">
                <a:solidFill>
                  <a:srgbClr val="EE7136"/>
                </a:solidFill>
                <a:latin typeface="Noto Serif KR" panose="02020400000000000000" pitchFamily="18" charset="-128"/>
                <a:ea typeface="Noto Serif KR" panose="02020400000000000000" pitchFamily="18" charset="-128"/>
              </a:rPr>
              <a:t>Det er som regel tilstrækkeligt at drikke 1-1½ liter væske i døgnet. Både vand, kaffe og te, mælk, juice og andre drikkevarer tæller med i dit væskeindtag. </a:t>
            </a:r>
          </a:p>
          <a:p>
            <a:pPr>
              <a:lnSpc>
                <a:spcPct val="120000"/>
              </a:lnSpc>
            </a:pPr>
            <a:r>
              <a:rPr lang="da-DK" sz="2000" dirty="0">
                <a:solidFill>
                  <a:srgbClr val="EE7136"/>
                </a:solidFill>
                <a:latin typeface="Noto Serif KR" panose="02020400000000000000" pitchFamily="18" charset="-128"/>
                <a:ea typeface="Noto Serif KR" panose="02020400000000000000" pitchFamily="18" charset="-128"/>
              </a:rPr>
              <a:t>Når du er fysisk aktiv eller sveder meget, har du brug for at drikke mere væske end normalt.</a:t>
            </a:r>
          </a:p>
        </p:txBody>
      </p:sp>
      <p:sp>
        <p:nvSpPr>
          <p:cNvPr id="26"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27"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39</a:t>
            </a:fld>
            <a:endParaRPr lang="da-DK" dirty="0">
              <a:solidFill>
                <a:prstClr val="white"/>
              </a:solidFill>
              <a:latin typeface="Arial"/>
            </a:endParaRPr>
          </a:p>
        </p:txBody>
      </p:sp>
      <p:pic>
        <p:nvPicPr>
          <p:cNvPr id="28" name="Billed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sp>
        <p:nvSpPr>
          <p:cNvPr id="30" name="Pladsholder til indhold 2"/>
          <p:cNvSpPr txBox="1">
            <a:spLocks/>
          </p:cNvSpPr>
          <p:nvPr/>
        </p:nvSpPr>
        <p:spPr>
          <a:xfrm>
            <a:off x="430112" y="920842"/>
            <a:ext cx="3660460" cy="189384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da-DK" sz="5000" dirty="0">
                <a:solidFill>
                  <a:srgbClr val="DC606E"/>
                </a:solidFill>
                <a:latin typeface="Noto Serif KR Black" panose="02020900000000000000" pitchFamily="18" charset="-128"/>
                <a:ea typeface="Noto Serif KR Black" panose="02020900000000000000" pitchFamily="18" charset="-128"/>
                <a:cs typeface="+mj-cs"/>
              </a:rPr>
              <a:t>Sluk</a:t>
            </a:r>
            <a:r>
              <a:rPr lang="da-DK" sz="5000" dirty="0">
                <a:solidFill>
                  <a:srgbClr val="3862AB"/>
                </a:solidFill>
                <a:latin typeface="Noto Serif KR Black" panose="02020900000000000000" pitchFamily="18" charset="-128"/>
                <a:ea typeface="Noto Serif KR Black" panose="02020900000000000000" pitchFamily="18" charset="-128"/>
              </a:rPr>
              <a:t> </a:t>
            </a:r>
            <a:r>
              <a:rPr lang="da-DK" sz="5000" dirty="0">
                <a:solidFill>
                  <a:srgbClr val="DC606E"/>
                </a:solidFill>
                <a:latin typeface="Noto Serif KR Black" panose="02020900000000000000" pitchFamily="18" charset="-128"/>
                <a:ea typeface="Noto Serif KR Black" panose="02020900000000000000" pitchFamily="18" charset="-128"/>
                <a:cs typeface="+mj-cs"/>
              </a:rPr>
              <a:t>tørsten i vand</a:t>
            </a:r>
          </a:p>
        </p:txBody>
      </p:sp>
      <p:sp>
        <p:nvSpPr>
          <p:cNvPr id="18" name="Pladsholder til indhold 2"/>
          <p:cNvSpPr txBox="1">
            <a:spLocks/>
          </p:cNvSpPr>
          <p:nvPr/>
        </p:nvSpPr>
        <p:spPr>
          <a:xfrm>
            <a:off x="5982412" y="1618580"/>
            <a:ext cx="5797941" cy="44350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da-DK" sz="2000" dirty="0">
                <a:solidFill>
                  <a:srgbClr val="373D8D"/>
                </a:solidFill>
                <a:latin typeface="Noto Serif KR" panose="02020400000000000000" pitchFamily="18" charset="-128"/>
                <a:ea typeface="Noto Serif KR" panose="02020400000000000000" pitchFamily="18" charset="-128"/>
              </a:rPr>
              <a:t>Skru ned for alkohol. Læs om Sundhedsstyrelsens udmeldinger om alkohol på sst.dk.</a:t>
            </a:r>
          </a:p>
          <a:p>
            <a:pPr>
              <a:lnSpc>
                <a:spcPct val="120000"/>
              </a:lnSpc>
            </a:pPr>
            <a:r>
              <a:rPr lang="da-DK" sz="2000" dirty="0">
                <a:solidFill>
                  <a:srgbClr val="373D8D"/>
                </a:solidFill>
                <a:latin typeface="Noto Serif KR" panose="02020400000000000000" pitchFamily="18" charset="-128"/>
                <a:ea typeface="Noto Serif KR" panose="02020400000000000000" pitchFamily="18" charset="-128"/>
              </a:rPr>
              <a:t>Køb ikke ind til et lager af søde drikkevarer – så fristes du ikke til at drikke for meget af dem.</a:t>
            </a:r>
          </a:p>
          <a:p>
            <a:pPr>
              <a:lnSpc>
                <a:spcPct val="120000"/>
              </a:lnSpc>
            </a:pPr>
            <a:r>
              <a:rPr lang="da-DK" sz="2000" dirty="0">
                <a:solidFill>
                  <a:srgbClr val="373D8D"/>
                </a:solidFill>
                <a:latin typeface="Noto Serif KR" panose="02020400000000000000" pitchFamily="18" charset="-128"/>
                <a:ea typeface="Noto Serif KR" panose="02020400000000000000" pitchFamily="18" charset="-128"/>
              </a:rPr>
              <a:t>For voksne, der regelmæssigt drikker fx sodavand, kan sukkerfrie drikkevarer være en midlertidig løsning i forhold til at skære ned på indtaget af de sukkersødede drikkevarer.</a:t>
            </a:r>
          </a:p>
        </p:txBody>
      </p:sp>
      <p:pic>
        <p:nvPicPr>
          <p:cNvPr id="15" name="Billed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898403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CAA81A8-1137-A640-81D7-295B67A1A1B1}"/>
              </a:ext>
            </a:extLst>
          </p:cNvPr>
          <p:cNvSpPr txBox="1"/>
          <p:nvPr/>
        </p:nvSpPr>
        <p:spPr>
          <a:xfrm>
            <a:off x="1842429" y="586761"/>
            <a:ext cx="1934889" cy="369332"/>
          </a:xfrm>
          <a:prstGeom prst="rect">
            <a:avLst/>
          </a:prstGeom>
          <a:noFill/>
        </p:spPr>
        <p:txBody>
          <a:bodyPr wrap="none" rtlCol="0">
            <a:spAutoFit/>
          </a:bodyPr>
          <a:lstStyle/>
          <a:p>
            <a:r>
              <a:rPr lang="da-DK" dirty="0"/>
              <a:t>Simple sukkerarter</a:t>
            </a:r>
          </a:p>
        </p:txBody>
      </p:sp>
      <p:sp>
        <p:nvSpPr>
          <p:cNvPr id="6" name="TextBox 5">
            <a:extLst>
              <a:ext uri="{FF2B5EF4-FFF2-40B4-BE49-F238E27FC236}">
                <a16:creationId xmlns:a16="http://schemas.microsoft.com/office/drawing/2014/main" id="{6B9C751B-665A-C844-BF7F-8F1C1768D0A8}"/>
              </a:ext>
            </a:extLst>
          </p:cNvPr>
          <p:cNvSpPr txBox="1"/>
          <p:nvPr/>
        </p:nvSpPr>
        <p:spPr>
          <a:xfrm>
            <a:off x="5755311" y="586761"/>
            <a:ext cx="895758" cy="369332"/>
          </a:xfrm>
          <a:prstGeom prst="rect">
            <a:avLst/>
          </a:prstGeom>
          <a:noFill/>
        </p:spPr>
        <p:txBody>
          <a:bodyPr wrap="none" rtlCol="0">
            <a:spAutoFit/>
          </a:bodyPr>
          <a:lstStyle/>
          <a:p>
            <a:r>
              <a:rPr lang="da-DK" dirty="0"/>
              <a:t>Stivelse</a:t>
            </a:r>
          </a:p>
        </p:txBody>
      </p:sp>
      <p:sp>
        <p:nvSpPr>
          <p:cNvPr id="7" name="TextBox 6">
            <a:extLst>
              <a:ext uri="{FF2B5EF4-FFF2-40B4-BE49-F238E27FC236}">
                <a16:creationId xmlns:a16="http://schemas.microsoft.com/office/drawing/2014/main" id="{32D3F596-1311-8B43-B627-559A07BB487F}"/>
              </a:ext>
            </a:extLst>
          </p:cNvPr>
          <p:cNvSpPr txBox="1"/>
          <p:nvPr/>
        </p:nvSpPr>
        <p:spPr>
          <a:xfrm>
            <a:off x="9602988" y="586761"/>
            <a:ext cx="1024511" cy="369332"/>
          </a:xfrm>
          <a:prstGeom prst="rect">
            <a:avLst/>
          </a:prstGeom>
          <a:noFill/>
        </p:spPr>
        <p:txBody>
          <a:bodyPr wrap="none" rtlCol="0">
            <a:spAutoFit/>
          </a:bodyPr>
          <a:lstStyle/>
          <a:p>
            <a:r>
              <a:rPr lang="da-DK" dirty="0"/>
              <a:t>Kostfibre</a:t>
            </a:r>
          </a:p>
        </p:txBody>
      </p:sp>
      <p:sp>
        <p:nvSpPr>
          <p:cNvPr id="8" name="Rounded Rectangle 7">
            <a:extLst>
              <a:ext uri="{FF2B5EF4-FFF2-40B4-BE49-F238E27FC236}">
                <a16:creationId xmlns:a16="http://schemas.microsoft.com/office/drawing/2014/main" id="{4F2AE7A0-C4A1-C64F-97C3-73FDB1788B1D}"/>
              </a:ext>
            </a:extLst>
          </p:cNvPr>
          <p:cNvSpPr/>
          <p:nvPr/>
        </p:nvSpPr>
        <p:spPr>
          <a:xfrm>
            <a:off x="2635177" y="1258273"/>
            <a:ext cx="422030" cy="36933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9" name="Straight Connector 8">
            <a:extLst>
              <a:ext uri="{FF2B5EF4-FFF2-40B4-BE49-F238E27FC236}">
                <a16:creationId xmlns:a16="http://schemas.microsoft.com/office/drawing/2014/main" id="{78BFCF60-5CF5-144D-98CD-613C40564F52}"/>
              </a:ext>
            </a:extLst>
          </p:cNvPr>
          <p:cNvCxnSpPr>
            <a:stCxn id="8" idx="3"/>
          </p:cNvCxnSpPr>
          <p:nvPr/>
        </p:nvCxnSpPr>
        <p:spPr>
          <a:xfrm>
            <a:off x="3057207" y="1442939"/>
            <a:ext cx="230045"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66EF1C71-FEAF-A24E-A4B0-D243B41EF5D1}"/>
              </a:ext>
            </a:extLst>
          </p:cNvPr>
          <p:cNvSpPr/>
          <p:nvPr/>
        </p:nvSpPr>
        <p:spPr>
          <a:xfrm>
            <a:off x="3287252" y="1258273"/>
            <a:ext cx="422030" cy="36933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ounded Rectangle 10">
            <a:extLst>
              <a:ext uri="{FF2B5EF4-FFF2-40B4-BE49-F238E27FC236}">
                <a16:creationId xmlns:a16="http://schemas.microsoft.com/office/drawing/2014/main" id="{F31AF435-7B33-6841-9570-DBC10DFB86F1}"/>
              </a:ext>
            </a:extLst>
          </p:cNvPr>
          <p:cNvSpPr/>
          <p:nvPr/>
        </p:nvSpPr>
        <p:spPr>
          <a:xfrm>
            <a:off x="1842429" y="1258273"/>
            <a:ext cx="422030" cy="36933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ounded Rectangle 11">
            <a:extLst>
              <a:ext uri="{FF2B5EF4-FFF2-40B4-BE49-F238E27FC236}">
                <a16:creationId xmlns:a16="http://schemas.microsoft.com/office/drawing/2014/main" id="{58D46B22-3C97-D246-8EB3-D21BA0C7A52D}"/>
              </a:ext>
            </a:extLst>
          </p:cNvPr>
          <p:cNvSpPr/>
          <p:nvPr/>
        </p:nvSpPr>
        <p:spPr>
          <a:xfrm>
            <a:off x="4656321" y="1298548"/>
            <a:ext cx="287898" cy="28135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ounded Rectangle 12">
            <a:extLst>
              <a:ext uri="{FF2B5EF4-FFF2-40B4-BE49-F238E27FC236}">
                <a16:creationId xmlns:a16="http://schemas.microsoft.com/office/drawing/2014/main" id="{9A6C520D-4BA6-544F-9632-035A622963AC}"/>
              </a:ext>
            </a:extLst>
          </p:cNvPr>
          <p:cNvSpPr/>
          <p:nvPr/>
        </p:nvSpPr>
        <p:spPr>
          <a:xfrm>
            <a:off x="5177972" y="1302262"/>
            <a:ext cx="287898" cy="28135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 name="Straight Connector 13">
            <a:extLst>
              <a:ext uri="{FF2B5EF4-FFF2-40B4-BE49-F238E27FC236}">
                <a16:creationId xmlns:a16="http://schemas.microsoft.com/office/drawing/2014/main" id="{73FFE1EC-BC77-A543-BE56-56461910D9D0}"/>
              </a:ext>
            </a:extLst>
          </p:cNvPr>
          <p:cNvCxnSpPr/>
          <p:nvPr/>
        </p:nvCxnSpPr>
        <p:spPr>
          <a:xfrm>
            <a:off x="4945455" y="1442940"/>
            <a:ext cx="23004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3100B38-E551-CD4B-9663-70DEAAE80124}"/>
              </a:ext>
            </a:extLst>
          </p:cNvPr>
          <p:cNvCxnSpPr/>
          <p:nvPr/>
        </p:nvCxnSpPr>
        <p:spPr>
          <a:xfrm>
            <a:off x="5453966" y="1439225"/>
            <a:ext cx="230045"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Rounded Rectangle 15">
            <a:extLst>
              <a:ext uri="{FF2B5EF4-FFF2-40B4-BE49-F238E27FC236}">
                <a16:creationId xmlns:a16="http://schemas.microsoft.com/office/drawing/2014/main" id="{0E5A012D-84BD-A249-B67C-CACE80C62822}"/>
              </a:ext>
            </a:extLst>
          </p:cNvPr>
          <p:cNvSpPr/>
          <p:nvPr/>
        </p:nvSpPr>
        <p:spPr>
          <a:xfrm>
            <a:off x="5684011" y="1298548"/>
            <a:ext cx="287898" cy="28135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ounded Rectangle 16">
            <a:extLst>
              <a:ext uri="{FF2B5EF4-FFF2-40B4-BE49-F238E27FC236}">
                <a16:creationId xmlns:a16="http://schemas.microsoft.com/office/drawing/2014/main" id="{ABC8D5D4-500D-5A4F-BA2E-A9B0FA678FEC}"/>
              </a:ext>
            </a:extLst>
          </p:cNvPr>
          <p:cNvSpPr/>
          <p:nvPr/>
        </p:nvSpPr>
        <p:spPr>
          <a:xfrm>
            <a:off x="6205662" y="1302262"/>
            <a:ext cx="287898" cy="28135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8" name="Straight Connector 17">
            <a:extLst>
              <a:ext uri="{FF2B5EF4-FFF2-40B4-BE49-F238E27FC236}">
                <a16:creationId xmlns:a16="http://schemas.microsoft.com/office/drawing/2014/main" id="{476E3D64-A9DB-0741-9F6E-83C12EAD35E3}"/>
              </a:ext>
            </a:extLst>
          </p:cNvPr>
          <p:cNvCxnSpPr/>
          <p:nvPr/>
        </p:nvCxnSpPr>
        <p:spPr>
          <a:xfrm>
            <a:off x="5973145" y="1442940"/>
            <a:ext cx="23004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7D0303D-9F4E-2F45-A1B8-537253229849}"/>
              </a:ext>
            </a:extLst>
          </p:cNvPr>
          <p:cNvCxnSpPr/>
          <p:nvPr/>
        </p:nvCxnSpPr>
        <p:spPr>
          <a:xfrm>
            <a:off x="6481656" y="1439225"/>
            <a:ext cx="230045"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Rounded Rectangle 19">
            <a:extLst>
              <a:ext uri="{FF2B5EF4-FFF2-40B4-BE49-F238E27FC236}">
                <a16:creationId xmlns:a16="http://schemas.microsoft.com/office/drawing/2014/main" id="{A51ED847-259C-3541-922A-94A8BF427E70}"/>
              </a:ext>
            </a:extLst>
          </p:cNvPr>
          <p:cNvSpPr/>
          <p:nvPr/>
        </p:nvSpPr>
        <p:spPr>
          <a:xfrm>
            <a:off x="6714173" y="1298548"/>
            <a:ext cx="287898" cy="28135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Rounded Rectangle 20">
            <a:extLst>
              <a:ext uri="{FF2B5EF4-FFF2-40B4-BE49-F238E27FC236}">
                <a16:creationId xmlns:a16="http://schemas.microsoft.com/office/drawing/2014/main" id="{66ED334C-8E3B-1B43-B2AE-23F1F7F1550D}"/>
              </a:ext>
            </a:extLst>
          </p:cNvPr>
          <p:cNvSpPr/>
          <p:nvPr/>
        </p:nvSpPr>
        <p:spPr>
          <a:xfrm>
            <a:off x="7233352" y="1288727"/>
            <a:ext cx="287898" cy="28135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2" name="Straight Connector 21">
            <a:extLst>
              <a:ext uri="{FF2B5EF4-FFF2-40B4-BE49-F238E27FC236}">
                <a16:creationId xmlns:a16="http://schemas.microsoft.com/office/drawing/2014/main" id="{969D5D17-9750-0741-9545-125FADEB1A94}"/>
              </a:ext>
            </a:extLst>
          </p:cNvPr>
          <p:cNvCxnSpPr/>
          <p:nvPr/>
        </p:nvCxnSpPr>
        <p:spPr>
          <a:xfrm>
            <a:off x="7000835" y="1429405"/>
            <a:ext cx="230045"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79922CBA-0BD0-8343-AEF0-5CA29EDFA7FF}"/>
              </a:ext>
            </a:extLst>
          </p:cNvPr>
          <p:cNvSpPr/>
          <p:nvPr/>
        </p:nvSpPr>
        <p:spPr>
          <a:xfrm>
            <a:off x="8648504" y="1285014"/>
            <a:ext cx="287898" cy="28135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ounded Rectangle 23">
            <a:extLst>
              <a:ext uri="{FF2B5EF4-FFF2-40B4-BE49-F238E27FC236}">
                <a16:creationId xmlns:a16="http://schemas.microsoft.com/office/drawing/2014/main" id="{6C0AFE75-1EEC-484C-BE59-9C208DE95A37}"/>
              </a:ext>
            </a:extLst>
          </p:cNvPr>
          <p:cNvSpPr/>
          <p:nvPr/>
        </p:nvSpPr>
        <p:spPr>
          <a:xfrm>
            <a:off x="9170155" y="1288728"/>
            <a:ext cx="287898" cy="28135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5" name="Straight Connector 24">
            <a:extLst>
              <a:ext uri="{FF2B5EF4-FFF2-40B4-BE49-F238E27FC236}">
                <a16:creationId xmlns:a16="http://schemas.microsoft.com/office/drawing/2014/main" id="{394F6D61-4E95-CD43-81E3-48590A52FEBC}"/>
              </a:ext>
            </a:extLst>
          </p:cNvPr>
          <p:cNvCxnSpPr/>
          <p:nvPr/>
        </p:nvCxnSpPr>
        <p:spPr>
          <a:xfrm>
            <a:off x="8937638" y="1429406"/>
            <a:ext cx="23004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2D23C37-F8F2-2F42-AE9F-08421C5E98C4}"/>
              </a:ext>
            </a:extLst>
          </p:cNvPr>
          <p:cNvCxnSpPr/>
          <p:nvPr/>
        </p:nvCxnSpPr>
        <p:spPr>
          <a:xfrm>
            <a:off x="9446149" y="1425691"/>
            <a:ext cx="230045"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Rounded Rectangle 26">
            <a:extLst>
              <a:ext uri="{FF2B5EF4-FFF2-40B4-BE49-F238E27FC236}">
                <a16:creationId xmlns:a16="http://schemas.microsoft.com/office/drawing/2014/main" id="{99235AA7-7406-DA42-8A81-5E32EBE43303}"/>
              </a:ext>
            </a:extLst>
          </p:cNvPr>
          <p:cNvSpPr/>
          <p:nvPr/>
        </p:nvSpPr>
        <p:spPr>
          <a:xfrm>
            <a:off x="9676194" y="1285014"/>
            <a:ext cx="287898" cy="28135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Rounded Rectangle 27">
            <a:extLst>
              <a:ext uri="{FF2B5EF4-FFF2-40B4-BE49-F238E27FC236}">
                <a16:creationId xmlns:a16="http://schemas.microsoft.com/office/drawing/2014/main" id="{A9F98B74-5F0D-724C-B8CD-1DB203DC0092}"/>
              </a:ext>
            </a:extLst>
          </p:cNvPr>
          <p:cNvSpPr/>
          <p:nvPr/>
        </p:nvSpPr>
        <p:spPr>
          <a:xfrm>
            <a:off x="10197845" y="1288728"/>
            <a:ext cx="287898" cy="28135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9" name="Straight Connector 28">
            <a:extLst>
              <a:ext uri="{FF2B5EF4-FFF2-40B4-BE49-F238E27FC236}">
                <a16:creationId xmlns:a16="http://schemas.microsoft.com/office/drawing/2014/main" id="{58D41F39-68C1-8B40-A3B7-B92FF795468C}"/>
              </a:ext>
            </a:extLst>
          </p:cNvPr>
          <p:cNvCxnSpPr/>
          <p:nvPr/>
        </p:nvCxnSpPr>
        <p:spPr>
          <a:xfrm>
            <a:off x="9965328" y="1429406"/>
            <a:ext cx="23004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79E6D9A-DC8F-834C-83BD-F8BFB046E50B}"/>
              </a:ext>
            </a:extLst>
          </p:cNvPr>
          <p:cNvCxnSpPr/>
          <p:nvPr/>
        </p:nvCxnSpPr>
        <p:spPr>
          <a:xfrm>
            <a:off x="10473839" y="1425691"/>
            <a:ext cx="230045"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Rounded Rectangle 30">
            <a:extLst>
              <a:ext uri="{FF2B5EF4-FFF2-40B4-BE49-F238E27FC236}">
                <a16:creationId xmlns:a16="http://schemas.microsoft.com/office/drawing/2014/main" id="{8F6EB9D2-40D9-964B-80A7-F7716545E41F}"/>
              </a:ext>
            </a:extLst>
          </p:cNvPr>
          <p:cNvSpPr/>
          <p:nvPr/>
        </p:nvSpPr>
        <p:spPr>
          <a:xfrm>
            <a:off x="10706356" y="1285014"/>
            <a:ext cx="287898" cy="28135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 name="Rounded Rectangle 31">
            <a:extLst>
              <a:ext uri="{FF2B5EF4-FFF2-40B4-BE49-F238E27FC236}">
                <a16:creationId xmlns:a16="http://schemas.microsoft.com/office/drawing/2014/main" id="{9DC7B29D-F5C4-9B46-B8D6-4E5B234E746A}"/>
              </a:ext>
            </a:extLst>
          </p:cNvPr>
          <p:cNvSpPr/>
          <p:nvPr/>
        </p:nvSpPr>
        <p:spPr>
          <a:xfrm>
            <a:off x="11225535" y="1275193"/>
            <a:ext cx="287898" cy="28135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3" name="Straight Connector 32">
            <a:extLst>
              <a:ext uri="{FF2B5EF4-FFF2-40B4-BE49-F238E27FC236}">
                <a16:creationId xmlns:a16="http://schemas.microsoft.com/office/drawing/2014/main" id="{87A19038-2041-374B-88C2-CC6B1BBF7AE0}"/>
              </a:ext>
            </a:extLst>
          </p:cNvPr>
          <p:cNvCxnSpPr/>
          <p:nvPr/>
        </p:nvCxnSpPr>
        <p:spPr>
          <a:xfrm>
            <a:off x="10993018" y="1415871"/>
            <a:ext cx="230045"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Down Arrow 33">
            <a:extLst>
              <a:ext uri="{FF2B5EF4-FFF2-40B4-BE49-F238E27FC236}">
                <a16:creationId xmlns:a16="http://schemas.microsoft.com/office/drawing/2014/main" id="{557CE75D-2FB3-BD48-84FB-2EB9FE18EBEF}"/>
              </a:ext>
            </a:extLst>
          </p:cNvPr>
          <p:cNvSpPr/>
          <p:nvPr/>
        </p:nvSpPr>
        <p:spPr>
          <a:xfrm rot="18655733">
            <a:off x="3763648" y="1664324"/>
            <a:ext cx="343197" cy="1417765"/>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 name="Down Arrow 34">
            <a:extLst>
              <a:ext uri="{FF2B5EF4-FFF2-40B4-BE49-F238E27FC236}">
                <a16:creationId xmlns:a16="http://schemas.microsoft.com/office/drawing/2014/main" id="{BB1B25D1-727E-994A-96C1-ED561DF4571D}"/>
              </a:ext>
            </a:extLst>
          </p:cNvPr>
          <p:cNvSpPr/>
          <p:nvPr/>
        </p:nvSpPr>
        <p:spPr>
          <a:xfrm>
            <a:off x="5921999" y="1815463"/>
            <a:ext cx="332335" cy="901703"/>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 name="Rounded Rectangle 35">
            <a:extLst>
              <a:ext uri="{FF2B5EF4-FFF2-40B4-BE49-F238E27FC236}">
                <a16:creationId xmlns:a16="http://schemas.microsoft.com/office/drawing/2014/main" id="{A008F771-357C-8248-8718-7E2B739E21D2}"/>
              </a:ext>
            </a:extLst>
          </p:cNvPr>
          <p:cNvSpPr/>
          <p:nvPr/>
        </p:nvSpPr>
        <p:spPr>
          <a:xfrm>
            <a:off x="4595119" y="2967258"/>
            <a:ext cx="422030" cy="36933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Rounded Rectangle 36">
            <a:extLst>
              <a:ext uri="{FF2B5EF4-FFF2-40B4-BE49-F238E27FC236}">
                <a16:creationId xmlns:a16="http://schemas.microsoft.com/office/drawing/2014/main" id="{97CF3A8F-D8FF-804B-B00D-4F66E7DF7A9E}"/>
              </a:ext>
            </a:extLst>
          </p:cNvPr>
          <p:cNvSpPr/>
          <p:nvPr/>
        </p:nvSpPr>
        <p:spPr>
          <a:xfrm>
            <a:off x="5242951" y="3229086"/>
            <a:ext cx="422030" cy="36933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Rounded Rectangle 37">
            <a:extLst>
              <a:ext uri="{FF2B5EF4-FFF2-40B4-BE49-F238E27FC236}">
                <a16:creationId xmlns:a16="http://schemas.microsoft.com/office/drawing/2014/main" id="{89D91C83-3325-744B-A703-A74483111B7E}"/>
              </a:ext>
            </a:extLst>
          </p:cNvPr>
          <p:cNvSpPr/>
          <p:nvPr/>
        </p:nvSpPr>
        <p:spPr>
          <a:xfrm>
            <a:off x="5175500" y="2639391"/>
            <a:ext cx="422030" cy="36933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1" name="Rounded Rectangle 40">
            <a:extLst>
              <a:ext uri="{FF2B5EF4-FFF2-40B4-BE49-F238E27FC236}">
                <a16:creationId xmlns:a16="http://schemas.microsoft.com/office/drawing/2014/main" id="{927E70C4-8B5E-3F4D-BAB0-562A7117FFFE}"/>
              </a:ext>
            </a:extLst>
          </p:cNvPr>
          <p:cNvSpPr/>
          <p:nvPr/>
        </p:nvSpPr>
        <p:spPr>
          <a:xfrm>
            <a:off x="6526117" y="3361938"/>
            <a:ext cx="422030" cy="36933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2" name="Rounded Rectangle 41">
            <a:extLst>
              <a:ext uri="{FF2B5EF4-FFF2-40B4-BE49-F238E27FC236}">
                <a16:creationId xmlns:a16="http://schemas.microsoft.com/office/drawing/2014/main" id="{43729F5A-E096-BE40-84DF-BECF8129E5C5}"/>
              </a:ext>
            </a:extLst>
          </p:cNvPr>
          <p:cNvSpPr/>
          <p:nvPr/>
        </p:nvSpPr>
        <p:spPr>
          <a:xfrm>
            <a:off x="6782304" y="2769487"/>
            <a:ext cx="422030" cy="36933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3" name="Rounded Rectangle 42">
            <a:extLst>
              <a:ext uri="{FF2B5EF4-FFF2-40B4-BE49-F238E27FC236}">
                <a16:creationId xmlns:a16="http://schemas.microsoft.com/office/drawing/2014/main" id="{117C281A-EDCD-D646-91DC-7EA7166E93EB}"/>
              </a:ext>
            </a:extLst>
          </p:cNvPr>
          <p:cNvSpPr/>
          <p:nvPr/>
        </p:nvSpPr>
        <p:spPr>
          <a:xfrm>
            <a:off x="5827960" y="3391870"/>
            <a:ext cx="422030" cy="36933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4" name="Rounded Rectangle 43">
            <a:extLst>
              <a:ext uri="{FF2B5EF4-FFF2-40B4-BE49-F238E27FC236}">
                <a16:creationId xmlns:a16="http://schemas.microsoft.com/office/drawing/2014/main" id="{B9108BF0-0A48-4A40-BB86-AA8D57871D6D}"/>
              </a:ext>
            </a:extLst>
          </p:cNvPr>
          <p:cNvSpPr/>
          <p:nvPr/>
        </p:nvSpPr>
        <p:spPr>
          <a:xfrm>
            <a:off x="5794219" y="2859754"/>
            <a:ext cx="422030" cy="36933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5" name="Rounded Rectangle 44">
            <a:extLst>
              <a:ext uri="{FF2B5EF4-FFF2-40B4-BE49-F238E27FC236}">
                <a16:creationId xmlns:a16="http://schemas.microsoft.com/office/drawing/2014/main" id="{F8FC9065-8646-E848-A523-8A817E921E7D}"/>
              </a:ext>
            </a:extLst>
          </p:cNvPr>
          <p:cNvSpPr/>
          <p:nvPr/>
        </p:nvSpPr>
        <p:spPr>
          <a:xfrm>
            <a:off x="4708020" y="3521411"/>
            <a:ext cx="422030" cy="36933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6" name="Down Arrow 45">
            <a:extLst>
              <a:ext uri="{FF2B5EF4-FFF2-40B4-BE49-F238E27FC236}">
                <a16:creationId xmlns:a16="http://schemas.microsoft.com/office/drawing/2014/main" id="{2E122387-8834-B047-A573-AC920F2AB04A}"/>
              </a:ext>
            </a:extLst>
          </p:cNvPr>
          <p:cNvSpPr/>
          <p:nvPr/>
        </p:nvSpPr>
        <p:spPr>
          <a:xfrm rot="2281243">
            <a:off x="5382526" y="3959093"/>
            <a:ext cx="238412" cy="902334"/>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7" name="Picture 46">
            <a:extLst>
              <a:ext uri="{FF2B5EF4-FFF2-40B4-BE49-F238E27FC236}">
                <a16:creationId xmlns:a16="http://schemas.microsoft.com/office/drawing/2014/main" id="{BC970E42-44AF-2140-8EB2-E41E189053DD}"/>
              </a:ext>
            </a:extLst>
          </p:cNvPr>
          <p:cNvPicPr>
            <a:picLocks noChangeAspect="1"/>
          </p:cNvPicPr>
          <p:nvPr/>
        </p:nvPicPr>
        <p:blipFill rotWithShape="1">
          <a:blip r:embed="rId3"/>
          <a:srcRect b="8571"/>
          <a:stretch/>
        </p:blipFill>
        <p:spPr>
          <a:xfrm>
            <a:off x="4024044" y="5440278"/>
            <a:ext cx="896204" cy="827580"/>
          </a:xfrm>
          <a:prstGeom prst="rect">
            <a:avLst/>
          </a:prstGeom>
        </p:spPr>
      </p:pic>
      <p:sp>
        <p:nvSpPr>
          <p:cNvPr id="48" name="TextBox 47">
            <a:extLst>
              <a:ext uri="{FF2B5EF4-FFF2-40B4-BE49-F238E27FC236}">
                <a16:creationId xmlns:a16="http://schemas.microsoft.com/office/drawing/2014/main" id="{E52ED784-498B-E74C-A663-780C6860AEB4}"/>
              </a:ext>
            </a:extLst>
          </p:cNvPr>
          <p:cNvSpPr txBox="1"/>
          <p:nvPr/>
        </p:nvSpPr>
        <p:spPr>
          <a:xfrm>
            <a:off x="3945949" y="6332270"/>
            <a:ext cx="928459" cy="369332"/>
          </a:xfrm>
          <a:prstGeom prst="rect">
            <a:avLst/>
          </a:prstGeom>
          <a:noFill/>
        </p:spPr>
        <p:txBody>
          <a:bodyPr wrap="none" rtlCol="0">
            <a:spAutoFit/>
          </a:bodyPr>
          <a:lstStyle/>
          <a:p>
            <a:r>
              <a:rPr lang="da-DK" dirty="0"/>
              <a:t>Leveren</a:t>
            </a:r>
          </a:p>
        </p:txBody>
      </p:sp>
      <p:sp>
        <p:nvSpPr>
          <p:cNvPr id="50" name="Rounded Rectangle 49">
            <a:extLst>
              <a:ext uri="{FF2B5EF4-FFF2-40B4-BE49-F238E27FC236}">
                <a16:creationId xmlns:a16="http://schemas.microsoft.com/office/drawing/2014/main" id="{FF912AD5-767C-C947-B243-35F27EB34B4F}"/>
              </a:ext>
            </a:extLst>
          </p:cNvPr>
          <p:cNvSpPr/>
          <p:nvPr/>
        </p:nvSpPr>
        <p:spPr>
          <a:xfrm>
            <a:off x="753431" y="5132633"/>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1" name="Rounded Rectangle 50">
            <a:extLst>
              <a:ext uri="{FF2B5EF4-FFF2-40B4-BE49-F238E27FC236}">
                <a16:creationId xmlns:a16="http://schemas.microsoft.com/office/drawing/2014/main" id="{DA4ABF86-05EB-394D-860E-002F9B71718A}"/>
              </a:ext>
            </a:extLst>
          </p:cNvPr>
          <p:cNvSpPr/>
          <p:nvPr/>
        </p:nvSpPr>
        <p:spPr>
          <a:xfrm>
            <a:off x="984394" y="5132633"/>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52" name="Straight Connector 51">
            <a:extLst>
              <a:ext uri="{FF2B5EF4-FFF2-40B4-BE49-F238E27FC236}">
                <a16:creationId xmlns:a16="http://schemas.microsoft.com/office/drawing/2014/main" id="{4FF7F357-C491-B74F-8546-6A7A0DAE1CFB}"/>
              </a:ext>
            </a:extLst>
          </p:cNvPr>
          <p:cNvCxnSpPr>
            <a:cxnSpLocks/>
          </p:cNvCxnSpPr>
          <p:nvPr/>
        </p:nvCxnSpPr>
        <p:spPr>
          <a:xfrm>
            <a:off x="882322" y="5213818"/>
            <a:ext cx="1029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35AE0BE-3EE1-7D49-A8AA-BB0CC0C011B2}"/>
              </a:ext>
            </a:extLst>
          </p:cNvPr>
          <p:cNvCxnSpPr>
            <a:cxnSpLocks/>
          </p:cNvCxnSpPr>
          <p:nvPr/>
        </p:nvCxnSpPr>
        <p:spPr>
          <a:xfrm>
            <a:off x="1113285" y="5212096"/>
            <a:ext cx="102990" cy="0"/>
          </a:xfrm>
          <a:prstGeom prst="line">
            <a:avLst/>
          </a:prstGeom>
        </p:spPr>
        <p:style>
          <a:lnRef idx="1">
            <a:schemeClr val="accent1"/>
          </a:lnRef>
          <a:fillRef idx="0">
            <a:schemeClr val="accent1"/>
          </a:fillRef>
          <a:effectRef idx="0">
            <a:schemeClr val="accent1"/>
          </a:effectRef>
          <a:fontRef idx="minor">
            <a:schemeClr val="tx1"/>
          </a:fontRef>
        </p:style>
      </p:cxnSp>
      <p:sp>
        <p:nvSpPr>
          <p:cNvPr id="54" name="Rounded Rectangle 53">
            <a:extLst>
              <a:ext uri="{FF2B5EF4-FFF2-40B4-BE49-F238E27FC236}">
                <a16:creationId xmlns:a16="http://schemas.microsoft.com/office/drawing/2014/main" id="{BBD96A4C-3722-5644-9568-44752A6D5BC9}"/>
              </a:ext>
            </a:extLst>
          </p:cNvPr>
          <p:cNvSpPr/>
          <p:nvPr/>
        </p:nvSpPr>
        <p:spPr>
          <a:xfrm>
            <a:off x="1212748" y="5132633"/>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5" name="Rounded Rectangle 54">
            <a:extLst>
              <a:ext uri="{FF2B5EF4-FFF2-40B4-BE49-F238E27FC236}">
                <a16:creationId xmlns:a16="http://schemas.microsoft.com/office/drawing/2014/main" id="{CE2890AE-EF93-5640-B792-988A757CA0A6}"/>
              </a:ext>
            </a:extLst>
          </p:cNvPr>
          <p:cNvSpPr/>
          <p:nvPr/>
        </p:nvSpPr>
        <p:spPr>
          <a:xfrm>
            <a:off x="1441102" y="5132633"/>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56" name="Straight Connector 55">
            <a:extLst>
              <a:ext uri="{FF2B5EF4-FFF2-40B4-BE49-F238E27FC236}">
                <a16:creationId xmlns:a16="http://schemas.microsoft.com/office/drawing/2014/main" id="{DFB4BD0F-3DFA-8C42-A81A-AA38E270E02D}"/>
              </a:ext>
            </a:extLst>
          </p:cNvPr>
          <p:cNvCxnSpPr>
            <a:cxnSpLocks/>
          </p:cNvCxnSpPr>
          <p:nvPr/>
        </p:nvCxnSpPr>
        <p:spPr>
          <a:xfrm>
            <a:off x="1341639" y="5212096"/>
            <a:ext cx="1029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C48EAE3-17EE-2D48-A26A-C3DF2E9DA57D}"/>
              </a:ext>
            </a:extLst>
          </p:cNvPr>
          <p:cNvCxnSpPr>
            <a:cxnSpLocks/>
          </p:cNvCxnSpPr>
          <p:nvPr/>
        </p:nvCxnSpPr>
        <p:spPr>
          <a:xfrm>
            <a:off x="1569993" y="5207973"/>
            <a:ext cx="102990" cy="0"/>
          </a:xfrm>
          <a:prstGeom prst="line">
            <a:avLst/>
          </a:prstGeom>
        </p:spPr>
        <p:style>
          <a:lnRef idx="1">
            <a:schemeClr val="accent1"/>
          </a:lnRef>
          <a:fillRef idx="0">
            <a:schemeClr val="accent1"/>
          </a:fillRef>
          <a:effectRef idx="0">
            <a:schemeClr val="accent1"/>
          </a:effectRef>
          <a:fontRef idx="minor">
            <a:schemeClr val="tx1"/>
          </a:fontRef>
        </p:style>
      </p:cxnSp>
      <p:sp>
        <p:nvSpPr>
          <p:cNvPr id="58" name="Rounded Rectangle 57">
            <a:extLst>
              <a:ext uri="{FF2B5EF4-FFF2-40B4-BE49-F238E27FC236}">
                <a16:creationId xmlns:a16="http://schemas.microsoft.com/office/drawing/2014/main" id="{8ADF0038-4772-C54B-9F6D-ACFE234240D5}"/>
              </a:ext>
            </a:extLst>
          </p:cNvPr>
          <p:cNvSpPr/>
          <p:nvPr/>
        </p:nvSpPr>
        <p:spPr>
          <a:xfrm>
            <a:off x="1669456" y="5134717"/>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9" name="Rounded Rectangle 58">
            <a:extLst>
              <a:ext uri="{FF2B5EF4-FFF2-40B4-BE49-F238E27FC236}">
                <a16:creationId xmlns:a16="http://schemas.microsoft.com/office/drawing/2014/main" id="{92CCFC0D-2356-6243-86DA-F2077C8DBFE7}"/>
              </a:ext>
            </a:extLst>
          </p:cNvPr>
          <p:cNvSpPr/>
          <p:nvPr/>
        </p:nvSpPr>
        <p:spPr>
          <a:xfrm>
            <a:off x="1897193" y="5139759"/>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60" name="Straight Connector 59">
            <a:extLst>
              <a:ext uri="{FF2B5EF4-FFF2-40B4-BE49-F238E27FC236}">
                <a16:creationId xmlns:a16="http://schemas.microsoft.com/office/drawing/2014/main" id="{5DB8C7FB-D4A5-D440-9C53-8D3915BEF029}"/>
              </a:ext>
            </a:extLst>
          </p:cNvPr>
          <p:cNvCxnSpPr>
            <a:cxnSpLocks/>
          </p:cNvCxnSpPr>
          <p:nvPr/>
        </p:nvCxnSpPr>
        <p:spPr>
          <a:xfrm>
            <a:off x="1798347" y="5215008"/>
            <a:ext cx="102990" cy="0"/>
          </a:xfrm>
          <a:prstGeom prst="line">
            <a:avLst/>
          </a:prstGeom>
        </p:spPr>
        <p:style>
          <a:lnRef idx="1">
            <a:schemeClr val="accent1"/>
          </a:lnRef>
          <a:fillRef idx="0">
            <a:schemeClr val="accent1"/>
          </a:fillRef>
          <a:effectRef idx="0">
            <a:schemeClr val="accent1"/>
          </a:effectRef>
          <a:fontRef idx="minor">
            <a:schemeClr val="tx1"/>
          </a:fontRef>
        </p:style>
      </p:cxnSp>
      <p:sp>
        <p:nvSpPr>
          <p:cNvPr id="66" name="Rounded Rectangle 65">
            <a:extLst>
              <a:ext uri="{FF2B5EF4-FFF2-40B4-BE49-F238E27FC236}">
                <a16:creationId xmlns:a16="http://schemas.microsoft.com/office/drawing/2014/main" id="{D7428B26-502D-9B45-8259-1434A7475C35}"/>
              </a:ext>
            </a:extLst>
          </p:cNvPr>
          <p:cNvSpPr/>
          <p:nvPr/>
        </p:nvSpPr>
        <p:spPr>
          <a:xfrm>
            <a:off x="905831" y="5285033"/>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7" name="Rounded Rectangle 66">
            <a:extLst>
              <a:ext uri="{FF2B5EF4-FFF2-40B4-BE49-F238E27FC236}">
                <a16:creationId xmlns:a16="http://schemas.microsoft.com/office/drawing/2014/main" id="{17C4BCC1-D901-DB4C-84E7-7D5DA0807B39}"/>
              </a:ext>
            </a:extLst>
          </p:cNvPr>
          <p:cNvSpPr/>
          <p:nvPr/>
        </p:nvSpPr>
        <p:spPr>
          <a:xfrm>
            <a:off x="1136794" y="5285033"/>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68" name="Straight Connector 67">
            <a:extLst>
              <a:ext uri="{FF2B5EF4-FFF2-40B4-BE49-F238E27FC236}">
                <a16:creationId xmlns:a16="http://schemas.microsoft.com/office/drawing/2014/main" id="{55AD24B6-AD2C-7F4D-A1A6-1240486C72C9}"/>
              </a:ext>
            </a:extLst>
          </p:cNvPr>
          <p:cNvCxnSpPr>
            <a:cxnSpLocks/>
          </p:cNvCxnSpPr>
          <p:nvPr/>
        </p:nvCxnSpPr>
        <p:spPr>
          <a:xfrm>
            <a:off x="1034722" y="5366218"/>
            <a:ext cx="1029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630270E-2BFC-AF46-BB83-B887206D1A7A}"/>
              </a:ext>
            </a:extLst>
          </p:cNvPr>
          <p:cNvCxnSpPr>
            <a:cxnSpLocks/>
          </p:cNvCxnSpPr>
          <p:nvPr/>
        </p:nvCxnSpPr>
        <p:spPr>
          <a:xfrm>
            <a:off x="1265685" y="5364496"/>
            <a:ext cx="102990" cy="0"/>
          </a:xfrm>
          <a:prstGeom prst="line">
            <a:avLst/>
          </a:prstGeom>
        </p:spPr>
        <p:style>
          <a:lnRef idx="1">
            <a:schemeClr val="accent1"/>
          </a:lnRef>
          <a:fillRef idx="0">
            <a:schemeClr val="accent1"/>
          </a:fillRef>
          <a:effectRef idx="0">
            <a:schemeClr val="accent1"/>
          </a:effectRef>
          <a:fontRef idx="minor">
            <a:schemeClr val="tx1"/>
          </a:fontRef>
        </p:style>
      </p:cxnSp>
      <p:sp>
        <p:nvSpPr>
          <p:cNvPr id="70" name="Rounded Rectangle 69">
            <a:extLst>
              <a:ext uri="{FF2B5EF4-FFF2-40B4-BE49-F238E27FC236}">
                <a16:creationId xmlns:a16="http://schemas.microsoft.com/office/drawing/2014/main" id="{8263AC57-5E77-A845-BCB8-DDAEB88B6D33}"/>
              </a:ext>
            </a:extLst>
          </p:cNvPr>
          <p:cNvSpPr/>
          <p:nvPr/>
        </p:nvSpPr>
        <p:spPr>
          <a:xfrm>
            <a:off x="1365148" y="5285033"/>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1" name="Rounded Rectangle 70">
            <a:extLst>
              <a:ext uri="{FF2B5EF4-FFF2-40B4-BE49-F238E27FC236}">
                <a16:creationId xmlns:a16="http://schemas.microsoft.com/office/drawing/2014/main" id="{D46E80A6-3200-4245-A1FB-001A9D5EFDBC}"/>
              </a:ext>
            </a:extLst>
          </p:cNvPr>
          <p:cNvSpPr/>
          <p:nvPr/>
        </p:nvSpPr>
        <p:spPr>
          <a:xfrm>
            <a:off x="1593502" y="5285033"/>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72" name="Straight Connector 71">
            <a:extLst>
              <a:ext uri="{FF2B5EF4-FFF2-40B4-BE49-F238E27FC236}">
                <a16:creationId xmlns:a16="http://schemas.microsoft.com/office/drawing/2014/main" id="{A80FB368-5CB9-C049-8887-094B08CABF63}"/>
              </a:ext>
            </a:extLst>
          </p:cNvPr>
          <p:cNvCxnSpPr>
            <a:cxnSpLocks/>
          </p:cNvCxnSpPr>
          <p:nvPr/>
        </p:nvCxnSpPr>
        <p:spPr>
          <a:xfrm>
            <a:off x="1494039" y="5364496"/>
            <a:ext cx="1029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9AC37B7-B00A-8941-AB50-72FC00DC966D}"/>
              </a:ext>
            </a:extLst>
          </p:cNvPr>
          <p:cNvCxnSpPr>
            <a:cxnSpLocks/>
          </p:cNvCxnSpPr>
          <p:nvPr/>
        </p:nvCxnSpPr>
        <p:spPr>
          <a:xfrm>
            <a:off x="1722393" y="5360373"/>
            <a:ext cx="102990" cy="0"/>
          </a:xfrm>
          <a:prstGeom prst="line">
            <a:avLst/>
          </a:prstGeom>
        </p:spPr>
        <p:style>
          <a:lnRef idx="1">
            <a:schemeClr val="accent1"/>
          </a:lnRef>
          <a:fillRef idx="0">
            <a:schemeClr val="accent1"/>
          </a:fillRef>
          <a:effectRef idx="0">
            <a:schemeClr val="accent1"/>
          </a:effectRef>
          <a:fontRef idx="minor">
            <a:schemeClr val="tx1"/>
          </a:fontRef>
        </p:style>
      </p:cxnSp>
      <p:sp>
        <p:nvSpPr>
          <p:cNvPr id="74" name="Rounded Rectangle 73">
            <a:extLst>
              <a:ext uri="{FF2B5EF4-FFF2-40B4-BE49-F238E27FC236}">
                <a16:creationId xmlns:a16="http://schemas.microsoft.com/office/drawing/2014/main" id="{0B7FFEE1-BFCC-1447-A761-AF6B23F39187}"/>
              </a:ext>
            </a:extLst>
          </p:cNvPr>
          <p:cNvSpPr/>
          <p:nvPr/>
        </p:nvSpPr>
        <p:spPr>
          <a:xfrm>
            <a:off x="1821856" y="5287117"/>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5" name="Rounded Rectangle 74">
            <a:extLst>
              <a:ext uri="{FF2B5EF4-FFF2-40B4-BE49-F238E27FC236}">
                <a16:creationId xmlns:a16="http://schemas.microsoft.com/office/drawing/2014/main" id="{5C64EFF7-323A-D941-BAD7-F3AAAA3A412C}"/>
              </a:ext>
            </a:extLst>
          </p:cNvPr>
          <p:cNvSpPr/>
          <p:nvPr/>
        </p:nvSpPr>
        <p:spPr>
          <a:xfrm>
            <a:off x="2049593" y="5292159"/>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76" name="Straight Connector 75">
            <a:extLst>
              <a:ext uri="{FF2B5EF4-FFF2-40B4-BE49-F238E27FC236}">
                <a16:creationId xmlns:a16="http://schemas.microsoft.com/office/drawing/2014/main" id="{ECC4E795-A83F-5E4C-8039-99ECEB66D80D}"/>
              </a:ext>
            </a:extLst>
          </p:cNvPr>
          <p:cNvCxnSpPr>
            <a:cxnSpLocks/>
          </p:cNvCxnSpPr>
          <p:nvPr/>
        </p:nvCxnSpPr>
        <p:spPr>
          <a:xfrm>
            <a:off x="1950747" y="5367408"/>
            <a:ext cx="102990" cy="0"/>
          </a:xfrm>
          <a:prstGeom prst="line">
            <a:avLst/>
          </a:prstGeom>
        </p:spPr>
        <p:style>
          <a:lnRef idx="1">
            <a:schemeClr val="accent1"/>
          </a:lnRef>
          <a:fillRef idx="0">
            <a:schemeClr val="accent1"/>
          </a:fillRef>
          <a:effectRef idx="0">
            <a:schemeClr val="accent1"/>
          </a:effectRef>
          <a:fontRef idx="minor">
            <a:schemeClr val="tx1"/>
          </a:fontRef>
        </p:style>
      </p:cxnSp>
      <p:sp>
        <p:nvSpPr>
          <p:cNvPr id="77" name="Rounded Rectangle 76">
            <a:extLst>
              <a:ext uri="{FF2B5EF4-FFF2-40B4-BE49-F238E27FC236}">
                <a16:creationId xmlns:a16="http://schemas.microsoft.com/office/drawing/2014/main" id="{ACAB171E-FFD0-C647-ABC9-5D79CC8F2EAA}"/>
              </a:ext>
            </a:extLst>
          </p:cNvPr>
          <p:cNvSpPr/>
          <p:nvPr/>
        </p:nvSpPr>
        <p:spPr>
          <a:xfrm>
            <a:off x="1058231" y="5437433"/>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8" name="Rounded Rectangle 77">
            <a:extLst>
              <a:ext uri="{FF2B5EF4-FFF2-40B4-BE49-F238E27FC236}">
                <a16:creationId xmlns:a16="http://schemas.microsoft.com/office/drawing/2014/main" id="{C1F80D34-2D8F-CF41-9958-90360C25C9DF}"/>
              </a:ext>
            </a:extLst>
          </p:cNvPr>
          <p:cNvSpPr/>
          <p:nvPr/>
        </p:nvSpPr>
        <p:spPr>
          <a:xfrm>
            <a:off x="1289194" y="5437433"/>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79" name="Straight Connector 78">
            <a:extLst>
              <a:ext uri="{FF2B5EF4-FFF2-40B4-BE49-F238E27FC236}">
                <a16:creationId xmlns:a16="http://schemas.microsoft.com/office/drawing/2014/main" id="{4DAD0913-21BA-BD4C-9308-FA7C424CAFB2}"/>
              </a:ext>
            </a:extLst>
          </p:cNvPr>
          <p:cNvCxnSpPr>
            <a:cxnSpLocks/>
          </p:cNvCxnSpPr>
          <p:nvPr/>
        </p:nvCxnSpPr>
        <p:spPr>
          <a:xfrm>
            <a:off x="1187122" y="5518618"/>
            <a:ext cx="1029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A04B59E-6895-5F48-A82F-DC814345274D}"/>
              </a:ext>
            </a:extLst>
          </p:cNvPr>
          <p:cNvCxnSpPr>
            <a:cxnSpLocks/>
          </p:cNvCxnSpPr>
          <p:nvPr/>
        </p:nvCxnSpPr>
        <p:spPr>
          <a:xfrm>
            <a:off x="1418085" y="5516896"/>
            <a:ext cx="102990" cy="0"/>
          </a:xfrm>
          <a:prstGeom prst="line">
            <a:avLst/>
          </a:prstGeom>
        </p:spPr>
        <p:style>
          <a:lnRef idx="1">
            <a:schemeClr val="accent1"/>
          </a:lnRef>
          <a:fillRef idx="0">
            <a:schemeClr val="accent1"/>
          </a:fillRef>
          <a:effectRef idx="0">
            <a:schemeClr val="accent1"/>
          </a:effectRef>
          <a:fontRef idx="minor">
            <a:schemeClr val="tx1"/>
          </a:fontRef>
        </p:style>
      </p:cxnSp>
      <p:sp>
        <p:nvSpPr>
          <p:cNvPr id="81" name="Rounded Rectangle 80">
            <a:extLst>
              <a:ext uri="{FF2B5EF4-FFF2-40B4-BE49-F238E27FC236}">
                <a16:creationId xmlns:a16="http://schemas.microsoft.com/office/drawing/2014/main" id="{AC45C9DE-A3A4-1B45-80DC-D59D0F56011E}"/>
              </a:ext>
            </a:extLst>
          </p:cNvPr>
          <p:cNvSpPr/>
          <p:nvPr/>
        </p:nvSpPr>
        <p:spPr>
          <a:xfrm>
            <a:off x="1517548" y="5437433"/>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2" name="Rounded Rectangle 81">
            <a:extLst>
              <a:ext uri="{FF2B5EF4-FFF2-40B4-BE49-F238E27FC236}">
                <a16:creationId xmlns:a16="http://schemas.microsoft.com/office/drawing/2014/main" id="{7DDA484C-BAD9-1E4E-8769-C5DFA0074BE3}"/>
              </a:ext>
            </a:extLst>
          </p:cNvPr>
          <p:cNvSpPr/>
          <p:nvPr/>
        </p:nvSpPr>
        <p:spPr>
          <a:xfrm>
            <a:off x="1745902" y="5437433"/>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3" name="Straight Connector 82">
            <a:extLst>
              <a:ext uri="{FF2B5EF4-FFF2-40B4-BE49-F238E27FC236}">
                <a16:creationId xmlns:a16="http://schemas.microsoft.com/office/drawing/2014/main" id="{B74BF174-A620-6C41-ACB3-AF7E525D1767}"/>
              </a:ext>
            </a:extLst>
          </p:cNvPr>
          <p:cNvCxnSpPr>
            <a:cxnSpLocks/>
          </p:cNvCxnSpPr>
          <p:nvPr/>
        </p:nvCxnSpPr>
        <p:spPr>
          <a:xfrm>
            <a:off x="1646439" y="5516896"/>
            <a:ext cx="1029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1A2FB64-852D-0945-8967-6315573E6770}"/>
              </a:ext>
            </a:extLst>
          </p:cNvPr>
          <p:cNvCxnSpPr>
            <a:cxnSpLocks/>
          </p:cNvCxnSpPr>
          <p:nvPr/>
        </p:nvCxnSpPr>
        <p:spPr>
          <a:xfrm>
            <a:off x="1874793" y="5512773"/>
            <a:ext cx="102990" cy="0"/>
          </a:xfrm>
          <a:prstGeom prst="line">
            <a:avLst/>
          </a:prstGeom>
        </p:spPr>
        <p:style>
          <a:lnRef idx="1">
            <a:schemeClr val="accent1"/>
          </a:lnRef>
          <a:fillRef idx="0">
            <a:schemeClr val="accent1"/>
          </a:fillRef>
          <a:effectRef idx="0">
            <a:schemeClr val="accent1"/>
          </a:effectRef>
          <a:fontRef idx="minor">
            <a:schemeClr val="tx1"/>
          </a:fontRef>
        </p:style>
      </p:cxnSp>
      <p:sp>
        <p:nvSpPr>
          <p:cNvPr id="85" name="Rounded Rectangle 84">
            <a:extLst>
              <a:ext uri="{FF2B5EF4-FFF2-40B4-BE49-F238E27FC236}">
                <a16:creationId xmlns:a16="http://schemas.microsoft.com/office/drawing/2014/main" id="{B4514BC5-250C-5743-A046-51953EA3FFD4}"/>
              </a:ext>
            </a:extLst>
          </p:cNvPr>
          <p:cNvSpPr/>
          <p:nvPr/>
        </p:nvSpPr>
        <p:spPr>
          <a:xfrm>
            <a:off x="1974256" y="5439517"/>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6" name="Rounded Rectangle 85">
            <a:extLst>
              <a:ext uri="{FF2B5EF4-FFF2-40B4-BE49-F238E27FC236}">
                <a16:creationId xmlns:a16="http://schemas.microsoft.com/office/drawing/2014/main" id="{FAAEC9C6-A6D4-D744-8C3C-1BB2CF0053E3}"/>
              </a:ext>
            </a:extLst>
          </p:cNvPr>
          <p:cNvSpPr/>
          <p:nvPr/>
        </p:nvSpPr>
        <p:spPr>
          <a:xfrm>
            <a:off x="2201993" y="5444559"/>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7" name="Straight Connector 86">
            <a:extLst>
              <a:ext uri="{FF2B5EF4-FFF2-40B4-BE49-F238E27FC236}">
                <a16:creationId xmlns:a16="http://schemas.microsoft.com/office/drawing/2014/main" id="{144463CF-9007-CA4D-B357-40B3B55D8AA5}"/>
              </a:ext>
            </a:extLst>
          </p:cNvPr>
          <p:cNvCxnSpPr>
            <a:cxnSpLocks/>
          </p:cNvCxnSpPr>
          <p:nvPr/>
        </p:nvCxnSpPr>
        <p:spPr>
          <a:xfrm>
            <a:off x="2103147" y="5519808"/>
            <a:ext cx="102990" cy="0"/>
          </a:xfrm>
          <a:prstGeom prst="line">
            <a:avLst/>
          </a:prstGeom>
        </p:spPr>
        <p:style>
          <a:lnRef idx="1">
            <a:schemeClr val="accent1"/>
          </a:lnRef>
          <a:fillRef idx="0">
            <a:schemeClr val="accent1"/>
          </a:fillRef>
          <a:effectRef idx="0">
            <a:schemeClr val="accent1"/>
          </a:effectRef>
          <a:fontRef idx="minor">
            <a:schemeClr val="tx1"/>
          </a:fontRef>
        </p:style>
      </p:cxnSp>
      <p:sp>
        <p:nvSpPr>
          <p:cNvPr id="88" name="Rounded Rectangle 87">
            <a:extLst>
              <a:ext uri="{FF2B5EF4-FFF2-40B4-BE49-F238E27FC236}">
                <a16:creationId xmlns:a16="http://schemas.microsoft.com/office/drawing/2014/main" id="{8434E05E-8986-8E43-8A70-E2F4B13DA94C}"/>
              </a:ext>
            </a:extLst>
          </p:cNvPr>
          <p:cNvSpPr/>
          <p:nvPr/>
        </p:nvSpPr>
        <p:spPr>
          <a:xfrm>
            <a:off x="1210631" y="5589833"/>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9" name="Rounded Rectangle 88">
            <a:extLst>
              <a:ext uri="{FF2B5EF4-FFF2-40B4-BE49-F238E27FC236}">
                <a16:creationId xmlns:a16="http://schemas.microsoft.com/office/drawing/2014/main" id="{5A8F23BF-7ABC-434C-8DD3-4471D294D0D6}"/>
              </a:ext>
            </a:extLst>
          </p:cNvPr>
          <p:cNvSpPr/>
          <p:nvPr/>
        </p:nvSpPr>
        <p:spPr>
          <a:xfrm>
            <a:off x="1441594" y="5589833"/>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90" name="Straight Connector 89">
            <a:extLst>
              <a:ext uri="{FF2B5EF4-FFF2-40B4-BE49-F238E27FC236}">
                <a16:creationId xmlns:a16="http://schemas.microsoft.com/office/drawing/2014/main" id="{42DF94F8-59CE-CA4F-A85F-3F6240AD5910}"/>
              </a:ext>
            </a:extLst>
          </p:cNvPr>
          <p:cNvCxnSpPr>
            <a:cxnSpLocks/>
          </p:cNvCxnSpPr>
          <p:nvPr/>
        </p:nvCxnSpPr>
        <p:spPr>
          <a:xfrm>
            <a:off x="1339522" y="5671018"/>
            <a:ext cx="1029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F0485A7-E2F5-FD4A-A17E-0119D2D96F0D}"/>
              </a:ext>
            </a:extLst>
          </p:cNvPr>
          <p:cNvCxnSpPr>
            <a:cxnSpLocks/>
          </p:cNvCxnSpPr>
          <p:nvPr/>
        </p:nvCxnSpPr>
        <p:spPr>
          <a:xfrm>
            <a:off x="1570485" y="5669296"/>
            <a:ext cx="102990" cy="0"/>
          </a:xfrm>
          <a:prstGeom prst="line">
            <a:avLst/>
          </a:prstGeom>
        </p:spPr>
        <p:style>
          <a:lnRef idx="1">
            <a:schemeClr val="accent1"/>
          </a:lnRef>
          <a:fillRef idx="0">
            <a:schemeClr val="accent1"/>
          </a:fillRef>
          <a:effectRef idx="0">
            <a:schemeClr val="accent1"/>
          </a:effectRef>
          <a:fontRef idx="minor">
            <a:schemeClr val="tx1"/>
          </a:fontRef>
        </p:style>
      </p:cxnSp>
      <p:sp>
        <p:nvSpPr>
          <p:cNvPr id="92" name="Rounded Rectangle 91">
            <a:extLst>
              <a:ext uri="{FF2B5EF4-FFF2-40B4-BE49-F238E27FC236}">
                <a16:creationId xmlns:a16="http://schemas.microsoft.com/office/drawing/2014/main" id="{3E9AB9E4-0133-3543-9E7E-7B03AE2053D9}"/>
              </a:ext>
            </a:extLst>
          </p:cNvPr>
          <p:cNvSpPr/>
          <p:nvPr/>
        </p:nvSpPr>
        <p:spPr>
          <a:xfrm>
            <a:off x="1669948" y="5589833"/>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3" name="Rounded Rectangle 92">
            <a:extLst>
              <a:ext uri="{FF2B5EF4-FFF2-40B4-BE49-F238E27FC236}">
                <a16:creationId xmlns:a16="http://schemas.microsoft.com/office/drawing/2014/main" id="{A5A7BB43-1D35-9847-AB1E-441D3660E6F1}"/>
              </a:ext>
            </a:extLst>
          </p:cNvPr>
          <p:cNvSpPr/>
          <p:nvPr/>
        </p:nvSpPr>
        <p:spPr>
          <a:xfrm>
            <a:off x="1898302" y="5589833"/>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94" name="Straight Connector 93">
            <a:extLst>
              <a:ext uri="{FF2B5EF4-FFF2-40B4-BE49-F238E27FC236}">
                <a16:creationId xmlns:a16="http://schemas.microsoft.com/office/drawing/2014/main" id="{DB293D94-7BCE-A749-B1A7-CB61731415AC}"/>
              </a:ext>
            </a:extLst>
          </p:cNvPr>
          <p:cNvCxnSpPr>
            <a:cxnSpLocks/>
          </p:cNvCxnSpPr>
          <p:nvPr/>
        </p:nvCxnSpPr>
        <p:spPr>
          <a:xfrm>
            <a:off x="1798839" y="5669296"/>
            <a:ext cx="1029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D72846B-CC1E-1F40-A6F7-95B7CFFB017E}"/>
              </a:ext>
            </a:extLst>
          </p:cNvPr>
          <p:cNvCxnSpPr>
            <a:cxnSpLocks/>
          </p:cNvCxnSpPr>
          <p:nvPr/>
        </p:nvCxnSpPr>
        <p:spPr>
          <a:xfrm>
            <a:off x="2027193" y="5665173"/>
            <a:ext cx="102990" cy="0"/>
          </a:xfrm>
          <a:prstGeom prst="line">
            <a:avLst/>
          </a:prstGeom>
        </p:spPr>
        <p:style>
          <a:lnRef idx="1">
            <a:schemeClr val="accent1"/>
          </a:lnRef>
          <a:fillRef idx="0">
            <a:schemeClr val="accent1"/>
          </a:fillRef>
          <a:effectRef idx="0">
            <a:schemeClr val="accent1"/>
          </a:effectRef>
          <a:fontRef idx="minor">
            <a:schemeClr val="tx1"/>
          </a:fontRef>
        </p:style>
      </p:cxnSp>
      <p:sp>
        <p:nvSpPr>
          <p:cNvPr id="96" name="Rounded Rectangle 95">
            <a:extLst>
              <a:ext uri="{FF2B5EF4-FFF2-40B4-BE49-F238E27FC236}">
                <a16:creationId xmlns:a16="http://schemas.microsoft.com/office/drawing/2014/main" id="{BB639CD6-DD93-3443-8513-4C0C2808D733}"/>
              </a:ext>
            </a:extLst>
          </p:cNvPr>
          <p:cNvSpPr/>
          <p:nvPr/>
        </p:nvSpPr>
        <p:spPr>
          <a:xfrm>
            <a:off x="2126656" y="5591917"/>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7" name="Rounded Rectangle 96">
            <a:extLst>
              <a:ext uri="{FF2B5EF4-FFF2-40B4-BE49-F238E27FC236}">
                <a16:creationId xmlns:a16="http://schemas.microsoft.com/office/drawing/2014/main" id="{744F63E5-D04D-1341-B2EB-C643F3D66DB8}"/>
              </a:ext>
            </a:extLst>
          </p:cNvPr>
          <p:cNvSpPr/>
          <p:nvPr/>
        </p:nvSpPr>
        <p:spPr>
          <a:xfrm>
            <a:off x="2354393" y="5596959"/>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98" name="Straight Connector 97">
            <a:extLst>
              <a:ext uri="{FF2B5EF4-FFF2-40B4-BE49-F238E27FC236}">
                <a16:creationId xmlns:a16="http://schemas.microsoft.com/office/drawing/2014/main" id="{8F7422A1-5EC7-0647-853D-807EAD41D7B5}"/>
              </a:ext>
            </a:extLst>
          </p:cNvPr>
          <p:cNvCxnSpPr>
            <a:cxnSpLocks/>
          </p:cNvCxnSpPr>
          <p:nvPr/>
        </p:nvCxnSpPr>
        <p:spPr>
          <a:xfrm>
            <a:off x="2255547" y="5672208"/>
            <a:ext cx="102990" cy="0"/>
          </a:xfrm>
          <a:prstGeom prst="line">
            <a:avLst/>
          </a:prstGeom>
        </p:spPr>
        <p:style>
          <a:lnRef idx="1">
            <a:schemeClr val="accent1"/>
          </a:lnRef>
          <a:fillRef idx="0">
            <a:schemeClr val="accent1"/>
          </a:fillRef>
          <a:effectRef idx="0">
            <a:schemeClr val="accent1"/>
          </a:effectRef>
          <a:fontRef idx="minor">
            <a:schemeClr val="tx1"/>
          </a:fontRef>
        </p:style>
      </p:cxnSp>
      <p:sp>
        <p:nvSpPr>
          <p:cNvPr id="99" name="Rounded Rectangle 98">
            <a:extLst>
              <a:ext uri="{FF2B5EF4-FFF2-40B4-BE49-F238E27FC236}">
                <a16:creationId xmlns:a16="http://schemas.microsoft.com/office/drawing/2014/main" id="{8E933ED4-A95B-8D47-BE5E-FCE809EFF0E4}"/>
              </a:ext>
            </a:extLst>
          </p:cNvPr>
          <p:cNvSpPr/>
          <p:nvPr/>
        </p:nvSpPr>
        <p:spPr>
          <a:xfrm>
            <a:off x="1363031" y="5742233"/>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 name="Rounded Rectangle 99">
            <a:extLst>
              <a:ext uri="{FF2B5EF4-FFF2-40B4-BE49-F238E27FC236}">
                <a16:creationId xmlns:a16="http://schemas.microsoft.com/office/drawing/2014/main" id="{0322FCFF-E00F-D240-BDF2-67346DCC71FC}"/>
              </a:ext>
            </a:extLst>
          </p:cNvPr>
          <p:cNvSpPr/>
          <p:nvPr/>
        </p:nvSpPr>
        <p:spPr>
          <a:xfrm>
            <a:off x="1593994" y="5742233"/>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01" name="Straight Connector 100">
            <a:extLst>
              <a:ext uri="{FF2B5EF4-FFF2-40B4-BE49-F238E27FC236}">
                <a16:creationId xmlns:a16="http://schemas.microsoft.com/office/drawing/2014/main" id="{31047CDF-CBE7-DF4A-95E6-5D551769CF71}"/>
              </a:ext>
            </a:extLst>
          </p:cNvPr>
          <p:cNvCxnSpPr>
            <a:cxnSpLocks/>
          </p:cNvCxnSpPr>
          <p:nvPr/>
        </p:nvCxnSpPr>
        <p:spPr>
          <a:xfrm>
            <a:off x="1491922" y="5823418"/>
            <a:ext cx="1029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E14548E-B080-BD41-B26F-42B483A5D456}"/>
              </a:ext>
            </a:extLst>
          </p:cNvPr>
          <p:cNvCxnSpPr>
            <a:cxnSpLocks/>
          </p:cNvCxnSpPr>
          <p:nvPr/>
        </p:nvCxnSpPr>
        <p:spPr>
          <a:xfrm>
            <a:off x="1722885" y="5821696"/>
            <a:ext cx="102990" cy="0"/>
          </a:xfrm>
          <a:prstGeom prst="line">
            <a:avLst/>
          </a:prstGeom>
        </p:spPr>
        <p:style>
          <a:lnRef idx="1">
            <a:schemeClr val="accent1"/>
          </a:lnRef>
          <a:fillRef idx="0">
            <a:schemeClr val="accent1"/>
          </a:fillRef>
          <a:effectRef idx="0">
            <a:schemeClr val="accent1"/>
          </a:effectRef>
          <a:fontRef idx="minor">
            <a:schemeClr val="tx1"/>
          </a:fontRef>
        </p:style>
      </p:cxnSp>
      <p:sp>
        <p:nvSpPr>
          <p:cNvPr id="103" name="Rounded Rectangle 102">
            <a:extLst>
              <a:ext uri="{FF2B5EF4-FFF2-40B4-BE49-F238E27FC236}">
                <a16:creationId xmlns:a16="http://schemas.microsoft.com/office/drawing/2014/main" id="{E9A86D0C-212F-4D4E-9EA5-221171CEF058}"/>
              </a:ext>
            </a:extLst>
          </p:cNvPr>
          <p:cNvSpPr/>
          <p:nvPr/>
        </p:nvSpPr>
        <p:spPr>
          <a:xfrm>
            <a:off x="1822348" y="5742233"/>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 name="Rounded Rectangle 103">
            <a:extLst>
              <a:ext uri="{FF2B5EF4-FFF2-40B4-BE49-F238E27FC236}">
                <a16:creationId xmlns:a16="http://schemas.microsoft.com/office/drawing/2014/main" id="{5070D4F2-78D0-994E-B1E1-63C4CAE78632}"/>
              </a:ext>
            </a:extLst>
          </p:cNvPr>
          <p:cNvSpPr/>
          <p:nvPr/>
        </p:nvSpPr>
        <p:spPr>
          <a:xfrm>
            <a:off x="2050702" y="5742233"/>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05" name="Straight Connector 104">
            <a:extLst>
              <a:ext uri="{FF2B5EF4-FFF2-40B4-BE49-F238E27FC236}">
                <a16:creationId xmlns:a16="http://schemas.microsoft.com/office/drawing/2014/main" id="{7EF5ED68-DA36-A34E-9D65-E410341AE4F4}"/>
              </a:ext>
            </a:extLst>
          </p:cNvPr>
          <p:cNvCxnSpPr>
            <a:cxnSpLocks/>
          </p:cNvCxnSpPr>
          <p:nvPr/>
        </p:nvCxnSpPr>
        <p:spPr>
          <a:xfrm>
            <a:off x="1951239" y="5821696"/>
            <a:ext cx="1029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725AAAAB-9CFD-DD4C-8576-C698A065DA20}"/>
              </a:ext>
            </a:extLst>
          </p:cNvPr>
          <p:cNvCxnSpPr>
            <a:cxnSpLocks/>
          </p:cNvCxnSpPr>
          <p:nvPr/>
        </p:nvCxnSpPr>
        <p:spPr>
          <a:xfrm>
            <a:off x="2179593" y="5817573"/>
            <a:ext cx="102990" cy="0"/>
          </a:xfrm>
          <a:prstGeom prst="line">
            <a:avLst/>
          </a:prstGeom>
        </p:spPr>
        <p:style>
          <a:lnRef idx="1">
            <a:schemeClr val="accent1"/>
          </a:lnRef>
          <a:fillRef idx="0">
            <a:schemeClr val="accent1"/>
          </a:fillRef>
          <a:effectRef idx="0">
            <a:schemeClr val="accent1"/>
          </a:effectRef>
          <a:fontRef idx="minor">
            <a:schemeClr val="tx1"/>
          </a:fontRef>
        </p:style>
      </p:cxnSp>
      <p:sp>
        <p:nvSpPr>
          <p:cNvPr id="107" name="Rounded Rectangle 106">
            <a:extLst>
              <a:ext uri="{FF2B5EF4-FFF2-40B4-BE49-F238E27FC236}">
                <a16:creationId xmlns:a16="http://schemas.microsoft.com/office/drawing/2014/main" id="{0CF66D41-6F00-BB4D-8568-1570ACD59FA3}"/>
              </a:ext>
            </a:extLst>
          </p:cNvPr>
          <p:cNvSpPr/>
          <p:nvPr/>
        </p:nvSpPr>
        <p:spPr>
          <a:xfrm>
            <a:off x="2279056" y="5744317"/>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8" name="Rounded Rectangle 107">
            <a:extLst>
              <a:ext uri="{FF2B5EF4-FFF2-40B4-BE49-F238E27FC236}">
                <a16:creationId xmlns:a16="http://schemas.microsoft.com/office/drawing/2014/main" id="{52C8B258-A8EE-6C46-A30E-719E9963425E}"/>
              </a:ext>
            </a:extLst>
          </p:cNvPr>
          <p:cNvSpPr/>
          <p:nvPr/>
        </p:nvSpPr>
        <p:spPr>
          <a:xfrm>
            <a:off x="2506793" y="5749359"/>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09" name="Straight Connector 108">
            <a:extLst>
              <a:ext uri="{FF2B5EF4-FFF2-40B4-BE49-F238E27FC236}">
                <a16:creationId xmlns:a16="http://schemas.microsoft.com/office/drawing/2014/main" id="{1CBF031C-9369-C242-89DE-96031BB43A9F}"/>
              </a:ext>
            </a:extLst>
          </p:cNvPr>
          <p:cNvCxnSpPr>
            <a:cxnSpLocks/>
          </p:cNvCxnSpPr>
          <p:nvPr/>
        </p:nvCxnSpPr>
        <p:spPr>
          <a:xfrm>
            <a:off x="2407947" y="5824608"/>
            <a:ext cx="102990" cy="0"/>
          </a:xfrm>
          <a:prstGeom prst="line">
            <a:avLst/>
          </a:prstGeom>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5D7745BD-66A1-1849-B56F-C1C14E4666F6}"/>
              </a:ext>
            </a:extLst>
          </p:cNvPr>
          <p:cNvSpPr txBox="1"/>
          <p:nvPr/>
        </p:nvSpPr>
        <p:spPr>
          <a:xfrm>
            <a:off x="736462" y="5962938"/>
            <a:ext cx="2170787" cy="369332"/>
          </a:xfrm>
          <a:prstGeom prst="rect">
            <a:avLst/>
          </a:prstGeom>
          <a:noFill/>
        </p:spPr>
        <p:txBody>
          <a:bodyPr wrap="none" rtlCol="0">
            <a:spAutoFit/>
          </a:bodyPr>
          <a:lstStyle/>
          <a:p>
            <a:r>
              <a:rPr lang="da-DK" dirty="0"/>
              <a:t>Dannelse af glykogen</a:t>
            </a:r>
          </a:p>
        </p:txBody>
      </p:sp>
      <p:pic>
        <p:nvPicPr>
          <p:cNvPr id="120" name="Picture 7" descr="muscle from Gray">
            <a:extLst>
              <a:ext uri="{FF2B5EF4-FFF2-40B4-BE49-F238E27FC236}">
                <a16:creationId xmlns:a16="http://schemas.microsoft.com/office/drawing/2014/main" id="{CF158839-44DD-F640-BC1D-14927D2AA0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2765" y="4713460"/>
            <a:ext cx="1260138" cy="683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 name="Down Arrow 120">
            <a:extLst>
              <a:ext uri="{FF2B5EF4-FFF2-40B4-BE49-F238E27FC236}">
                <a16:creationId xmlns:a16="http://schemas.microsoft.com/office/drawing/2014/main" id="{30A56931-19F8-F14C-B052-080E507B36CD}"/>
              </a:ext>
            </a:extLst>
          </p:cNvPr>
          <p:cNvSpPr/>
          <p:nvPr/>
        </p:nvSpPr>
        <p:spPr>
          <a:xfrm rot="5400000">
            <a:off x="3055954" y="5242073"/>
            <a:ext cx="330344" cy="682748"/>
          </a:xfrm>
          <a:prstGeom prst="downArrow">
            <a:avLst>
              <a:gd name="adj1" fmla="val 50000"/>
              <a:gd name="adj2" fmla="val 5392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xtBox 1">
            <a:extLst>
              <a:ext uri="{FF2B5EF4-FFF2-40B4-BE49-F238E27FC236}">
                <a16:creationId xmlns:a16="http://schemas.microsoft.com/office/drawing/2014/main" id="{730E84AB-862F-D948-AFCA-63B862BE70E8}"/>
              </a:ext>
            </a:extLst>
          </p:cNvPr>
          <p:cNvSpPr txBox="1"/>
          <p:nvPr/>
        </p:nvSpPr>
        <p:spPr>
          <a:xfrm>
            <a:off x="4377326" y="1937388"/>
            <a:ext cx="1279646" cy="369332"/>
          </a:xfrm>
          <a:prstGeom prst="rect">
            <a:avLst/>
          </a:prstGeom>
          <a:noFill/>
        </p:spPr>
        <p:txBody>
          <a:bodyPr wrap="none" rtlCol="0">
            <a:spAutoFit/>
          </a:bodyPr>
          <a:lstStyle/>
          <a:p>
            <a:r>
              <a:rPr lang="da-DK" dirty="0"/>
              <a:t>Fordøjelsen</a:t>
            </a:r>
          </a:p>
        </p:txBody>
      </p:sp>
      <p:sp>
        <p:nvSpPr>
          <p:cNvPr id="111" name="Down Arrow 110">
            <a:extLst>
              <a:ext uri="{FF2B5EF4-FFF2-40B4-BE49-F238E27FC236}">
                <a16:creationId xmlns:a16="http://schemas.microsoft.com/office/drawing/2014/main" id="{7C67D961-5D5F-9141-9F86-7F3F38C411C4}"/>
              </a:ext>
            </a:extLst>
          </p:cNvPr>
          <p:cNvSpPr/>
          <p:nvPr/>
        </p:nvSpPr>
        <p:spPr>
          <a:xfrm rot="20050540">
            <a:off x="6228670" y="3933684"/>
            <a:ext cx="255405" cy="1223578"/>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Oval 2">
            <a:extLst>
              <a:ext uri="{FF2B5EF4-FFF2-40B4-BE49-F238E27FC236}">
                <a16:creationId xmlns:a16="http://schemas.microsoft.com/office/drawing/2014/main" id="{DDD881A3-FA12-1640-9D66-038840506226}"/>
              </a:ext>
            </a:extLst>
          </p:cNvPr>
          <p:cNvSpPr/>
          <p:nvPr/>
        </p:nvSpPr>
        <p:spPr>
          <a:xfrm>
            <a:off x="6577939" y="5238202"/>
            <a:ext cx="419210" cy="36442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2" name="Oval 111">
            <a:extLst>
              <a:ext uri="{FF2B5EF4-FFF2-40B4-BE49-F238E27FC236}">
                <a16:creationId xmlns:a16="http://schemas.microsoft.com/office/drawing/2014/main" id="{4FE98071-2468-144E-9C42-C89D6085368C}"/>
              </a:ext>
            </a:extLst>
          </p:cNvPr>
          <p:cNvSpPr/>
          <p:nvPr/>
        </p:nvSpPr>
        <p:spPr>
          <a:xfrm>
            <a:off x="6666543" y="5677683"/>
            <a:ext cx="419210" cy="36442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3" name="Oval 112">
            <a:extLst>
              <a:ext uri="{FF2B5EF4-FFF2-40B4-BE49-F238E27FC236}">
                <a16:creationId xmlns:a16="http://schemas.microsoft.com/office/drawing/2014/main" id="{D96BA4A3-0582-C64D-9137-0C85D85587DF}"/>
              </a:ext>
            </a:extLst>
          </p:cNvPr>
          <p:cNvSpPr/>
          <p:nvPr/>
        </p:nvSpPr>
        <p:spPr>
          <a:xfrm>
            <a:off x="7059952" y="5401235"/>
            <a:ext cx="419210" cy="36442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4" name="Oval 113">
            <a:extLst>
              <a:ext uri="{FF2B5EF4-FFF2-40B4-BE49-F238E27FC236}">
                <a16:creationId xmlns:a16="http://schemas.microsoft.com/office/drawing/2014/main" id="{6DC78FF3-D2D3-F544-95D1-A11FF5502C73}"/>
              </a:ext>
            </a:extLst>
          </p:cNvPr>
          <p:cNvSpPr/>
          <p:nvPr/>
        </p:nvSpPr>
        <p:spPr>
          <a:xfrm>
            <a:off x="6219971" y="5539461"/>
            <a:ext cx="419210" cy="36442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9" name="Graphic 38" descr="Lightning bolt">
            <a:extLst>
              <a:ext uri="{FF2B5EF4-FFF2-40B4-BE49-F238E27FC236}">
                <a16:creationId xmlns:a16="http://schemas.microsoft.com/office/drawing/2014/main" id="{33E97E71-330C-7D44-9C6C-52FBF43DFF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16980" y="4804467"/>
            <a:ext cx="578029" cy="578029"/>
          </a:xfrm>
          <a:prstGeom prst="rect">
            <a:avLst/>
          </a:prstGeom>
        </p:spPr>
      </p:pic>
      <p:sp>
        <p:nvSpPr>
          <p:cNvPr id="40" name="TextBox 39">
            <a:extLst>
              <a:ext uri="{FF2B5EF4-FFF2-40B4-BE49-F238E27FC236}">
                <a16:creationId xmlns:a16="http://schemas.microsoft.com/office/drawing/2014/main" id="{93C9B0A8-D2E0-A847-AFA0-6BBF5098DC2E}"/>
              </a:ext>
            </a:extLst>
          </p:cNvPr>
          <p:cNvSpPr txBox="1"/>
          <p:nvPr/>
        </p:nvSpPr>
        <p:spPr>
          <a:xfrm>
            <a:off x="6160078" y="6073673"/>
            <a:ext cx="1576137" cy="369332"/>
          </a:xfrm>
          <a:prstGeom prst="rect">
            <a:avLst/>
          </a:prstGeom>
          <a:noFill/>
        </p:spPr>
        <p:txBody>
          <a:bodyPr wrap="none" rtlCol="0">
            <a:spAutoFit/>
          </a:bodyPr>
          <a:lstStyle/>
          <a:p>
            <a:r>
              <a:rPr lang="da-DK" dirty="0"/>
              <a:t>Energi til celler</a:t>
            </a:r>
          </a:p>
        </p:txBody>
      </p:sp>
    </p:spTree>
    <p:extLst>
      <p:ext uri="{BB962C8B-B14F-4D97-AF65-F5344CB8AC3E}">
        <p14:creationId xmlns:p14="http://schemas.microsoft.com/office/powerpoint/2010/main" val="332547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6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71"/>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72"/>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7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7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5"/>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76"/>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7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78"/>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79"/>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80"/>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81"/>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82"/>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83"/>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84"/>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85"/>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86"/>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87"/>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88"/>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89"/>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90"/>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91"/>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92"/>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93"/>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94"/>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95"/>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96"/>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97"/>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98"/>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99"/>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00"/>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101"/>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102"/>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103"/>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104"/>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105"/>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106"/>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107"/>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108"/>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109"/>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110"/>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41" grpId="0" animBg="1"/>
      <p:bldP spid="42" grpId="0" animBg="1"/>
      <p:bldP spid="43" grpId="0" animBg="1"/>
      <p:bldP spid="44" grpId="0" animBg="1"/>
      <p:bldP spid="45" grpId="0" animBg="1"/>
      <p:bldP spid="46" grpId="0" animBg="1"/>
      <p:bldP spid="48" grpId="0"/>
      <p:bldP spid="50" grpId="0" animBg="1"/>
      <p:bldP spid="51" grpId="0" animBg="1"/>
      <p:bldP spid="54" grpId="0" animBg="1"/>
      <p:bldP spid="55" grpId="0" animBg="1"/>
      <p:bldP spid="58" grpId="0" animBg="1"/>
      <p:bldP spid="59" grpId="0" animBg="1"/>
      <p:bldP spid="66" grpId="0" animBg="1"/>
      <p:bldP spid="67" grpId="0" animBg="1"/>
      <p:bldP spid="70" grpId="0" animBg="1"/>
      <p:bldP spid="71" grpId="0" animBg="1"/>
      <p:bldP spid="74" grpId="0" animBg="1"/>
      <p:bldP spid="75" grpId="0" animBg="1"/>
      <p:bldP spid="77" grpId="0" animBg="1"/>
      <p:bldP spid="78" grpId="0" animBg="1"/>
      <p:bldP spid="81" grpId="0" animBg="1"/>
      <p:bldP spid="82" grpId="0" animBg="1"/>
      <p:bldP spid="85" grpId="0" animBg="1"/>
      <p:bldP spid="86" grpId="0" animBg="1"/>
      <p:bldP spid="88" grpId="0" animBg="1"/>
      <p:bldP spid="89" grpId="0" animBg="1"/>
      <p:bldP spid="92" grpId="0" animBg="1"/>
      <p:bldP spid="93" grpId="0" animBg="1"/>
      <p:bldP spid="96" grpId="0" animBg="1"/>
      <p:bldP spid="97" grpId="0" animBg="1"/>
      <p:bldP spid="99" grpId="0" animBg="1"/>
      <p:bldP spid="100" grpId="0" animBg="1"/>
      <p:bldP spid="103" grpId="0" animBg="1"/>
      <p:bldP spid="104" grpId="0" animBg="1"/>
      <p:bldP spid="107" grpId="0" animBg="1"/>
      <p:bldP spid="108" grpId="0" animBg="1"/>
      <p:bldP spid="110" grpId="0"/>
      <p:bldP spid="121" grpId="0" animBg="1"/>
      <p:bldP spid="2" grpId="0"/>
      <p:bldP spid="111" grpId="0" animBg="1"/>
      <p:bldP spid="3" grpId="0" animBg="1"/>
      <p:bldP spid="112" grpId="0" animBg="1"/>
      <p:bldP spid="113" grpId="0" animBg="1"/>
      <p:bldP spid="114" grpId="0" animBg="1"/>
      <p:bldP spid="4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a:p>
        </p:txBody>
      </p:sp>
      <p:sp>
        <p:nvSpPr>
          <p:cNvPr id="5" name="Rektangel 4"/>
          <p:cNvSpPr/>
          <p:nvPr/>
        </p:nvSpPr>
        <p:spPr>
          <a:xfrm>
            <a:off x="0" y="-19050"/>
            <a:ext cx="12192000" cy="6872416"/>
          </a:xfrm>
          <a:prstGeom prst="rect">
            <a:avLst/>
          </a:prstGeom>
          <a:solidFill>
            <a:srgbClr val="83CAE3"/>
          </a:solidFill>
          <a:ln>
            <a:solidFill>
              <a:srgbClr val="83CA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p:cNvSpPr txBox="1">
            <a:spLocks/>
          </p:cNvSpPr>
          <p:nvPr/>
        </p:nvSpPr>
        <p:spPr>
          <a:xfrm>
            <a:off x="773318" y="416015"/>
            <a:ext cx="6815225" cy="1300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5000" dirty="0">
                <a:solidFill>
                  <a:srgbClr val="3862AB"/>
                </a:solidFill>
                <a:latin typeface="Noto Serif KR Black" panose="02020900000000000000" pitchFamily="18" charset="-128"/>
                <a:ea typeface="Noto Serif KR Black" panose="02020900000000000000" pitchFamily="18" charset="-128"/>
              </a:rPr>
              <a:t>Sluk tørsten i vand</a:t>
            </a:r>
          </a:p>
        </p:txBody>
      </p:sp>
      <p:sp>
        <p:nvSpPr>
          <p:cNvPr id="13" name="Pladsholder til sidefod 3"/>
          <p:cNvSpPr txBox="1">
            <a:spLocks/>
          </p:cNvSpPr>
          <p:nvPr/>
        </p:nvSpPr>
        <p:spPr>
          <a:xfrm>
            <a:off x="569104" y="6506421"/>
            <a:ext cx="5652000" cy="201461"/>
          </a:xfrm>
          <a:prstGeom prst="rect">
            <a:avLst/>
          </a:prstGeom>
        </p:spPr>
        <p:txBody>
          <a:bodyPr vert="horz" lIns="0" tIns="0" rIns="0" bIns="0" rtlCol="0" anchor="b" anchorCtr="0">
            <a:noAutofit/>
          </a:bodyPr>
          <a:lstStyle>
            <a:defPPr>
              <a:defRPr lang="da-DK"/>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a:solidFill>
                  <a:prstClr val="white"/>
                </a:solidFill>
                <a:latin typeface="Arial"/>
              </a:rPr>
              <a:t>/ Fødevarestyrelsen / </a:t>
            </a:r>
            <a:r>
              <a:rPr lang="da-DK" dirty="0"/>
              <a:t>De officielle Kostråd – godt for sundhed og klima</a:t>
            </a:r>
            <a:endParaRPr lang="da-DK" dirty="0">
              <a:solidFill>
                <a:prstClr val="white"/>
              </a:solidFill>
              <a:latin typeface="Arial"/>
            </a:endParaRPr>
          </a:p>
        </p:txBody>
      </p:sp>
      <p:sp>
        <p:nvSpPr>
          <p:cNvPr id="14" name="Pladsholder til slidenummer 4"/>
          <p:cNvSpPr txBox="1">
            <a:spLocks/>
          </p:cNvSpPr>
          <p:nvPr/>
        </p:nvSpPr>
        <p:spPr>
          <a:xfrm>
            <a:off x="237905" y="6506421"/>
            <a:ext cx="298800" cy="201461"/>
          </a:xfrm>
          <a:prstGeom prst="rect">
            <a:avLst/>
          </a:prstGeom>
        </p:spPr>
        <p:txBody>
          <a:bodyPr vert="horz" lIns="0" tIns="0" rIns="0" bIns="0" rtlCol="0" anchor="b" anchorCtr="0">
            <a:noAutofit/>
          </a:bodyPr>
          <a:lstStyle>
            <a:defPPr>
              <a:defRPr lang="da-DK"/>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7EC89C-17A0-4E64-A6D2-B825673CEEDF}" type="slidenum">
              <a:rPr lang="da-DK" smtClean="0">
                <a:solidFill>
                  <a:prstClr val="white"/>
                </a:solidFill>
                <a:latin typeface="Arial"/>
              </a:rPr>
              <a:pPr/>
              <a:t>40</a:t>
            </a:fld>
            <a:endParaRPr lang="da-DK" dirty="0">
              <a:solidFill>
                <a:prstClr val="white"/>
              </a:solidFill>
              <a:latin typeface="Arial"/>
            </a:endParaRPr>
          </a:p>
        </p:txBody>
      </p:sp>
      <p:pic>
        <p:nvPicPr>
          <p:cNvPr id="15" name="Billed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6" y="6506421"/>
            <a:ext cx="219475" cy="201185"/>
          </a:xfrm>
          <a:prstGeom prst="rect">
            <a:avLst/>
          </a:prstGeom>
        </p:spPr>
      </p:pic>
      <p:sp>
        <p:nvSpPr>
          <p:cNvPr id="17" name="Pladsholder til tekst 6"/>
          <p:cNvSpPr txBox="1">
            <a:spLocks/>
          </p:cNvSpPr>
          <p:nvPr/>
        </p:nvSpPr>
        <p:spPr>
          <a:xfrm>
            <a:off x="5090268" y="1690688"/>
            <a:ext cx="7017934" cy="4682466"/>
          </a:xfrm>
          <a:prstGeom prst="rect">
            <a:avLst/>
          </a:prstGeom>
          <a:noFill/>
        </p:spPr>
        <p:txBody>
          <a:bodyPr vert="horz" lIns="0" tIns="0" rIns="0" bIns="0" rtlCol="0">
            <a:noAutofit/>
          </a:bodyPr>
          <a:lstStyle>
            <a:lvl1pPr marL="0" indent="0" algn="l" defTabSz="914400" rtl="0" eaLnBrk="1" latinLnBrk="0" hangingPunct="1">
              <a:lnSpc>
                <a:spcPct val="88000"/>
              </a:lnSpc>
              <a:spcBef>
                <a:spcPts val="0"/>
              </a:spcBef>
              <a:buFontTx/>
              <a:buNone/>
              <a:defRPr sz="3200" b="1" kern="1200">
                <a:solidFill>
                  <a:schemeClr val="tx2"/>
                </a:solidFill>
                <a:latin typeface="+mn-lt"/>
                <a:ea typeface="+mn-ea"/>
                <a:cs typeface="+mn-cs"/>
              </a:defRPr>
            </a:lvl1pPr>
            <a:lvl2pPr marL="216000" indent="-21600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2pPr>
            <a:lvl3pPr marL="432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3pPr>
            <a:lvl4pPr marL="648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4pPr>
            <a:lvl5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5pPr>
            <a:lvl6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6pPr>
            <a:lvl7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7pPr>
            <a:lvl8pPr marL="864000" indent="-216000" algn="l" defTabSz="914400" rtl="0" eaLnBrk="1" latinLnBrk="0" hangingPunct="1">
              <a:lnSpc>
                <a:spcPct val="92000"/>
              </a:lnSpc>
              <a:spcBef>
                <a:spcPts val="0"/>
              </a:spcBef>
              <a:buFont typeface="Arial" panose="020B0604020202020204" pitchFamily="34" charset="0"/>
              <a:buChar char="•"/>
              <a:defRPr sz="1800" b="1" kern="1200" baseline="0">
                <a:solidFill>
                  <a:schemeClr val="accent1"/>
                </a:solidFill>
                <a:latin typeface="+mn-lt"/>
                <a:ea typeface="+mn-ea"/>
                <a:cs typeface="+mn-cs"/>
              </a:defRPr>
            </a:lvl8pPr>
            <a:lvl9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9pPr>
          </a:lstStyle>
          <a:p>
            <a:pPr>
              <a:lnSpc>
                <a:spcPct val="100000"/>
              </a:lnSpc>
            </a:pPr>
            <a:r>
              <a:rPr lang="da-DK" sz="2000" dirty="0">
                <a:solidFill>
                  <a:srgbClr val="3862AB"/>
                </a:solidFill>
                <a:latin typeface="Noto Serif KR" panose="02020400000000000000" pitchFamily="18" charset="-128"/>
                <a:ea typeface="Noto Serif KR" panose="02020400000000000000" pitchFamily="18" charset="-128"/>
                <a:cs typeface="+mj-cs"/>
              </a:rPr>
              <a:t>Skru ned for søde drikkevarer, fx sodavand, saftevand, </a:t>
            </a:r>
            <a:br>
              <a:rPr lang="da-DK" sz="2000" dirty="0">
                <a:solidFill>
                  <a:srgbClr val="3862AB"/>
                </a:solidFill>
                <a:latin typeface="Noto Serif KR" panose="02020400000000000000" pitchFamily="18" charset="-128"/>
                <a:ea typeface="Noto Serif KR" panose="02020400000000000000" pitchFamily="18" charset="-128"/>
                <a:cs typeface="+mj-cs"/>
              </a:rPr>
            </a:br>
            <a:r>
              <a:rPr lang="da-DK" sz="2000" dirty="0">
                <a:solidFill>
                  <a:srgbClr val="3862AB"/>
                </a:solidFill>
                <a:latin typeface="Noto Serif KR" panose="02020400000000000000" pitchFamily="18" charset="-128"/>
                <a:ea typeface="Noto Serif KR" panose="02020400000000000000" pitchFamily="18" charset="-128"/>
                <a:cs typeface="+mj-cs"/>
              </a:rPr>
              <a:t>samt sports- og energidrikke. </a:t>
            </a:r>
            <a:br>
              <a:rPr lang="da-DK" sz="2000" dirty="0">
                <a:solidFill>
                  <a:srgbClr val="3862AB"/>
                </a:solidFill>
                <a:latin typeface="Noto Serif KR" panose="02020400000000000000" pitchFamily="18" charset="-128"/>
                <a:ea typeface="Noto Serif KR" panose="02020400000000000000" pitchFamily="18" charset="-128"/>
                <a:cs typeface="+mj-cs"/>
              </a:rPr>
            </a:br>
            <a:endParaRPr lang="da-DK" sz="2000" dirty="0">
              <a:solidFill>
                <a:srgbClr val="3862AB"/>
              </a:solidFill>
              <a:latin typeface="Noto Serif KR" panose="02020400000000000000" pitchFamily="18" charset="-128"/>
              <a:ea typeface="Noto Serif KR" panose="02020400000000000000" pitchFamily="18" charset="-128"/>
              <a:cs typeface="+mj-cs"/>
            </a:endParaRPr>
          </a:p>
          <a:p>
            <a:pPr>
              <a:lnSpc>
                <a:spcPct val="100000"/>
              </a:lnSpc>
            </a:pPr>
            <a:r>
              <a:rPr lang="da-DK" sz="2000" dirty="0">
                <a:solidFill>
                  <a:srgbClr val="3862AB"/>
                </a:solidFill>
                <a:latin typeface="Noto Serif KR" panose="02020400000000000000" pitchFamily="18" charset="-128"/>
                <a:ea typeface="Noto Serif KR" panose="02020400000000000000" pitchFamily="18" charset="-128"/>
                <a:cs typeface="+mj-cs"/>
              </a:rPr>
              <a:t>Af disse søde drikkevarer bør du  højst drikke: </a:t>
            </a:r>
          </a:p>
          <a:p>
            <a:pPr>
              <a:lnSpc>
                <a:spcPct val="100000"/>
              </a:lnSpc>
            </a:pPr>
            <a:endParaRPr lang="da-DK" sz="2000" b="0" dirty="0">
              <a:solidFill>
                <a:srgbClr val="3862AB"/>
              </a:solidFill>
              <a:latin typeface="Noto Serif KR" panose="02020400000000000000" pitchFamily="18" charset="-128"/>
              <a:ea typeface="Noto Serif KR" panose="02020400000000000000" pitchFamily="18" charset="-128"/>
              <a:cs typeface="+mj-cs"/>
            </a:endParaRPr>
          </a:p>
          <a:p>
            <a:pPr>
              <a:lnSpc>
                <a:spcPct val="100000"/>
              </a:lnSpc>
            </a:pPr>
            <a:r>
              <a:rPr lang="da-DK" sz="2000" b="0" u="sng" dirty="0">
                <a:solidFill>
                  <a:srgbClr val="3862AB"/>
                </a:solidFill>
                <a:latin typeface="Noto Serif KR" panose="02020400000000000000" pitchFamily="18" charset="-128"/>
                <a:ea typeface="Noto Serif KR" panose="02020400000000000000" pitchFamily="18" charset="-128"/>
                <a:cs typeface="+mj-cs"/>
              </a:rPr>
              <a:t>Børn på 4-6 år: </a:t>
            </a:r>
          </a:p>
          <a:p>
            <a:pPr>
              <a:lnSpc>
                <a:spcPct val="100000"/>
              </a:lnSpc>
            </a:pPr>
            <a:r>
              <a:rPr lang="da-DK" sz="2000" b="0" dirty="0">
                <a:solidFill>
                  <a:srgbClr val="3862AB"/>
                </a:solidFill>
                <a:latin typeface="Noto Serif KR" panose="02020400000000000000" pitchFamily="18" charset="-128"/>
                <a:ea typeface="Noto Serif KR" panose="02020400000000000000" pitchFamily="18" charset="-128"/>
                <a:cs typeface="+mj-cs"/>
              </a:rPr>
              <a:t>Højst ¼ liter om ugen.</a:t>
            </a:r>
          </a:p>
          <a:p>
            <a:pPr>
              <a:lnSpc>
                <a:spcPct val="100000"/>
              </a:lnSpc>
            </a:pPr>
            <a:endParaRPr lang="da-DK" sz="2000" b="0" dirty="0">
              <a:solidFill>
                <a:srgbClr val="3862AB"/>
              </a:solidFill>
              <a:latin typeface="Noto Serif KR" panose="02020400000000000000" pitchFamily="18" charset="-128"/>
              <a:ea typeface="Noto Serif KR" panose="02020400000000000000" pitchFamily="18" charset="-128"/>
              <a:cs typeface="+mj-cs"/>
            </a:endParaRPr>
          </a:p>
          <a:p>
            <a:pPr>
              <a:lnSpc>
                <a:spcPct val="100000"/>
              </a:lnSpc>
            </a:pPr>
            <a:r>
              <a:rPr lang="da-DK" sz="2000" b="0" u="sng" dirty="0">
                <a:solidFill>
                  <a:srgbClr val="3862AB"/>
                </a:solidFill>
                <a:latin typeface="Noto Serif KR" panose="02020400000000000000" pitchFamily="18" charset="-128"/>
                <a:ea typeface="Noto Serif KR" panose="02020400000000000000" pitchFamily="18" charset="-128"/>
                <a:cs typeface="+mj-cs"/>
              </a:rPr>
              <a:t>Børn på 7-9 år: </a:t>
            </a:r>
          </a:p>
          <a:p>
            <a:pPr>
              <a:lnSpc>
                <a:spcPct val="100000"/>
              </a:lnSpc>
            </a:pPr>
            <a:r>
              <a:rPr lang="da-DK" sz="2000" b="0" dirty="0">
                <a:solidFill>
                  <a:srgbClr val="3862AB"/>
                </a:solidFill>
                <a:latin typeface="Noto Serif KR" panose="02020400000000000000" pitchFamily="18" charset="-128"/>
                <a:ea typeface="Noto Serif KR" panose="02020400000000000000" pitchFamily="18" charset="-128"/>
                <a:cs typeface="+mj-cs"/>
              </a:rPr>
              <a:t>Højst 1/3 liter om ugen.</a:t>
            </a:r>
          </a:p>
          <a:p>
            <a:pPr>
              <a:lnSpc>
                <a:spcPct val="100000"/>
              </a:lnSpc>
            </a:pPr>
            <a:endParaRPr lang="da-DK" sz="2000" b="0" dirty="0">
              <a:solidFill>
                <a:srgbClr val="3862AB"/>
              </a:solidFill>
              <a:latin typeface="Noto Serif KR" panose="02020400000000000000" pitchFamily="18" charset="-128"/>
              <a:ea typeface="Noto Serif KR" panose="02020400000000000000" pitchFamily="18" charset="-128"/>
              <a:cs typeface="+mj-cs"/>
            </a:endParaRPr>
          </a:p>
          <a:p>
            <a:pPr>
              <a:lnSpc>
                <a:spcPct val="100000"/>
              </a:lnSpc>
            </a:pPr>
            <a:r>
              <a:rPr lang="da-DK" sz="2000" b="0" u="sng" dirty="0">
                <a:solidFill>
                  <a:srgbClr val="3862AB"/>
                </a:solidFill>
                <a:latin typeface="Noto Serif KR" panose="02020400000000000000" pitchFamily="18" charset="-128"/>
                <a:ea typeface="Noto Serif KR" panose="02020400000000000000" pitchFamily="18" charset="-128"/>
                <a:cs typeface="+mj-cs"/>
              </a:rPr>
              <a:t>Større børn og voksne:  </a:t>
            </a:r>
          </a:p>
          <a:p>
            <a:pPr>
              <a:lnSpc>
                <a:spcPct val="100000"/>
              </a:lnSpc>
            </a:pPr>
            <a:r>
              <a:rPr lang="da-DK" sz="2000" b="0" dirty="0">
                <a:solidFill>
                  <a:srgbClr val="3862AB"/>
                </a:solidFill>
                <a:latin typeface="Noto Serif KR" panose="02020400000000000000" pitchFamily="18" charset="-128"/>
                <a:ea typeface="Noto Serif KR" panose="02020400000000000000" pitchFamily="18" charset="-128"/>
                <a:cs typeface="+mj-cs"/>
              </a:rPr>
              <a:t>Højst ½ liter om ugen. </a:t>
            </a:r>
          </a:p>
          <a:p>
            <a:pPr>
              <a:lnSpc>
                <a:spcPct val="100000"/>
              </a:lnSpc>
            </a:pPr>
            <a:endParaRPr lang="da-DK" sz="2000" b="0" dirty="0">
              <a:solidFill>
                <a:srgbClr val="3862AB"/>
              </a:solidFill>
              <a:latin typeface="Noto Serif KR" panose="02020400000000000000" pitchFamily="18" charset="-128"/>
              <a:ea typeface="Noto Serif KR" panose="02020400000000000000" pitchFamily="18" charset="-128"/>
              <a:cs typeface="+mj-cs"/>
            </a:endParaRPr>
          </a:p>
          <a:p>
            <a:pPr>
              <a:lnSpc>
                <a:spcPct val="100000"/>
              </a:lnSpc>
            </a:pPr>
            <a:r>
              <a:rPr lang="da-DK" sz="2000" b="0" dirty="0">
                <a:solidFill>
                  <a:srgbClr val="3862AB"/>
                </a:solidFill>
                <a:latin typeface="Noto Serif KR" panose="02020400000000000000" pitchFamily="18" charset="-128"/>
                <a:ea typeface="Noto Serif KR" panose="02020400000000000000" pitchFamily="18" charset="-128"/>
                <a:cs typeface="+mj-cs"/>
              </a:rPr>
              <a:t>Børn bør ikke drikke energidrikke.</a:t>
            </a:r>
          </a:p>
          <a:p>
            <a:pPr>
              <a:lnSpc>
                <a:spcPct val="100000"/>
              </a:lnSpc>
            </a:pPr>
            <a:endParaRPr lang="da-DK" sz="2000" b="0" dirty="0">
              <a:solidFill>
                <a:srgbClr val="3862AB"/>
              </a:solidFill>
              <a:ea typeface="Noto Serif KR" panose="02020400000000000000"/>
              <a:cs typeface="+mj-cs"/>
            </a:endParaRPr>
          </a:p>
        </p:txBody>
      </p:sp>
      <p:pic>
        <p:nvPicPr>
          <p:cNvPr id="16" name="Billede 15"/>
          <p:cNvPicPr>
            <a:picLocks noChangeAspect="1"/>
          </p:cNvPicPr>
          <p:nvPr/>
        </p:nvPicPr>
        <p:blipFill rotWithShape="1">
          <a:blip r:embed="rId4" cstate="print">
            <a:extLst>
              <a:ext uri="{28A0092B-C50C-407E-A947-70E740481C1C}">
                <a14:useLocalDpi xmlns:a14="http://schemas.microsoft.com/office/drawing/2010/main" val="0"/>
              </a:ext>
            </a:extLst>
          </a:blip>
          <a:srcRect l="23515" t="21063" r="32075" b="16629"/>
          <a:stretch/>
        </p:blipFill>
        <p:spPr>
          <a:xfrm>
            <a:off x="827356" y="2357916"/>
            <a:ext cx="3334231" cy="3119486"/>
          </a:xfrm>
          <a:prstGeom prst="rect">
            <a:avLst/>
          </a:prstGeom>
        </p:spPr>
      </p:pic>
      <p:pic>
        <p:nvPicPr>
          <p:cNvPr id="12" name="Billed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5609" y="151991"/>
            <a:ext cx="3203466" cy="835619"/>
          </a:xfrm>
          <a:prstGeom prst="rect">
            <a:avLst/>
          </a:prstGeom>
        </p:spPr>
      </p:pic>
    </p:spTree>
    <p:extLst>
      <p:ext uri="{BB962C8B-B14F-4D97-AF65-F5344CB8AC3E}">
        <p14:creationId xmlns:p14="http://schemas.microsoft.com/office/powerpoint/2010/main" val="40914461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F908F-84A4-3344-8CEE-B765FA85E8C4}"/>
              </a:ext>
            </a:extLst>
          </p:cNvPr>
          <p:cNvSpPr>
            <a:spLocks noGrp="1"/>
          </p:cNvSpPr>
          <p:nvPr>
            <p:ph type="title"/>
          </p:nvPr>
        </p:nvSpPr>
        <p:spPr/>
        <p:txBody>
          <a:bodyPr/>
          <a:lstStyle/>
          <a:p>
            <a:endParaRPr lang="da-DK" dirty="0"/>
          </a:p>
        </p:txBody>
      </p:sp>
      <p:pic>
        <p:nvPicPr>
          <p:cNvPr id="5" name="Content Placeholder 4">
            <a:extLst>
              <a:ext uri="{FF2B5EF4-FFF2-40B4-BE49-F238E27FC236}">
                <a16:creationId xmlns:a16="http://schemas.microsoft.com/office/drawing/2014/main" id="{A7CD9EAF-5040-0C4D-9FC1-F0E30B1F5653}"/>
              </a:ext>
            </a:extLst>
          </p:cNvPr>
          <p:cNvPicPr>
            <a:picLocks noGrp="1" noChangeAspect="1"/>
          </p:cNvPicPr>
          <p:nvPr>
            <p:ph idx="1"/>
          </p:nvPr>
        </p:nvPicPr>
        <p:blipFill>
          <a:blip r:embed="rId3"/>
          <a:stretch>
            <a:fillRect/>
          </a:stretch>
        </p:blipFill>
        <p:spPr>
          <a:xfrm>
            <a:off x="838200" y="1690688"/>
            <a:ext cx="5036283" cy="3190525"/>
          </a:xfrm>
        </p:spPr>
      </p:pic>
      <p:pic>
        <p:nvPicPr>
          <p:cNvPr id="7" name="Picture 6">
            <a:extLst>
              <a:ext uri="{FF2B5EF4-FFF2-40B4-BE49-F238E27FC236}">
                <a16:creationId xmlns:a16="http://schemas.microsoft.com/office/drawing/2014/main" id="{F7F63325-8815-4E4A-81FC-36C6CA22461F}"/>
              </a:ext>
            </a:extLst>
          </p:cNvPr>
          <p:cNvPicPr>
            <a:picLocks noChangeAspect="1"/>
          </p:cNvPicPr>
          <p:nvPr/>
        </p:nvPicPr>
        <p:blipFill>
          <a:blip r:embed="rId4"/>
          <a:stretch>
            <a:fillRect/>
          </a:stretch>
        </p:blipFill>
        <p:spPr>
          <a:xfrm>
            <a:off x="6756893" y="1246592"/>
            <a:ext cx="5315998" cy="3850506"/>
          </a:xfrm>
          <a:prstGeom prst="rect">
            <a:avLst/>
          </a:prstGeom>
        </p:spPr>
      </p:pic>
      <p:cxnSp>
        <p:nvCxnSpPr>
          <p:cNvPr id="9" name="Straight Connector 8">
            <a:extLst>
              <a:ext uri="{FF2B5EF4-FFF2-40B4-BE49-F238E27FC236}">
                <a16:creationId xmlns:a16="http://schemas.microsoft.com/office/drawing/2014/main" id="{3739597D-C73A-D242-AC12-11AFA63EBA4B}"/>
              </a:ext>
            </a:extLst>
          </p:cNvPr>
          <p:cNvCxnSpPr/>
          <p:nvPr/>
        </p:nvCxnSpPr>
        <p:spPr>
          <a:xfrm flipV="1">
            <a:off x="6522720" y="264160"/>
            <a:ext cx="0" cy="60655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5B1E342-CF69-084D-83E2-091D4D557561}"/>
              </a:ext>
            </a:extLst>
          </p:cNvPr>
          <p:cNvSpPr txBox="1"/>
          <p:nvPr/>
        </p:nvSpPr>
        <p:spPr>
          <a:xfrm>
            <a:off x="7320730" y="6396335"/>
            <a:ext cx="4871270" cy="461665"/>
          </a:xfrm>
          <a:prstGeom prst="rect">
            <a:avLst/>
          </a:prstGeom>
          <a:noFill/>
        </p:spPr>
        <p:txBody>
          <a:bodyPr wrap="none" rtlCol="0">
            <a:spAutoFit/>
          </a:bodyPr>
          <a:lstStyle/>
          <a:p>
            <a:r>
              <a:rPr lang="da-DK" sz="1200" dirty="0"/>
              <a:t>Kilde: Lev sundere med kostrådene – undervisningsmateriale for 7.-9 klasse</a:t>
            </a:r>
          </a:p>
          <a:p>
            <a:pPr algn="ctr"/>
            <a:r>
              <a:rPr lang="da-DK" sz="1200" dirty="0"/>
              <a:t>Fødevarestyrelsen 2014</a:t>
            </a:r>
          </a:p>
        </p:txBody>
      </p:sp>
    </p:spTree>
    <p:extLst>
      <p:ext uri="{BB962C8B-B14F-4D97-AF65-F5344CB8AC3E}">
        <p14:creationId xmlns:p14="http://schemas.microsoft.com/office/powerpoint/2010/main" val="254936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5AF49-0E9E-CD4A-A3CF-5601FC291BF1}"/>
              </a:ext>
            </a:extLst>
          </p:cNvPr>
          <p:cNvSpPr>
            <a:spLocks noGrp="1"/>
          </p:cNvSpPr>
          <p:nvPr>
            <p:ph type="title"/>
          </p:nvPr>
        </p:nvSpPr>
        <p:spPr/>
        <p:txBody>
          <a:bodyPr/>
          <a:lstStyle/>
          <a:p>
            <a:r>
              <a:rPr lang="da-DK" dirty="0"/>
              <a:t>Opgave på klassen	</a:t>
            </a:r>
          </a:p>
        </p:txBody>
      </p:sp>
      <p:sp>
        <p:nvSpPr>
          <p:cNvPr id="3" name="Content Placeholder 2">
            <a:extLst>
              <a:ext uri="{FF2B5EF4-FFF2-40B4-BE49-F238E27FC236}">
                <a16:creationId xmlns:a16="http://schemas.microsoft.com/office/drawing/2014/main" id="{70066F57-7EE8-9B4C-B905-D3EAA94FE88B}"/>
              </a:ext>
            </a:extLst>
          </p:cNvPr>
          <p:cNvSpPr>
            <a:spLocks noGrp="1"/>
          </p:cNvSpPr>
          <p:nvPr>
            <p:ph idx="1"/>
          </p:nvPr>
        </p:nvSpPr>
        <p:spPr/>
        <p:txBody>
          <a:bodyPr>
            <a:normAutofit/>
          </a:bodyPr>
          <a:lstStyle/>
          <a:p>
            <a:pPr marL="0" indent="0">
              <a:buNone/>
            </a:pPr>
            <a:r>
              <a:rPr lang="da-DK" dirty="0"/>
              <a:t>Lever du op til kostrådene?</a:t>
            </a:r>
          </a:p>
          <a:p>
            <a:r>
              <a:rPr lang="da-DK" sz="1800" dirty="0"/>
              <a:t>Hvad spiser du af forskellige madvarer i løbet af en dag? </a:t>
            </a:r>
          </a:p>
          <a:p>
            <a:r>
              <a:rPr lang="da-DK" sz="1800" dirty="0"/>
              <a:t>Hvordan er du fysisk aktive? </a:t>
            </a:r>
            <a:endParaRPr lang="da-DK" sz="1800" dirty="0">
              <a:effectLst/>
            </a:endParaRPr>
          </a:p>
          <a:p>
            <a:r>
              <a:rPr lang="da-DK" sz="1800" dirty="0"/>
              <a:t>Hvilke forskellige frugter og grøntsager spiste du i går?</a:t>
            </a:r>
          </a:p>
          <a:p>
            <a:r>
              <a:rPr lang="da-DK" sz="1800" dirty="0"/>
              <a:t>Hvornår spiste du sidst fisk?</a:t>
            </a:r>
          </a:p>
          <a:p>
            <a:r>
              <a:rPr lang="da-DK" sz="1800" dirty="0"/>
              <a:t>Hvilke fødevarer indtager du til dagligt, og som har et højt indhold af fuldkorn?</a:t>
            </a:r>
          </a:p>
          <a:p>
            <a:r>
              <a:rPr lang="da-DK" sz="1800" dirty="0"/>
              <a:t>Hvor ofte spiser du kød, og hvilke typer spiser du?</a:t>
            </a:r>
          </a:p>
          <a:p>
            <a:r>
              <a:rPr lang="da-DK" sz="1800" dirty="0"/>
              <a:t>Hvor får du din fedt fra?</a:t>
            </a:r>
          </a:p>
          <a:p>
            <a:r>
              <a:rPr lang="da-DK" sz="1800" dirty="0"/>
              <a:t>Hvor mange sukkerknalder indtager du på en uge gennem dit sodavandsforbrug? </a:t>
            </a:r>
          </a:p>
          <a:p>
            <a:r>
              <a:rPr lang="da-DK" sz="1800" dirty="0"/>
              <a:t>Drikker du vand til hvert måltid? </a:t>
            </a:r>
          </a:p>
          <a:p>
            <a:endParaRPr lang="da-DK" sz="1800" dirty="0"/>
          </a:p>
          <a:p>
            <a:pPr marL="0" indent="0">
              <a:buNone/>
            </a:pPr>
            <a:endParaRPr lang="da-DK" dirty="0"/>
          </a:p>
          <a:p>
            <a:pPr marL="0" indent="0">
              <a:buNone/>
            </a:pPr>
            <a:endParaRPr lang="da-DK" dirty="0"/>
          </a:p>
        </p:txBody>
      </p:sp>
    </p:spTree>
    <p:extLst>
      <p:ext uri="{BB962C8B-B14F-4D97-AF65-F5344CB8AC3E}">
        <p14:creationId xmlns:p14="http://schemas.microsoft.com/office/powerpoint/2010/main" val="27689984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E8C09-1CFB-6546-BCAD-4CB680BC5913}"/>
              </a:ext>
            </a:extLst>
          </p:cNvPr>
          <p:cNvSpPr>
            <a:spLocks noGrp="1"/>
          </p:cNvSpPr>
          <p:nvPr>
            <p:ph type="title"/>
          </p:nvPr>
        </p:nvSpPr>
        <p:spPr/>
        <p:txBody>
          <a:bodyPr/>
          <a:lstStyle/>
          <a:p>
            <a:r>
              <a:rPr lang="da-DK" dirty="0"/>
              <a:t>Næringsholdigt måltid</a:t>
            </a:r>
          </a:p>
        </p:txBody>
      </p:sp>
      <p:sp>
        <p:nvSpPr>
          <p:cNvPr id="3" name="Content Placeholder 2">
            <a:extLst>
              <a:ext uri="{FF2B5EF4-FFF2-40B4-BE49-F238E27FC236}">
                <a16:creationId xmlns:a16="http://schemas.microsoft.com/office/drawing/2014/main" id="{CB5EC73D-BE57-2B40-AEAE-CA37C53BC4D0}"/>
              </a:ext>
            </a:extLst>
          </p:cNvPr>
          <p:cNvSpPr>
            <a:spLocks noGrp="1"/>
          </p:cNvSpPr>
          <p:nvPr>
            <p:ph idx="1"/>
          </p:nvPr>
        </p:nvSpPr>
        <p:spPr/>
        <p:txBody>
          <a:bodyPr/>
          <a:lstStyle/>
          <a:p>
            <a:r>
              <a:rPr lang="da-DK" dirty="0"/>
              <a:t>Opgave på klassen:</a:t>
            </a:r>
          </a:p>
          <a:p>
            <a:pPr lvl="1"/>
            <a:r>
              <a:rPr lang="da-DK" dirty="0"/>
              <a:t>Kom med nogle forslag til gode næringsholdige måltider, der lever op til kostrådene</a:t>
            </a:r>
          </a:p>
          <a:p>
            <a:pPr lvl="1"/>
            <a:endParaRPr lang="da-DK" dirty="0"/>
          </a:p>
          <a:p>
            <a:pPr marL="457200" lvl="1" indent="0">
              <a:buNone/>
            </a:pPr>
            <a:endParaRPr lang="da-DK" dirty="0"/>
          </a:p>
          <a:p>
            <a:pPr lvl="1"/>
            <a:r>
              <a:rPr lang="da-DK" dirty="0"/>
              <a:t>Diskuter på klassen, hvorvidt der findes sunde og usunde fødevarer – kom med eksempler</a:t>
            </a:r>
          </a:p>
        </p:txBody>
      </p:sp>
    </p:spTree>
    <p:extLst>
      <p:ext uri="{BB962C8B-B14F-4D97-AF65-F5344CB8AC3E}">
        <p14:creationId xmlns:p14="http://schemas.microsoft.com/office/powerpoint/2010/main" val="4147262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3E2B6F-3971-0546-9E29-FBB80CD6CB57}"/>
              </a:ext>
            </a:extLst>
          </p:cNvPr>
          <p:cNvPicPr>
            <a:picLocks noChangeAspect="1"/>
          </p:cNvPicPr>
          <p:nvPr/>
        </p:nvPicPr>
        <p:blipFill>
          <a:blip r:embed="rId3"/>
          <a:stretch>
            <a:fillRect/>
          </a:stretch>
        </p:blipFill>
        <p:spPr>
          <a:xfrm>
            <a:off x="7013484" y="813852"/>
            <a:ext cx="4602804" cy="5105791"/>
          </a:xfrm>
          <a:prstGeom prst="rect">
            <a:avLst/>
          </a:prstGeom>
        </p:spPr>
      </p:pic>
      <p:sp>
        <p:nvSpPr>
          <p:cNvPr id="11" name="TextBox 10">
            <a:extLst>
              <a:ext uri="{FF2B5EF4-FFF2-40B4-BE49-F238E27FC236}">
                <a16:creationId xmlns:a16="http://schemas.microsoft.com/office/drawing/2014/main" id="{2A2A7F88-718D-4748-A8F6-4EDBB63E6CB1}"/>
              </a:ext>
            </a:extLst>
          </p:cNvPr>
          <p:cNvSpPr txBox="1"/>
          <p:nvPr/>
        </p:nvSpPr>
        <p:spPr>
          <a:xfrm>
            <a:off x="926636" y="813852"/>
            <a:ext cx="5169364" cy="1077218"/>
          </a:xfrm>
          <a:prstGeom prst="rect">
            <a:avLst/>
          </a:prstGeom>
          <a:noFill/>
        </p:spPr>
        <p:txBody>
          <a:bodyPr wrap="none" rtlCol="0">
            <a:spAutoFit/>
          </a:bodyPr>
          <a:lstStyle/>
          <a:p>
            <a:pPr algn="ctr"/>
            <a:r>
              <a:rPr lang="da-DK" sz="3200" dirty="0"/>
              <a:t>Hvordan skal vi navigere </a:t>
            </a:r>
          </a:p>
          <a:p>
            <a:pPr algn="ctr"/>
            <a:r>
              <a:rPr lang="da-DK" sz="3200" dirty="0"/>
              <a:t>i junglen af kostanbefalinger?</a:t>
            </a:r>
          </a:p>
        </p:txBody>
      </p:sp>
      <p:pic>
        <p:nvPicPr>
          <p:cNvPr id="6" name="Picture 5">
            <a:extLst>
              <a:ext uri="{FF2B5EF4-FFF2-40B4-BE49-F238E27FC236}">
                <a16:creationId xmlns:a16="http://schemas.microsoft.com/office/drawing/2014/main" id="{D7D14451-314B-DF41-B6AF-7954B9351D28}"/>
              </a:ext>
            </a:extLst>
          </p:cNvPr>
          <p:cNvPicPr>
            <a:picLocks noChangeAspect="1"/>
          </p:cNvPicPr>
          <p:nvPr/>
        </p:nvPicPr>
        <p:blipFill rotWithShape="1">
          <a:blip r:embed="rId4"/>
          <a:srcRect l="34439" t="63170" r="36622" b="2836"/>
          <a:stretch/>
        </p:blipFill>
        <p:spPr>
          <a:xfrm>
            <a:off x="2258568" y="2825496"/>
            <a:ext cx="2632320" cy="2404836"/>
          </a:xfrm>
          <a:prstGeom prst="rect">
            <a:avLst/>
          </a:prstGeom>
        </p:spPr>
      </p:pic>
      <p:sp>
        <p:nvSpPr>
          <p:cNvPr id="5" name="TextBox 4">
            <a:extLst>
              <a:ext uri="{FF2B5EF4-FFF2-40B4-BE49-F238E27FC236}">
                <a16:creationId xmlns:a16="http://schemas.microsoft.com/office/drawing/2014/main" id="{6A866D42-CE00-594B-A69B-2CF4A31402E8}"/>
              </a:ext>
            </a:extLst>
          </p:cNvPr>
          <p:cNvSpPr txBox="1"/>
          <p:nvPr/>
        </p:nvSpPr>
        <p:spPr>
          <a:xfrm>
            <a:off x="7320730" y="6396335"/>
            <a:ext cx="4871270" cy="461665"/>
          </a:xfrm>
          <a:prstGeom prst="rect">
            <a:avLst/>
          </a:prstGeom>
          <a:noFill/>
        </p:spPr>
        <p:txBody>
          <a:bodyPr wrap="none" rtlCol="0">
            <a:spAutoFit/>
          </a:bodyPr>
          <a:lstStyle/>
          <a:p>
            <a:r>
              <a:rPr lang="da-DK" sz="1200" dirty="0"/>
              <a:t>Kilde: Lev sundere med kostrådene – undervisningsmateriale for 7.-9 klasse</a:t>
            </a:r>
          </a:p>
          <a:p>
            <a:pPr algn="ctr"/>
            <a:r>
              <a:rPr lang="da-DK" sz="1200" dirty="0"/>
              <a:t>Fødevarestyrelsen 2014</a:t>
            </a:r>
          </a:p>
        </p:txBody>
      </p:sp>
    </p:spTree>
    <p:extLst>
      <p:ext uri="{BB962C8B-B14F-4D97-AF65-F5344CB8AC3E}">
        <p14:creationId xmlns:p14="http://schemas.microsoft.com/office/powerpoint/2010/main" val="4699617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5563B-EF47-6F40-B696-A37C5E2EBD3D}"/>
              </a:ext>
            </a:extLst>
          </p:cNvPr>
          <p:cNvSpPr>
            <a:spLocks noGrp="1"/>
          </p:cNvSpPr>
          <p:nvPr>
            <p:ph type="title"/>
          </p:nvPr>
        </p:nvSpPr>
        <p:spPr/>
        <p:txBody>
          <a:bodyPr/>
          <a:lstStyle/>
          <a:p>
            <a:r>
              <a:rPr lang="da-DK" dirty="0"/>
              <a:t>Opgave på klassen</a:t>
            </a:r>
          </a:p>
        </p:txBody>
      </p:sp>
      <p:sp>
        <p:nvSpPr>
          <p:cNvPr id="3" name="Content Placeholder 2">
            <a:extLst>
              <a:ext uri="{FF2B5EF4-FFF2-40B4-BE49-F238E27FC236}">
                <a16:creationId xmlns:a16="http://schemas.microsoft.com/office/drawing/2014/main" id="{1735AD07-D673-C149-9827-AA71165821F7}"/>
              </a:ext>
            </a:extLst>
          </p:cNvPr>
          <p:cNvSpPr>
            <a:spLocks noGrp="1"/>
          </p:cNvSpPr>
          <p:nvPr>
            <p:ph idx="1"/>
          </p:nvPr>
        </p:nvSpPr>
        <p:spPr/>
        <p:txBody>
          <a:bodyPr/>
          <a:lstStyle/>
          <a:p>
            <a:r>
              <a:rPr lang="da-DK" dirty="0"/>
              <a:t>Opstil med baggrund i Y-modellen 3 gode næringsholdige måltider, der lever op til retningslinjerne i kostrådene</a:t>
            </a:r>
          </a:p>
          <a:p>
            <a:pPr lvl="1"/>
            <a:r>
              <a:rPr lang="da-DK" dirty="0"/>
              <a:t>Morgenmad</a:t>
            </a:r>
          </a:p>
          <a:p>
            <a:pPr lvl="1"/>
            <a:r>
              <a:rPr lang="da-DK" dirty="0"/>
              <a:t>Frokost</a:t>
            </a:r>
          </a:p>
          <a:p>
            <a:pPr lvl="1"/>
            <a:r>
              <a:rPr lang="da-DK" dirty="0"/>
              <a:t>Aftensmad	</a:t>
            </a:r>
          </a:p>
        </p:txBody>
      </p:sp>
    </p:spTree>
    <p:extLst>
      <p:ext uri="{BB962C8B-B14F-4D97-AF65-F5344CB8AC3E}">
        <p14:creationId xmlns:p14="http://schemas.microsoft.com/office/powerpoint/2010/main" val="29600341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04942C-0E79-1F49-A9E3-74360C1752E8}"/>
              </a:ext>
            </a:extLst>
          </p:cNvPr>
          <p:cNvSpPr>
            <a:spLocks noGrp="1"/>
          </p:cNvSpPr>
          <p:nvPr>
            <p:ph type="title"/>
          </p:nvPr>
        </p:nvSpPr>
        <p:spPr>
          <a:xfrm>
            <a:off x="643467" y="321734"/>
            <a:ext cx="10905066" cy="1135737"/>
          </a:xfrm>
        </p:spPr>
        <p:txBody>
          <a:bodyPr>
            <a:normAutofit/>
          </a:bodyPr>
          <a:lstStyle/>
          <a:p>
            <a:r>
              <a:rPr lang="da-DK" sz="3600" dirty="0"/>
              <a:t>Hvad er sundt og hvad er usundt?</a:t>
            </a:r>
          </a:p>
        </p:txBody>
      </p:sp>
      <p:sp>
        <p:nvSpPr>
          <p:cNvPr id="3" name="Content Placeholder 2">
            <a:extLst>
              <a:ext uri="{FF2B5EF4-FFF2-40B4-BE49-F238E27FC236}">
                <a16:creationId xmlns:a16="http://schemas.microsoft.com/office/drawing/2014/main" id="{3B765221-B8A5-EE42-A782-B0E82AD6D3F4}"/>
              </a:ext>
            </a:extLst>
          </p:cNvPr>
          <p:cNvSpPr>
            <a:spLocks noGrp="1"/>
          </p:cNvSpPr>
          <p:nvPr>
            <p:ph idx="1"/>
          </p:nvPr>
        </p:nvSpPr>
        <p:spPr>
          <a:xfrm>
            <a:off x="670705" y="1446929"/>
            <a:ext cx="10575820" cy="5411070"/>
          </a:xfrm>
        </p:spPr>
        <p:txBody>
          <a:bodyPr>
            <a:normAutofit/>
          </a:bodyPr>
          <a:lstStyle/>
          <a:p>
            <a:pPr marL="0" indent="0">
              <a:buNone/>
            </a:pPr>
            <a:r>
              <a:rPr lang="da-DK" sz="2000" dirty="0"/>
              <a:t>De officielle kostråd er anbefalinger, som giver dig simple redskaber til at leve sundere. Det er dog vigtigt, at forstå, at fødevarer i sig selv ikke er sunde eller usunde.</a:t>
            </a:r>
          </a:p>
          <a:p>
            <a:pPr marL="0" lvl="0" indent="0">
              <a:lnSpc>
                <a:spcPct val="100000"/>
              </a:lnSpc>
              <a:spcBef>
                <a:spcPts val="0"/>
              </a:spcBef>
              <a:buNone/>
              <a:defRPr/>
            </a:pPr>
            <a:r>
              <a:rPr lang="da-DK" sz="2000" dirty="0"/>
              <a:t>Se videoen ”Hvad er sundt, og hvad er usundt?:</a:t>
            </a:r>
          </a:p>
          <a:p>
            <a:pPr marL="0" lvl="0" indent="0">
              <a:lnSpc>
                <a:spcPct val="100000"/>
              </a:lnSpc>
              <a:spcBef>
                <a:spcPts val="0"/>
              </a:spcBef>
              <a:buNone/>
              <a:defRPr/>
            </a:pPr>
            <a:endParaRPr lang="da-DK" sz="2000" dirty="0">
              <a:hlinkClick r:id="rId4"/>
            </a:endParaRPr>
          </a:p>
          <a:p>
            <a:pPr marL="0" lvl="0" indent="0">
              <a:lnSpc>
                <a:spcPct val="100000"/>
              </a:lnSpc>
              <a:spcBef>
                <a:spcPts val="0"/>
              </a:spcBef>
              <a:buNone/>
              <a:defRPr/>
            </a:pPr>
            <a:endParaRPr lang="da-DK" sz="2000" dirty="0">
              <a:hlinkClick r:id="rId4"/>
            </a:endParaRPr>
          </a:p>
          <a:p>
            <a:pPr marL="0" lvl="0" indent="0">
              <a:lnSpc>
                <a:spcPct val="100000"/>
              </a:lnSpc>
              <a:spcBef>
                <a:spcPts val="0"/>
              </a:spcBef>
              <a:buNone/>
              <a:defRPr/>
            </a:pPr>
            <a:endParaRPr lang="da-DK" sz="2000" dirty="0">
              <a:hlinkClick r:id="rId4"/>
            </a:endParaRPr>
          </a:p>
          <a:p>
            <a:pPr marL="0" lvl="0" indent="0">
              <a:lnSpc>
                <a:spcPct val="100000"/>
              </a:lnSpc>
              <a:spcBef>
                <a:spcPts val="0"/>
              </a:spcBef>
              <a:buNone/>
              <a:defRPr/>
            </a:pPr>
            <a:endParaRPr lang="da-DK" sz="2000" dirty="0">
              <a:hlinkClick r:id="rId4"/>
            </a:endParaRPr>
          </a:p>
          <a:p>
            <a:pPr marL="0" lvl="0" indent="0">
              <a:lnSpc>
                <a:spcPct val="100000"/>
              </a:lnSpc>
              <a:spcBef>
                <a:spcPts val="0"/>
              </a:spcBef>
              <a:buNone/>
              <a:defRPr/>
            </a:pPr>
            <a:endParaRPr lang="da-DK" sz="2000" dirty="0">
              <a:hlinkClick r:id="rId4"/>
            </a:endParaRPr>
          </a:p>
          <a:p>
            <a:pPr marL="0" lvl="0" indent="0">
              <a:lnSpc>
                <a:spcPct val="100000"/>
              </a:lnSpc>
              <a:spcBef>
                <a:spcPts val="0"/>
              </a:spcBef>
              <a:buNone/>
              <a:defRPr/>
            </a:pPr>
            <a:endParaRPr lang="da-DK" sz="2000" dirty="0">
              <a:hlinkClick r:id="rId4"/>
            </a:endParaRPr>
          </a:p>
          <a:p>
            <a:pPr marL="0" lvl="0" indent="0">
              <a:lnSpc>
                <a:spcPct val="100000"/>
              </a:lnSpc>
              <a:spcBef>
                <a:spcPts val="0"/>
              </a:spcBef>
              <a:buNone/>
              <a:defRPr/>
            </a:pPr>
            <a:endParaRPr lang="da-DK" sz="2000" dirty="0">
              <a:hlinkClick r:id="rId4"/>
            </a:endParaRPr>
          </a:p>
          <a:p>
            <a:pPr marL="0" lvl="0" indent="0">
              <a:lnSpc>
                <a:spcPct val="100000"/>
              </a:lnSpc>
              <a:spcBef>
                <a:spcPts val="0"/>
              </a:spcBef>
              <a:buNone/>
              <a:defRPr/>
            </a:pPr>
            <a:endParaRPr lang="da-DK" sz="2000" dirty="0">
              <a:hlinkClick r:id="rId4"/>
            </a:endParaRPr>
          </a:p>
          <a:p>
            <a:pPr marL="0" lvl="0" indent="0">
              <a:lnSpc>
                <a:spcPct val="100000"/>
              </a:lnSpc>
              <a:spcBef>
                <a:spcPts val="0"/>
              </a:spcBef>
              <a:buNone/>
              <a:defRPr/>
            </a:pPr>
            <a:endParaRPr lang="da-DK" sz="2000" dirty="0">
              <a:hlinkClick r:id="rId4"/>
            </a:endParaRPr>
          </a:p>
          <a:p>
            <a:pPr marL="0" lvl="0" indent="0">
              <a:lnSpc>
                <a:spcPct val="100000"/>
              </a:lnSpc>
              <a:spcBef>
                <a:spcPts val="0"/>
              </a:spcBef>
              <a:buNone/>
              <a:defRPr/>
            </a:pPr>
            <a:endParaRPr lang="da-DK" sz="2000" dirty="0">
              <a:hlinkClick r:id="rId4"/>
            </a:endParaRPr>
          </a:p>
          <a:p>
            <a:pPr marL="0" lvl="0" indent="0">
              <a:lnSpc>
                <a:spcPct val="100000"/>
              </a:lnSpc>
              <a:spcBef>
                <a:spcPts val="0"/>
              </a:spcBef>
              <a:buNone/>
              <a:defRPr/>
            </a:pPr>
            <a:endParaRPr lang="da-DK" sz="2000" dirty="0">
              <a:hlinkClick r:id="rId4"/>
            </a:endParaRPr>
          </a:p>
          <a:p>
            <a:pPr marL="0" lvl="0" indent="0">
              <a:lnSpc>
                <a:spcPct val="100000"/>
              </a:lnSpc>
              <a:spcBef>
                <a:spcPts val="0"/>
              </a:spcBef>
              <a:buNone/>
              <a:defRPr/>
            </a:pPr>
            <a:endParaRPr lang="da-DK" sz="2000" dirty="0">
              <a:hlinkClick r:id="rId4"/>
            </a:endParaRPr>
          </a:p>
          <a:p>
            <a:pPr marL="0" lvl="0" indent="0">
              <a:lnSpc>
                <a:spcPct val="100000"/>
              </a:lnSpc>
              <a:spcBef>
                <a:spcPts val="0"/>
              </a:spcBef>
              <a:buNone/>
              <a:defRPr/>
            </a:pPr>
            <a:endParaRPr lang="da-DK" sz="2000" dirty="0">
              <a:hlinkClick r:id="rId4"/>
            </a:endParaRPr>
          </a:p>
          <a:p>
            <a:pPr marL="0" lvl="0" indent="0">
              <a:lnSpc>
                <a:spcPct val="100000"/>
              </a:lnSpc>
              <a:spcBef>
                <a:spcPts val="0"/>
              </a:spcBef>
              <a:buNone/>
              <a:defRPr/>
            </a:pPr>
            <a:r>
              <a:rPr lang="da-DK" sz="2000" dirty="0">
                <a:hlinkClick r:id="rId4"/>
              </a:rPr>
              <a:t>https://www.youtube.com/watch?v=yNJSxZMWAUw</a:t>
            </a:r>
            <a:endParaRPr lang="da-DK" sz="2000" dirty="0">
              <a:hlinkClick r:id="rId4">
                <a:extLst>
                  <a:ext uri="{A12FA001-AC4F-418D-AE19-62706E023703}">
                    <ahyp:hlinkClr xmlns:ahyp="http://schemas.microsoft.com/office/drawing/2018/hyperlinkcolor" val="tx"/>
                  </a:ext>
                </a:extLst>
              </a:hlinkClick>
            </a:endParaRPr>
          </a:p>
          <a:p>
            <a:pPr marL="0" indent="0">
              <a:buNone/>
            </a:pPr>
            <a:endParaRPr lang="da-DK" sz="2000" dirty="0"/>
          </a:p>
          <a:p>
            <a:pPr marL="0" indent="0">
              <a:buNone/>
            </a:pPr>
            <a:endParaRPr lang="da-DK" sz="2000" dirty="0">
              <a:hlinkClick r:id="rId4">
                <a:extLst>
                  <a:ext uri="{A12FA001-AC4F-418D-AE19-62706E023703}">
                    <ahyp:hlinkClr xmlns:ahyp="http://schemas.microsoft.com/office/drawing/2018/hyperlinkcolor" val="tx"/>
                  </a:ext>
                </a:extLst>
              </a:hlinkClick>
            </a:endParaRPr>
          </a:p>
        </p:txBody>
      </p:sp>
      <p:grpSp>
        <p:nvGrpSpPr>
          <p:cNvPr id="20" name="Group 19">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21" name="Isosceles Triangle 20">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Online Media 3" descr="Hvad er sundt, og hvad er usundt? #Sundtellerfalsk">
            <a:hlinkClick r:id="" action="ppaction://media"/>
            <a:extLst>
              <a:ext uri="{FF2B5EF4-FFF2-40B4-BE49-F238E27FC236}">
                <a16:creationId xmlns:a16="http://schemas.microsoft.com/office/drawing/2014/main" id="{303C597A-0306-5146-AA4B-C093E2A5331F}"/>
              </a:ext>
            </a:extLst>
          </p:cNvPr>
          <p:cNvPicPr>
            <a:picLocks noRot="1" noChangeAspect="1"/>
          </p:cNvPicPr>
          <p:nvPr>
            <a:videoFile r:link="rId1"/>
          </p:nvPr>
        </p:nvPicPr>
        <p:blipFill>
          <a:blip r:embed="rId5"/>
          <a:stretch>
            <a:fillRect/>
          </a:stretch>
        </p:blipFill>
        <p:spPr>
          <a:xfrm>
            <a:off x="2551935" y="2515043"/>
            <a:ext cx="6242237" cy="3511257"/>
          </a:xfrm>
          <a:prstGeom prst="rect">
            <a:avLst/>
          </a:prstGeom>
        </p:spPr>
      </p:pic>
      <p:grpSp>
        <p:nvGrpSpPr>
          <p:cNvPr id="24" name="Group 23">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25" name="Rectangle 24">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8901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C8EB-97A0-114B-AA7B-A34A5EF49920}"/>
              </a:ext>
            </a:extLst>
          </p:cNvPr>
          <p:cNvSpPr>
            <a:spLocks noGrp="1"/>
          </p:cNvSpPr>
          <p:nvPr>
            <p:ph type="title"/>
          </p:nvPr>
        </p:nvSpPr>
        <p:spPr/>
        <p:txBody>
          <a:bodyPr>
            <a:normAutofit/>
          </a:bodyPr>
          <a:lstStyle/>
          <a:p>
            <a:r>
              <a:rPr lang="da-DK" dirty="0"/>
              <a:t>Hvad sker der når vi dyrker meget idræt?</a:t>
            </a:r>
          </a:p>
        </p:txBody>
      </p:sp>
      <p:pic>
        <p:nvPicPr>
          <p:cNvPr id="5" name="Content Placeholder 4">
            <a:extLst>
              <a:ext uri="{FF2B5EF4-FFF2-40B4-BE49-F238E27FC236}">
                <a16:creationId xmlns:a16="http://schemas.microsoft.com/office/drawing/2014/main" id="{ADF61115-04B3-2C41-BC90-081E219653F9}"/>
              </a:ext>
            </a:extLst>
          </p:cNvPr>
          <p:cNvPicPr>
            <a:picLocks noGrp="1" noChangeAspect="1"/>
          </p:cNvPicPr>
          <p:nvPr>
            <p:ph idx="1"/>
          </p:nvPr>
        </p:nvPicPr>
        <p:blipFill>
          <a:blip r:embed="rId3"/>
          <a:stretch>
            <a:fillRect/>
          </a:stretch>
        </p:blipFill>
        <p:spPr>
          <a:xfrm>
            <a:off x="274071" y="1825443"/>
            <a:ext cx="3993564" cy="3760788"/>
          </a:xfrm>
        </p:spPr>
      </p:pic>
      <p:sp>
        <p:nvSpPr>
          <p:cNvPr id="6" name="Oval 5">
            <a:extLst>
              <a:ext uri="{FF2B5EF4-FFF2-40B4-BE49-F238E27FC236}">
                <a16:creationId xmlns:a16="http://schemas.microsoft.com/office/drawing/2014/main" id="{E96374C8-70D0-C94E-BFDB-F6E4288809D0}"/>
              </a:ext>
            </a:extLst>
          </p:cNvPr>
          <p:cNvSpPr/>
          <p:nvPr/>
        </p:nvSpPr>
        <p:spPr>
          <a:xfrm>
            <a:off x="7883812" y="2162139"/>
            <a:ext cx="4034117" cy="370092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xtBox 6">
            <a:extLst>
              <a:ext uri="{FF2B5EF4-FFF2-40B4-BE49-F238E27FC236}">
                <a16:creationId xmlns:a16="http://schemas.microsoft.com/office/drawing/2014/main" id="{CBCFDED2-8B7E-714E-9B8F-C635E91CB8B8}"/>
              </a:ext>
            </a:extLst>
          </p:cNvPr>
          <p:cNvSpPr txBox="1"/>
          <p:nvPr/>
        </p:nvSpPr>
        <p:spPr>
          <a:xfrm>
            <a:off x="8814042" y="4695094"/>
            <a:ext cx="974947" cy="646331"/>
          </a:xfrm>
          <a:prstGeom prst="rect">
            <a:avLst/>
          </a:prstGeom>
          <a:noFill/>
        </p:spPr>
        <p:txBody>
          <a:bodyPr wrap="none" rtlCol="0">
            <a:spAutoFit/>
          </a:bodyPr>
          <a:lstStyle/>
          <a:p>
            <a:r>
              <a:rPr lang="da-DK" dirty="0"/>
              <a:t>10-20%</a:t>
            </a:r>
          </a:p>
          <a:p>
            <a:pPr algn="ctr"/>
            <a:r>
              <a:rPr lang="da-DK" dirty="0"/>
              <a:t>Protein</a:t>
            </a:r>
          </a:p>
        </p:txBody>
      </p:sp>
      <p:sp>
        <p:nvSpPr>
          <p:cNvPr id="8" name="TextBox 7">
            <a:extLst>
              <a:ext uri="{FF2B5EF4-FFF2-40B4-BE49-F238E27FC236}">
                <a16:creationId xmlns:a16="http://schemas.microsoft.com/office/drawing/2014/main" id="{DA34C119-16BF-6E44-8083-EC681D4A55AA}"/>
              </a:ext>
            </a:extLst>
          </p:cNvPr>
          <p:cNvSpPr txBox="1"/>
          <p:nvPr/>
        </p:nvSpPr>
        <p:spPr>
          <a:xfrm>
            <a:off x="10379842" y="3689436"/>
            <a:ext cx="1111138" cy="646331"/>
          </a:xfrm>
          <a:prstGeom prst="rect">
            <a:avLst/>
          </a:prstGeom>
          <a:noFill/>
        </p:spPr>
        <p:txBody>
          <a:bodyPr wrap="none" rtlCol="0">
            <a:spAutoFit/>
          </a:bodyPr>
          <a:lstStyle/>
          <a:p>
            <a:r>
              <a:rPr lang="da-DK" dirty="0"/>
              <a:t>55-65%</a:t>
            </a:r>
          </a:p>
          <a:p>
            <a:pPr algn="ctr"/>
            <a:r>
              <a:rPr lang="da-DK" dirty="0"/>
              <a:t>Kulhydrat</a:t>
            </a:r>
          </a:p>
        </p:txBody>
      </p:sp>
      <p:sp>
        <p:nvSpPr>
          <p:cNvPr id="9" name="TextBox 8">
            <a:extLst>
              <a:ext uri="{FF2B5EF4-FFF2-40B4-BE49-F238E27FC236}">
                <a16:creationId xmlns:a16="http://schemas.microsoft.com/office/drawing/2014/main" id="{F2A3C920-F50B-A04D-B803-73F850067089}"/>
              </a:ext>
            </a:extLst>
          </p:cNvPr>
          <p:cNvSpPr txBox="1"/>
          <p:nvPr/>
        </p:nvSpPr>
        <p:spPr>
          <a:xfrm>
            <a:off x="8675267" y="3159772"/>
            <a:ext cx="974947" cy="646331"/>
          </a:xfrm>
          <a:prstGeom prst="rect">
            <a:avLst/>
          </a:prstGeom>
          <a:noFill/>
        </p:spPr>
        <p:txBody>
          <a:bodyPr wrap="none" rtlCol="0">
            <a:spAutoFit/>
          </a:bodyPr>
          <a:lstStyle/>
          <a:p>
            <a:r>
              <a:rPr lang="da-DK" dirty="0"/>
              <a:t>20-30%</a:t>
            </a:r>
          </a:p>
          <a:p>
            <a:pPr algn="ctr"/>
            <a:r>
              <a:rPr lang="da-DK" dirty="0"/>
              <a:t>Fedt</a:t>
            </a:r>
          </a:p>
        </p:txBody>
      </p:sp>
      <p:cxnSp>
        <p:nvCxnSpPr>
          <p:cNvPr id="10" name="Straight Connector 9">
            <a:extLst>
              <a:ext uri="{FF2B5EF4-FFF2-40B4-BE49-F238E27FC236}">
                <a16:creationId xmlns:a16="http://schemas.microsoft.com/office/drawing/2014/main" id="{18E674C9-2FE9-1648-A9A4-E62E140C2D7C}"/>
              </a:ext>
            </a:extLst>
          </p:cNvPr>
          <p:cNvCxnSpPr>
            <a:cxnSpLocks/>
          </p:cNvCxnSpPr>
          <p:nvPr/>
        </p:nvCxnSpPr>
        <p:spPr>
          <a:xfrm>
            <a:off x="9927764" y="2162139"/>
            <a:ext cx="0" cy="37009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85EFBF6-0DF4-1B4D-983F-3DF6B0E3CA0C}"/>
              </a:ext>
            </a:extLst>
          </p:cNvPr>
          <p:cNvCxnSpPr>
            <a:cxnSpLocks/>
          </p:cNvCxnSpPr>
          <p:nvPr/>
        </p:nvCxnSpPr>
        <p:spPr>
          <a:xfrm flipV="1">
            <a:off x="8214225" y="4012601"/>
            <a:ext cx="1713539" cy="1005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Down Arrow 13">
            <a:extLst>
              <a:ext uri="{FF2B5EF4-FFF2-40B4-BE49-F238E27FC236}">
                <a16:creationId xmlns:a16="http://schemas.microsoft.com/office/drawing/2014/main" id="{8DE13CB8-BB0F-E848-A484-722DA1914C4F}"/>
              </a:ext>
            </a:extLst>
          </p:cNvPr>
          <p:cNvSpPr/>
          <p:nvPr/>
        </p:nvSpPr>
        <p:spPr>
          <a:xfrm>
            <a:off x="9561521" y="3280545"/>
            <a:ext cx="227468" cy="45809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 name="Down Arrow 14">
            <a:extLst>
              <a:ext uri="{FF2B5EF4-FFF2-40B4-BE49-F238E27FC236}">
                <a16:creationId xmlns:a16="http://schemas.microsoft.com/office/drawing/2014/main" id="{C660694F-9EB8-E54C-AC92-C5006D426D79}"/>
              </a:ext>
            </a:extLst>
          </p:cNvPr>
          <p:cNvSpPr/>
          <p:nvPr/>
        </p:nvSpPr>
        <p:spPr>
          <a:xfrm rot="10800000">
            <a:off x="10140680" y="3783554"/>
            <a:ext cx="227468" cy="458094"/>
          </a:xfrm>
          <a:prstGeom prst="down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TextBox 2">
            <a:extLst>
              <a:ext uri="{FF2B5EF4-FFF2-40B4-BE49-F238E27FC236}">
                <a16:creationId xmlns:a16="http://schemas.microsoft.com/office/drawing/2014/main" id="{D1A116E2-66E2-D145-A719-F1D2F8042C17}"/>
              </a:ext>
            </a:extLst>
          </p:cNvPr>
          <p:cNvSpPr txBox="1"/>
          <p:nvPr/>
        </p:nvSpPr>
        <p:spPr>
          <a:xfrm>
            <a:off x="9324626" y="1558142"/>
            <a:ext cx="969111" cy="461665"/>
          </a:xfrm>
          <a:prstGeom prst="rect">
            <a:avLst/>
          </a:prstGeom>
          <a:noFill/>
        </p:spPr>
        <p:txBody>
          <a:bodyPr wrap="none" rtlCol="0">
            <a:spAutoFit/>
          </a:bodyPr>
          <a:lstStyle/>
          <a:p>
            <a:r>
              <a:rPr lang="da-DK" sz="2400" dirty="0"/>
              <a:t>Energi</a:t>
            </a:r>
          </a:p>
        </p:txBody>
      </p:sp>
      <p:sp>
        <p:nvSpPr>
          <p:cNvPr id="13" name="Down Arrow 12">
            <a:extLst>
              <a:ext uri="{FF2B5EF4-FFF2-40B4-BE49-F238E27FC236}">
                <a16:creationId xmlns:a16="http://schemas.microsoft.com/office/drawing/2014/main" id="{2A094B42-E0DF-9B49-AB2C-339F8AC0C053}"/>
              </a:ext>
            </a:extLst>
          </p:cNvPr>
          <p:cNvSpPr/>
          <p:nvPr/>
        </p:nvSpPr>
        <p:spPr>
          <a:xfrm rot="10800000">
            <a:off x="10246749" y="1557900"/>
            <a:ext cx="227468" cy="458094"/>
          </a:xfrm>
          <a:prstGeom prst="down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 name="TextBox 3">
            <a:extLst>
              <a:ext uri="{FF2B5EF4-FFF2-40B4-BE49-F238E27FC236}">
                <a16:creationId xmlns:a16="http://schemas.microsoft.com/office/drawing/2014/main" id="{1AAB91BE-7510-AD46-BC26-03B16622B15D}"/>
              </a:ext>
            </a:extLst>
          </p:cNvPr>
          <p:cNvSpPr txBox="1"/>
          <p:nvPr/>
        </p:nvSpPr>
        <p:spPr>
          <a:xfrm>
            <a:off x="838200" y="6177698"/>
            <a:ext cx="2756460" cy="800219"/>
          </a:xfrm>
          <a:prstGeom prst="rect">
            <a:avLst/>
          </a:prstGeom>
          <a:noFill/>
        </p:spPr>
        <p:txBody>
          <a:bodyPr wrap="none" rtlCol="0">
            <a:spAutoFit/>
          </a:bodyPr>
          <a:lstStyle/>
          <a:p>
            <a:pPr algn="ctr"/>
            <a:r>
              <a:rPr lang="da-DK" sz="1400" dirty="0"/>
              <a:t>Kilde: </a:t>
            </a:r>
            <a:r>
              <a:rPr lang="en-GB" sz="1400" dirty="0"/>
              <a:t>KOST OG ELITESPORT</a:t>
            </a:r>
          </a:p>
          <a:p>
            <a:pPr algn="ctr"/>
            <a:r>
              <a:rPr lang="da-DK" sz="1400" dirty="0"/>
              <a:t>Team Danmark</a:t>
            </a:r>
          </a:p>
          <a:p>
            <a:endParaRPr lang="da-DK" dirty="0"/>
          </a:p>
        </p:txBody>
      </p:sp>
      <p:pic>
        <p:nvPicPr>
          <p:cNvPr id="12" name="Picture 11">
            <a:extLst>
              <a:ext uri="{FF2B5EF4-FFF2-40B4-BE49-F238E27FC236}">
                <a16:creationId xmlns:a16="http://schemas.microsoft.com/office/drawing/2014/main" id="{4DC47DDD-5C34-A24E-8202-CCEF825122C6}"/>
              </a:ext>
            </a:extLst>
          </p:cNvPr>
          <p:cNvPicPr>
            <a:picLocks noChangeAspect="1"/>
          </p:cNvPicPr>
          <p:nvPr/>
        </p:nvPicPr>
        <p:blipFill>
          <a:blip r:embed="rId4"/>
          <a:stretch>
            <a:fillRect/>
          </a:stretch>
        </p:blipFill>
        <p:spPr>
          <a:xfrm>
            <a:off x="5059090" y="2847094"/>
            <a:ext cx="1949865" cy="1684683"/>
          </a:xfrm>
          <a:prstGeom prst="rect">
            <a:avLst/>
          </a:prstGeom>
        </p:spPr>
      </p:pic>
      <p:sp>
        <p:nvSpPr>
          <p:cNvPr id="17" name="TextBox 16">
            <a:extLst>
              <a:ext uri="{FF2B5EF4-FFF2-40B4-BE49-F238E27FC236}">
                <a16:creationId xmlns:a16="http://schemas.microsoft.com/office/drawing/2014/main" id="{B2E4055E-5B4D-6045-8F53-FC3195A82E04}"/>
              </a:ext>
            </a:extLst>
          </p:cNvPr>
          <p:cNvSpPr txBox="1"/>
          <p:nvPr/>
        </p:nvSpPr>
        <p:spPr>
          <a:xfrm>
            <a:off x="6081066" y="4833593"/>
            <a:ext cx="1473480" cy="369332"/>
          </a:xfrm>
          <a:prstGeom prst="rect">
            <a:avLst/>
          </a:prstGeom>
          <a:noFill/>
        </p:spPr>
        <p:txBody>
          <a:bodyPr wrap="none" rtlCol="0">
            <a:spAutoFit/>
          </a:bodyPr>
          <a:lstStyle/>
          <a:p>
            <a:r>
              <a:rPr lang="da-DK" dirty="0"/>
              <a:t>Energiforbrug</a:t>
            </a:r>
          </a:p>
        </p:txBody>
      </p:sp>
      <p:sp>
        <p:nvSpPr>
          <p:cNvPr id="18" name="TextBox 17">
            <a:extLst>
              <a:ext uri="{FF2B5EF4-FFF2-40B4-BE49-F238E27FC236}">
                <a16:creationId xmlns:a16="http://schemas.microsoft.com/office/drawing/2014/main" id="{F43D51C6-995C-684C-812E-874EF4D2C340}"/>
              </a:ext>
            </a:extLst>
          </p:cNvPr>
          <p:cNvSpPr txBox="1"/>
          <p:nvPr/>
        </p:nvSpPr>
        <p:spPr>
          <a:xfrm>
            <a:off x="4723963" y="2121729"/>
            <a:ext cx="1357103" cy="369332"/>
          </a:xfrm>
          <a:prstGeom prst="rect">
            <a:avLst/>
          </a:prstGeom>
          <a:noFill/>
        </p:spPr>
        <p:txBody>
          <a:bodyPr wrap="none" rtlCol="0">
            <a:spAutoFit/>
          </a:bodyPr>
          <a:lstStyle/>
          <a:p>
            <a:r>
              <a:rPr lang="da-DK" dirty="0"/>
              <a:t>Energibehov</a:t>
            </a:r>
          </a:p>
        </p:txBody>
      </p:sp>
      <p:cxnSp>
        <p:nvCxnSpPr>
          <p:cNvPr id="20" name="Straight Arrow Connector 19">
            <a:extLst>
              <a:ext uri="{FF2B5EF4-FFF2-40B4-BE49-F238E27FC236}">
                <a16:creationId xmlns:a16="http://schemas.microsoft.com/office/drawing/2014/main" id="{FEC34D75-BE81-7F4F-8DDA-2299365FEE84}"/>
              </a:ext>
            </a:extLst>
          </p:cNvPr>
          <p:cNvCxnSpPr>
            <a:cxnSpLocks/>
          </p:cNvCxnSpPr>
          <p:nvPr/>
        </p:nvCxnSpPr>
        <p:spPr>
          <a:xfrm flipV="1">
            <a:off x="6719192" y="4531777"/>
            <a:ext cx="0" cy="3018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796B548-F7EE-C74F-8142-577FD487CE64}"/>
              </a:ext>
            </a:extLst>
          </p:cNvPr>
          <p:cNvCxnSpPr>
            <a:cxnSpLocks/>
          </p:cNvCxnSpPr>
          <p:nvPr/>
        </p:nvCxnSpPr>
        <p:spPr>
          <a:xfrm>
            <a:off x="5396753" y="2491061"/>
            <a:ext cx="0" cy="2962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682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4" grpId="0" animBg="1"/>
      <p:bldP spid="15" grpId="0" animBg="1"/>
      <p:bldP spid="3" grpId="0"/>
      <p:bldP spid="13" grpId="0" animBg="1"/>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005DB-4F27-FE40-A135-C05567DAB027}"/>
              </a:ext>
            </a:extLst>
          </p:cNvPr>
          <p:cNvSpPr>
            <a:spLocks noGrp="1"/>
          </p:cNvSpPr>
          <p:nvPr>
            <p:ph type="title"/>
          </p:nvPr>
        </p:nvSpPr>
        <p:spPr/>
        <p:txBody>
          <a:bodyPr>
            <a:normAutofit/>
          </a:bodyPr>
          <a:lstStyle/>
          <a:p>
            <a:r>
              <a:rPr lang="da-DK" dirty="0"/>
              <a:t>Hvad bruges de forskellige næringsstoffer til i relation til idræt?</a:t>
            </a:r>
          </a:p>
        </p:txBody>
      </p:sp>
      <p:sp>
        <p:nvSpPr>
          <p:cNvPr id="4" name="Oval 3">
            <a:extLst>
              <a:ext uri="{FF2B5EF4-FFF2-40B4-BE49-F238E27FC236}">
                <a16:creationId xmlns:a16="http://schemas.microsoft.com/office/drawing/2014/main" id="{D684D110-B708-6A48-8A5C-53D63EF1DC95}"/>
              </a:ext>
            </a:extLst>
          </p:cNvPr>
          <p:cNvSpPr/>
          <p:nvPr/>
        </p:nvSpPr>
        <p:spPr>
          <a:xfrm>
            <a:off x="1467058" y="2059912"/>
            <a:ext cx="2069961" cy="83401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Kulhydrat</a:t>
            </a:r>
          </a:p>
        </p:txBody>
      </p:sp>
      <p:sp>
        <p:nvSpPr>
          <p:cNvPr id="5" name="Oval 4">
            <a:extLst>
              <a:ext uri="{FF2B5EF4-FFF2-40B4-BE49-F238E27FC236}">
                <a16:creationId xmlns:a16="http://schemas.microsoft.com/office/drawing/2014/main" id="{28F8EF3C-40B3-8C42-9556-8B0B5210765A}"/>
              </a:ext>
            </a:extLst>
          </p:cNvPr>
          <p:cNvSpPr/>
          <p:nvPr/>
        </p:nvSpPr>
        <p:spPr>
          <a:xfrm>
            <a:off x="4905269" y="2059911"/>
            <a:ext cx="2069961" cy="83401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Protein</a:t>
            </a:r>
          </a:p>
        </p:txBody>
      </p:sp>
      <p:sp>
        <p:nvSpPr>
          <p:cNvPr id="6" name="Oval 5">
            <a:extLst>
              <a:ext uri="{FF2B5EF4-FFF2-40B4-BE49-F238E27FC236}">
                <a16:creationId xmlns:a16="http://schemas.microsoft.com/office/drawing/2014/main" id="{33B18649-03C9-1341-AE8A-E02304A6CA48}"/>
              </a:ext>
            </a:extLst>
          </p:cNvPr>
          <p:cNvSpPr/>
          <p:nvPr/>
        </p:nvSpPr>
        <p:spPr>
          <a:xfrm>
            <a:off x="8703354" y="2056591"/>
            <a:ext cx="2069961" cy="83401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Fedt</a:t>
            </a:r>
          </a:p>
        </p:txBody>
      </p:sp>
      <p:cxnSp>
        <p:nvCxnSpPr>
          <p:cNvPr id="8" name="Straight Arrow Connector 7">
            <a:extLst>
              <a:ext uri="{FF2B5EF4-FFF2-40B4-BE49-F238E27FC236}">
                <a16:creationId xmlns:a16="http://schemas.microsoft.com/office/drawing/2014/main" id="{E964C462-188E-374C-AF09-7EBDF8318AA8}"/>
              </a:ext>
            </a:extLst>
          </p:cNvPr>
          <p:cNvCxnSpPr>
            <a:cxnSpLocks/>
          </p:cNvCxnSpPr>
          <p:nvPr/>
        </p:nvCxnSpPr>
        <p:spPr>
          <a:xfrm>
            <a:off x="2502038" y="3004457"/>
            <a:ext cx="0" cy="5747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660E473-6A52-0342-8036-59359419E5A2}"/>
              </a:ext>
            </a:extLst>
          </p:cNvPr>
          <p:cNvCxnSpPr>
            <a:cxnSpLocks/>
          </p:cNvCxnSpPr>
          <p:nvPr/>
        </p:nvCxnSpPr>
        <p:spPr>
          <a:xfrm>
            <a:off x="5940249" y="3004457"/>
            <a:ext cx="0" cy="5747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E67BB76-7C0A-D44D-AB7A-D7B85E6610B3}"/>
              </a:ext>
            </a:extLst>
          </p:cNvPr>
          <p:cNvCxnSpPr>
            <a:cxnSpLocks/>
          </p:cNvCxnSpPr>
          <p:nvPr/>
        </p:nvCxnSpPr>
        <p:spPr>
          <a:xfrm>
            <a:off x="9737663" y="3004457"/>
            <a:ext cx="0" cy="5747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3D96962-ED3D-844E-AED3-24609F3115A4}"/>
              </a:ext>
            </a:extLst>
          </p:cNvPr>
          <p:cNvSpPr txBox="1"/>
          <p:nvPr/>
        </p:nvSpPr>
        <p:spPr>
          <a:xfrm>
            <a:off x="2424617" y="6042594"/>
            <a:ext cx="810799" cy="369332"/>
          </a:xfrm>
          <a:prstGeom prst="rect">
            <a:avLst/>
          </a:prstGeom>
          <a:noFill/>
        </p:spPr>
        <p:txBody>
          <a:bodyPr wrap="none" rtlCol="0">
            <a:spAutoFit/>
          </a:bodyPr>
          <a:lstStyle/>
          <a:p>
            <a:r>
              <a:rPr lang="da-DK" dirty="0"/>
              <a:t>Energi</a:t>
            </a:r>
          </a:p>
        </p:txBody>
      </p:sp>
      <p:sp>
        <p:nvSpPr>
          <p:cNvPr id="12" name="Lightning Bolt 11">
            <a:extLst>
              <a:ext uri="{FF2B5EF4-FFF2-40B4-BE49-F238E27FC236}">
                <a16:creationId xmlns:a16="http://schemas.microsoft.com/office/drawing/2014/main" id="{618E11B8-C5EA-B241-8109-880F453BE812}"/>
              </a:ext>
            </a:extLst>
          </p:cNvPr>
          <p:cNvSpPr/>
          <p:nvPr/>
        </p:nvSpPr>
        <p:spPr>
          <a:xfrm>
            <a:off x="1795038" y="5891869"/>
            <a:ext cx="629580" cy="520057"/>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highlight>
                <a:srgbClr val="FFFF00"/>
              </a:highlight>
            </a:endParaRPr>
          </a:p>
        </p:txBody>
      </p:sp>
      <p:sp>
        <p:nvSpPr>
          <p:cNvPr id="14" name="TextBox 13">
            <a:extLst>
              <a:ext uri="{FF2B5EF4-FFF2-40B4-BE49-F238E27FC236}">
                <a16:creationId xmlns:a16="http://schemas.microsoft.com/office/drawing/2014/main" id="{04691EDC-7848-3B4A-8127-392BEA8D305D}"/>
              </a:ext>
            </a:extLst>
          </p:cNvPr>
          <p:cNvSpPr txBox="1"/>
          <p:nvPr/>
        </p:nvSpPr>
        <p:spPr>
          <a:xfrm>
            <a:off x="9744222" y="6039352"/>
            <a:ext cx="810799" cy="369332"/>
          </a:xfrm>
          <a:prstGeom prst="rect">
            <a:avLst/>
          </a:prstGeom>
          <a:noFill/>
        </p:spPr>
        <p:txBody>
          <a:bodyPr wrap="none" rtlCol="0">
            <a:spAutoFit/>
          </a:bodyPr>
          <a:lstStyle/>
          <a:p>
            <a:r>
              <a:rPr lang="da-DK" dirty="0"/>
              <a:t>Energi</a:t>
            </a:r>
          </a:p>
        </p:txBody>
      </p:sp>
      <p:sp>
        <p:nvSpPr>
          <p:cNvPr id="15" name="Lightning Bolt 14">
            <a:extLst>
              <a:ext uri="{FF2B5EF4-FFF2-40B4-BE49-F238E27FC236}">
                <a16:creationId xmlns:a16="http://schemas.microsoft.com/office/drawing/2014/main" id="{2469A8A0-76F5-8F4A-B2D1-68579E5ED1A3}"/>
              </a:ext>
            </a:extLst>
          </p:cNvPr>
          <p:cNvSpPr/>
          <p:nvPr/>
        </p:nvSpPr>
        <p:spPr>
          <a:xfrm>
            <a:off x="9113954" y="5888627"/>
            <a:ext cx="630268" cy="520057"/>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highlight>
                <a:srgbClr val="FFFF00"/>
              </a:highlight>
            </a:endParaRPr>
          </a:p>
        </p:txBody>
      </p:sp>
      <p:pic>
        <p:nvPicPr>
          <p:cNvPr id="16" name="Picture 7" descr="muscle from Gray">
            <a:extLst>
              <a:ext uri="{FF2B5EF4-FFF2-40B4-BE49-F238E27FC236}">
                <a16:creationId xmlns:a16="http://schemas.microsoft.com/office/drawing/2014/main" id="{4F79131C-3136-E242-8350-6FE4992BE5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9245" y="4110705"/>
            <a:ext cx="1847182" cy="1001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7D6F44A4-F9BB-E045-871D-5415F718CC69}"/>
              </a:ext>
            </a:extLst>
          </p:cNvPr>
          <p:cNvSpPr txBox="1"/>
          <p:nvPr/>
        </p:nvSpPr>
        <p:spPr>
          <a:xfrm>
            <a:off x="1523996" y="3840648"/>
            <a:ext cx="2130904" cy="369332"/>
          </a:xfrm>
          <a:prstGeom prst="rect">
            <a:avLst/>
          </a:prstGeom>
          <a:noFill/>
        </p:spPr>
        <p:txBody>
          <a:bodyPr wrap="none" rtlCol="0">
            <a:spAutoFit/>
          </a:bodyPr>
          <a:lstStyle/>
          <a:p>
            <a:r>
              <a:rPr lang="da-DK" dirty="0"/>
              <a:t>Glukose og Glykogen</a:t>
            </a:r>
          </a:p>
        </p:txBody>
      </p:sp>
      <p:cxnSp>
        <p:nvCxnSpPr>
          <p:cNvPr id="18" name="Straight Arrow Connector 17">
            <a:extLst>
              <a:ext uri="{FF2B5EF4-FFF2-40B4-BE49-F238E27FC236}">
                <a16:creationId xmlns:a16="http://schemas.microsoft.com/office/drawing/2014/main" id="{EE4828C3-8292-5A4B-8769-BAD8F52F4BDE}"/>
              </a:ext>
            </a:extLst>
          </p:cNvPr>
          <p:cNvCxnSpPr>
            <a:cxnSpLocks/>
          </p:cNvCxnSpPr>
          <p:nvPr/>
        </p:nvCxnSpPr>
        <p:spPr>
          <a:xfrm>
            <a:off x="2506152" y="5514035"/>
            <a:ext cx="0" cy="3399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7" descr="muscle from Gray">
            <a:extLst>
              <a:ext uri="{FF2B5EF4-FFF2-40B4-BE49-F238E27FC236}">
                <a16:creationId xmlns:a16="http://schemas.microsoft.com/office/drawing/2014/main" id="{CF17FA89-DC15-4246-BB2D-429A5AB8D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658" y="4252352"/>
            <a:ext cx="1847182" cy="1001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CCD0F750-BE8B-EB45-810F-0D60F9A21F8C}"/>
              </a:ext>
            </a:extLst>
          </p:cNvPr>
          <p:cNvSpPr txBox="1"/>
          <p:nvPr/>
        </p:nvSpPr>
        <p:spPr>
          <a:xfrm>
            <a:off x="5495139" y="3892606"/>
            <a:ext cx="1007199" cy="369332"/>
          </a:xfrm>
          <a:prstGeom prst="rect">
            <a:avLst/>
          </a:prstGeom>
          <a:noFill/>
        </p:spPr>
        <p:txBody>
          <a:bodyPr wrap="none" rtlCol="0">
            <a:spAutoFit/>
          </a:bodyPr>
          <a:lstStyle/>
          <a:p>
            <a:r>
              <a:rPr lang="da-DK" dirty="0"/>
              <a:t>(Protein)</a:t>
            </a:r>
          </a:p>
        </p:txBody>
      </p:sp>
      <p:sp>
        <p:nvSpPr>
          <p:cNvPr id="22" name="TextBox 21">
            <a:extLst>
              <a:ext uri="{FF2B5EF4-FFF2-40B4-BE49-F238E27FC236}">
                <a16:creationId xmlns:a16="http://schemas.microsoft.com/office/drawing/2014/main" id="{9AA0D6BB-6102-1745-8F27-5FDE0372FF44}"/>
              </a:ext>
            </a:extLst>
          </p:cNvPr>
          <p:cNvSpPr txBox="1"/>
          <p:nvPr/>
        </p:nvSpPr>
        <p:spPr>
          <a:xfrm>
            <a:off x="5690600" y="5996409"/>
            <a:ext cx="810799" cy="369332"/>
          </a:xfrm>
          <a:prstGeom prst="rect">
            <a:avLst/>
          </a:prstGeom>
          <a:noFill/>
        </p:spPr>
        <p:txBody>
          <a:bodyPr wrap="none" rtlCol="0">
            <a:spAutoFit/>
          </a:bodyPr>
          <a:lstStyle/>
          <a:p>
            <a:r>
              <a:rPr lang="da-DK" dirty="0"/>
              <a:t>Energi</a:t>
            </a:r>
          </a:p>
        </p:txBody>
      </p:sp>
      <p:cxnSp>
        <p:nvCxnSpPr>
          <p:cNvPr id="23" name="Straight Arrow Connector 22">
            <a:extLst>
              <a:ext uri="{FF2B5EF4-FFF2-40B4-BE49-F238E27FC236}">
                <a16:creationId xmlns:a16="http://schemas.microsoft.com/office/drawing/2014/main" id="{30543222-7EA1-734F-AE12-36C04D7BA0E2}"/>
              </a:ext>
            </a:extLst>
          </p:cNvPr>
          <p:cNvCxnSpPr>
            <a:cxnSpLocks/>
          </p:cNvCxnSpPr>
          <p:nvPr/>
        </p:nvCxnSpPr>
        <p:spPr>
          <a:xfrm>
            <a:off x="5940248" y="5514035"/>
            <a:ext cx="0" cy="3399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4593DF1-D12F-9A4B-B652-9C7DAD988F6A}"/>
              </a:ext>
            </a:extLst>
          </p:cNvPr>
          <p:cNvSpPr txBox="1"/>
          <p:nvPr/>
        </p:nvSpPr>
        <p:spPr>
          <a:xfrm>
            <a:off x="5281397" y="5888687"/>
            <a:ext cx="593537" cy="584775"/>
          </a:xfrm>
          <a:prstGeom prst="rect">
            <a:avLst/>
          </a:prstGeom>
          <a:noFill/>
        </p:spPr>
        <p:txBody>
          <a:bodyPr wrap="square" rtlCol="0">
            <a:spAutoFit/>
          </a:bodyPr>
          <a:lstStyle/>
          <a:p>
            <a:r>
              <a:rPr lang="da-DK" sz="3200" dirty="0">
                <a:sym typeface="Wingdings" pitchFamily="2" charset="2"/>
              </a:rPr>
              <a:t></a:t>
            </a:r>
            <a:endParaRPr lang="da-DK" sz="3200" dirty="0"/>
          </a:p>
        </p:txBody>
      </p:sp>
      <p:pic>
        <p:nvPicPr>
          <p:cNvPr id="25" name="Picture 7" descr="muscle from Gray">
            <a:extLst>
              <a:ext uri="{FF2B5EF4-FFF2-40B4-BE49-F238E27FC236}">
                <a16:creationId xmlns:a16="http://schemas.microsoft.com/office/drawing/2014/main" id="{05DEC535-A27B-1C49-8C63-13DA3CD08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4763" y="4280203"/>
            <a:ext cx="1847182" cy="1001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30454A6-E264-BF40-9B3F-294912E956D7}"/>
              </a:ext>
            </a:extLst>
          </p:cNvPr>
          <p:cNvSpPr txBox="1"/>
          <p:nvPr/>
        </p:nvSpPr>
        <p:spPr>
          <a:xfrm>
            <a:off x="9694763" y="3904870"/>
            <a:ext cx="2063835" cy="369332"/>
          </a:xfrm>
          <a:prstGeom prst="rect">
            <a:avLst/>
          </a:prstGeom>
          <a:noFill/>
        </p:spPr>
        <p:txBody>
          <a:bodyPr wrap="none" rtlCol="0">
            <a:spAutoFit/>
          </a:bodyPr>
          <a:lstStyle/>
          <a:p>
            <a:r>
              <a:rPr lang="da-DK" dirty="0" err="1"/>
              <a:t>Intramuskulært</a:t>
            </a:r>
            <a:r>
              <a:rPr lang="da-DK" dirty="0"/>
              <a:t> fedt</a:t>
            </a:r>
          </a:p>
        </p:txBody>
      </p:sp>
      <p:pic>
        <p:nvPicPr>
          <p:cNvPr id="13" name="Picture 12">
            <a:extLst>
              <a:ext uri="{FF2B5EF4-FFF2-40B4-BE49-F238E27FC236}">
                <a16:creationId xmlns:a16="http://schemas.microsoft.com/office/drawing/2014/main" id="{72CAC7AF-B0C0-C24D-821A-8306484B02B3}"/>
              </a:ext>
            </a:extLst>
          </p:cNvPr>
          <p:cNvPicPr>
            <a:picLocks noChangeAspect="1"/>
          </p:cNvPicPr>
          <p:nvPr/>
        </p:nvPicPr>
        <p:blipFill>
          <a:blip r:embed="rId4"/>
          <a:stretch>
            <a:fillRect/>
          </a:stretch>
        </p:blipFill>
        <p:spPr>
          <a:xfrm>
            <a:off x="8190567" y="4240123"/>
            <a:ext cx="934718" cy="934718"/>
          </a:xfrm>
          <a:prstGeom prst="rect">
            <a:avLst/>
          </a:prstGeom>
        </p:spPr>
      </p:pic>
      <p:sp>
        <p:nvSpPr>
          <p:cNvPr id="19" name="TextBox 18">
            <a:extLst>
              <a:ext uri="{FF2B5EF4-FFF2-40B4-BE49-F238E27FC236}">
                <a16:creationId xmlns:a16="http://schemas.microsoft.com/office/drawing/2014/main" id="{63A9DD2E-2F80-0E41-81A7-6F1AF1A9420D}"/>
              </a:ext>
            </a:extLst>
          </p:cNvPr>
          <p:cNvSpPr txBox="1"/>
          <p:nvPr/>
        </p:nvSpPr>
        <p:spPr>
          <a:xfrm>
            <a:off x="7983126" y="3904702"/>
            <a:ext cx="1349600" cy="369332"/>
          </a:xfrm>
          <a:prstGeom prst="rect">
            <a:avLst/>
          </a:prstGeom>
          <a:noFill/>
        </p:spPr>
        <p:txBody>
          <a:bodyPr wrap="none" rtlCol="0">
            <a:spAutoFit/>
          </a:bodyPr>
          <a:lstStyle/>
          <a:p>
            <a:r>
              <a:rPr lang="da-DK" dirty="0"/>
              <a:t>Fedtdepoter</a:t>
            </a:r>
          </a:p>
        </p:txBody>
      </p:sp>
      <p:sp>
        <p:nvSpPr>
          <p:cNvPr id="36" name="Frame 35">
            <a:extLst>
              <a:ext uri="{FF2B5EF4-FFF2-40B4-BE49-F238E27FC236}">
                <a16:creationId xmlns:a16="http://schemas.microsoft.com/office/drawing/2014/main" id="{1BFE2199-5F78-A64B-ABCF-89C4A1E523FA}"/>
              </a:ext>
            </a:extLst>
          </p:cNvPr>
          <p:cNvSpPr/>
          <p:nvPr/>
        </p:nvSpPr>
        <p:spPr>
          <a:xfrm>
            <a:off x="535577" y="3692763"/>
            <a:ext cx="3988006" cy="1747693"/>
          </a:xfrm>
          <a:prstGeom prst="frame">
            <a:avLst/>
          </a:prstGeom>
          <a:solidFill>
            <a:schemeClr val="tx1"/>
          </a:solidFill>
          <a:ln w="0">
            <a:solidFill>
              <a:schemeClr val="tx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37" name="Frame 36">
            <a:extLst>
              <a:ext uri="{FF2B5EF4-FFF2-40B4-BE49-F238E27FC236}">
                <a16:creationId xmlns:a16="http://schemas.microsoft.com/office/drawing/2014/main" id="{7C93A8BC-66FD-8640-B142-31B3E4137A3F}"/>
              </a:ext>
            </a:extLst>
          </p:cNvPr>
          <p:cNvSpPr/>
          <p:nvPr/>
        </p:nvSpPr>
        <p:spPr>
          <a:xfrm>
            <a:off x="4670899" y="3687037"/>
            <a:ext cx="2514617" cy="1747693"/>
          </a:xfrm>
          <a:prstGeom prst="frame">
            <a:avLst/>
          </a:prstGeom>
          <a:solidFill>
            <a:schemeClr val="tx1"/>
          </a:solidFill>
          <a:ln w="0">
            <a:solidFill>
              <a:schemeClr val="tx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38" name="Frame 37">
            <a:extLst>
              <a:ext uri="{FF2B5EF4-FFF2-40B4-BE49-F238E27FC236}">
                <a16:creationId xmlns:a16="http://schemas.microsoft.com/office/drawing/2014/main" id="{EB5DC628-2A81-AE42-87E5-059398ADADB5}"/>
              </a:ext>
            </a:extLst>
          </p:cNvPr>
          <p:cNvSpPr/>
          <p:nvPr/>
        </p:nvSpPr>
        <p:spPr>
          <a:xfrm>
            <a:off x="7650236" y="3687036"/>
            <a:ext cx="4205260" cy="1747693"/>
          </a:xfrm>
          <a:prstGeom prst="frame">
            <a:avLst/>
          </a:prstGeom>
          <a:solidFill>
            <a:schemeClr val="tx1"/>
          </a:solidFill>
          <a:ln w="0">
            <a:solidFill>
              <a:schemeClr val="tx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cxnSp>
        <p:nvCxnSpPr>
          <p:cNvPr id="42" name="Straight Arrow Connector 41">
            <a:extLst>
              <a:ext uri="{FF2B5EF4-FFF2-40B4-BE49-F238E27FC236}">
                <a16:creationId xmlns:a16="http://schemas.microsoft.com/office/drawing/2014/main" id="{B327B63F-6358-FA44-800E-233FDA377EDE}"/>
              </a:ext>
            </a:extLst>
          </p:cNvPr>
          <p:cNvCxnSpPr>
            <a:cxnSpLocks/>
          </p:cNvCxnSpPr>
          <p:nvPr/>
        </p:nvCxnSpPr>
        <p:spPr>
          <a:xfrm>
            <a:off x="9758223" y="5511357"/>
            <a:ext cx="0" cy="3399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A230044E-5EE5-5E49-915C-C4EAEBCAC558}"/>
              </a:ext>
            </a:extLst>
          </p:cNvPr>
          <p:cNvPicPr>
            <a:picLocks noChangeAspect="1"/>
          </p:cNvPicPr>
          <p:nvPr/>
        </p:nvPicPr>
        <p:blipFill rotWithShape="1">
          <a:blip r:embed="rId5"/>
          <a:srcRect b="8571"/>
          <a:stretch/>
        </p:blipFill>
        <p:spPr>
          <a:xfrm>
            <a:off x="917810" y="4114939"/>
            <a:ext cx="1189398" cy="1098324"/>
          </a:xfrm>
          <a:prstGeom prst="rect">
            <a:avLst/>
          </a:prstGeom>
        </p:spPr>
      </p:pic>
    </p:spTree>
    <p:extLst>
      <p:ext uri="{BB962C8B-B14F-4D97-AF65-F5344CB8AC3E}">
        <p14:creationId xmlns:p14="http://schemas.microsoft.com/office/powerpoint/2010/main" val="42781733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ounded Rectangle 68">
            <a:extLst>
              <a:ext uri="{FF2B5EF4-FFF2-40B4-BE49-F238E27FC236}">
                <a16:creationId xmlns:a16="http://schemas.microsoft.com/office/drawing/2014/main" id="{1D8FE755-E911-FB47-BE2A-05931F346F8C}"/>
              </a:ext>
            </a:extLst>
          </p:cNvPr>
          <p:cNvSpPr/>
          <p:nvPr/>
        </p:nvSpPr>
        <p:spPr>
          <a:xfrm>
            <a:off x="7466285" y="2596780"/>
            <a:ext cx="3634388" cy="856649"/>
          </a:xfrm>
          <a:prstGeom prst="round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8" name="Rounded Rectangle 67">
            <a:extLst>
              <a:ext uri="{FF2B5EF4-FFF2-40B4-BE49-F238E27FC236}">
                <a16:creationId xmlns:a16="http://schemas.microsoft.com/office/drawing/2014/main" id="{AB85846D-0CCA-DA47-BC14-60DDC650C3D2}"/>
              </a:ext>
            </a:extLst>
          </p:cNvPr>
          <p:cNvSpPr/>
          <p:nvPr/>
        </p:nvSpPr>
        <p:spPr>
          <a:xfrm>
            <a:off x="7466285" y="1607256"/>
            <a:ext cx="3634388" cy="856649"/>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Box 3">
            <a:extLst>
              <a:ext uri="{FF2B5EF4-FFF2-40B4-BE49-F238E27FC236}">
                <a16:creationId xmlns:a16="http://schemas.microsoft.com/office/drawing/2014/main" id="{16BC7047-D467-8B41-9203-42F0FC3691AC}"/>
              </a:ext>
            </a:extLst>
          </p:cNvPr>
          <p:cNvSpPr txBox="1"/>
          <p:nvPr/>
        </p:nvSpPr>
        <p:spPr>
          <a:xfrm>
            <a:off x="5036081" y="6180515"/>
            <a:ext cx="3389069" cy="369332"/>
          </a:xfrm>
          <a:prstGeom prst="rect">
            <a:avLst/>
          </a:prstGeom>
          <a:noFill/>
        </p:spPr>
        <p:txBody>
          <a:bodyPr wrap="none" rtlCol="0">
            <a:spAutoFit/>
          </a:bodyPr>
          <a:lstStyle/>
          <a:p>
            <a:r>
              <a:rPr lang="da-DK" dirty="0"/>
              <a:t>Hvordan producer vi ATP/energi?</a:t>
            </a:r>
          </a:p>
        </p:txBody>
      </p:sp>
      <p:sp>
        <p:nvSpPr>
          <p:cNvPr id="5" name="Lightning Bolt 4">
            <a:extLst>
              <a:ext uri="{FF2B5EF4-FFF2-40B4-BE49-F238E27FC236}">
                <a16:creationId xmlns:a16="http://schemas.microsoft.com/office/drawing/2014/main" id="{C2C6AF21-0B7D-D04E-B154-AFBD5C59F92F}"/>
              </a:ext>
            </a:extLst>
          </p:cNvPr>
          <p:cNvSpPr/>
          <p:nvPr/>
        </p:nvSpPr>
        <p:spPr>
          <a:xfrm>
            <a:off x="4406501" y="6071285"/>
            <a:ext cx="629580" cy="520057"/>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highlight>
                <a:srgbClr val="FFFF00"/>
              </a:highlight>
            </a:endParaRPr>
          </a:p>
        </p:txBody>
      </p:sp>
      <p:sp>
        <p:nvSpPr>
          <p:cNvPr id="8" name="Oval 7">
            <a:extLst>
              <a:ext uri="{FF2B5EF4-FFF2-40B4-BE49-F238E27FC236}">
                <a16:creationId xmlns:a16="http://schemas.microsoft.com/office/drawing/2014/main" id="{59DA8881-093C-8D43-A19C-95124AA2EC8A}"/>
              </a:ext>
            </a:extLst>
          </p:cNvPr>
          <p:cNvSpPr/>
          <p:nvPr/>
        </p:nvSpPr>
        <p:spPr>
          <a:xfrm>
            <a:off x="780401" y="1489494"/>
            <a:ext cx="6278416" cy="3735798"/>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Frame 8">
            <a:extLst>
              <a:ext uri="{FF2B5EF4-FFF2-40B4-BE49-F238E27FC236}">
                <a16:creationId xmlns:a16="http://schemas.microsoft.com/office/drawing/2014/main" id="{1D30359A-EA7B-BE45-87E6-FACD6B688301}"/>
              </a:ext>
            </a:extLst>
          </p:cNvPr>
          <p:cNvSpPr/>
          <p:nvPr/>
        </p:nvSpPr>
        <p:spPr>
          <a:xfrm>
            <a:off x="518160" y="1174281"/>
            <a:ext cx="11155680" cy="5481587"/>
          </a:xfrm>
          <a:prstGeom prst="frame">
            <a:avLst>
              <a:gd name="adj1" fmla="val 735"/>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10" name="TextBox 9">
            <a:extLst>
              <a:ext uri="{FF2B5EF4-FFF2-40B4-BE49-F238E27FC236}">
                <a16:creationId xmlns:a16="http://schemas.microsoft.com/office/drawing/2014/main" id="{07F2461B-7DF2-5D43-BC31-B393C427D241}"/>
              </a:ext>
            </a:extLst>
          </p:cNvPr>
          <p:cNvSpPr txBox="1"/>
          <p:nvPr/>
        </p:nvSpPr>
        <p:spPr>
          <a:xfrm>
            <a:off x="9355756" y="804949"/>
            <a:ext cx="1558440" cy="369332"/>
          </a:xfrm>
          <a:prstGeom prst="rect">
            <a:avLst/>
          </a:prstGeom>
          <a:noFill/>
        </p:spPr>
        <p:txBody>
          <a:bodyPr wrap="none" rtlCol="0">
            <a:spAutoFit/>
          </a:bodyPr>
          <a:lstStyle/>
          <a:p>
            <a:r>
              <a:rPr lang="da-DK" dirty="0"/>
              <a:t>Cellemembran</a:t>
            </a:r>
          </a:p>
        </p:txBody>
      </p:sp>
      <p:sp>
        <p:nvSpPr>
          <p:cNvPr id="11" name="TextBox 10">
            <a:extLst>
              <a:ext uri="{FF2B5EF4-FFF2-40B4-BE49-F238E27FC236}">
                <a16:creationId xmlns:a16="http://schemas.microsoft.com/office/drawing/2014/main" id="{99B235FC-14D1-374F-8943-43C8E4960BAF}"/>
              </a:ext>
            </a:extLst>
          </p:cNvPr>
          <p:cNvSpPr txBox="1"/>
          <p:nvPr/>
        </p:nvSpPr>
        <p:spPr>
          <a:xfrm>
            <a:off x="3293960" y="4834014"/>
            <a:ext cx="1417376" cy="369332"/>
          </a:xfrm>
          <a:prstGeom prst="rect">
            <a:avLst/>
          </a:prstGeom>
          <a:noFill/>
        </p:spPr>
        <p:txBody>
          <a:bodyPr wrap="none" rtlCol="0">
            <a:spAutoFit/>
          </a:bodyPr>
          <a:lstStyle/>
          <a:p>
            <a:r>
              <a:rPr lang="da-DK" dirty="0"/>
              <a:t>Mitokondriet</a:t>
            </a:r>
          </a:p>
        </p:txBody>
      </p:sp>
      <p:sp>
        <p:nvSpPr>
          <p:cNvPr id="16" name="TextBox 15">
            <a:extLst>
              <a:ext uri="{FF2B5EF4-FFF2-40B4-BE49-F238E27FC236}">
                <a16:creationId xmlns:a16="http://schemas.microsoft.com/office/drawing/2014/main" id="{0360F499-99E1-DD45-95D6-BE134F513450}"/>
              </a:ext>
            </a:extLst>
          </p:cNvPr>
          <p:cNvSpPr txBox="1"/>
          <p:nvPr/>
        </p:nvSpPr>
        <p:spPr>
          <a:xfrm>
            <a:off x="3233865" y="104276"/>
            <a:ext cx="3940694" cy="369332"/>
          </a:xfrm>
          <a:prstGeom prst="rect">
            <a:avLst/>
          </a:prstGeom>
          <a:noFill/>
        </p:spPr>
        <p:txBody>
          <a:bodyPr wrap="none" rtlCol="0">
            <a:spAutoFit/>
          </a:bodyPr>
          <a:lstStyle/>
          <a:p>
            <a:r>
              <a:rPr lang="da-DK" dirty="0"/>
              <a:t>Blodet forsyner cellen med ilt og næring</a:t>
            </a:r>
          </a:p>
        </p:txBody>
      </p:sp>
      <p:sp>
        <p:nvSpPr>
          <p:cNvPr id="20" name="Down Arrow 19">
            <a:extLst>
              <a:ext uri="{FF2B5EF4-FFF2-40B4-BE49-F238E27FC236}">
                <a16:creationId xmlns:a16="http://schemas.microsoft.com/office/drawing/2014/main" id="{24C9DB39-E42D-EC48-B6D7-93F3EAC5C821}"/>
              </a:ext>
            </a:extLst>
          </p:cNvPr>
          <p:cNvSpPr/>
          <p:nvPr/>
        </p:nvSpPr>
        <p:spPr>
          <a:xfrm rot="2209124">
            <a:off x="4365674" y="2212599"/>
            <a:ext cx="205163" cy="26714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Oval 20">
            <a:extLst>
              <a:ext uri="{FF2B5EF4-FFF2-40B4-BE49-F238E27FC236}">
                <a16:creationId xmlns:a16="http://schemas.microsoft.com/office/drawing/2014/main" id="{D9BD5DC6-0FDC-AE4B-B03B-EAC81C096DAA}"/>
              </a:ext>
            </a:extLst>
          </p:cNvPr>
          <p:cNvSpPr/>
          <p:nvPr/>
        </p:nvSpPr>
        <p:spPr>
          <a:xfrm>
            <a:off x="5708442" y="512935"/>
            <a:ext cx="513194" cy="292014"/>
          </a:xfrm>
          <a:prstGeom prst="ellipse">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100" dirty="0"/>
              <a:t>ilt</a:t>
            </a:r>
          </a:p>
        </p:txBody>
      </p:sp>
      <p:sp>
        <p:nvSpPr>
          <p:cNvPr id="22" name="Rounded Rectangle 21">
            <a:extLst>
              <a:ext uri="{FF2B5EF4-FFF2-40B4-BE49-F238E27FC236}">
                <a16:creationId xmlns:a16="http://schemas.microsoft.com/office/drawing/2014/main" id="{64E5CFC0-DE63-F14C-BB64-71725F7C5472}"/>
              </a:ext>
            </a:extLst>
          </p:cNvPr>
          <p:cNvSpPr/>
          <p:nvPr/>
        </p:nvSpPr>
        <p:spPr>
          <a:xfrm>
            <a:off x="6600674" y="533560"/>
            <a:ext cx="259882" cy="244333"/>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Oval 22">
            <a:extLst>
              <a:ext uri="{FF2B5EF4-FFF2-40B4-BE49-F238E27FC236}">
                <a16:creationId xmlns:a16="http://schemas.microsoft.com/office/drawing/2014/main" id="{B874FC9C-C339-8644-AC1E-6F1CAD310E42}"/>
              </a:ext>
            </a:extLst>
          </p:cNvPr>
          <p:cNvSpPr/>
          <p:nvPr/>
        </p:nvSpPr>
        <p:spPr>
          <a:xfrm>
            <a:off x="4211658" y="1847092"/>
            <a:ext cx="513194" cy="292014"/>
          </a:xfrm>
          <a:prstGeom prst="ellipse">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100" dirty="0"/>
              <a:t>ilt</a:t>
            </a:r>
          </a:p>
        </p:txBody>
      </p:sp>
      <p:sp>
        <p:nvSpPr>
          <p:cNvPr id="24" name="Rounded Rectangle 23">
            <a:extLst>
              <a:ext uri="{FF2B5EF4-FFF2-40B4-BE49-F238E27FC236}">
                <a16:creationId xmlns:a16="http://schemas.microsoft.com/office/drawing/2014/main" id="{BE5E0446-8986-E148-95C2-DF218EA6BD92}"/>
              </a:ext>
            </a:extLst>
          </p:cNvPr>
          <p:cNvSpPr/>
          <p:nvPr/>
        </p:nvSpPr>
        <p:spPr>
          <a:xfrm>
            <a:off x="4792083" y="1986892"/>
            <a:ext cx="259882" cy="244333"/>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TextBox 24">
            <a:extLst>
              <a:ext uri="{FF2B5EF4-FFF2-40B4-BE49-F238E27FC236}">
                <a16:creationId xmlns:a16="http://schemas.microsoft.com/office/drawing/2014/main" id="{DE14D3BB-196B-E042-B728-65E27715B453}"/>
              </a:ext>
            </a:extLst>
          </p:cNvPr>
          <p:cNvSpPr txBox="1"/>
          <p:nvPr/>
        </p:nvSpPr>
        <p:spPr>
          <a:xfrm>
            <a:off x="2859065" y="3976098"/>
            <a:ext cx="2287165" cy="369332"/>
          </a:xfrm>
          <a:prstGeom prst="rect">
            <a:avLst/>
          </a:prstGeom>
          <a:noFill/>
        </p:spPr>
        <p:txBody>
          <a:bodyPr wrap="none" rtlCol="0">
            <a:spAutoFit/>
          </a:bodyPr>
          <a:lstStyle/>
          <a:p>
            <a:r>
              <a:rPr lang="da-DK" u="sng" dirty="0"/>
              <a:t>Aerob dannelse af ATP</a:t>
            </a:r>
          </a:p>
        </p:txBody>
      </p:sp>
      <p:sp>
        <p:nvSpPr>
          <p:cNvPr id="26" name="Rounded Rectangle 25">
            <a:extLst>
              <a:ext uri="{FF2B5EF4-FFF2-40B4-BE49-F238E27FC236}">
                <a16:creationId xmlns:a16="http://schemas.microsoft.com/office/drawing/2014/main" id="{79AAAE32-23E8-9147-8030-75DCEB8C8AC5}"/>
              </a:ext>
            </a:extLst>
          </p:cNvPr>
          <p:cNvSpPr/>
          <p:nvPr/>
        </p:nvSpPr>
        <p:spPr>
          <a:xfrm>
            <a:off x="1524076" y="3051950"/>
            <a:ext cx="362457" cy="40545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Oval 26">
            <a:extLst>
              <a:ext uri="{FF2B5EF4-FFF2-40B4-BE49-F238E27FC236}">
                <a16:creationId xmlns:a16="http://schemas.microsoft.com/office/drawing/2014/main" id="{36C530E4-27B0-8845-BE72-41FB5881BCB7}"/>
              </a:ext>
            </a:extLst>
          </p:cNvPr>
          <p:cNvSpPr/>
          <p:nvPr/>
        </p:nvSpPr>
        <p:spPr>
          <a:xfrm>
            <a:off x="2316215" y="3004575"/>
            <a:ext cx="715751" cy="484580"/>
          </a:xfrm>
          <a:prstGeom prst="ellipse">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t>ilt</a:t>
            </a:r>
          </a:p>
        </p:txBody>
      </p:sp>
      <p:sp>
        <p:nvSpPr>
          <p:cNvPr id="28" name="TextBox 27">
            <a:extLst>
              <a:ext uri="{FF2B5EF4-FFF2-40B4-BE49-F238E27FC236}">
                <a16:creationId xmlns:a16="http://schemas.microsoft.com/office/drawing/2014/main" id="{5A9507C7-4120-2445-92A4-DD2F3F43F387}"/>
              </a:ext>
            </a:extLst>
          </p:cNvPr>
          <p:cNvSpPr txBox="1"/>
          <p:nvPr/>
        </p:nvSpPr>
        <p:spPr>
          <a:xfrm>
            <a:off x="2014262" y="3050290"/>
            <a:ext cx="418524" cy="369332"/>
          </a:xfrm>
          <a:prstGeom prst="rect">
            <a:avLst/>
          </a:prstGeom>
          <a:noFill/>
        </p:spPr>
        <p:txBody>
          <a:bodyPr wrap="square" rtlCol="0">
            <a:spAutoFit/>
          </a:bodyPr>
          <a:lstStyle/>
          <a:p>
            <a:r>
              <a:rPr lang="da-DK" dirty="0"/>
              <a:t>+</a:t>
            </a:r>
          </a:p>
        </p:txBody>
      </p:sp>
      <p:cxnSp>
        <p:nvCxnSpPr>
          <p:cNvPr id="30" name="Straight Arrow Connector 29">
            <a:extLst>
              <a:ext uri="{FF2B5EF4-FFF2-40B4-BE49-F238E27FC236}">
                <a16:creationId xmlns:a16="http://schemas.microsoft.com/office/drawing/2014/main" id="{7179A1FF-3D5C-D946-8939-EF64C16EE2AA}"/>
              </a:ext>
            </a:extLst>
          </p:cNvPr>
          <p:cNvCxnSpPr>
            <a:cxnSpLocks/>
          </p:cNvCxnSpPr>
          <p:nvPr/>
        </p:nvCxnSpPr>
        <p:spPr>
          <a:xfrm>
            <a:off x="3129566" y="3245224"/>
            <a:ext cx="42989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3EAC231B-A6D1-4247-AF5F-A3C52B64A5E3}"/>
              </a:ext>
            </a:extLst>
          </p:cNvPr>
          <p:cNvSpPr/>
          <p:nvPr/>
        </p:nvSpPr>
        <p:spPr>
          <a:xfrm>
            <a:off x="3623910" y="3002934"/>
            <a:ext cx="858034" cy="484580"/>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t>Co2</a:t>
            </a:r>
          </a:p>
        </p:txBody>
      </p:sp>
      <p:sp>
        <p:nvSpPr>
          <p:cNvPr id="33" name="TextBox 32">
            <a:extLst>
              <a:ext uri="{FF2B5EF4-FFF2-40B4-BE49-F238E27FC236}">
                <a16:creationId xmlns:a16="http://schemas.microsoft.com/office/drawing/2014/main" id="{E9DE9F94-4279-1846-AE81-5BB615086347}"/>
              </a:ext>
            </a:extLst>
          </p:cNvPr>
          <p:cNvSpPr txBox="1"/>
          <p:nvPr/>
        </p:nvSpPr>
        <p:spPr>
          <a:xfrm>
            <a:off x="4490765" y="3036062"/>
            <a:ext cx="418524" cy="369332"/>
          </a:xfrm>
          <a:prstGeom prst="rect">
            <a:avLst/>
          </a:prstGeom>
          <a:noFill/>
        </p:spPr>
        <p:txBody>
          <a:bodyPr wrap="square" rtlCol="0">
            <a:spAutoFit/>
          </a:bodyPr>
          <a:lstStyle/>
          <a:p>
            <a:r>
              <a:rPr lang="da-DK" dirty="0"/>
              <a:t>+</a:t>
            </a:r>
          </a:p>
        </p:txBody>
      </p:sp>
      <p:pic>
        <p:nvPicPr>
          <p:cNvPr id="35" name="Graphic 34" descr="Water">
            <a:extLst>
              <a:ext uri="{FF2B5EF4-FFF2-40B4-BE49-F238E27FC236}">
                <a16:creationId xmlns:a16="http://schemas.microsoft.com/office/drawing/2014/main" id="{10EF73AA-3C0F-A848-A911-1A932E76E2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63290" y="2835422"/>
            <a:ext cx="758696" cy="758696"/>
          </a:xfrm>
          <a:prstGeom prst="rect">
            <a:avLst/>
          </a:prstGeom>
        </p:spPr>
      </p:pic>
      <p:sp>
        <p:nvSpPr>
          <p:cNvPr id="36" name="TextBox 35">
            <a:extLst>
              <a:ext uri="{FF2B5EF4-FFF2-40B4-BE49-F238E27FC236}">
                <a16:creationId xmlns:a16="http://schemas.microsoft.com/office/drawing/2014/main" id="{FA192BEF-F436-F54F-97B6-3A57727F5D44}"/>
              </a:ext>
            </a:extLst>
          </p:cNvPr>
          <p:cNvSpPr txBox="1"/>
          <p:nvPr/>
        </p:nvSpPr>
        <p:spPr>
          <a:xfrm>
            <a:off x="4826022" y="3186448"/>
            <a:ext cx="606323" cy="276999"/>
          </a:xfrm>
          <a:prstGeom prst="rect">
            <a:avLst/>
          </a:prstGeom>
          <a:noFill/>
        </p:spPr>
        <p:txBody>
          <a:bodyPr wrap="square" rtlCol="0">
            <a:spAutoFit/>
          </a:bodyPr>
          <a:lstStyle/>
          <a:p>
            <a:r>
              <a:rPr lang="da-DK" sz="1200" dirty="0"/>
              <a:t>H</a:t>
            </a:r>
            <a:r>
              <a:rPr lang="da-DK" sz="1200" baseline="-25000" dirty="0"/>
              <a:t>2</a:t>
            </a:r>
            <a:r>
              <a:rPr lang="da-DK" sz="1200" dirty="0"/>
              <a:t>O</a:t>
            </a:r>
          </a:p>
        </p:txBody>
      </p:sp>
      <p:sp>
        <p:nvSpPr>
          <p:cNvPr id="37" name="TextBox 36">
            <a:extLst>
              <a:ext uri="{FF2B5EF4-FFF2-40B4-BE49-F238E27FC236}">
                <a16:creationId xmlns:a16="http://schemas.microsoft.com/office/drawing/2014/main" id="{623D165F-2145-0A48-BF81-2F781AB319B3}"/>
              </a:ext>
            </a:extLst>
          </p:cNvPr>
          <p:cNvSpPr txBox="1"/>
          <p:nvPr/>
        </p:nvSpPr>
        <p:spPr>
          <a:xfrm>
            <a:off x="5331538" y="3050155"/>
            <a:ext cx="418524" cy="369332"/>
          </a:xfrm>
          <a:prstGeom prst="rect">
            <a:avLst/>
          </a:prstGeom>
          <a:noFill/>
        </p:spPr>
        <p:txBody>
          <a:bodyPr wrap="square" rtlCol="0">
            <a:spAutoFit/>
          </a:bodyPr>
          <a:lstStyle/>
          <a:p>
            <a:r>
              <a:rPr lang="da-DK" dirty="0"/>
              <a:t>+</a:t>
            </a:r>
          </a:p>
        </p:txBody>
      </p:sp>
      <p:sp>
        <p:nvSpPr>
          <p:cNvPr id="38" name="Lightning Bolt 37">
            <a:extLst>
              <a:ext uri="{FF2B5EF4-FFF2-40B4-BE49-F238E27FC236}">
                <a16:creationId xmlns:a16="http://schemas.microsoft.com/office/drawing/2014/main" id="{BEC1130F-E062-4B4D-BF58-26C15D8F8C46}"/>
              </a:ext>
            </a:extLst>
          </p:cNvPr>
          <p:cNvSpPr/>
          <p:nvPr/>
        </p:nvSpPr>
        <p:spPr>
          <a:xfrm>
            <a:off x="5542854" y="2855472"/>
            <a:ext cx="637656" cy="758696"/>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highlight>
                <a:srgbClr val="FFFF00"/>
              </a:highlight>
            </a:endParaRPr>
          </a:p>
        </p:txBody>
      </p:sp>
      <p:sp>
        <p:nvSpPr>
          <p:cNvPr id="39" name="TextBox 38">
            <a:extLst>
              <a:ext uri="{FF2B5EF4-FFF2-40B4-BE49-F238E27FC236}">
                <a16:creationId xmlns:a16="http://schemas.microsoft.com/office/drawing/2014/main" id="{54111F07-72AE-D443-A4C2-F7735CFEA5D1}"/>
              </a:ext>
            </a:extLst>
          </p:cNvPr>
          <p:cNvSpPr txBox="1"/>
          <p:nvPr/>
        </p:nvSpPr>
        <p:spPr>
          <a:xfrm>
            <a:off x="6066226" y="3080932"/>
            <a:ext cx="647102" cy="307777"/>
          </a:xfrm>
          <a:prstGeom prst="rect">
            <a:avLst/>
          </a:prstGeom>
          <a:noFill/>
        </p:spPr>
        <p:txBody>
          <a:bodyPr wrap="square" rtlCol="0">
            <a:spAutoFit/>
          </a:bodyPr>
          <a:lstStyle/>
          <a:p>
            <a:r>
              <a:rPr lang="da-DK" sz="1400" b="1" dirty="0"/>
              <a:t>ATP</a:t>
            </a:r>
            <a:endParaRPr lang="da-DK" sz="2000" b="1" dirty="0"/>
          </a:p>
        </p:txBody>
      </p:sp>
      <p:sp>
        <p:nvSpPr>
          <p:cNvPr id="41" name="TextBox 40">
            <a:extLst>
              <a:ext uri="{FF2B5EF4-FFF2-40B4-BE49-F238E27FC236}">
                <a16:creationId xmlns:a16="http://schemas.microsoft.com/office/drawing/2014/main" id="{0F078BAF-2590-4B4A-8F5D-FE90AC556054}"/>
              </a:ext>
            </a:extLst>
          </p:cNvPr>
          <p:cNvSpPr txBox="1"/>
          <p:nvPr/>
        </p:nvSpPr>
        <p:spPr>
          <a:xfrm>
            <a:off x="8095954" y="5353938"/>
            <a:ext cx="2519601" cy="369332"/>
          </a:xfrm>
          <a:prstGeom prst="rect">
            <a:avLst/>
          </a:prstGeom>
          <a:noFill/>
        </p:spPr>
        <p:txBody>
          <a:bodyPr wrap="none" rtlCol="0">
            <a:spAutoFit/>
          </a:bodyPr>
          <a:lstStyle/>
          <a:p>
            <a:r>
              <a:rPr lang="da-DK" u="sng" dirty="0" err="1"/>
              <a:t>Anaerob</a:t>
            </a:r>
            <a:r>
              <a:rPr lang="da-DK" u="sng" dirty="0"/>
              <a:t> dannelse af ATP</a:t>
            </a:r>
          </a:p>
        </p:txBody>
      </p:sp>
      <p:sp>
        <p:nvSpPr>
          <p:cNvPr id="42" name="Oval 41">
            <a:extLst>
              <a:ext uri="{FF2B5EF4-FFF2-40B4-BE49-F238E27FC236}">
                <a16:creationId xmlns:a16="http://schemas.microsoft.com/office/drawing/2014/main" id="{3B7B5C0F-688B-5D45-92DB-8723F3DF7983}"/>
              </a:ext>
            </a:extLst>
          </p:cNvPr>
          <p:cNvSpPr/>
          <p:nvPr/>
        </p:nvSpPr>
        <p:spPr>
          <a:xfrm>
            <a:off x="9099158" y="5862055"/>
            <a:ext cx="513194" cy="292014"/>
          </a:xfrm>
          <a:prstGeom prst="ellipse">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100" dirty="0"/>
              <a:t>ilt</a:t>
            </a:r>
          </a:p>
        </p:txBody>
      </p:sp>
      <p:cxnSp>
        <p:nvCxnSpPr>
          <p:cNvPr id="44" name="Straight Connector 43">
            <a:extLst>
              <a:ext uri="{FF2B5EF4-FFF2-40B4-BE49-F238E27FC236}">
                <a16:creationId xmlns:a16="http://schemas.microsoft.com/office/drawing/2014/main" id="{726D1FB6-C13E-3A45-BA20-BA911CE3B0BC}"/>
              </a:ext>
            </a:extLst>
          </p:cNvPr>
          <p:cNvCxnSpPr/>
          <p:nvPr/>
        </p:nvCxnSpPr>
        <p:spPr>
          <a:xfrm flipH="1">
            <a:off x="9176043" y="5792442"/>
            <a:ext cx="359421" cy="43123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4857379-199B-DB42-833D-1E0B49D6D9E0}"/>
              </a:ext>
            </a:extLst>
          </p:cNvPr>
          <p:cNvCxnSpPr>
            <a:cxnSpLocks/>
          </p:cNvCxnSpPr>
          <p:nvPr/>
        </p:nvCxnSpPr>
        <p:spPr>
          <a:xfrm flipH="1" flipV="1">
            <a:off x="9155598" y="5764410"/>
            <a:ext cx="400310" cy="45927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Lightning Bolt 49">
            <a:extLst>
              <a:ext uri="{FF2B5EF4-FFF2-40B4-BE49-F238E27FC236}">
                <a16:creationId xmlns:a16="http://schemas.microsoft.com/office/drawing/2014/main" id="{98959350-15AA-3746-805D-AF0FBDD7F8DB}"/>
              </a:ext>
            </a:extLst>
          </p:cNvPr>
          <p:cNvSpPr/>
          <p:nvPr/>
        </p:nvSpPr>
        <p:spPr>
          <a:xfrm>
            <a:off x="8038200" y="1766847"/>
            <a:ext cx="457200" cy="457200"/>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highlight>
                <a:srgbClr val="FFFF00"/>
              </a:highlight>
            </a:endParaRPr>
          </a:p>
        </p:txBody>
      </p:sp>
      <p:sp>
        <p:nvSpPr>
          <p:cNvPr id="51" name="TextBox 50">
            <a:extLst>
              <a:ext uri="{FF2B5EF4-FFF2-40B4-BE49-F238E27FC236}">
                <a16:creationId xmlns:a16="http://schemas.microsoft.com/office/drawing/2014/main" id="{DE9AB42E-35FD-8F45-BB2C-2E03C98E4110}"/>
              </a:ext>
            </a:extLst>
          </p:cNvPr>
          <p:cNvSpPr txBox="1"/>
          <p:nvPr/>
        </p:nvSpPr>
        <p:spPr>
          <a:xfrm>
            <a:off x="8417249" y="1829330"/>
            <a:ext cx="463973" cy="307777"/>
          </a:xfrm>
          <a:prstGeom prst="rect">
            <a:avLst/>
          </a:prstGeom>
          <a:noFill/>
        </p:spPr>
        <p:txBody>
          <a:bodyPr wrap="none" rtlCol="0">
            <a:spAutoFit/>
          </a:bodyPr>
          <a:lstStyle/>
          <a:p>
            <a:r>
              <a:rPr lang="da-DK" sz="1400" b="1" dirty="0"/>
              <a:t>ATP</a:t>
            </a:r>
            <a:endParaRPr lang="da-DK" sz="2000" b="1" dirty="0"/>
          </a:p>
        </p:txBody>
      </p:sp>
      <p:pic>
        <p:nvPicPr>
          <p:cNvPr id="53" name="Graphic 52" descr="Flammable">
            <a:extLst>
              <a:ext uri="{FF2B5EF4-FFF2-40B4-BE49-F238E27FC236}">
                <a16:creationId xmlns:a16="http://schemas.microsoft.com/office/drawing/2014/main" id="{53E47278-D556-A34A-8DED-E163A6456E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95865" y="1720804"/>
            <a:ext cx="510421" cy="510421"/>
          </a:xfrm>
          <a:prstGeom prst="rect">
            <a:avLst/>
          </a:prstGeom>
        </p:spPr>
      </p:pic>
      <p:pic>
        <p:nvPicPr>
          <p:cNvPr id="55" name="Graphic 54" descr="Transfer">
            <a:extLst>
              <a:ext uri="{FF2B5EF4-FFF2-40B4-BE49-F238E27FC236}">
                <a16:creationId xmlns:a16="http://schemas.microsoft.com/office/drawing/2014/main" id="{2BD2088B-D275-0141-B325-9C5F7803145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01673" y="1760074"/>
            <a:ext cx="463973" cy="463973"/>
          </a:xfrm>
          <a:prstGeom prst="rect">
            <a:avLst/>
          </a:prstGeom>
        </p:spPr>
      </p:pic>
      <p:sp>
        <p:nvSpPr>
          <p:cNvPr id="56" name="TextBox 55">
            <a:extLst>
              <a:ext uri="{FF2B5EF4-FFF2-40B4-BE49-F238E27FC236}">
                <a16:creationId xmlns:a16="http://schemas.microsoft.com/office/drawing/2014/main" id="{AA4C2DB8-37A5-B947-BDB9-1CCA241C7327}"/>
              </a:ext>
            </a:extLst>
          </p:cNvPr>
          <p:cNvSpPr txBox="1"/>
          <p:nvPr/>
        </p:nvSpPr>
        <p:spPr>
          <a:xfrm>
            <a:off x="9523053" y="2133865"/>
            <a:ext cx="457176" cy="276999"/>
          </a:xfrm>
          <a:prstGeom prst="rect">
            <a:avLst/>
          </a:prstGeom>
          <a:noFill/>
        </p:spPr>
        <p:txBody>
          <a:bodyPr wrap="none" rtlCol="0">
            <a:spAutoFit/>
          </a:bodyPr>
          <a:lstStyle/>
          <a:p>
            <a:r>
              <a:rPr lang="da-DK" sz="1200" b="1" dirty="0"/>
              <a:t>ADP</a:t>
            </a:r>
          </a:p>
        </p:txBody>
      </p:sp>
      <p:sp>
        <p:nvSpPr>
          <p:cNvPr id="57" name="TextBox 56">
            <a:extLst>
              <a:ext uri="{FF2B5EF4-FFF2-40B4-BE49-F238E27FC236}">
                <a16:creationId xmlns:a16="http://schemas.microsoft.com/office/drawing/2014/main" id="{5EDD66C3-FDE4-E745-AE49-A8DA91FE1604}"/>
              </a:ext>
            </a:extLst>
          </p:cNvPr>
          <p:cNvSpPr txBox="1"/>
          <p:nvPr/>
        </p:nvSpPr>
        <p:spPr>
          <a:xfrm>
            <a:off x="10061764" y="1839485"/>
            <a:ext cx="300082" cy="369332"/>
          </a:xfrm>
          <a:prstGeom prst="rect">
            <a:avLst/>
          </a:prstGeom>
          <a:noFill/>
        </p:spPr>
        <p:txBody>
          <a:bodyPr wrap="none" rtlCol="0">
            <a:spAutoFit/>
          </a:bodyPr>
          <a:lstStyle/>
          <a:p>
            <a:r>
              <a:rPr lang="da-DK" dirty="0"/>
              <a:t>+</a:t>
            </a:r>
          </a:p>
        </p:txBody>
      </p:sp>
      <p:sp>
        <p:nvSpPr>
          <p:cNvPr id="58" name="TextBox 57">
            <a:extLst>
              <a:ext uri="{FF2B5EF4-FFF2-40B4-BE49-F238E27FC236}">
                <a16:creationId xmlns:a16="http://schemas.microsoft.com/office/drawing/2014/main" id="{D9C3F03A-68C3-AF4C-AC94-AA7E5CD5D658}"/>
              </a:ext>
            </a:extLst>
          </p:cNvPr>
          <p:cNvSpPr txBox="1"/>
          <p:nvPr/>
        </p:nvSpPr>
        <p:spPr>
          <a:xfrm>
            <a:off x="10367890" y="1839485"/>
            <a:ext cx="356188" cy="369332"/>
          </a:xfrm>
          <a:prstGeom prst="rect">
            <a:avLst/>
          </a:prstGeom>
          <a:noFill/>
        </p:spPr>
        <p:txBody>
          <a:bodyPr wrap="square" rtlCol="0">
            <a:spAutoFit/>
          </a:bodyPr>
          <a:lstStyle/>
          <a:p>
            <a:r>
              <a:rPr lang="da-DK" dirty="0"/>
              <a:t>Pi</a:t>
            </a:r>
          </a:p>
        </p:txBody>
      </p:sp>
      <p:sp>
        <p:nvSpPr>
          <p:cNvPr id="59" name="Lightning Bolt 58">
            <a:extLst>
              <a:ext uri="{FF2B5EF4-FFF2-40B4-BE49-F238E27FC236}">
                <a16:creationId xmlns:a16="http://schemas.microsoft.com/office/drawing/2014/main" id="{BE0CE8B5-A262-A847-8832-5540317A28C2}"/>
              </a:ext>
            </a:extLst>
          </p:cNvPr>
          <p:cNvSpPr/>
          <p:nvPr/>
        </p:nvSpPr>
        <p:spPr>
          <a:xfrm>
            <a:off x="8267983" y="2797478"/>
            <a:ext cx="457200" cy="457200"/>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highlight>
                <a:srgbClr val="FFFF00"/>
              </a:highlight>
            </a:endParaRPr>
          </a:p>
        </p:txBody>
      </p:sp>
      <p:sp>
        <p:nvSpPr>
          <p:cNvPr id="60" name="TextBox 59">
            <a:extLst>
              <a:ext uri="{FF2B5EF4-FFF2-40B4-BE49-F238E27FC236}">
                <a16:creationId xmlns:a16="http://schemas.microsoft.com/office/drawing/2014/main" id="{F1BC01FC-1736-F149-A5EA-86B4D7EBF18E}"/>
              </a:ext>
            </a:extLst>
          </p:cNvPr>
          <p:cNvSpPr txBox="1"/>
          <p:nvPr/>
        </p:nvSpPr>
        <p:spPr>
          <a:xfrm>
            <a:off x="8647032" y="2859961"/>
            <a:ext cx="463973" cy="307777"/>
          </a:xfrm>
          <a:prstGeom prst="rect">
            <a:avLst/>
          </a:prstGeom>
          <a:noFill/>
        </p:spPr>
        <p:txBody>
          <a:bodyPr wrap="none" rtlCol="0">
            <a:spAutoFit/>
          </a:bodyPr>
          <a:lstStyle/>
          <a:p>
            <a:r>
              <a:rPr lang="da-DK" sz="1400" b="1" dirty="0"/>
              <a:t>ATP</a:t>
            </a:r>
            <a:endParaRPr lang="da-DK" sz="2000" b="1" dirty="0"/>
          </a:p>
        </p:txBody>
      </p:sp>
      <p:sp>
        <p:nvSpPr>
          <p:cNvPr id="61" name="TextBox 60">
            <a:extLst>
              <a:ext uri="{FF2B5EF4-FFF2-40B4-BE49-F238E27FC236}">
                <a16:creationId xmlns:a16="http://schemas.microsoft.com/office/drawing/2014/main" id="{26B7310D-13A0-A24D-8E08-E0350907B688}"/>
              </a:ext>
            </a:extLst>
          </p:cNvPr>
          <p:cNvSpPr txBox="1"/>
          <p:nvPr/>
        </p:nvSpPr>
        <p:spPr>
          <a:xfrm>
            <a:off x="7540543" y="2791468"/>
            <a:ext cx="388248" cy="369332"/>
          </a:xfrm>
          <a:prstGeom prst="rect">
            <a:avLst/>
          </a:prstGeom>
          <a:noFill/>
        </p:spPr>
        <p:txBody>
          <a:bodyPr wrap="none" rtlCol="0">
            <a:spAutoFit/>
          </a:bodyPr>
          <a:lstStyle/>
          <a:p>
            <a:r>
              <a:rPr lang="da-DK" dirty="0" err="1"/>
              <a:t>Cr</a:t>
            </a:r>
            <a:endParaRPr lang="da-DK" dirty="0"/>
          </a:p>
        </p:txBody>
      </p:sp>
      <p:sp>
        <p:nvSpPr>
          <p:cNvPr id="62" name="TextBox 61">
            <a:extLst>
              <a:ext uri="{FF2B5EF4-FFF2-40B4-BE49-F238E27FC236}">
                <a16:creationId xmlns:a16="http://schemas.microsoft.com/office/drawing/2014/main" id="{076A6916-A14F-DC44-8591-1A3CA039514D}"/>
              </a:ext>
            </a:extLst>
          </p:cNvPr>
          <p:cNvSpPr txBox="1"/>
          <p:nvPr/>
        </p:nvSpPr>
        <p:spPr>
          <a:xfrm>
            <a:off x="7922371" y="2812038"/>
            <a:ext cx="300082" cy="369332"/>
          </a:xfrm>
          <a:prstGeom prst="rect">
            <a:avLst/>
          </a:prstGeom>
          <a:noFill/>
        </p:spPr>
        <p:txBody>
          <a:bodyPr wrap="none" rtlCol="0">
            <a:spAutoFit/>
          </a:bodyPr>
          <a:lstStyle/>
          <a:p>
            <a:r>
              <a:rPr lang="da-DK" dirty="0"/>
              <a:t>+</a:t>
            </a:r>
          </a:p>
        </p:txBody>
      </p:sp>
      <p:pic>
        <p:nvPicPr>
          <p:cNvPr id="63" name="Graphic 62" descr="Transfer">
            <a:extLst>
              <a:ext uri="{FF2B5EF4-FFF2-40B4-BE49-F238E27FC236}">
                <a16:creationId xmlns:a16="http://schemas.microsoft.com/office/drawing/2014/main" id="{90F18766-058F-0944-B80F-9AB9759552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23766" y="2795437"/>
            <a:ext cx="463973" cy="463973"/>
          </a:xfrm>
          <a:prstGeom prst="rect">
            <a:avLst/>
          </a:prstGeom>
        </p:spPr>
      </p:pic>
      <p:pic>
        <p:nvPicPr>
          <p:cNvPr id="64" name="Graphic 63" descr="Flammable">
            <a:extLst>
              <a:ext uri="{FF2B5EF4-FFF2-40B4-BE49-F238E27FC236}">
                <a16:creationId xmlns:a16="http://schemas.microsoft.com/office/drawing/2014/main" id="{D63C1B84-15DA-DA46-81B0-6093E93690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01384" y="2663210"/>
            <a:ext cx="510421" cy="510421"/>
          </a:xfrm>
          <a:prstGeom prst="rect">
            <a:avLst/>
          </a:prstGeom>
        </p:spPr>
      </p:pic>
      <p:sp>
        <p:nvSpPr>
          <p:cNvPr id="65" name="TextBox 64">
            <a:extLst>
              <a:ext uri="{FF2B5EF4-FFF2-40B4-BE49-F238E27FC236}">
                <a16:creationId xmlns:a16="http://schemas.microsoft.com/office/drawing/2014/main" id="{E38A3F16-718B-6345-9E38-0F55A441510C}"/>
              </a:ext>
            </a:extLst>
          </p:cNvPr>
          <p:cNvSpPr txBox="1"/>
          <p:nvPr/>
        </p:nvSpPr>
        <p:spPr>
          <a:xfrm>
            <a:off x="9728572" y="3076271"/>
            <a:ext cx="457176" cy="276999"/>
          </a:xfrm>
          <a:prstGeom prst="rect">
            <a:avLst/>
          </a:prstGeom>
          <a:noFill/>
        </p:spPr>
        <p:txBody>
          <a:bodyPr wrap="none" rtlCol="0">
            <a:spAutoFit/>
          </a:bodyPr>
          <a:lstStyle/>
          <a:p>
            <a:r>
              <a:rPr lang="da-DK" sz="1200" b="1" dirty="0"/>
              <a:t>ADP</a:t>
            </a:r>
          </a:p>
        </p:txBody>
      </p:sp>
      <p:sp>
        <p:nvSpPr>
          <p:cNvPr id="66" name="TextBox 65">
            <a:extLst>
              <a:ext uri="{FF2B5EF4-FFF2-40B4-BE49-F238E27FC236}">
                <a16:creationId xmlns:a16="http://schemas.microsoft.com/office/drawing/2014/main" id="{861DFF6D-939F-DF45-B0E4-BD176C4C2FDC}"/>
              </a:ext>
            </a:extLst>
          </p:cNvPr>
          <p:cNvSpPr txBox="1"/>
          <p:nvPr/>
        </p:nvSpPr>
        <p:spPr>
          <a:xfrm>
            <a:off x="10202662" y="2812038"/>
            <a:ext cx="300082" cy="369332"/>
          </a:xfrm>
          <a:prstGeom prst="rect">
            <a:avLst/>
          </a:prstGeom>
          <a:noFill/>
        </p:spPr>
        <p:txBody>
          <a:bodyPr wrap="none" rtlCol="0">
            <a:spAutoFit/>
          </a:bodyPr>
          <a:lstStyle/>
          <a:p>
            <a:r>
              <a:rPr lang="da-DK" dirty="0"/>
              <a:t>+</a:t>
            </a:r>
          </a:p>
        </p:txBody>
      </p:sp>
      <p:sp>
        <p:nvSpPr>
          <p:cNvPr id="67" name="TextBox 66">
            <a:extLst>
              <a:ext uri="{FF2B5EF4-FFF2-40B4-BE49-F238E27FC236}">
                <a16:creationId xmlns:a16="http://schemas.microsoft.com/office/drawing/2014/main" id="{91DFCA43-E0D4-754C-98EC-209FC70F202A}"/>
              </a:ext>
            </a:extLst>
          </p:cNvPr>
          <p:cNvSpPr txBox="1"/>
          <p:nvPr/>
        </p:nvSpPr>
        <p:spPr>
          <a:xfrm>
            <a:off x="10487701" y="2812038"/>
            <a:ext cx="426720" cy="369332"/>
          </a:xfrm>
          <a:prstGeom prst="rect">
            <a:avLst/>
          </a:prstGeom>
          <a:noFill/>
        </p:spPr>
        <p:txBody>
          <a:bodyPr wrap="none" rtlCol="0">
            <a:spAutoFit/>
          </a:bodyPr>
          <a:lstStyle/>
          <a:p>
            <a:r>
              <a:rPr lang="da-DK" dirty="0"/>
              <a:t>CP</a:t>
            </a:r>
          </a:p>
        </p:txBody>
      </p:sp>
      <p:sp>
        <p:nvSpPr>
          <p:cNvPr id="70" name="Rounded Rectangle 69">
            <a:extLst>
              <a:ext uri="{FF2B5EF4-FFF2-40B4-BE49-F238E27FC236}">
                <a16:creationId xmlns:a16="http://schemas.microsoft.com/office/drawing/2014/main" id="{595DF200-55FB-7F49-BFA8-B961C55A01CD}"/>
              </a:ext>
            </a:extLst>
          </p:cNvPr>
          <p:cNvSpPr/>
          <p:nvPr/>
        </p:nvSpPr>
        <p:spPr>
          <a:xfrm>
            <a:off x="7466285" y="4000575"/>
            <a:ext cx="3634388" cy="856649"/>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1" name="Rounded Rectangle 70">
            <a:extLst>
              <a:ext uri="{FF2B5EF4-FFF2-40B4-BE49-F238E27FC236}">
                <a16:creationId xmlns:a16="http://schemas.microsoft.com/office/drawing/2014/main" id="{FD0D0286-327A-074B-8D06-6352052BCFDA}"/>
              </a:ext>
            </a:extLst>
          </p:cNvPr>
          <p:cNvSpPr/>
          <p:nvPr/>
        </p:nvSpPr>
        <p:spPr>
          <a:xfrm>
            <a:off x="7548054" y="4193380"/>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2" name="Rounded Rectangle 71">
            <a:extLst>
              <a:ext uri="{FF2B5EF4-FFF2-40B4-BE49-F238E27FC236}">
                <a16:creationId xmlns:a16="http://schemas.microsoft.com/office/drawing/2014/main" id="{DCB23132-ECC3-D840-9695-5E0CE85B086F}"/>
              </a:ext>
            </a:extLst>
          </p:cNvPr>
          <p:cNvSpPr/>
          <p:nvPr/>
        </p:nvSpPr>
        <p:spPr>
          <a:xfrm>
            <a:off x="7779017" y="4193380"/>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73" name="Straight Connector 72">
            <a:extLst>
              <a:ext uri="{FF2B5EF4-FFF2-40B4-BE49-F238E27FC236}">
                <a16:creationId xmlns:a16="http://schemas.microsoft.com/office/drawing/2014/main" id="{54610044-8EC4-7347-83A6-735C3B08DCFC}"/>
              </a:ext>
            </a:extLst>
          </p:cNvPr>
          <p:cNvCxnSpPr>
            <a:cxnSpLocks/>
          </p:cNvCxnSpPr>
          <p:nvPr/>
        </p:nvCxnSpPr>
        <p:spPr>
          <a:xfrm>
            <a:off x="7676945" y="4274565"/>
            <a:ext cx="1029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7B57C2F-F333-1D4B-895C-E55AA281EF30}"/>
              </a:ext>
            </a:extLst>
          </p:cNvPr>
          <p:cNvCxnSpPr>
            <a:cxnSpLocks/>
          </p:cNvCxnSpPr>
          <p:nvPr/>
        </p:nvCxnSpPr>
        <p:spPr>
          <a:xfrm>
            <a:off x="7907908" y="4272843"/>
            <a:ext cx="102990" cy="0"/>
          </a:xfrm>
          <a:prstGeom prst="line">
            <a:avLst/>
          </a:prstGeom>
        </p:spPr>
        <p:style>
          <a:lnRef idx="1">
            <a:schemeClr val="accent1"/>
          </a:lnRef>
          <a:fillRef idx="0">
            <a:schemeClr val="accent1"/>
          </a:fillRef>
          <a:effectRef idx="0">
            <a:schemeClr val="accent1"/>
          </a:effectRef>
          <a:fontRef idx="minor">
            <a:schemeClr val="tx1"/>
          </a:fontRef>
        </p:style>
      </p:cxnSp>
      <p:sp>
        <p:nvSpPr>
          <p:cNvPr id="75" name="Rounded Rectangle 74">
            <a:extLst>
              <a:ext uri="{FF2B5EF4-FFF2-40B4-BE49-F238E27FC236}">
                <a16:creationId xmlns:a16="http://schemas.microsoft.com/office/drawing/2014/main" id="{EED310D7-458B-904D-85BB-DEED14BCF2ED}"/>
              </a:ext>
            </a:extLst>
          </p:cNvPr>
          <p:cNvSpPr/>
          <p:nvPr/>
        </p:nvSpPr>
        <p:spPr>
          <a:xfrm>
            <a:off x="8007371" y="4193380"/>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6" name="Rounded Rectangle 75">
            <a:extLst>
              <a:ext uri="{FF2B5EF4-FFF2-40B4-BE49-F238E27FC236}">
                <a16:creationId xmlns:a16="http://schemas.microsoft.com/office/drawing/2014/main" id="{A1936F8C-55FA-CF4F-A819-D41659C2D8E0}"/>
              </a:ext>
            </a:extLst>
          </p:cNvPr>
          <p:cNvSpPr/>
          <p:nvPr/>
        </p:nvSpPr>
        <p:spPr>
          <a:xfrm>
            <a:off x="8235725" y="4193380"/>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77" name="Straight Connector 76">
            <a:extLst>
              <a:ext uri="{FF2B5EF4-FFF2-40B4-BE49-F238E27FC236}">
                <a16:creationId xmlns:a16="http://schemas.microsoft.com/office/drawing/2014/main" id="{6C103BE7-2C6E-824E-AFCE-73B7C81AC234}"/>
              </a:ext>
            </a:extLst>
          </p:cNvPr>
          <p:cNvCxnSpPr>
            <a:cxnSpLocks/>
          </p:cNvCxnSpPr>
          <p:nvPr/>
        </p:nvCxnSpPr>
        <p:spPr>
          <a:xfrm>
            <a:off x="8136262" y="4272843"/>
            <a:ext cx="1029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09DC4B4-B8A2-0348-BA83-E8F1B686B465}"/>
              </a:ext>
            </a:extLst>
          </p:cNvPr>
          <p:cNvCxnSpPr>
            <a:cxnSpLocks/>
          </p:cNvCxnSpPr>
          <p:nvPr/>
        </p:nvCxnSpPr>
        <p:spPr>
          <a:xfrm>
            <a:off x="8364616" y="4268720"/>
            <a:ext cx="102990" cy="0"/>
          </a:xfrm>
          <a:prstGeom prst="line">
            <a:avLst/>
          </a:prstGeom>
        </p:spPr>
        <p:style>
          <a:lnRef idx="1">
            <a:schemeClr val="accent1"/>
          </a:lnRef>
          <a:fillRef idx="0">
            <a:schemeClr val="accent1"/>
          </a:fillRef>
          <a:effectRef idx="0">
            <a:schemeClr val="accent1"/>
          </a:effectRef>
          <a:fontRef idx="minor">
            <a:schemeClr val="tx1"/>
          </a:fontRef>
        </p:style>
      </p:cxnSp>
      <p:sp>
        <p:nvSpPr>
          <p:cNvPr id="79" name="Rounded Rectangle 78">
            <a:extLst>
              <a:ext uri="{FF2B5EF4-FFF2-40B4-BE49-F238E27FC236}">
                <a16:creationId xmlns:a16="http://schemas.microsoft.com/office/drawing/2014/main" id="{D1583656-F6F0-D445-BFB2-6FA0516309C2}"/>
              </a:ext>
            </a:extLst>
          </p:cNvPr>
          <p:cNvSpPr/>
          <p:nvPr/>
        </p:nvSpPr>
        <p:spPr>
          <a:xfrm>
            <a:off x="8464079" y="4195464"/>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0" name="Rounded Rectangle 79">
            <a:extLst>
              <a:ext uri="{FF2B5EF4-FFF2-40B4-BE49-F238E27FC236}">
                <a16:creationId xmlns:a16="http://schemas.microsoft.com/office/drawing/2014/main" id="{3BA2F662-FDBF-024D-A41D-4FBA4262FB30}"/>
              </a:ext>
            </a:extLst>
          </p:cNvPr>
          <p:cNvSpPr/>
          <p:nvPr/>
        </p:nvSpPr>
        <p:spPr>
          <a:xfrm>
            <a:off x="7700454" y="4345780"/>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1" name="Rounded Rectangle 80">
            <a:extLst>
              <a:ext uri="{FF2B5EF4-FFF2-40B4-BE49-F238E27FC236}">
                <a16:creationId xmlns:a16="http://schemas.microsoft.com/office/drawing/2014/main" id="{19D3A856-22D2-9A45-B3F8-D4CC6C48FBA1}"/>
              </a:ext>
            </a:extLst>
          </p:cNvPr>
          <p:cNvSpPr/>
          <p:nvPr/>
        </p:nvSpPr>
        <p:spPr>
          <a:xfrm>
            <a:off x="7931417" y="4345780"/>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2" name="Straight Connector 81">
            <a:extLst>
              <a:ext uri="{FF2B5EF4-FFF2-40B4-BE49-F238E27FC236}">
                <a16:creationId xmlns:a16="http://schemas.microsoft.com/office/drawing/2014/main" id="{27BDECE6-311D-D345-9C5E-5A8EA39EAC6C}"/>
              </a:ext>
            </a:extLst>
          </p:cNvPr>
          <p:cNvCxnSpPr>
            <a:cxnSpLocks/>
          </p:cNvCxnSpPr>
          <p:nvPr/>
        </p:nvCxnSpPr>
        <p:spPr>
          <a:xfrm>
            <a:off x="7829345" y="4426965"/>
            <a:ext cx="1029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61C8B43C-BF0F-6C4A-898B-984E3716D07E}"/>
              </a:ext>
            </a:extLst>
          </p:cNvPr>
          <p:cNvCxnSpPr>
            <a:cxnSpLocks/>
          </p:cNvCxnSpPr>
          <p:nvPr/>
        </p:nvCxnSpPr>
        <p:spPr>
          <a:xfrm>
            <a:off x="8060308" y="4425243"/>
            <a:ext cx="102990" cy="0"/>
          </a:xfrm>
          <a:prstGeom prst="line">
            <a:avLst/>
          </a:prstGeom>
        </p:spPr>
        <p:style>
          <a:lnRef idx="1">
            <a:schemeClr val="accent1"/>
          </a:lnRef>
          <a:fillRef idx="0">
            <a:schemeClr val="accent1"/>
          </a:fillRef>
          <a:effectRef idx="0">
            <a:schemeClr val="accent1"/>
          </a:effectRef>
          <a:fontRef idx="minor">
            <a:schemeClr val="tx1"/>
          </a:fontRef>
        </p:style>
      </p:cxnSp>
      <p:sp>
        <p:nvSpPr>
          <p:cNvPr id="84" name="Rounded Rectangle 83">
            <a:extLst>
              <a:ext uri="{FF2B5EF4-FFF2-40B4-BE49-F238E27FC236}">
                <a16:creationId xmlns:a16="http://schemas.microsoft.com/office/drawing/2014/main" id="{5052B984-BD56-9E4D-A000-5FB7DE05FC53}"/>
              </a:ext>
            </a:extLst>
          </p:cNvPr>
          <p:cNvSpPr/>
          <p:nvPr/>
        </p:nvSpPr>
        <p:spPr>
          <a:xfrm>
            <a:off x="8159771" y="4345780"/>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5" name="Rounded Rectangle 84">
            <a:extLst>
              <a:ext uri="{FF2B5EF4-FFF2-40B4-BE49-F238E27FC236}">
                <a16:creationId xmlns:a16="http://schemas.microsoft.com/office/drawing/2014/main" id="{4204DBA7-18D7-A14A-B3A1-51D065242324}"/>
              </a:ext>
            </a:extLst>
          </p:cNvPr>
          <p:cNvSpPr/>
          <p:nvPr/>
        </p:nvSpPr>
        <p:spPr>
          <a:xfrm>
            <a:off x="8388125" y="4345780"/>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6" name="Straight Connector 85">
            <a:extLst>
              <a:ext uri="{FF2B5EF4-FFF2-40B4-BE49-F238E27FC236}">
                <a16:creationId xmlns:a16="http://schemas.microsoft.com/office/drawing/2014/main" id="{39074604-4EA0-D549-9859-EBC26579F50D}"/>
              </a:ext>
            </a:extLst>
          </p:cNvPr>
          <p:cNvCxnSpPr>
            <a:cxnSpLocks/>
          </p:cNvCxnSpPr>
          <p:nvPr/>
        </p:nvCxnSpPr>
        <p:spPr>
          <a:xfrm>
            <a:off x="8288662" y="4425243"/>
            <a:ext cx="102990" cy="0"/>
          </a:xfrm>
          <a:prstGeom prst="line">
            <a:avLst/>
          </a:prstGeom>
        </p:spPr>
        <p:style>
          <a:lnRef idx="1">
            <a:schemeClr val="accent1"/>
          </a:lnRef>
          <a:fillRef idx="0">
            <a:schemeClr val="accent1"/>
          </a:fillRef>
          <a:effectRef idx="0">
            <a:schemeClr val="accent1"/>
          </a:effectRef>
          <a:fontRef idx="minor">
            <a:schemeClr val="tx1"/>
          </a:fontRef>
        </p:style>
      </p:cxnSp>
      <p:sp>
        <p:nvSpPr>
          <p:cNvPr id="88" name="Rounded Rectangle 87">
            <a:extLst>
              <a:ext uri="{FF2B5EF4-FFF2-40B4-BE49-F238E27FC236}">
                <a16:creationId xmlns:a16="http://schemas.microsoft.com/office/drawing/2014/main" id="{8543CD60-36D7-B54F-8ABB-DCE1A2FF9CCC}"/>
              </a:ext>
            </a:extLst>
          </p:cNvPr>
          <p:cNvSpPr/>
          <p:nvPr/>
        </p:nvSpPr>
        <p:spPr>
          <a:xfrm>
            <a:off x="7852854" y="4498180"/>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9" name="Rounded Rectangle 88">
            <a:extLst>
              <a:ext uri="{FF2B5EF4-FFF2-40B4-BE49-F238E27FC236}">
                <a16:creationId xmlns:a16="http://schemas.microsoft.com/office/drawing/2014/main" id="{714DB4BB-80E0-7B4D-A1D7-42070422DBF5}"/>
              </a:ext>
            </a:extLst>
          </p:cNvPr>
          <p:cNvSpPr/>
          <p:nvPr/>
        </p:nvSpPr>
        <p:spPr>
          <a:xfrm>
            <a:off x="8083817" y="4498180"/>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90" name="Straight Connector 89">
            <a:extLst>
              <a:ext uri="{FF2B5EF4-FFF2-40B4-BE49-F238E27FC236}">
                <a16:creationId xmlns:a16="http://schemas.microsoft.com/office/drawing/2014/main" id="{4D471D5F-1376-564E-87DE-90371C4F752E}"/>
              </a:ext>
            </a:extLst>
          </p:cNvPr>
          <p:cNvCxnSpPr>
            <a:cxnSpLocks/>
          </p:cNvCxnSpPr>
          <p:nvPr/>
        </p:nvCxnSpPr>
        <p:spPr>
          <a:xfrm>
            <a:off x="7981745" y="4579365"/>
            <a:ext cx="1029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E804717-57EA-CA41-914A-D1159C3C0A6C}"/>
              </a:ext>
            </a:extLst>
          </p:cNvPr>
          <p:cNvCxnSpPr>
            <a:cxnSpLocks/>
          </p:cNvCxnSpPr>
          <p:nvPr/>
        </p:nvCxnSpPr>
        <p:spPr>
          <a:xfrm>
            <a:off x="8212708" y="4577643"/>
            <a:ext cx="102990" cy="0"/>
          </a:xfrm>
          <a:prstGeom prst="line">
            <a:avLst/>
          </a:prstGeom>
        </p:spPr>
        <p:style>
          <a:lnRef idx="1">
            <a:schemeClr val="accent1"/>
          </a:lnRef>
          <a:fillRef idx="0">
            <a:schemeClr val="accent1"/>
          </a:fillRef>
          <a:effectRef idx="0">
            <a:schemeClr val="accent1"/>
          </a:effectRef>
          <a:fontRef idx="minor">
            <a:schemeClr val="tx1"/>
          </a:fontRef>
        </p:style>
      </p:cxnSp>
      <p:sp>
        <p:nvSpPr>
          <p:cNvPr id="92" name="Rounded Rectangle 91">
            <a:extLst>
              <a:ext uri="{FF2B5EF4-FFF2-40B4-BE49-F238E27FC236}">
                <a16:creationId xmlns:a16="http://schemas.microsoft.com/office/drawing/2014/main" id="{2647567F-8F18-3D4D-BDC5-2E1BAEAA2D2A}"/>
              </a:ext>
            </a:extLst>
          </p:cNvPr>
          <p:cNvSpPr/>
          <p:nvPr/>
        </p:nvSpPr>
        <p:spPr>
          <a:xfrm>
            <a:off x="8312171" y="4498180"/>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3" name="Rounded Rectangle 92">
            <a:extLst>
              <a:ext uri="{FF2B5EF4-FFF2-40B4-BE49-F238E27FC236}">
                <a16:creationId xmlns:a16="http://schemas.microsoft.com/office/drawing/2014/main" id="{26669E92-78E4-B845-B371-B3BA4AE8255E}"/>
              </a:ext>
            </a:extLst>
          </p:cNvPr>
          <p:cNvSpPr/>
          <p:nvPr/>
        </p:nvSpPr>
        <p:spPr>
          <a:xfrm>
            <a:off x="8540525" y="4498180"/>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94" name="Straight Connector 93">
            <a:extLst>
              <a:ext uri="{FF2B5EF4-FFF2-40B4-BE49-F238E27FC236}">
                <a16:creationId xmlns:a16="http://schemas.microsoft.com/office/drawing/2014/main" id="{1328483B-DAE2-A646-AB92-45A8EA76B584}"/>
              </a:ext>
            </a:extLst>
          </p:cNvPr>
          <p:cNvCxnSpPr>
            <a:cxnSpLocks/>
          </p:cNvCxnSpPr>
          <p:nvPr/>
        </p:nvCxnSpPr>
        <p:spPr>
          <a:xfrm>
            <a:off x="8441062" y="4577643"/>
            <a:ext cx="102990" cy="0"/>
          </a:xfrm>
          <a:prstGeom prst="line">
            <a:avLst/>
          </a:prstGeom>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355AE069-45EE-1740-8BCD-282507643070}"/>
              </a:ext>
            </a:extLst>
          </p:cNvPr>
          <p:cNvSpPr txBox="1"/>
          <p:nvPr/>
        </p:nvSpPr>
        <p:spPr>
          <a:xfrm>
            <a:off x="7745071" y="4590125"/>
            <a:ext cx="860044" cy="307777"/>
          </a:xfrm>
          <a:prstGeom prst="rect">
            <a:avLst/>
          </a:prstGeom>
          <a:noFill/>
        </p:spPr>
        <p:txBody>
          <a:bodyPr wrap="none" rtlCol="0">
            <a:spAutoFit/>
          </a:bodyPr>
          <a:lstStyle/>
          <a:p>
            <a:r>
              <a:rPr lang="da-DK" sz="1400" dirty="0">
                <a:solidFill>
                  <a:schemeClr val="bg1"/>
                </a:solidFill>
              </a:rPr>
              <a:t>Glykogen</a:t>
            </a:r>
          </a:p>
        </p:txBody>
      </p:sp>
      <p:sp>
        <p:nvSpPr>
          <p:cNvPr id="100" name="Down Arrow 99">
            <a:extLst>
              <a:ext uri="{FF2B5EF4-FFF2-40B4-BE49-F238E27FC236}">
                <a16:creationId xmlns:a16="http://schemas.microsoft.com/office/drawing/2014/main" id="{D7D409F8-D7BD-E241-9DEA-27AEF4E1FA30}"/>
              </a:ext>
            </a:extLst>
          </p:cNvPr>
          <p:cNvSpPr/>
          <p:nvPr/>
        </p:nvSpPr>
        <p:spPr>
          <a:xfrm rot="16200000">
            <a:off x="8784488" y="4295328"/>
            <a:ext cx="205163" cy="26714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 name="Rounded Rectangle 100">
            <a:extLst>
              <a:ext uri="{FF2B5EF4-FFF2-40B4-BE49-F238E27FC236}">
                <a16:creationId xmlns:a16="http://schemas.microsoft.com/office/drawing/2014/main" id="{1596E33D-C9BB-4C45-9683-20785DDE760C}"/>
              </a:ext>
            </a:extLst>
          </p:cNvPr>
          <p:cNvSpPr/>
          <p:nvPr/>
        </p:nvSpPr>
        <p:spPr>
          <a:xfrm>
            <a:off x="9121741" y="4340113"/>
            <a:ext cx="128891" cy="1504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2" name="TextBox 101">
            <a:extLst>
              <a:ext uri="{FF2B5EF4-FFF2-40B4-BE49-F238E27FC236}">
                <a16:creationId xmlns:a16="http://schemas.microsoft.com/office/drawing/2014/main" id="{78118316-43B2-1C43-96A4-E5E81EC008D9}"/>
              </a:ext>
            </a:extLst>
          </p:cNvPr>
          <p:cNvSpPr txBox="1"/>
          <p:nvPr/>
        </p:nvSpPr>
        <p:spPr>
          <a:xfrm>
            <a:off x="8829760" y="4601093"/>
            <a:ext cx="765338" cy="307777"/>
          </a:xfrm>
          <a:prstGeom prst="rect">
            <a:avLst/>
          </a:prstGeom>
          <a:noFill/>
        </p:spPr>
        <p:txBody>
          <a:bodyPr wrap="none" rtlCol="0">
            <a:spAutoFit/>
          </a:bodyPr>
          <a:lstStyle/>
          <a:p>
            <a:r>
              <a:rPr lang="da-DK" sz="1400" dirty="0">
                <a:solidFill>
                  <a:schemeClr val="bg1"/>
                </a:solidFill>
              </a:rPr>
              <a:t>Glukose</a:t>
            </a:r>
          </a:p>
        </p:txBody>
      </p:sp>
      <p:sp>
        <p:nvSpPr>
          <p:cNvPr id="103" name="Down Arrow 102">
            <a:extLst>
              <a:ext uri="{FF2B5EF4-FFF2-40B4-BE49-F238E27FC236}">
                <a16:creationId xmlns:a16="http://schemas.microsoft.com/office/drawing/2014/main" id="{10F3779E-2F26-A54E-A400-BCCB9E729C14}"/>
              </a:ext>
            </a:extLst>
          </p:cNvPr>
          <p:cNvSpPr/>
          <p:nvPr/>
        </p:nvSpPr>
        <p:spPr>
          <a:xfrm rot="16200000">
            <a:off x="9398262" y="4291672"/>
            <a:ext cx="205163" cy="26714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 name="TextBox 103">
            <a:extLst>
              <a:ext uri="{FF2B5EF4-FFF2-40B4-BE49-F238E27FC236}">
                <a16:creationId xmlns:a16="http://schemas.microsoft.com/office/drawing/2014/main" id="{CC3568A2-D708-E441-B482-087A8F4A83B1}"/>
              </a:ext>
            </a:extLst>
          </p:cNvPr>
          <p:cNvSpPr txBox="1"/>
          <p:nvPr/>
        </p:nvSpPr>
        <p:spPr>
          <a:xfrm>
            <a:off x="9763667" y="4243228"/>
            <a:ext cx="303288" cy="369332"/>
          </a:xfrm>
          <a:prstGeom prst="rect">
            <a:avLst/>
          </a:prstGeom>
          <a:noFill/>
        </p:spPr>
        <p:txBody>
          <a:bodyPr wrap="none" rtlCol="0">
            <a:spAutoFit/>
          </a:bodyPr>
          <a:lstStyle/>
          <a:p>
            <a:r>
              <a:rPr lang="da-DK" dirty="0">
                <a:solidFill>
                  <a:schemeClr val="bg1"/>
                </a:solidFill>
              </a:rPr>
              <a:t>P</a:t>
            </a:r>
          </a:p>
        </p:txBody>
      </p:sp>
      <p:sp>
        <p:nvSpPr>
          <p:cNvPr id="105" name="Lightning Bolt 104">
            <a:extLst>
              <a:ext uri="{FF2B5EF4-FFF2-40B4-BE49-F238E27FC236}">
                <a16:creationId xmlns:a16="http://schemas.microsoft.com/office/drawing/2014/main" id="{20161DBF-1C87-974D-B4C4-5BA94CAD0AC8}"/>
              </a:ext>
            </a:extLst>
          </p:cNvPr>
          <p:cNvSpPr/>
          <p:nvPr/>
        </p:nvSpPr>
        <p:spPr>
          <a:xfrm>
            <a:off x="10200386" y="4260178"/>
            <a:ext cx="457200" cy="457200"/>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highlight>
                <a:srgbClr val="FFFF00"/>
              </a:highlight>
            </a:endParaRPr>
          </a:p>
        </p:txBody>
      </p:sp>
      <p:sp>
        <p:nvSpPr>
          <p:cNvPr id="106" name="TextBox 105">
            <a:extLst>
              <a:ext uri="{FF2B5EF4-FFF2-40B4-BE49-F238E27FC236}">
                <a16:creationId xmlns:a16="http://schemas.microsoft.com/office/drawing/2014/main" id="{339E5984-8D06-984E-9768-73BB81735124}"/>
              </a:ext>
            </a:extLst>
          </p:cNvPr>
          <p:cNvSpPr txBox="1"/>
          <p:nvPr/>
        </p:nvSpPr>
        <p:spPr>
          <a:xfrm>
            <a:off x="10579435" y="4322661"/>
            <a:ext cx="463973" cy="307777"/>
          </a:xfrm>
          <a:prstGeom prst="rect">
            <a:avLst/>
          </a:prstGeom>
          <a:noFill/>
        </p:spPr>
        <p:txBody>
          <a:bodyPr wrap="none" rtlCol="0">
            <a:spAutoFit/>
          </a:bodyPr>
          <a:lstStyle/>
          <a:p>
            <a:r>
              <a:rPr lang="da-DK" sz="1400" b="1" dirty="0">
                <a:solidFill>
                  <a:schemeClr val="bg1"/>
                </a:solidFill>
              </a:rPr>
              <a:t>ATP</a:t>
            </a:r>
            <a:endParaRPr lang="da-DK" sz="2000" b="1" dirty="0">
              <a:solidFill>
                <a:schemeClr val="bg1"/>
              </a:solidFill>
            </a:endParaRPr>
          </a:p>
        </p:txBody>
      </p:sp>
      <p:sp>
        <p:nvSpPr>
          <p:cNvPr id="107" name="TextBox 106">
            <a:extLst>
              <a:ext uri="{FF2B5EF4-FFF2-40B4-BE49-F238E27FC236}">
                <a16:creationId xmlns:a16="http://schemas.microsoft.com/office/drawing/2014/main" id="{964325A8-49B4-654E-85A5-1519F758EFF7}"/>
              </a:ext>
            </a:extLst>
          </p:cNvPr>
          <p:cNvSpPr txBox="1"/>
          <p:nvPr/>
        </p:nvSpPr>
        <p:spPr>
          <a:xfrm>
            <a:off x="9988839" y="4237400"/>
            <a:ext cx="300082" cy="369332"/>
          </a:xfrm>
          <a:prstGeom prst="rect">
            <a:avLst/>
          </a:prstGeom>
          <a:noFill/>
        </p:spPr>
        <p:txBody>
          <a:bodyPr wrap="none" rtlCol="0">
            <a:spAutoFit/>
          </a:bodyPr>
          <a:lstStyle/>
          <a:p>
            <a:r>
              <a:rPr lang="da-DK" dirty="0">
                <a:solidFill>
                  <a:schemeClr val="bg1"/>
                </a:solidFill>
              </a:rPr>
              <a:t>+</a:t>
            </a:r>
          </a:p>
        </p:txBody>
      </p:sp>
      <p:sp>
        <p:nvSpPr>
          <p:cNvPr id="110" name="Down Arrow 109">
            <a:extLst>
              <a:ext uri="{FF2B5EF4-FFF2-40B4-BE49-F238E27FC236}">
                <a16:creationId xmlns:a16="http://schemas.microsoft.com/office/drawing/2014/main" id="{FE227E26-673A-7B4F-A515-42C6F0243F7D}"/>
              </a:ext>
            </a:extLst>
          </p:cNvPr>
          <p:cNvSpPr/>
          <p:nvPr/>
        </p:nvSpPr>
        <p:spPr>
          <a:xfrm>
            <a:off x="9805698" y="4601093"/>
            <a:ext cx="205163" cy="492956"/>
          </a:xfrm>
          <a:prstGeom prst="downArrow">
            <a:avLst>
              <a:gd name="adj1" fmla="val 42925"/>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 name="TextBox 110">
            <a:extLst>
              <a:ext uri="{FF2B5EF4-FFF2-40B4-BE49-F238E27FC236}">
                <a16:creationId xmlns:a16="http://schemas.microsoft.com/office/drawing/2014/main" id="{74F0F08E-A6C5-E44B-B4C7-6D825E0FDE49}"/>
              </a:ext>
            </a:extLst>
          </p:cNvPr>
          <p:cNvSpPr txBox="1"/>
          <p:nvPr/>
        </p:nvSpPr>
        <p:spPr>
          <a:xfrm>
            <a:off x="9587739" y="5067391"/>
            <a:ext cx="631968" cy="307777"/>
          </a:xfrm>
          <a:prstGeom prst="rect">
            <a:avLst/>
          </a:prstGeom>
          <a:noFill/>
        </p:spPr>
        <p:txBody>
          <a:bodyPr wrap="none" rtlCol="0">
            <a:spAutoFit/>
          </a:bodyPr>
          <a:lstStyle/>
          <a:p>
            <a:r>
              <a:rPr lang="da-DK" sz="1400" dirty="0"/>
              <a:t>Laktat</a:t>
            </a:r>
          </a:p>
        </p:txBody>
      </p:sp>
      <p:sp>
        <p:nvSpPr>
          <p:cNvPr id="17" name="Down Arrow 16">
            <a:extLst>
              <a:ext uri="{FF2B5EF4-FFF2-40B4-BE49-F238E27FC236}">
                <a16:creationId xmlns:a16="http://schemas.microsoft.com/office/drawing/2014/main" id="{8DEB9E5B-0D48-2546-89FE-0E807BF3468B}"/>
              </a:ext>
            </a:extLst>
          </p:cNvPr>
          <p:cNvSpPr/>
          <p:nvPr/>
        </p:nvSpPr>
        <p:spPr>
          <a:xfrm rot="2209124">
            <a:off x="5111096" y="932116"/>
            <a:ext cx="186232" cy="1025929"/>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Freeform 13">
            <a:extLst>
              <a:ext uri="{FF2B5EF4-FFF2-40B4-BE49-F238E27FC236}">
                <a16:creationId xmlns:a16="http://schemas.microsoft.com/office/drawing/2014/main" id="{95B1F22A-3E49-194B-886D-51ED77F07DF2}"/>
              </a:ext>
            </a:extLst>
          </p:cNvPr>
          <p:cNvSpPr/>
          <p:nvPr/>
        </p:nvSpPr>
        <p:spPr>
          <a:xfrm>
            <a:off x="567890" y="-9625"/>
            <a:ext cx="8496000" cy="1045121"/>
          </a:xfrm>
          <a:custGeom>
            <a:avLst/>
            <a:gdLst>
              <a:gd name="connsiteX0" fmla="*/ 8441355 w 8441355"/>
              <a:gd name="connsiteY0" fmla="*/ 519764 h 1045121"/>
              <a:gd name="connsiteX1" fmla="*/ 4504623 w 8441355"/>
              <a:gd name="connsiteY1" fmla="*/ 1029903 h 1045121"/>
              <a:gd name="connsiteX2" fmla="*/ 0 w 8441355"/>
              <a:gd name="connsiteY2" fmla="*/ 0 h 1045121"/>
            </a:gdLst>
            <a:ahLst/>
            <a:cxnLst>
              <a:cxn ang="0">
                <a:pos x="connsiteX0" y="connsiteY0"/>
              </a:cxn>
              <a:cxn ang="0">
                <a:pos x="connsiteX1" y="connsiteY1"/>
              </a:cxn>
              <a:cxn ang="0">
                <a:pos x="connsiteX2" y="connsiteY2"/>
              </a:cxn>
            </a:cxnLst>
            <a:rect l="l" t="t" r="r" b="b"/>
            <a:pathLst>
              <a:path w="8441355" h="1045121">
                <a:moveTo>
                  <a:pt x="8441355" y="519764"/>
                </a:moveTo>
                <a:cubicBezTo>
                  <a:pt x="7176435" y="818147"/>
                  <a:pt x="5911515" y="1116530"/>
                  <a:pt x="4504623" y="1029903"/>
                </a:cubicBezTo>
                <a:cubicBezTo>
                  <a:pt x="3097731" y="943276"/>
                  <a:pt x="696227" y="137962"/>
                  <a:pt x="0"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128058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2"/>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63"/>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6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72"/>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73"/>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74"/>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7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76"/>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77"/>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78"/>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79"/>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80"/>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81"/>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82"/>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83"/>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84"/>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85"/>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86"/>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88"/>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89"/>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90"/>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91"/>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92"/>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93"/>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94"/>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97"/>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100"/>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101"/>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102"/>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103"/>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104"/>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105"/>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106"/>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107"/>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110"/>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68" grpId="0" animBg="1"/>
      <p:bldP spid="16" grpId="0"/>
      <p:bldP spid="20" grpId="0" animBg="1"/>
      <p:bldP spid="21" grpId="0" animBg="1"/>
      <p:bldP spid="22" grpId="0" animBg="1"/>
      <p:bldP spid="23" grpId="0" animBg="1"/>
      <p:bldP spid="24" grpId="0" animBg="1"/>
      <p:bldP spid="25" grpId="0"/>
      <p:bldP spid="26" grpId="0" animBg="1"/>
      <p:bldP spid="27" grpId="0" animBg="1"/>
      <p:bldP spid="28" grpId="0"/>
      <p:bldP spid="32" grpId="0" animBg="1"/>
      <p:bldP spid="33" grpId="0"/>
      <p:bldP spid="36" grpId="0"/>
      <p:bldP spid="37" grpId="0"/>
      <p:bldP spid="38" grpId="0" animBg="1"/>
      <p:bldP spid="39" grpId="0"/>
      <p:bldP spid="41" grpId="0"/>
      <p:bldP spid="42" grpId="0" animBg="1"/>
      <p:bldP spid="50" grpId="0" animBg="1"/>
      <p:bldP spid="51" grpId="0"/>
      <p:bldP spid="56" grpId="0"/>
      <p:bldP spid="57" grpId="0"/>
      <p:bldP spid="58" grpId="0"/>
      <p:bldP spid="59" grpId="0" animBg="1"/>
      <p:bldP spid="60" grpId="0"/>
      <p:bldP spid="61" grpId="0"/>
      <p:bldP spid="62" grpId="0"/>
      <p:bldP spid="65" grpId="0"/>
      <p:bldP spid="66" grpId="0"/>
      <p:bldP spid="67" grpId="0"/>
      <p:bldP spid="70" grpId="0" animBg="1"/>
      <p:bldP spid="71" grpId="0" animBg="1"/>
      <p:bldP spid="72" grpId="0" animBg="1"/>
      <p:bldP spid="75" grpId="0" animBg="1"/>
      <p:bldP spid="76" grpId="0" animBg="1"/>
      <p:bldP spid="79" grpId="0" animBg="1"/>
      <p:bldP spid="80" grpId="0" animBg="1"/>
      <p:bldP spid="81" grpId="0" animBg="1"/>
      <p:bldP spid="84" grpId="0" animBg="1"/>
      <p:bldP spid="85" grpId="0" animBg="1"/>
      <p:bldP spid="88" grpId="0" animBg="1"/>
      <p:bldP spid="89" grpId="0" animBg="1"/>
      <p:bldP spid="92" grpId="0" animBg="1"/>
      <p:bldP spid="93" grpId="0" animBg="1"/>
      <p:bldP spid="97" grpId="0"/>
      <p:bldP spid="100" grpId="0" animBg="1"/>
      <p:bldP spid="101" grpId="0" animBg="1"/>
      <p:bldP spid="102" grpId="0"/>
      <p:bldP spid="103" grpId="0" animBg="1"/>
      <p:bldP spid="104" grpId="0"/>
      <p:bldP spid="105" grpId="0" animBg="1"/>
      <p:bldP spid="106" grpId="0"/>
      <p:bldP spid="107" grpId="0"/>
      <p:bldP spid="110" grpId="0" animBg="1"/>
      <p:bldP spid="111" grpId="0"/>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8A811-3E8F-4C48-B564-E797E8FED920}"/>
              </a:ext>
            </a:extLst>
          </p:cNvPr>
          <p:cNvSpPr>
            <a:spLocks noGrp="1"/>
          </p:cNvSpPr>
          <p:nvPr>
            <p:ph type="title"/>
          </p:nvPr>
        </p:nvSpPr>
        <p:spPr>
          <a:xfrm>
            <a:off x="838200" y="125344"/>
            <a:ext cx="10515600" cy="1325563"/>
          </a:xfrm>
        </p:spPr>
        <p:txBody>
          <a:bodyPr/>
          <a:lstStyle/>
          <a:p>
            <a:pPr algn="ctr"/>
            <a:r>
              <a:rPr lang="da-DK" dirty="0"/>
              <a:t>To kategorier af kostfibre</a:t>
            </a:r>
          </a:p>
        </p:txBody>
      </p:sp>
      <p:cxnSp>
        <p:nvCxnSpPr>
          <p:cNvPr id="5" name="Straight Connector 4">
            <a:extLst>
              <a:ext uri="{FF2B5EF4-FFF2-40B4-BE49-F238E27FC236}">
                <a16:creationId xmlns:a16="http://schemas.microsoft.com/office/drawing/2014/main" id="{3505A759-0D17-7440-8D04-E9C5D3B94167}"/>
              </a:ext>
            </a:extLst>
          </p:cNvPr>
          <p:cNvCxnSpPr/>
          <p:nvPr/>
        </p:nvCxnSpPr>
        <p:spPr>
          <a:xfrm>
            <a:off x="5897217" y="1690688"/>
            <a:ext cx="0" cy="46836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7403666-539E-5244-8658-5346DF88B5AC}"/>
              </a:ext>
            </a:extLst>
          </p:cNvPr>
          <p:cNvSpPr txBox="1"/>
          <p:nvPr/>
        </p:nvSpPr>
        <p:spPr>
          <a:xfrm>
            <a:off x="1457739" y="1321356"/>
            <a:ext cx="2436629" cy="369332"/>
          </a:xfrm>
          <a:prstGeom prst="rect">
            <a:avLst/>
          </a:prstGeom>
          <a:noFill/>
        </p:spPr>
        <p:txBody>
          <a:bodyPr wrap="none" rtlCol="0">
            <a:spAutoFit/>
          </a:bodyPr>
          <a:lstStyle/>
          <a:p>
            <a:r>
              <a:rPr lang="da-DK" dirty="0"/>
              <a:t>Ikke opløselige kostfibre</a:t>
            </a:r>
          </a:p>
        </p:txBody>
      </p:sp>
      <p:sp>
        <p:nvSpPr>
          <p:cNvPr id="7" name="TextBox 6">
            <a:extLst>
              <a:ext uri="{FF2B5EF4-FFF2-40B4-BE49-F238E27FC236}">
                <a16:creationId xmlns:a16="http://schemas.microsoft.com/office/drawing/2014/main" id="{4FEB7244-035A-054D-BCC6-1E930379987C}"/>
              </a:ext>
            </a:extLst>
          </p:cNvPr>
          <p:cNvSpPr txBox="1"/>
          <p:nvPr/>
        </p:nvSpPr>
        <p:spPr>
          <a:xfrm>
            <a:off x="8297634" y="1321356"/>
            <a:ext cx="2040110" cy="369332"/>
          </a:xfrm>
          <a:prstGeom prst="rect">
            <a:avLst/>
          </a:prstGeom>
          <a:noFill/>
        </p:spPr>
        <p:txBody>
          <a:bodyPr wrap="none" rtlCol="0">
            <a:spAutoFit/>
          </a:bodyPr>
          <a:lstStyle/>
          <a:p>
            <a:r>
              <a:rPr lang="da-DK" dirty="0"/>
              <a:t>Opløselige kostfibre</a:t>
            </a:r>
          </a:p>
        </p:txBody>
      </p:sp>
      <p:sp>
        <p:nvSpPr>
          <p:cNvPr id="8" name="Down Arrow 7">
            <a:extLst>
              <a:ext uri="{FF2B5EF4-FFF2-40B4-BE49-F238E27FC236}">
                <a16:creationId xmlns:a16="http://schemas.microsoft.com/office/drawing/2014/main" id="{41D4876F-DA38-2A40-816F-96F380BA10B9}"/>
              </a:ext>
            </a:extLst>
          </p:cNvPr>
          <p:cNvSpPr/>
          <p:nvPr/>
        </p:nvSpPr>
        <p:spPr>
          <a:xfrm>
            <a:off x="8010710" y="2283241"/>
            <a:ext cx="332335" cy="901703"/>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Cloud 9">
            <a:extLst>
              <a:ext uri="{FF2B5EF4-FFF2-40B4-BE49-F238E27FC236}">
                <a16:creationId xmlns:a16="http://schemas.microsoft.com/office/drawing/2014/main" id="{817013C8-434B-0E45-AC81-D050F5C122A9}"/>
              </a:ext>
            </a:extLst>
          </p:cNvPr>
          <p:cNvSpPr/>
          <p:nvPr/>
        </p:nvSpPr>
        <p:spPr>
          <a:xfrm>
            <a:off x="7549398" y="3328740"/>
            <a:ext cx="1254957" cy="1023997"/>
          </a:xfrm>
          <a:prstGeom prst="cloud">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TextBox 10">
            <a:extLst>
              <a:ext uri="{FF2B5EF4-FFF2-40B4-BE49-F238E27FC236}">
                <a16:creationId xmlns:a16="http://schemas.microsoft.com/office/drawing/2014/main" id="{6D69CCF9-4AED-B14E-A012-02339FD6A1FF}"/>
              </a:ext>
            </a:extLst>
          </p:cNvPr>
          <p:cNvSpPr txBox="1"/>
          <p:nvPr/>
        </p:nvSpPr>
        <p:spPr>
          <a:xfrm>
            <a:off x="8993033" y="3614926"/>
            <a:ext cx="1205458" cy="369332"/>
          </a:xfrm>
          <a:prstGeom prst="rect">
            <a:avLst/>
          </a:prstGeom>
          <a:noFill/>
        </p:spPr>
        <p:txBody>
          <a:bodyPr wrap="none" rtlCol="0">
            <a:spAutoFit/>
          </a:bodyPr>
          <a:lstStyle/>
          <a:p>
            <a:r>
              <a:rPr lang="da-DK" dirty="0"/>
              <a:t>Danner gel</a:t>
            </a:r>
          </a:p>
        </p:txBody>
      </p:sp>
      <p:sp>
        <p:nvSpPr>
          <p:cNvPr id="12" name="Down Arrow 11">
            <a:extLst>
              <a:ext uri="{FF2B5EF4-FFF2-40B4-BE49-F238E27FC236}">
                <a16:creationId xmlns:a16="http://schemas.microsoft.com/office/drawing/2014/main" id="{D74CBE36-2C2C-7E43-BAA6-A790226BFBCE}"/>
              </a:ext>
            </a:extLst>
          </p:cNvPr>
          <p:cNvSpPr/>
          <p:nvPr/>
        </p:nvSpPr>
        <p:spPr>
          <a:xfrm>
            <a:off x="8007231" y="4572865"/>
            <a:ext cx="332335" cy="901703"/>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TextBox 12">
            <a:extLst>
              <a:ext uri="{FF2B5EF4-FFF2-40B4-BE49-F238E27FC236}">
                <a16:creationId xmlns:a16="http://schemas.microsoft.com/office/drawing/2014/main" id="{DCDBD797-0A46-2443-8114-2E33F08AE9A7}"/>
              </a:ext>
            </a:extLst>
          </p:cNvPr>
          <p:cNvSpPr txBox="1"/>
          <p:nvPr/>
        </p:nvSpPr>
        <p:spPr>
          <a:xfrm>
            <a:off x="6799902" y="5613782"/>
            <a:ext cx="3320653" cy="923330"/>
          </a:xfrm>
          <a:prstGeom prst="rect">
            <a:avLst/>
          </a:prstGeom>
          <a:noFill/>
        </p:spPr>
        <p:txBody>
          <a:bodyPr wrap="none" rtlCol="0">
            <a:spAutoFit/>
          </a:bodyPr>
          <a:lstStyle/>
          <a:p>
            <a:r>
              <a:rPr lang="da-DK" dirty="0"/>
              <a:t>Langsommere mavetømning</a:t>
            </a:r>
          </a:p>
          <a:p>
            <a:r>
              <a:rPr lang="da-DK" dirty="0"/>
              <a:t>Sænker optagelseshastigheden af</a:t>
            </a:r>
          </a:p>
          <a:p>
            <a:r>
              <a:rPr lang="da-DK" dirty="0"/>
              <a:t>kulhydrater i tarmen</a:t>
            </a:r>
          </a:p>
        </p:txBody>
      </p:sp>
      <p:sp>
        <p:nvSpPr>
          <p:cNvPr id="26" name="TextBox 25">
            <a:extLst>
              <a:ext uri="{FF2B5EF4-FFF2-40B4-BE49-F238E27FC236}">
                <a16:creationId xmlns:a16="http://schemas.microsoft.com/office/drawing/2014/main" id="{408E66C3-598F-564D-96A1-7C77E4DEE4EA}"/>
              </a:ext>
            </a:extLst>
          </p:cNvPr>
          <p:cNvSpPr txBox="1"/>
          <p:nvPr/>
        </p:nvSpPr>
        <p:spPr>
          <a:xfrm>
            <a:off x="190321" y="4158491"/>
            <a:ext cx="4933210" cy="1200329"/>
          </a:xfrm>
          <a:prstGeom prst="rect">
            <a:avLst/>
          </a:prstGeom>
          <a:noFill/>
        </p:spPr>
        <p:txBody>
          <a:bodyPr wrap="none" rtlCol="0">
            <a:spAutoFit/>
          </a:bodyPr>
          <a:lstStyle/>
          <a:p>
            <a:pPr algn="ctr"/>
            <a:r>
              <a:rPr lang="da-DK" dirty="0"/>
              <a:t>Uopløselige fibre</a:t>
            </a:r>
          </a:p>
          <a:p>
            <a:pPr algn="ctr"/>
            <a:r>
              <a:rPr lang="da-DK" u="sng" dirty="0"/>
              <a:t>Nedbrydes ikke</a:t>
            </a:r>
          </a:p>
          <a:p>
            <a:pPr algn="ctr"/>
            <a:r>
              <a:rPr lang="da-DK" dirty="0"/>
              <a:t>Men suger væske til sig og øger transithastigheden</a:t>
            </a:r>
          </a:p>
          <a:p>
            <a:pPr algn="ctr"/>
            <a:r>
              <a:rPr lang="da-DK" dirty="0"/>
              <a:t>Mindsker risiko for forstoppelse</a:t>
            </a:r>
          </a:p>
        </p:txBody>
      </p:sp>
      <p:sp>
        <p:nvSpPr>
          <p:cNvPr id="27" name="Rounded Rectangle 26">
            <a:extLst>
              <a:ext uri="{FF2B5EF4-FFF2-40B4-BE49-F238E27FC236}">
                <a16:creationId xmlns:a16="http://schemas.microsoft.com/office/drawing/2014/main" id="{F824C0D4-3089-8648-9F1E-10F72DCBE2E2}"/>
              </a:ext>
            </a:extLst>
          </p:cNvPr>
          <p:cNvSpPr/>
          <p:nvPr/>
        </p:nvSpPr>
        <p:spPr>
          <a:xfrm>
            <a:off x="1269644" y="1686974"/>
            <a:ext cx="287898" cy="28135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Rounded Rectangle 27">
            <a:extLst>
              <a:ext uri="{FF2B5EF4-FFF2-40B4-BE49-F238E27FC236}">
                <a16:creationId xmlns:a16="http://schemas.microsoft.com/office/drawing/2014/main" id="{A7B733A7-0549-0541-A4BE-427D835ADFF4}"/>
              </a:ext>
            </a:extLst>
          </p:cNvPr>
          <p:cNvSpPr/>
          <p:nvPr/>
        </p:nvSpPr>
        <p:spPr>
          <a:xfrm>
            <a:off x="1791295" y="1690688"/>
            <a:ext cx="287898" cy="28135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9" name="Straight Connector 28">
            <a:extLst>
              <a:ext uri="{FF2B5EF4-FFF2-40B4-BE49-F238E27FC236}">
                <a16:creationId xmlns:a16="http://schemas.microsoft.com/office/drawing/2014/main" id="{E8268938-5BE0-484B-95C0-7D99FD2D9397}"/>
              </a:ext>
            </a:extLst>
          </p:cNvPr>
          <p:cNvCxnSpPr/>
          <p:nvPr/>
        </p:nvCxnSpPr>
        <p:spPr>
          <a:xfrm>
            <a:off x="1558778" y="1831366"/>
            <a:ext cx="23004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62E11B4-A046-4C40-8676-9B6D78E3EEAB}"/>
              </a:ext>
            </a:extLst>
          </p:cNvPr>
          <p:cNvCxnSpPr/>
          <p:nvPr/>
        </p:nvCxnSpPr>
        <p:spPr>
          <a:xfrm>
            <a:off x="2067289" y="1827651"/>
            <a:ext cx="230045"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Rounded Rectangle 30">
            <a:extLst>
              <a:ext uri="{FF2B5EF4-FFF2-40B4-BE49-F238E27FC236}">
                <a16:creationId xmlns:a16="http://schemas.microsoft.com/office/drawing/2014/main" id="{2F0E3C25-3CED-1941-AEB7-4F3D6116F72E}"/>
              </a:ext>
            </a:extLst>
          </p:cNvPr>
          <p:cNvSpPr/>
          <p:nvPr/>
        </p:nvSpPr>
        <p:spPr>
          <a:xfrm>
            <a:off x="2297334" y="1686974"/>
            <a:ext cx="287898" cy="28135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 name="Rounded Rectangle 31">
            <a:extLst>
              <a:ext uri="{FF2B5EF4-FFF2-40B4-BE49-F238E27FC236}">
                <a16:creationId xmlns:a16="http://schemas.microsoft.com/office/drawing/2014/main" id="{A94AFC24-09D6-A943-9354-4338754AB9D9}"/>
              </a:ext>
            </a:extLst>
          </p:cNvPr>
          <p:cNvSpPr/>
          <p:nvPr/>
        </p:nvSpPr>
        <p:spPr>
          <a:xfrm>
            <a:off x="2818985" y="1690688"/>
            <a:ext cx="287898" cy="28135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3" name="Straight Connector 32">
            <a:extLst>
              <a:ext uri="{FF2B5EF4-FFF2-40B4-BE49-F238E27FC236}">
                <a16:creationId xmlns:a16="http://schemas.microsoft.com/office/drawing/2014/main" id="{B4099118-7B36-CD4D-9CE9-107CA870AE08}"/>
              </a:ext>
            </a:extLst>
          </p:cNvPr>
          <p:cNvCxnSpPr/>
          <p:nvPr/>
        </p:nvCxnSpPr>
        <p:spPr>
          <a:xfrm>
            <a:off x="2586468" y="1831366"/>
            <a:ext cx="23004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00EDF29-8E71-AE43-9228-4A6F59A7A6FA}"/>
              </a:ext>
            </a:extLst>
          </p:cNvPr>
          <p:cNvCxnSpPr/>
          <p:nvPr/>
        </p:nvCxnSpPr>
        <p:spPr>
          <a:xfrm>
            <a:off x="3094979" y="1827651"/>
            <a:ext cx="230045"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Rounded Rectangle 34">
            <a:extLst>
              <a:ext uri="{FF2B5EF4-FFF2-40B4-BE49-F238E27FC236}">
                <a16:creationId xmlns:a16="http://schemas.microsoft.com/office/drawing/2014/main" id="{DBB8C9A4-DD49-3E41-AFD5-35F911C9025B}"/>
              </a:ext>
            </a:extLst>
          </p:cNvPr>
          <p:cNvSpPr/>
          <p:nvPr/>
        </p:nvSpPr>
        <p:spPr>
          <a:xfrm>
            <a:off x="3327496" y="1686974"/>
            <a:ext cx="287898" cy="28135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 name="Rounded Rectangle 35">
            <a:extLst>
              <a:ext uri="{FF2B5EF4-FFF2-40B4-BE49-F238E27FC236}">
                <a16:creationId xmlns:a16="http://schemas.microsoft.com/office/drawing/2014/main" id="{F58CAD07-29D5-294A-BAC5-354EE9FB7961}"/>
              </a:ext>
            </a:extLst>
          </p:cNvPr>
          <p:cNvSpPr/>
          <p:nvPr/>
        </p:nvSpPr>
        <p:spPr>
          <a:xfrm>
            <a:off x="3846675" y="1677153"/>
            <a:ext cx="287898" cy="28135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7" name="Straight Connector 36">
            <a:extLst>
              <a:ext uri="{FF2B5EF4-FFF2-40B4-BE49-F238E27FC236}">
                <a16:creationId xmlns:a16="http://schemas.microsoft.com/office/drawing/2014/main" id="{1C6FC31A-D62C-9C40-B90E-E94030E1F708}"/>
              </a:ext>
            </a:extLst>
          </p:cNvPr>
          <p:cNvCxnSpPr/>
          <p:nvPr/>
        </p:nvCxnSpPr>
        <p:spPr>
          <a:xfrm>
            <a:off x="3614158" y="1817831"/>
            <a:ext cx="230045" cy="0"/>
          </a:xfrm>
          <a:prstGeom prst="line">
            <a:avLst/>
          </a:prstGeom>
        </p:spPr>
        <p:style>
          <a:lnRef idx="1">
            <a:schemeClr val="accent1"/>
          </a:lnRef>
          <a:fillRef idx="0">
            <a:schemeClr val="accent1"/>
          </a:fillRef>
          <a:effectRef idx="0">
            <a:schemeClr val="accent1"/>
          </a:effectRef>
          <a:fontRef idx="minor">
            <a:schemeClr val="tx1"/>
          </a:fontRef>
        </p:style>
      </p:cxnSp>
      <p:sp>
        <p:nvSpPr>
          <p:cNvPr id="38" name="Rounded Rectangle 37">
            <a:extLst>
              <a:ext uri="{FF2B5EF4-FFF2-40B4-BE49-F238E27FC236}">
                <a16:creationId xmlns:a16="http://schemas.microsoft.com/office/drawing/2014/main" id="{6158CE14-05D8-B041-9A61-F6F7E1A1525A}"/>
              </a:ext>
            </a:extLst>
          </p:cNvPr>
          <p:cNvSpPr/>
          <p:nvPr/>
        </p:nvSpPr>
        <p:spPr>
          <a:xfrm>
            <a:off x="7821394" y="1655751"/>
            <a:ext cx="287898" cy="28135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 name="Rounded Rectangle 38">
            <a:extLst>
              <a:ext uri="{FF2B5EF4-FFF2-40B4-BE49-F238E27FC236}">
                <a16:creationId xmlns:a16="http://schemas.microsoft.com/office/drawing/2014/main" id="{DA8BA548-13D0-F44F-8974-A4EF9CF1AAC2}"/>
              </a:ext>
            </a:extLst>
          </p:cNvPr>
          <p:cNvSpPr/>
          <p:nvPr/>
        </p:nvSpPr>
        <p:spPr>
          <a:xfrm>
            <a:off x="8343045" y="1659465"/>
            <a:ext cx="287898" cy="28135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40" name="Straight Connector 39">
            <a:extLst>
              <a:ext uri="{FF2B5EF4-FFF2-40B4-BE49-F238E27FC236}">
                <a16:creationId xmlns:a16="http://schemas.microsoft.com/office/drawing/2014/main" id="{D3B60C14-BFC8-5646-9D14-CCAAEB89E831}"/>
              </a:ext>
            </a:extLst>
          </p:cNvPr>
          <p:cNvCxnSpPr/>
          <p:nvPr/>
        </p:nvCxnSpPr>
        <p:spPr>
          <a:xfrm>
            <a:off x="8110528" y="1800143"/>
            <a:ext cx="23004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65F6C43-93C4-1843-8000-3D0F98C9208F}"/>
              </a:ext>
            </a:extLst>
          </p:cNvPr>
          <p:cNvCxnSpPr/>
          <p:nvPr/>
        </p:nvCxnSpPr>
        <p:spPr>
          <a:xfrm>
            <a:off x="8619039" y="1796428"/>
            <a:ext cx="230045" cy="0"/>
          </a:xfrm>
          <a:prstGeom prst="line">
            <a:avLst/>
          </a:prstGeom>
        </p:spPr>
        <p:style>
          <a:lnRef idx="1">
            <a:schemeClr val="accent1"/>
          </a:lnRef>
          <a:fillRef idx="0">
            <a:schemeClr val="accent1"/>
          </a:fillRef>
          <a:effectRef idx="0">
            <a:schemeClr val="accent1"/>
          </a:effectRef>
          <a:fontRef idx="minor">
            <a:schemeClr val="tx1"/>
          </a:fontRef>
        </p:style>
      </p:cxnSp>
      <p:sp>
        <p:nvSpPr>
          <p:cNvPr id="42" name="Rounded Rectangle 41">
            <a:extLst>
              <a:ext uri="{FF2B5EF4-FFF2-40B4-BE49-F238E27FC236}">
                <a16:creationId xmlns:a16="http://schemas.microsoft.com/office/drawing/2014/main" id="{99761A51-094F-4740-BA6C-F291D814B971}"/>
              </a:ext>
            </a:extLst>
          </p:cNvPr>
          <p:cNvSpPr/>
          <p:nvPr/>
        </p:nvSpPr>
        <p:spPr>
          <a:xfrm>
            <a:off x="8849084" y="1655751"/>
            <a:ext cx="287898" cy="28135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3" name="Rounded Rectangle 42">
            <a:extLst>
              <a:ext uri="{FF2B5EF4-FFF2-40B4-BE49-F238E27FC236}">
                <a16:creationId xmlns:a16="http://schemas.microsoft.com/office/drawing/2014/main" id="{8409175F-AECF-2D41-891E-B44D0A7B16BC}"/>
              </a:ext>
            </a:extLst>
          </p:cNvPr>
          <p:cNvSpPr/>
          <p:nvPr/>
        </p:nvSpPr>
        <p:spPr>
          <a:xfrm>
            <a:off x="9370735" y="1659465"/>
            <a:ext cx="287898" cy="28135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44" name="Straight Connector 43">
            <a:extLst>
              <a:ext uri="{FF2B5EF4-FFF2-40B4-BE49-F238E27FC236}">
                <a16:creationId xmlns:a16="http://schemas.microsoft.com/office/drawing/2014/main" id="{385777B3-5979-A140-910D-2C82A2FC658F}"/>
              </a:ext>
            </a:extLst>
          </p:cNvPr>
          <p:cNvCxnSpPr/>
          <p:nvPr/>
        </p:nvCxnSpPr>
        <p:spPr>
          <a:xfrm>
            <a:off x="9138218" y="1800143"/>
            <a:ext cx="23004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D3EAE81-BD82-6140-A6E9-533B3B8651E9}"/>
              </a:ext>
            </a:extLst>
          </p:cNvPr>
          <p:cNvCxnSpPr/>
          <p:nvPr/>
        </p:nvCxnSpPr>
        <p:spPr>
          <a:xfrm>
            <a:off x="9646729" y="1796428"/>
            <a:ext cx="230045"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Rounded Rectangle 45">
            <a:extLst>
              <a:ext uri="{FF2B5EF4-FFF2-40B4-BE49-F238E27FC236}">
                <a16:creationId xmlns:a16="http://schemas.microsoft.com/office/drawing/2014/main" id="{2D39E00B-3A39-5A4B-8CEA-60E2BA08EFDC}"/>
              </a:ext>
            </a:extLst>
          </p:cNvPr>
          <p:cNvSpPr/>
          <p:nvPr/>
        </p:nvSpPr>
        <p:spPr>
          <a:xfrm>
            <a:off x="9879246" y="1655751"/>
            <a:ext cx="287898" cy="28135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7" name="Rounded Rectangle 46">
            <a:extLst>
              <a:ext uri="{FF2B5EF4-FFF2-40B4-BE49-F238E27FC236}">
                <a16:creationId xmlns:a16="http://schemas.microsoft.com/office/drawing/2014/main" id="{854C5FFB-D89E-D14A-8D7E-F19F82868104}"/>
              </a:ext>
            </a:extLst>
          </p:cNvPr>
          <p:cNvSpPr/>
          <p:nvPr/>
        </p:nvSpPr>
        <p:spPr>
          <a:xfrm>
            <a:off x="10398425" y="1645930"/>
            <a:ext cx="287898" cy="28135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48" name="Straight Connector 47">
            <a:extLst>
              <a:ext uri="{FF2B5EF4-FFF2-40B4-BE49-F238E27FC236}">
                <a16:creationId xmlns:a16="http://schemas.microsoft.com/office/drawing/2014/main" id="{5FE56FFA-B479-BE42-99A1-4F967E85E153}"/>
              </a:ext>
            </a:extLst>
          </p:cNvPr>
          <p:cNvCxnSpPr/>
          <p:nvPr/>
        </p:nvCxnSpPr>
        <p:spPr>
          <a:xfrm>
            <a:off x="10165908" y="1786608"/>
            <a:ext cx="230045" cy="0"/>
          </a:xfrm>
          <a:prstGeom prst="line">
            <a:avLst/>
          </a:prstGeom>
        </p:spPr>
        <p:style>
          <a:lnRef idx="1">
            <a:schemeClr val="accent1"/>
          </a:lnRef>
          <a:fillRef idx="0">
            <a:schemeClr val="accent1"/>
          </a:fillRef>
          <a:effectRef idx="0">
            <a:schemeClr val="accent1"/>
          </a:effectRef>
          <a:fontRef idx="minor">
            <a:schemeClr val="tx1"/>
          </a:fontRef>
        </p:style>
      </p:cxnSp>
      <p:sp>
        <p:nvSpPr>
          <p:cNvPr id="49" name="Down Arrow 48">
            <a:extLst>
              <a:ext uri="{FF2B5EF4-FFF2-40B4-BE49-F238E27FC236}">
                <a16:creationId xmlns:a16="http://schemas.microsoft.com/office/drawing/2014/main" id="{D4409F40-699E-2F4A-A474-DBAE92369FEF}"/>
              </a:ext>
            </a:extLst>
          </p:cNvPr>
          <p:cNvSpPr/>
          <p:nvPr/>
        </p:nvSpPr>
        <p:spPr>
          <a:xfrm>
            <a:off x="2484178" y="2159861"/>
            <a:ext cx="332335" cy="901703"/>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0" name="Rounded Rectangle 49">
            <a:extLst>
              <a:ext uri="{FF2B5EF4-FFF2-40B4-BE49-F238E27FC236}">
                <a16:creationId xmlns:a16="http://schemas.microsoft.com/office/drawing/2014/main" id="{361BF525-4E9F-964D-949F-A8151F59C3EA}"/>
              </a:ext>
            </a:extLst>
          </p:cNvPr>
          <p:cNvSpPr/>
          <p:nvPr/>
        </p:nvSpPr>
        <p:spPr>
          <a:xfrm>
            <a:off x="1997024" y="3614926"/>
            <a:ext cx="128891" cy="15049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1" name="Rounded Rectangle 50">
            <a:extLst>
              <a:ext uri="{FF2B5EF4-FFF2-40B4-BE49-F238E27FC236}">
                <a16:creationId xmlns:a16="http://schemas.microsoft.com/office/drawing/2014/main" id="{72B873FF-63D2-0C42-81BD-91FC956EA6ED}"/>
              </a:ext>
            </a:extLst>
          </p:cNvPr>
          <p:cNvSpPr/>
          <p:nvPr/>
        </p:nvSpPr>
        <p:spPr>
          <a:xfrm>
            <a:off x="2227987" y="3614926"/>
            <a:ext cx="128891" cy="15049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52" name="Straight Connector 51">
            <a:extLst>
              <a:ext uri="{FF2B5EF4-FFF2-40B4-BE49-F238E27FC236}">
                <a16:creationId xmlns:a16="http://schemas.microsoft.com/office/drawing/2014/main" id="{95854D50-31AA-EC45-AF9E-92C5FA510197}"/>
              </a:ext>
            </a:extLst>
          </p:cNvPr>
          <p:cNvCxnSpPr>
            <a:cxnSpLocks/>
          </p:cNvCxnSpPr>
          <p:nvPr/>
        </p:nvCxnSpPr>
        <p:spPr>
          <a:xfrm>
            <a:off x="2125915" y="3696111"/>
            <a:ext cx="1029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E3C9316-901B-814D-AFD1-87F5B91E281E}"/>
              </a:ext>
            </a:extLst>
          </p:cNvPr>
          <p:cNvCxnSpPr>
            <a:cxnSpLocks/>
          </p:cNvCxnSpPr>
          <p:nvPr/>
        </p:nvCxnSpPr>
        <p:spPr>
          <a:xfrm>
            <a:off x="2356878" y="3694389"/>
            <a:ext cx="102990" cy="0"/>
          </a:xfrm>
          <a:prstGeom prst="line">
            <a:avLst/>
          </a:prstGeom>
        </p:spPr>
        <p:style>
          <a:lnRef idx="1">
            <a:schemeClr val="accent1"/>
          </a:lnRef>
          <a:fillRef idx="0">
            <a:schemeClr val="accent1"/>
          </a:fillRef>
          <a:effectRef idx="0">
            <a:schemeClr val="accent1"/>
          </a:effectRef>
          <a:fontRef idx="minor">
            <a:schemeClr val="tx1"/>
          </a:fontRef>
        </p:style>
      </p:cxnSp>
      <p:sp>
        <p:nvSpPr>
          <p:cNvPr id="54" name="Rounded Rectangle 53">
            <a:extLst>
              <a:ext uri="{FF2B5EF4-FFF2-40B4-BE49-F238E27FC236}">
                <a16:creationId xmlns:a16="http://schemas.microsoft.com/office/drawing/2014/main" id="{9E498CAC-5C3D-A948-AD61-0F99CC32BD5E}"/>
              </a:ext>
            </a:extLst>
          </p:cNvPr>
          <p:cNvSpPr/>
          <p:nvPr/>
        </p:nvSpPr>
        <p:spPr>
          <a:xfrm>
            <a:off x="2456341" y="3614926"/>
            <a:ext cx="128891" cy="15049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5" name="Rounded Rectangle 54">
            <a:extLst>
              <a:ext uri="{FF2B5EF4-FFF2-40B4-BE49-F238E27FC236}">
                <a16:creationId xmlns:a16="http://schemas.microsoft.com/office/drawing/2014/main" id="{29C1F76E-8C81-4249-B69C-46572E30DB08}"/>
              </a:ext>
            </a:extLst>
          </p:cNvPr>
          <p:cNvSpPr/>
          <p:nvPr/>
        </p:nvSpPr>
        <p:spPr>
          <a:xfrm>
            <a:off x="2684695" y="3614926"/>
            <a:ext cx="128891" cy="15049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56" name="Straight Connector 55">
            <a:extLst>
              <a:ext uri="{FF2B5EF4-FFF2-40B4-BE49-F238E27FC236}">
                <a16:creationId xmlns:a16="http://schemas.microsoft.com/office/drawing/2014/main" id="{DDB1FF63-51FD-A444-A103-92E1BBE76D5A}"/>
              </a:ext>
            </a:extLst>
          </p:cNvPr>
          <p:cNvCxnSpPr>
            <a:cxnSpLocks/>
          </p:cNvCxnSpPr>
          <p:nvPr/>
        </p:nvCxnSpPr>
        <p:spPr>
          <a:xfrm>
            <a:off x="2585232" y="3694389"/>
            <a:ext cx="1029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240D19-41AB-AF4D-8A3D-C47D0FBA2EB0}"/>
              </a:ext>
            </a:extLst>
          </p:cNvPr>
          <p:cNvCxnSpPr>
            <a:cxnSpLocks/>
          </p:cNvCxnSpPr>
          <p:nvPr/>
        </p:nvCxnSpPr>
        <p:spPr>
          <a:xfrm>
            <a:off x="2813586" y="3690266"/>
            <a:ext cx="102990" cy="0"/>
          </a:xfrm>
          <a:prstGeom prst="line">
            <a:avLst/>
          </a:prstGeom>
        </p:spPr>
        <p:style>
          <a:lnRef idx="1">
            <a:schemeClr val="accent1"/>
          </a:lnRef>
          <a:fillRef idx="0">
            <a:schemeClr val="accent1"/>
          </a:fillRef>
          <a:effectRef idx="0">
            <a:schemeClr val="accent1"/>
          </a:effectRef>
          <a:fontRef idx="minor">
            <a:schemeClr val="tx1"/>
          </a:fontRef>
        </p:style>
      </p:cxnSp>
      <p:sp>
        <p:nvSpPr>
          <p:cNvPr id="58" name="Rounded Rectangle 57">
            <a:extLst>
              <a:ext uri="{FF2B5EF4-FFF2-40B4-BE49-F238E27FC236}">
                <a16:creationId xmlns:a16="http://schemas.microsoft.com/office/drawing/2014/main" id="{630100C9-C441-9D49-A670-1557CA3C0832}"/>
              </a:ext>
            </a:extLst>
          </p:cNvPr>
          <p:cNvSpPr/>
          <p:nvPr/>
        </p:nvSpPr>
        <p:spPr>
          <a:xfrm>
            <a:off x="2913049" y="3617010"/>
            <a:ext cx="128891" cy="15049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9" name="Rounded Rectangle 58">
            <a:extLst>
              <a:ext uri="{FF2B5EF4-FFF2-40B4-BE49-F238E27FC236}">
                <a16:creationId xmlns:a16="http://schemas.microsoft.com/office/drawing/2014/main" id="{F2105A40-CD39-FB48-8272-7504A691DDC1}"/>
              </a:ext>
            </a:extLst>
          </p:cNvPr>
          <p:cNvSpPr/>
          <p:nvPr/>
        </p:nvSpPr>
        <p:spPr>
          <a:xfrm>
            <a:off x="3140786" y="3622052"/>
            <a:ext cx="128891" cy="15049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60" name="Straight Connector 59">
            <a:extLst>
              <a:ext uri="{FF2B5EF4-FFF2-40B4-BE49-F238E27FC236}">
                <a16:creationId xmlns:a16="http://schemas.microsoft.com/office/drawing/2014/main" id="{7925AB40-959C-0145-8DF8-04FD4DBB8F32}"/>
              </a:ext>
            </a:extLst>
          </p:cNvPr>
          <p:cNvCxnSpPr>
            <a:cxnSpLocks/>
          </p:cNvCxnSpPr>
          <p:nvPr/>
        </p:nvCxnSpPr>
        <p:spPr>
          <a:xfrm>
            <a:off x="3041940" y="3697301"/>
            <a:ext cx="102990" cy="0"/>
          </a:xfrm>
          <a:prstGeom prst="line">
            <a:avLst/>
          </a:prstGeom>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16AAF161-1B20-C246-915C-38CBF8F537AE}"/>
              </a:ext>
            </a:extLst>
          </p:cNvPr>
          <p:cNvSpPr/>
          <p:nvPr/>
        </p:nvSpPr>
        <p:spPr>
          <a:xfrm>
            <a:off x="3844203" y="5244860"/>
            <a:ext cx="1443789" cy="137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tx1"/>
                </a:solidFill>
              </a:rPr>
              <a:t>MÆTHED</a:t>
            </a:r>
            <a:endParaRPr lang="da-DK" dirty="0">
              <a:solidFill>
                <a:schemeClr val="tx1"/>
              </a:solidFill>
            </a:endParaRPr>
          </a:p>
        </p:txBody>
      </p:sp>
      <p:sp>
        <p:nvSpPr>
          <p:cNvPr id="65" name="Oval 64">
            <a:extLst>
              <a:ext uri="{FF2B5EF4-FFF2-40B4-BE49-F238E27FC236}">
                <a16:creationId xmlns:a16="http://schemas.microsoft.com/office/drawing/2014/main" id="{C8928A2D-FB1A-9E42-B12D-EDD614C7C9A5}"/>
              </a:ext>
            </a:extLst>
          </p:cNvPr>
          <p:cNvSpPr/>
          <p:nvPr/>
        </p:nvSpPr>
        <p:spPr>
          <a:xfrm>
            <a:off x="10280930" y="5242846"/>
            <a:ext cx="1443789" cy="137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tx1"/>
                </a:solidFill>
              </a:rPr>
              <a:t>MÆTHED</a:t>
            </a:r>
            <a:endParaRPr lang="da-DK" dirty="0">
              <a:solidFill>
                <a:schemeClr val="tx1"/>
              </a:solidFill>
            </a:endParaRPr>
          </a:p>
        </p:txBody>
      </p:sp>
      <p:sp>
        <p:nvSpPr>
          <p:cNvPr id="3" name="TextBox 2">
            <a:extLst>
              <a:ext uri="{FF2B5EF4-FFF2-40B4-BE49-F238E27FC236}">
                <a16:creationId xmlns:a16="http://schemas.microsoft.com/office/drawing/2014/main" id="{EF6247EE-D95E-E644-9B13-AEBD65035090}"/>
              </a:ext>
            </a:extLst>
          </p:cNvPr>
          <p:cNvSpPr txBox="1"/>
          <p:nvPr/>
        </p:nvSpPr>
        <p:spPr>
          <a:xfrm>
            <a:off x="2852985" y="2385049"/>
            <a:ext cx="942822" cy="307777"/>
          </a:xfrm>
          <a:prstGeom prst="rect">
            <a:avLst/>
          </a:prstGeom>
          <a:noFill/>
        </p:spPr>
        <p:txBody>
          <a:bodyPr wrap="none" rtlCol="0">
            <a:spAutoFit/>
          </a:bodyPr>
          <a:lstStyle/>
          <a:p>
            <a:r>
              <a:rPr lang="da-DK" sz="1400" dirty="0"/>
              <a:t>Fordøjelse</a:t>
            </a:r>
          </a:p>
        </p:txBody>
      </p:sp>
      <p:sp>
        <p:nvSpPr>
          <p:cNvPr id="4" name="TextBox 3">
            <a:extLst>
              <a:ext uri="{FF2B5EF4-FFF2-40B4-BE49-F238E27FC236}">
                <a16:creationId xmlns:a16="http://schemas.microsoft.com/office/drawing/2014/main" id="{18C308D4-95D9-1D44-998E-115847C3463C}"/>
              </a:ext>
            </a:extLst>
          </p:cNvPr>
          <p:cNvSpPr txBox="1"/>
          <p:nvPr/>
        </p:nvSpPr>
        <p:spPr>
          <a:xfrm>
            <a:off x="8351001" y="2492387"/>
            <a:ext cx="942822" cy="307777"/>
          </a:xfrm>
          <a:prstGeom prst="rect">
            <a:avLst/>
          </a:prstGeom>
          <a:noFill/>
        </p:spPr>
        <p:txBody>
          <a:bodyPr wrap="none" rtlCol="0">
            <a:spAutoFit/>
          </a:bodyPr>
          <a:lstStyle/>
          <a:p>
            <a:r>
              <a:rPr lang="da-DK" sz="1400" dirty="0"/>
              <a:t>Fordøjelse</a:t>
            </a:r>
          </a:p>
        </p:txBody>
      </p:sp>
    </p:spTree>
    <p:extLst>
      <p:ext uri="{BB962C8B-B14F-4D97-AF65-F5344CB8AC3E}">
        <p14:creationId xmlns:p14="http://schemas.microsoft.com/office/powerpoint/2010/main" val="127400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3"/>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4"/>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6"/>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7"/>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10" grpId="0" animBg="1"/>
      <p:bldP spid="11" grpId="0"/>
      <p:bldP spid="12" grpId="0" animBg="1"/>
      <p:bldP spid="13" grpId="0"/>
      <p:bldP spid="26" grpId="0"/>
      <p:bldP spid="27" grpId="0" animBg="1"/>
      <p:bldP spid="28" grpId="0" animBg="1"/>
      <p:bldP spid="31" grpId="0" animBg="1"/>
      <p:bldP spid="32" grpId="0" animBg="1"/>
      <p:bldP spid="35" grpId="0" animBg="1"/>
      <p:bldP spid="36" grpId="0" animBg="1"/>
      <p:bldP spid="38" grpId="0" animBg="1"/>
      <p:bldP spid="39" grpId="0" animBg="1"/>
      <p:bldP spid="42" grpId="0" animBg="1"/>
      <p:bldP spid="43" grpId="0" animBg="1"/>
      <p:bldP spid="46" grpId="0" animBg="1"/>
      <p:bldP spid="47" grpId="0" animBg="1"/>
      <p:bldP spid="49" grpId="0" animBg="1"/>
      <p:bldP spid="50" grpId="0" animBg="1"/>
      <p:bldP spid="51" grpId="0" animBg="1"/>
      <p:bldP spid="54" grpId="0" animBg="1"/>
      <p:bldP spid="55" grpId="0" animBg="1"/>
      <p:bldP spid="58" grpId="0" animBg="1"/>
      <p:bldP spid="59" grpId="0" animBg="1"/>
      <p:bldP spid="64" grpId="0" animBg="1"/>
      <p:bldP spid="65" grpId="0" animBg="1"/>
      <p:bldP spid="3"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a:extLst>
              <a:ext uri="{FF2B5EF4-FFF2-40B4-BE49-F238E27FC236}">
                <a16:creationId xmlns:a16="http://schemas.microsoft.com/office/drawing/2014/main" id="{C7E5E7F3-65AE-AE43-A905-720ABECD2CF1}"/>
              </a:ext>
            </a:extLst>
          </p:cNvPr>
          <p:cNvSpPr/>
          <p:nvPr/>
        </p:nvSpPr>
        <p:spPr>
          <a:xfrm>
            <a:off x="2255449" y="1409700"/>
            <a:ext cx="7828351" cy="5083175"/>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Rounded Rectangle 20">
            <a:extLst>
              <a:ext uri="{FF2B5EF4-FFF2-40B4-BE49-F238E27FC236}">
                <a16:creationId xmlns:a16="http://schemas.microsoft.com/office/drawing/2014/main" id="{95B120AE-F244-F741-BFBF-B71F9C948FE5}"/>
              </a:ext>
            </a:extLst>
          </p:cNvPr>
          <p:cNvSpPr/>
          <p:nvPr/>
        </p:nvSpPr>
        <p:spPr>
          <a:xfrm>
            <a:off x="2791064" y="2821146"/>
            <a:ext cx="2015958" cy="799118"/>
          </a:xfrm>
          <a:prstGeom prst="round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da-DK" sz="1600" dirty="0">
              <a:solidFill>
                <a:schemeClr val="tx1"/>
              </a:solidFill>
            </a:endParaRPr>
          </a:p>
          <a:p>
            <a:pPr algn="ctr"/>
            <a:r>
              <a:rPr lang="da-DK" sz="1600" dirty="0" err="1">
                <a:solidFill>
                  <a:schemeClr val="tx1"/>
                </a:solidFill>
              </a:rPr>
              <a:t>Glykolyse</a:t>
            </a:r>
            <a:endParaRPr lang="da-DK" sz="1600" dirty="0">
              <a:solidFill>
                <a:schemeClr val="tx1"/>
              </a:solidFill>
            </a:endParaRPr>
          </a:p>
          <a:p>
            <a:pPr algn="ctr"/>
            <a:r>
              <a:rPr lang="da-DK" sz="1600" dirty="0">
                <a:solidFill>
                  <a:schemeClr val="tx1"/>
                </a:solidFill>
              </a:rPr>
              <a:t>∽2 min</a:t>
            </a:r>
          </a:p>
          <a:p>
            <a:pPr algn="ctr"/>
            <a:endParaRPr lang="da-DK" dirty="0">
              <a:solidFill>
                <a:schemeClr val="tx1"/>
              </a:solidFill>
            </a:endParaRPr>
          </a:p>
        </p:txBody>
      </p:sp>
      <p:sp>
        <p:nvSpPr>
          <p:cNvPr id="20" name="Rounded Rectangle 19">
            <a:extLst>
              <a:ext uri="{FF2B5EF4-FFF2-40B4-BE49-F238E27FC236}">
                <a16:creationId xmlns:a16="http://schemas.microsoft.com/office/drawing/2014/main" id="{547D31CC-24D7-A942-B708-053CA29DFFDA}"/>
              </a:ext>
            </a:extLst>
          </p:cNvPr>
          <p:cNvSpPr/>
          <p:nvPr/>
        </p:nvSpPr>
        <p:spPr>
          <a:xfrm>
            <a:off x="2756957" y="1719425"/>
            <a:ext cx="1125760" cy="799118"/>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304B2531-F6AA-AC42-803B-4F4930C4350E}"/>
              </a:ext>
            </a:extLst>
          </p:cNvPr>
          <p:cNvSpPr>
            <a:spLocks noGrp="1"/>
          </p:cNvSpPr>
          <p:nvPr>
            <p:ph type="title"/>
          </p:nvPr>
        </p:nvSpPr>
        <p:spPr>
          <a:xfrm>
            <a:off x="838199" y="136593"/>
            <a:ext cx="10515600" cy="1325563"/>
          </a:xfrm>
        </p:spPr>
        <p:txBody>
          <a:bodyPr/>
          <a:lstStyle/>
          <a:p>
            <a:r>
              <a:rPr lang="da-DK" dirty="0"/>
              <a:t>Hvilket energisystem bruger du?</a:t>
            </a:r>
          </a:p>
        </p:txBody>
      </p:sp>
      <p:sp>
        <p:nvSpPr>
          <p:cNvPr id="12" name="Right Arrow 11">
            <a:extLst>
              <a:ext uri="{FF2B5EF4-FFF2-40B4-BE49-F238E27FC236}">
                <a16:creationId xmlns:a16="http://schemas.microsoft.com/office/drawing/2014/main" id="{654A5B4F-6EB6-CE45-91EC-FC7629E92E2A}"/>
              </a:ext>
            </a:extLst>
          </p:cNvPr>
          <p:cNvSpPr/>
          <p:nvPr/>
        </p:nvSpPr>
        <p:spPr>
          <a:xfrm>
            <a:off x="2481648" y="5918886"/>
            <a:ext cx="7228703" cy="19770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xtBox 14">
            <a:extLst>
              <a:ext uri="{FF2B5EF4-FFF2-40B4-BE49-F238E27FC236}">
                <a16:creationId xmlns:a16="http://schemas.microsoft.com/office/drawing/2014/main" id="{DE7DA1F9-B138-AA4C-8C11-BC8BD89E9058}"/>
              </a:ext>
            </a:extLst>
          </p:cNvPr>
          <p:cNvSpPr txBox="1"/>
          <p:nvPr/>
        </p:nvSpPr>
        <p:spPr>
          <a:xfrm rot="16200000">
            <a:off x="642741" y="3792849"/>
            <a:ext cx="3698385" cy="369332"/>
          </a:xfrm>
          <a:prstGeom prst="rect">
            <a:avLst/>
          </a:prstGeom>
          <a:noFill/>
        </p:spPr>
        <p:txBody>
          <a:bodyPr wrap="none" rtlCol="0">
            <a:spAutoFit/>
          </a:bodyPr>
          <a:lstStyle/>
          <a:p>
            <a:r>
              <a:rPr lang="da-DK" dirty="0"/>
              <a:t>Energisystemer og stigende intensitet</a:t>
            </a:r>
          </a:p>
        </p:txBody>
      </p:sp>
      <p:sp>
        <p:nvSpPr>
          <p:cNvPr id="16" name="TextBox 15">
            <a:extLst>
              <a:ext uri="{FF2B5EF4-FFF2-40B4-BE49-F238E27FC236}">
                <a16:creationId xmlns:a16="http://schemas.microsoft.com/office/drawing/2014/main" id="{FD7DD582-DBDE-694B-9E80-C0A7B9000F10}"/>
              </a:ext>
            </a:extLst>
          </p:cNvPr>
          <p:cNvSpPr txBox="1"/>
          <p:nvPr/>
        </p:nvSpPr>
        <p:spPr>
          <a:xfrm>
            <a:off x="5767529" y="6123543"/>
            <a:ext cx="471604" cy="369332"/>
          </a:xfrm>
          <a:prstGeom prst="rect">
            <a:avLst/>
          </a:prstGeom>
          <a:noFill/>
        </p:spPr>
        <p:txBody>
          <a:bodyPr wrap="none" rtlCol="0">
            <a:spAutoFit/>
          </a:bodyPr>
          <a:lstStyle/>
          <a:p>
            <a:r>
              <a:rPr lang="da-DK" dirty="0"/>
              <a:t>Tid</a:t>
            </a:r>
          </a:p>
        </p:txBody>
      </p:sp>
      <p:sp>
        <p:nvSpPr>
          <p:cNvPr id="19" name="TextBox 18">
            <a:extLst>
              <a:ext uri="{FF2B5EF4-FFF2-40B4-BE49-F238E27FC236}">
                <a16:creationId xmlns:a16="http://schemas.microsoft.com/office/drawing/2014/main" id="{D7762E90-72DC-7E4E-8DCC-74DEBF0D4C9E}"/>
              </a:ext>
            </a:extLst>
          </p:cNvPr>
          <p:cNvSpPr txBox="1"/>
          <p:nvPr/>
        </p:nvSpPr>
        <p:spPr>
          <a:xfrm>
            <a:off x="2859230" y="1827239"/>
            <a:ext cx="921214" cy="584775"/>
          </a:xfrm>
          <a:prstGeom prst="rect">
            <a:avLst/>
          </a:prstGeom>
          <a:noFill/>
        </p:spPr>
        <p:txBody>
          <a:bodyPr wrap="none" rtlCol="0" anchor="t">
            <a:spAutoFit/>
          </a:bodyPr>
          <a:lstStyle/>
          <a:p>
            <a:r>
              <a:rPr lang="da-DK" sz="1600" dirty="0"/>
              <a:t>ATP + CP</a:t>
            </a:r>
          </a:p>
          <a:p>
            <a:pPr algn="ctr"/>
            <a:r>
              <a:rPr lang="da-DK" sz="1600" dirty="0"/>
              <a:t>∽10 </a:t>
            </a:r>
            <a:r>
              <a:rPr lang="da-DK" sz="1600" dirty="0" err="1"/>
              <a:t>sek</a:t>
            </a:r>
            <a:endParaRPr lang="da-DK" sz="1600" dirty="0"/>
          </a:p>
        </p:txBody>
      </p:sp>
      <p:sp>
        <p:nvSpPr>
          <p:cNvPr id="23" name="Rounded Rectangle 22">
            <a:extLst>
              <a:ext uri="{FF2B5EF4-FFF2-40B4-BE49-F238E27FC236}">
                <a16:creationId xmlns:a16="http://schemas.microsoft.com/office/drawing/2014/main" id="{C2A7BFA9-60D1-7741-9709-7076DEC02D03}"/>
              </a:ext>
            </a:extLst>
          </p:cNvPr>
          <p:cNvSpPr/>
          <p:nvPr/>
        </p:nvSpPr>
        <p:spPr>
          <a:xfrm>
            <a:off x="2791063" y="5037418"/>
            <a:ext cx="6919271" cy="799118"/>
          </a:xfrm>
          <a:prstGeom prst="round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da-DK" sz="1600" dirty="0">
              <a:solidFill>
                <a:schemeClr val="tx1"/>
              </a:solidFill>
            </a:endParaRPr>
          </a:p>
          <a:p>
            <a:pPr algn="ctr"/>
            <a:r>
              <a:rPr lang="da-DK" sz="1600" dirty="0">
                <a:solidFill>
                  <a:schemeClr val="tx1"/>
                </a:solidFill>
              </a:rPr>
              <a:t>Aerob (Fedt)</a:t>
            </a:r>
          </a:p>
          <a:p>
            <a:pPr algn="ctr"/>
            <a:r>
              <a:rPr lang="da-DK" sz="1600" dirty="0">
                <a:solidFill>
                  <a:schemeClr val="tx1"/>
                </a:solidFill>
              </a:rPr>
              <a:t>∽Mange dage</a:t>
            </a:r>
          </a:p>
          <a:p>
            <a:pPr algn="ctr"/>
            <a:endParaRPr lang="da-DK" dirty="0">
              <a:solidFill>
                <a:schemeClr val="tx1"/>
              </a:solidFill>
            </a:endParaRPr>
          </a:p>
        </p:txBody>
      </p:sp>
      <p:sp>
        <p:nvSpPr>
          <p:cNvPr id="22" name="Rounded Rectangle 21">
            <a:extLst>
              <a:ext uri="{FF2B5EF4-FFF2-40B4-BE49-F238E27FC236}">
                <a16:creationId xmlns:a16="http://schemas.microsoft.com/office/drawing/2014/main" id="{42741ACB-C03E-C449-AB16-DEDCCF0CBF4A}"/>
              </a:ext>
            </a:extLst>
          </p:cNvPr>
          <p:cNvSpPr/>
          <p:nvPr/>
        </p:nvSpPr>
        <p:spPr>
          <a:xfrm>
            <a:off x="2791063" y="3935697"/>
            <a:ext cx="4257431" cy="799118"/>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a-DK" sz="1600" dirty="0">
              <a:solidFill>
                <a:schemeClr val="tx1"/>
              </a:solidFill>
            </a:endParaRPr>
          </a:p>
          <a:p>
            <a:pPr algn="ctr"/>
            <a:r>
              <a:rPr lang="da-DK" sz="1600" dirty="0">
                <a:solidFill>
                  <a:schemeClr val="tx1"/>
                </a:solidFill>
              </a:rPr>
              <a:t>Aerob (Glukose/Glykogen)</a:t>
            </a:r>
          </a:p>
          <a:p>
            <a:pPr algn="ctr"/>
            <a:r>
              <a:rPr lang="da-DK" sz="1600" dirty="0">
                <a:solidFill>
                  <a:schemeClr val="tx1"/>
                </a:solidFill>
              </a:rPr>
              <a:t>∽2 timer</a:t>
            </a:r>
          </a:p>
          <a:p>
            <a:pPr algn="ctr"/>
            <a:endParaRPr lang="da-DK" dirty="0">
              <a:solidFill>
                <a:schemeClr val="tx1"/>
              </a:solidFill>
            </a:endParaRPr>
          </a:p>
        </p:txBody>
      </p:sp>
      <p:pic>
        <p:nvPicPr>
          <p:cNvPr id="26" name="Graphic 25" descr="Walk">
            <a:extLst>
              <a:ext uri="{FF2B5EF4-FFF2-40B4-BE49-F238E27FC236}">
                <a16:creationId xmlns:a16="http://schemas.microsoft.com/office/drawing/2014/main" id="{020FCD2D-5CEC-924D-A34A-A4A7BC451F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84001" y="4979777"/>
            <a:ext cx="914400" cy="914400"/>
          </a:xfrm>
          <a:prstGeom prst="rect">
            <a:avLst/>
          </a:prstGeom>
        </p:spPr>
      </p:pic>
      <p:pic>
        <p:nvPicPr>
          <p:cNvPr id="28" name="Graphic 27" descr="Body builder">
            <a:extLst>
              <a:ext uri="{FF2B5EF4-FFF2-40B4-BE49-F238E27FC236}">
                <a16:creationId xmlns:a16="http://schemas.microsoft.com/office/drawing/2014/main" id="{386EFFAD-AB0D-4B41-A0EE-7EB6527003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28108" y="1661784"/>
            <a:ext cx="914400" cy="914400"/>
          </a:xfrm>
          <a:prstGeom prst="rect">
            <a:avLst/>
          </a:prstGeom>
        </p:spPr>
      </p:pic>
      <p:pic>
        <p:nvPicPr>
          <p:cNvPr id="32" name="Graphic 31" descr="Run">
            <a:extLst>
              <a:ext uri="{FF2B5EF4-FFF2-40B4-BE49-F238E27FC236}">
                <a16:creationId xmlns:a16="http://schemas.microsoft.com/office/drawing/2014/main" id="{8B49CE9B-AE91-7549-8717-B4534B1093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28108" y="2720181"/>
            <a:ext cx="914400" cy="914400"/>
          </a:xfrm>
          <a:prstGeom prst="rect">
            <a:avLst/>
          </a:prstGeom>
        </p:spPr>
      </p:pic>
      <p:cxnSp>
        <p:nvCxnSpPr>
          <p:cNvPr id="5" name="Straight Connector 4">
            <a:extLst>
              <a:ext uri="{FF2B5EF4-FFF2-40B4-BE49-F238E27FC236}">
                <a16:creationId xmlns:a16="http://schemas.microsoft.com/office/drawing/2014/main" id="{F925442F-9A5C-EE48-A5B1-73A303CC2220}"/>
              </a:ext>
            </a:extLst>
          </p:cNvPr>
          <p:cNvCxnSpPr>
            <a:cxnSpLocks/>
          </p:cNvCxnSpPr>
          <p:nvPr/>
        </p:nvCxnSpPr>
        <p:spPr>
          <a:xfrm>
            <a:off x="2767914" y="1581665"/>
            <a:ext cx="0" cy="4683211"/>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pic>
        <p:nvPicPr>
          <p:cNvPr id="34" name="Graphic 33" descr="Cycling">
            <a:extLst>
              <a:ext uri="{FF2B5EF4-FFF2-40B4-BE49-F238E27FC236}">
                <a16:creationId xmlns:a16="http://schemas.microsoft.com/office/drawing/2014/main" id="{D243ADDF-E40F-3A4F-966C-2EB118C7EC5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84001" y="3795015"/>
            <a:ext cx="914400" cy="914400"/>
          </a:xfrm>
          <a:prstGeom prst="rect">
            <a:avLst/>
          </a:prstGeom>
        </p:spPr>
      </p:pic>
    </p:spTree>
    <p:extLst>
      <p:ext uri="{BB962C8B-B14F-4D97-AF65-F5344CB8AC3E}">
        <p14:creationId xmlns:p14="http://schemas.microsoft.com/office/powerpoint/2010/main" val="12566288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00B1D-1622-FE49-B6F8-7AF7B496F590}"/>
              </a:ext>
            </a:extLst>
          </p:cNvPr>
          <p:cNvSpPr>
            <a:spLocks noGrp="1"/>
          </p:cNvSpPr>
          <p:nvPr>
            <p:ph type="title"/>
          </p:nvPr>
        </p:nvSpPr>
        <p:spPr>
          <a:xfrm>
            <a:off x="838200" y="184150"/>
            <a:ext cx="10515600" cy="1325563"/>
          </a:xfrm>
        </p:spPr>
        <p:txBody>
          <a:bodyPr vert="horz" lIns="91440" tIns="45720" rIns="91440" bIns="45720" rtlCol="0" anchor="ctr">
            <a:normAutofit/>
          </a:bodyPr>
          <a:lstStyle/>
          <a:p>
            <a:r>
              <a:rPr lang="en-US" dirty="0" err="1"/>
              <a:t>Hvad</a:t>
            </a:r>
            <a:r>
              <a:rPr lang="en-US" dirty="0"/>
              <a:t> </a:t>
            </a:r>
            <a:r>
              <a:rPr lang="en-US" dirty="0" err="1"/>
              <a:t>forbrænder</a:t>
            </a:r>
            <a:r>
              <a:rPr lang="en-US" dirty="0"/>
              <a:t> vi, </a:t>
            </a:r>
            <a:r>
              <a:rPr lang="en-US" dirty="0" err="1"/>
              <a:t>når</a:t>
            </a:r>
            <a:r>
              <a:rPr lang="en-US" dirty="0"/>
              <a:t> vi </a:t>
            </a:r>
            <a:r>
              <a:rPr lang="en-US" dirty="0" err="1"/>
              <a:t>bevæger</a:t>
            </a:r>
            <a:r>
              <a:rPr lang="en-US" dirty="0"/>
              <a:t> </a:t>
            </a:r>
            <a:r>
              <a:rPr lang="en-US" dirty="0" err="1"/>
              <a:t>os</a:t>
            </a:r>
            <a:r>
              <a:rPr lang="en-US" dirty="0"/>
              <a:t>?</a:t>
            </a:r>
          </a:p>
        </p:txBody>
      </p:sp>
      <p:sp>
        <p:nvSpPr>
          <p:cNvPr id="7" name="Text Box 3">
            <a:extLst>
              <a:ext uri="{FF2B5EF4-FFF2-40B4-BE49-F238E27FC236}">
                <a16:creationId xmlns:a16="http://schemas.microsoft.com/office/drawing/2014/main" id="{AB78F155-A992-8744-8659-FCE204A81D8A}"/>
              </a:ext>
            </a:extLst>
          </p:cNvPr>
          <p:cNvSpPr txBox="1">
            <a:spLocks noChangeArrowheads="1"/>
          </p:cNvSpPr>
          <p:nvPr/>
        </p:nvSpPr>
        <p:spPr bwMode="auto">
          <a:xfrm>
            <a:off x="838200" y="1825625"/>
            <a:ext cx="3797807" cy="435133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altLang="da-DK" sz="2000" dirty="0"/>
          </a:p>
        </p:txBody>
      </p:sp>
      <p:pic>
        <p:nvPicPr>
          <p:cNvPr id="6" name="Picture 2" descr="Side 7">
            <a:extLst>
              <a:ext uri="{FF2B5EF4-FFF2-40B4-BE49-F238E27FC236}">
                <a16:creationId xmlns:a16="http://schemas.microsoft.com/office/drawing/2014/main" id="{C2CA4174-7E77-CE49-A712-37F2DB3D77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06" r="-2" b="1358"/>
          <a:stretch/>
        </p:blipFill>
        <p:spPr bwMode="auto">
          <a:xfrm>
            <a:off x="2265744" y="1437041"/>
            <a:ext cx="7660512" cy="5251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9950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4E7C6-1CD9-FD46-962A-D6380E4AEC40}"/>
              </a:ext>
            </a:extLst>
          </p:cNvPr>
          <p:cNvSpPr>
            <a:spLocks noGrp="1"/>
          </p:cNvSpPr>
          <p:nvPr>
            <p:ph type="title"/>
          </p:nvPr>
        </p:nvSpPr>
        <p:spPr>
          <a:xfrm>
            <a:off x="960100" y="978102"/>
            <a:ext cx="10588434" cy="1062644"/>
          </a:xfrm>
        </p:spPr>
        <p:txBody>
          <a:bodyPr anchor="b">
            <a:normAutofit/>
          </a:bodyPr>
          <a:lstStyle/>
          <a:p>
            <a:r>
              <a:rPr lang="da-DK" dirty="0"/>
              <a:t>Øvelse	</a:t>
            </a:r>
          </a:p>
        </p:txBody>
      </p:sp>
      <p:cxnSp>
        <p:nvCxnSpPr>
          <p:cNvPr id="10" name="Straight Connector 9">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Graphic 4" descr="Run">
            <a:extLst>
              <a:ext uri="{FF2B5EF4-FFF2-40B4-BE49-F238E27FC236}">
                <a16:creationId xmlns:a16="http://schemas.microsoft.com/office/drawing/2014/main" id="{67CFBF96-146F-0B49-B362-FF0E5A374B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3206" y="2811104"/>
            <a:ext cx="2928114" cy="2928114"/>
          </a:xfrm>
          <a:prstGeom prst="rect">
            <a:avLst/>
          </a:prstGeom>
        </p:spPr>
      </p:pic>
      <p:sp>
        <p:nvSpPr>
          <p:cNvPr id="3" name="Content Placeholder 2">
            <a:extLst>
              <a:ext uri="{FF2B5EF4-FFF2-40B4-BE49-F238E27FC236}">
                <a16:creationId xmlns:a16="http://schemas.microsoft.com/office/drawing/2014/main" id="{CAEAAAF2-9C8B-224F-9295-CBD43AD31176}"/>
              </a:ext>
            </a:extLst>
          </p:cNvPr>
          <p:cNvSpPr>
            <a:spLocks noGrp="1"/>
          </p:cNvSpPr>
          <p:nvPr>
            <p:ph idx="1"/>
          </p:nvPr>
        </p:nvSpPr>
        <p:spPr>
          <a:xfrm>
            <a:off x="4955354" y="2682433"/>
            <a:ext cx="6282169" cy="3215749"/>
          </a:xfrm>
        </p:spPr>
        <p:txBody>
          <a:bodyPr>
            <a:normAutofit lnSpcReduction="10000"/>
          </a:bodyPr>
          <a:lstStyle/>
          <a:p>
            <a:pPr marL="0" indent="0">
              <a:buNone/>
            </a:pPr>
            <a:r>
              <a:rPr lang="da-DK" sz="1700" u="sng" dirty="0"/>
              <a:t>På med idrætstøjet!</a:t>
            </a:r>
          </a:p>
          <a:p>
            <a:pPr marL="0" indent="0">
              <a:buNone/>
            </a:pPr>
            <a:r>
              <a:rPr lang="da-DK" sz="1700" dirty="0"/>
              <a:t>Inddel jer i 3 grupper og sæt 1 gruppe til at gå, 1 gruppe til at løbe i moderat tempo og sidste gruppe til at udføre 100 m sprint.</a:t>
            </a:r>
          </a:p>
          <a:p>
            <a:pPr marL="0" indent="0">
              <a:buNone/>
            </a:pPr>
            <a:r>
              <a:rPr lang="da-DK" sz="1700" dirty="0"/>
              <a:t>Eller sæt alle i samme gruppe, men gennemgå alle 3 niveauer og diskuter efter hver øvelse i forhold til nedenstående spørgsmål. (at foretrække!)</a:t>
            </a:r>
          </a:p>
          <a:p>
            <a:pPr marL="0" indent="0">
              <a:buNone/>
            </a:pPr>
            <a:endParaRPr lang="da-DK" sz="1700" dirty="0"/>
          </a:p>
          <a:p>
            <a:pPr marL="0" indent="0">
              <a:buNone/>
            </a:pPr>
            <a:r>
              <a:rPr lang="da-DK" sz="1700" dirty="0"/>
              <a:t>Diskuter </a:t>
            </a:r>
            <a:r>
              <a:rPr lang="da-DK" sz="1700" b="1" dirty="0"/>
              <a:t>efter aktivitet</a:t>
            </a:r>
            <a:r>
              <a:rPr lang="da-DK" sz="1700" dirty="0"/>
              <a:t>:</a:t>
            </a:r>
          </a:p>
          <a:p>
            <a:r>
              <a:rPr lang="da-DK" sz="1700" dirty="0"/>
              <a:t>Oplevede du muskeltræthed – Hvis, hvordan føltes det?</a:t>
            </a:r>
          </a:p>
          <a:p>
            <a:r>
              <a:rPr lang="da-DK" sz="1700" dirty="0"/>
              <a:t>Hvordan kan denne træthed kobles til energisystemerne og forbrændingen ved bevægelse?</a:t>
            </a:r>
          </a:p>
        </p:txBody>
      </p:sp>
    </p:spTree>
    <p:extLst>
      <p:ext uri="{BB962C8B-B14F-4D97-AF65-F5344CB8AC3E}">
        <p14:creationId xmlns:p14="http://schemas.microsoft.com/office/powerpoint/2010/main" val="9645510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3D279-A9D7-BC45-837A-0D529F4AC377}"/>
              </a:ext>
            </a:extLst>
          </p:cNvPr>
          <p:cNvSpPr>
            <a:spLocks noGrp="1"/>
          </p:cNvSpPr>
          <p:nvPr>
            <p:ph type="title"/>
          </p:nvPr>
        </p:nvSpPr>
        <p:spPr>
          <a:xfrm>
            <a:off x="838200" y="365125"/>
            <a:ext cx="10515600" cy="1325563"/>
          </a:xfrm>
        </p:spPr>
        <p:txBody>
          <a:bodyPr>
            <a:normAutofit/>
          </a:bodyPr>
          <a:lstStyle/>
          <a:p>
            <a:r>
              <a:rPr lang="da-DK" dirty="0">
                <a:solidFill>
                  <a:schemeClr val="bg1"/>
                </a:solidFill>
              </a:rPr>
              <a:t>Tre vigtige råd, hvis du træner meget</a:t>
            </a:r>
          </a:p>
        </p:txBody>
      </p:sp>
      <p:graphicFrame>
        <p:nvGraphicFramePr>
          <p:cNvPr id="5" name="Content Placeholder 2">
            <a:extLst>
              <a:ext uri="{FF2B5EF4-FFF2-40B4-BE49-F238E27FC236}">
                <a16:creationId xmlns:a16="http://schemas.microsoft.com/office/drawing/2014/main" id="{D46681EF-52AD-4AF7-B7C9-FE978B81BBC4}"/>
              </a:ext>
            </a:extLst>
          </p:cNvPr>
          <p:cNvGraphicFramePr>
            <a:graphicFrameLocks noGrp="1"/>
          </p:cNvGraphicFramePr>
          <p:nvPr>
            <p:ph idx="1"/>
            <p:extLst>
              <p:ext uri="{D42A27DB-BD31-4B8C-83A1-F6EECF244321}">
                <p14:modId xmlns:p14="http://schemas.microsoft.com/office/powerpoint/2010/main" val="324255618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606280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6AD7A-BFA3-944D-A1ED-69F2C3C55750}"/>
              </a:ext>
            </a:extLst>
          </p:cNvPr>
          <p:cNvSpPr>
            <a:spLocks noGrp="1"/>
          </p:cNvSpPr>
          <p:nvPr>
            <p:ph type="title"/>
          </p:nvPr>
        </p:nvSpPr>
        <p:spPr/>
        <p:txBody>
          <a:bodyPr/>
          <a:lstStyle/>
          <a:p>
            <a:pPr algn="ctr"/>
            <a:r>
              <a:rPr lang="da-DK" dirty="0"/>
              <a:t>Kostfibre er vigtige!</a:t>
            </a:r>
          </a:p>
        </p:txBody>
      </p:sp>
      <p:sp>
        <p:nvSpPr>
          <p:cNvPr id="3" name="Content Placeholder 2">
            <a:extLst>
              <a:ext uri="{FF2B5EF4-FFF2-40B4-BE49-F238E27FC236}">
                <a16:creationId xmlns:a16="http://schemas.microsoft.com/office/drawing/2014/main" id="{9B85F64D-0A4E-0343-9C65-0CAD28ABA178}"/>
              </a:ext>
            </a:extLst>
          </p:cNvPr>
          <p:cNvSpPr>
            <a:spLocks noGrp="1"/>
          </p:cNvSpPr>
          <p:nvPr>
            <p:ph idx="1"/>
          </p:nvPr>
        </p:nvSpPr>
        <p:spPr/>
        <p:txBody>
          <a:bodyPr/>
          <a:lstStyle/>
          <a:p>
            <a:r>
              <a:rPr lang="da-DK" dirty="0"/>
              <a:t>Der findes klar evidens for at et højt kostfiberindtag reducerer vægtstigning i voksne</a:t>
            </a:r>
          </a:p>
          <a:p>
            <a:pPr marL="0" indent="0">
              <a:buNone/>
            </a:pPr>
            <a:endParaRPr lang="da-DK" dirty="0"/>
          </a:p>
          <a:p>
            <a:r>
              <a:rPr lang="da-DK" dirty="0"/>
              <a:t>De reducerer kolesterolkoncentrationen i blodet</a:t>
            </a:r>
          </a:p>
          <a:p>
            <a:pPr marL="0" indent="0">
              <a:buNone/>
            </a:pPr>
            <a:endParaRPr lang="da-DK" dirty="0"/>
          </a:p>
          <a:p>
            <a:r>
              <a:rPr lang="da-DK" dirty="0"/>
              <a:t>De forebygger en række livsstilssygdomme, som fx hjerte-kar-sygdomme, type-2-diabetes og kræft i tyktarmen</a:t>
            </a:r>
          </a:p>
          <a:p>
            <a:endParaRPr lang="da-DK" dirty="0"/>
          </a:p>
        </p:txBody>
      </p:sp>
    </p:spTree>
    <p:extLst>
      <p:ext uri="{BB962C8B-B14F-4D97-AF65-F5344CB8AC3E}">
        <p14:creationId xmlns:p14="http://schemas.microsoft.com/office/powerpoint/2010/main" val="1992445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AB6777E2-A980-D24C-8305-745D934C8A7E}"/>
              </a:ext>
            </a:extLst>
          </p:cNvPr>
          <p:cNvGrpSpPr>
            <a:grpSpLocks/>
          </p:cNvGrpSpPr>
          <p:nvPr/>
        </p:nvGrpSpPr>
        <p:grpSpPr bwMode="auto">
          <a:xfrm>
            <a:off x="3162300" y="437408"/>
            <a:ext cx="5867400" cy="5334000"/>
            <a:chOff x="816" y="864"/>
            <a:chExt cx="3696" cy="3360"/>
          </a:xfrm>
        </p:grpSpPr>
        <p:sp>
          <p:nvSpPr>
            <p:cNvPr id="5" name="Rectangle 3">
              <a:extLst>
                <a:ext uri="{FF2B5EF4-FFF2-40B4-BE49-F238E27FC236}">
                  <a16:creationId xmlns:a16="http://schemas.microsoft.com/office/drawing/2014/main" id="{6EAD9854-ADA6-0B49-9CCD-D98057613DF8}"/>
                </a:ext>
              </a:extLst>
            </p:cNvPr>
            <p:cNvSpPr>
              <a:spLocks noChangeArrowheads="1"/>
            </p:cNvSpPr>
            <p:nvPr/>
          </p:nvSpPr>
          <p:spPr bwMode="auto">
            <a:xfrm>
              <a:off x="3216" y="1200"/>
              <a:ext cx="1296" cy="576"/>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a-DK" altLang="en-US" sz="2000">
                  <a:latin typeface="Arial" panose="020B0604020202020204" pitchFamily="34" charset="0"/>
                </a:rPr>
                <a:t>Energi</a:t>
              </a:r>
              <a:endParaRPr lang="en-GB" altLang="en-US" sz="2000">
                <a:latin typeface="Arial" panose="020B0604020202020204" pitchFamily="34" charset="0"/>
              </a:endParaRPr>
            </a:p>
          </p:txBody>
        </p:sp>
        <p:sp>
          <p:nvSpPr>
            <p:cNvPr id="6" name="Rectangle 4">
              <a:extLst>
                <a:ext uri="{FF2B5EF4-FFF2-40B4-BE49-F238E27FC236}">
                  <a16:creationId xmlns:a16="http://schemas.microsoft.com/office/drawing/2014/main" id="{ACD24649-B28C-BE48-B75F-35ACD59A4DE4}"/>
                </a:ext>
              </a:extLst>
            </p:cNvPr>
            <p:cNvSpPr>
              <a:spLocks noChangeArrowheads="1"/>
            </p:cNvSpPr>
            <p:nvPr/>
          </p:nvSpPr>
          <p:spPr bwMode="auto">
            <a:xfrm>
              <a:off x="3216" y="1968"/>
              <a:ext cx="1296" cy="576"/>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a-DK" altLang="en-US" sz="2000">
                  <a:latin typeface="Arial" panose="020B0604020202020204" pitchFamily="34" charset="0"/>
                </a:rPr>
                <a:t>Byggemateriale</a:t>
              </a:r>
              <a:endParaRPr lang="en-GB" altLang="en-US" sz="2000">
                <a:latin typeface="Arial" panose="020B0604020202020204" pitchFamily="34" charset="0"/>
              </a:endParaRPr>
            </a:p>
          </p:txBody>
        </p:sp>
        <p:sp>
          <p:nvSpPr>
            <p:cNvPr id="7" name="Rectangle 5">
              <a:extLst>
                <a:ext uri="{FF2B5EF4-FFF2-40B4-BE49-F238E27FC236}">
                  <a16:creationId xmlns:a16="http://schemas.microsoft.com/office/drawing/2014/main" id="{58B3208B-1BF4-BD46-8423-19A1F1EFBE20}"/>
                </a:ext>
              </a:extLst>
            </p:cNvPr>
            <p:cNvSpPr>
              <a:spLocks noChangeArrowheads="1"/>
            </p:cNvSpPr>
            <p:nvPr/>
          </p:nvSpPr>
          <p:spPr bwMode="auto">
            <a:xfrm>
              <a:off x="3216" y="2736"/>
              <a:ext cx="1296" cy="576"/>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a-DK" altLang="en-US" sz="2000">
                  <a:latin typeface="Arial" panose="020B0604020202020204" pitchFamily="34" charset="0"/>
                </a:rPr>
                <a:t>Styring af indre</a:t>
              </a:r>
            </a:p>
            <a:p>
              <a:pPr algn="ctr" eaLnBrk="1" hangingPunct="1">
                <a:spcBef>
                  <a:spcPct val="0"/>
                </a:spcBef>
                <a:buFontTx/>
                <a:buNone/>
              </a:pPr>
              <a:r>
                <a:rPr lang="da-DK" altLang="en-US" sz="2000">
                  <a:latin typeface="Arial" panose="020B0604020202020204" pitchFamily="34" charset="0"/>
                </a:rPr>
                <a:t> mekanismer</a:t>
              </a:r>
              <a:endParaRPr lang="en-GB" altLang="en-US" sz="2000">
                <a:latin typeface="Arial" panose="020B0604020202020204" pitchFamily="34" charset="0"/>
              </a:endParaRPr>
            </a:p>
          </p:txBody>
        </p:sp>
        <p:sp>
          <p:nvSpPr>
            <p:cNvPr id="8" name="Rectangle 6">
              <a:extLst>
                <a:ext uri="{FF2B5EF4-FFF2-40B4-BE49-F238E27FC236}">
                  <a16:creationId xmlns:a16="http://schemas.microsoft.com/office/drawing/2014/main" id="{6311B197-2A58-684B-B0B6-74000A9D6F2B}"/>
                </a:ext>
              </a:extLst>
            </p:cNvPr>
            <p:cNvSpPr>
              <a:spLocks noChangeArrowheads="1"/>
            </p:cNvSpPr>
            <p:nvPr/>
          </p:nvSpPr>
          <p:spPr bwMode="auto">
            <a:xfrm>
              <a:off x="3216" y="3504"/>
              <a:ext cx="1296" cy="576"/>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a-DK" altLang="en-US" sz="2000">
                  <a:latin typeface="Arial" panose="020B0604020202020204" pitchFamily="34" charset="0"/>
                </a:rPr>
                <a:t>Transport</a:t>
              </a:r>
              <a:endParaRPr lang="en-GB" altLang="en-US" sz="2000">
                <a:latin typeface="Arial" panose="020B0604020202020204" pitchFamily="34" charset="0"/>
              </a:endParaRPr>
            </a:p>
          </p:txBody>
        </p:sp>
        <p:sp>
          <p:nvSpPr>
            <p:cNvPr id="9" name="Oval 7">
              <a:extLst>
                <a:ext uri="{FF2B5EF4-FFF2-40B4-BE49-F238E27FC236}">
                  <a16:creationId xmlns:a16="http://schemas.microsoft.com/office/drawing/2014/main" id="{DA22D176-47F3-4844-9054-D74406054E3A}"/>
                </a:ext>
              </a:extLst>
            </p:cNvPr>
            <p:cNvSpPr>
              <a:spLocks noChangeArrowheads="1"/>
            </p:cNvSpPr>
            <p:nvPr/>
          </p:nvSpPr>
          <p:spPr bwMode="auto">
            <a:xfrm>
              <a:off x="1584" y="864"/>
              <a:ext cx="576" cy="576"/>
            </a:xfrm>
            <a:prstGeom prst="ellipse">
              <a:avLst/>
            </a:prstGeom>
            <a:solidFill>
              <a:srgbClr val="99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a-DK" altLang="en-US" sz="1400" b="1">
                  <a:latin typeface="Arial" panose="020B0604020202020204" pitchFamily="34" charset="0"/>
                </a:rPr>
                <a:t>Kulhydrat</a:t>
              </a:r>
              <a:endParaRPr lang="en-GB" altLang="en-US" sz="1400" b="1">
                <a:latin typeface="Arial" panose="020B0604020202020204" pitchFamily="34" charset="0"/>
              </a:endParaRPr>
            </a:p>
          </p:txBody>
        </p:sp>
        <p:sp>
          <p:nvSpPr>
            <p:cNvPr id="10" name="Oval 8">
              <a:extLst>
                <a:ext uri="{FF2B5EF4-FFF2-40B4-BE49-F238E27FC236}">
                  <a16:creationId xmlns:a16="http://schemas.microsoft.com/office/drawing/2014/main" id="{9E2AB489-FF05-D140-8EDC-E4EF0AB5C222}"/>
                </a:ext>
              </a:extLst>
            </p:cNvPr>
            <p:cNvSpPr>
              <a:spLocks noChangeArrowheads="1"/>
            </p:cNvSpPr>
            <p:nvPr/>
          </p:nvSpPr>
          <p:spPr bwMode="auto">
            <a:xfrm>
              <a:off x="864" y="1152"/>
              <a:ext cx="576" cy="576"/>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a-DK" altLang="en-US" sz="1400" b="1">
                  <a:latin typeface="Arial" panose="020B0604020202020204" pitchFamily="34" charset="0"/>
                </a:rPr>
                <a:t>Fedt</a:t>
              </a:r>
              <a:endParaRPr lang="en-GB" altLang="en-US" sz="1400" b="1">
                <a:latin typeface="Arial" panose="020B0604020202020204" pitchFamily="34" charset="0"/>
              </a:endParaRPr>
            </a:p>
          </p:txBody>
        </p:sp>
        <p:sp>
          <p:nvSpPr>
            <p:cNvPr id="11" name="Oval 9">
              <a:extLst>
                <a:ext uri="{FF2B5EF4-FFF2-40B4-BE49-F238E27FC236}">
                  <a16:creationId xmlns:a16="http://schemas.microsoft.com/office/drawing/2014/main" id="{3644A0BC-D080-5141-B74C-6675B03C318C}"/>
                </a:ext>
              </a:extLst>
            </p:cNvPr>
            <p:cNvSpPr>
              <a:spLocks noChangeArrowheads="1"/>
            </p:cNvSpPr>
            <p:nvPr/>
          </p:nvSpPr>
          <p:spPr bwMode="auto">
            <a:xfrm>
              <a:off x="864" y="1824"/>
              <a:ext cx="576" cy="576"/>
            </a:xfrm>
            <a:prstGeom prst="ellipse">
              <a:avLst/>
            </a:prstGeom>
            <a:solidFill>
              <a:srgbClr val="FF66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a-DK" altLang="en-US" sz="1400" b="1">
                  <a:latin typeface="Arial" panose="020B0604020202020204" pitchFamily="34" charset="0"/>
                </a:rPr>
                <a:t>Alkohol</a:t>
              </a:r>
              <a:endParaRPr lang="en-GB" altLang="en-US" sz="1400" b="1">
                <a:latin typeface="Arial" panose="020B0604020202020204" pitchFamily="34" charset="0"/>
              </a:endParaRPr>
            </a:p>
          </p:txBody>
        </p:sp>
        <p:sp>
          <p:nvSpPr>
            <p:cNvPr id="12" name="Oval 10">
              <a:extLst>
                <a:ext uri="{FF2B5EF4-FFF2-40B4-BE49-F238E27FC236}">
                  <a16:creationId xmlns:a16="http://schemas.microsoft.com/office/drawing/2014/main" id="{70FB3056-456A-E94F-8E34-8B2FDFB98D3A}"/>
                </a:ext>
              </a:extLst>
            </p:cNvPr>
            <p:cNvSpPr>
              <a:spLocks noChangeArrowheads="1"/>
            </p:cNvSpPr>
            <p:nvPr/>
          </p:nvSpPr>
          <p:spPr bwMode="auto">
            <a:xfrm>
              <a:off x="1584" y="2016"/>
              <a:ext cx="576" cy="576"/>
            </a:xfrm>
            <a:prstGeom prst="ellipse">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a-DK" altLang="en-US" sz="1400" b="1">
                  <a:latin typeface="Arial" panose="020B0604020202020204" pitchFamily="34" charset="0"/>
                </a:rPr>
                <a:t>Protein</a:t>
              </a:r>
              <a:endParaRPr lang="en-GB" altLang="en-US" sz="1400" b="1">
                <a:latin typeface="Arial" panose="020B0604020202020204" pitchFamily="34" charset="0"/>
              </a:endParaRPr>
            </a:p>
          </p:txBody>
        </p:sp>
        <p:sp>
          <p:nvSpPr>
            <p:cNvPr id="13" name="Oval 11">
              <a:extLst>
                <a:ext uri="{FF2B5EF4-FFF2-40B4-BE49-F238E27FC236}">
                  <a16:creationId xmlns:a16="http://schemas.microsoft.com/office/drawing/2014/main" id="{37D506DB-ABED-4942-939F-D6BBABEC0F4F}"/>
                </a:ext>
              </a:extLst>
            </p:cNvPr>
            <p:cNvSpPr>
              <a:spLocks noChangeArrowheads="1"/>
            </p:cNvSpPr>
            <p:nvPr/>
          </p:nvSpPr>
          <p:spPr bwMode="auto">
            <a:xfrm>
              <a:off x="816" y="2688"/>
              <a:ext cx="576" cy="576"/>
            </a:xfrm>
            <a:prstGeom prst="ellipse">
              <a:avLst/>
            </a:prstGeom>
            <a:solidFill>
              <a:srgbClr val="CCE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a-DK" altLang="en-US" sz="1400" b="1">
                  <a:latin typeface="Arial" panose="020B0604020202020204" pitchFamily="34" charset="0"/>
                </a:rPr>
                <a:t>Mineraler</a:t>
              </a:r>
              <a:endParaRPr lang="en-GB" altLang="en-US" sz="1400" b="1">
                <a:latin typeface="Arial" panose="020B0604020202020204" pitchFamily="34" charset="0"/>
              </a:endParaRPr>
            </a:p>
          </p:txBody>
        </p:sp>
        <p:sp>
          <p:nvSpPr>
            <p:cNvPr id="14" name="Oval 12">
              <a:extLst>
                <a:ext uri="{FF2B5EF4-FFF2-40B4-BE49-F238E27FC236}">
                  <a16:creationId xmlns:a16="http://schemas.microsoft.com/office/drawing/2014/main" id="{BD3E4C0F-D64F-5840-8926-D4BFD53F77C0}"/>
                </a:ext>
              </a:extLst>
            </p:cNvPr>
            <p:cNvSpPr>
              <a:spLocks noChangeArrowheads="1"/>
            </p:cNvSpPr>
            <p:nvPr/>
          </p:nvSpPr>
          <p:spPr bwMode="auto">
            <a:xfrm>
              <a:off x="1584" y="3120"/>
              <a:ext cx="576" cy="576"/>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a-DK" altLang="en-US" sz="1400" b="1">
                  <a:latin typeface="Arial" panose="020B0604020202020204" pitchFamily="34" charset="0"/>
                </a:rPr>
                <a:t>Vitaminer</a:t>
              </a:r>
              <a:endParaRPr lang="en-GB" altLang="en-US" sz="1400" b="1">
                <a:latin typeface="Arial" panose="020B0604020202020204" pitchFamily="34" charset="0"/>
              </a:endParaRPr>
            </a:p>
          </p:txBody>
        </p:sp>
        <p:sp>
          <p:nvSpPr>
            <p:cNvPr id="15" name="Oval 13">
              <a:extLst>
                <a:ext uri="{FF2B5EF4-FFF2-40B4-BE49-F238E27FC236}">
                  <a16:creationId xmlns:a16="http://schemas.microsoft.com/office/drawing/2014/main" id="{3BE16A2F-0A52-5847-AE2B-9BC5B0C7687F}"/>
                </a:ext>
              </a:extLst>
            </p:cNvPr>
            <p:cNvSpPr>
              <a:spLocks noChangeArrowheads="1"/>
            </p:cNvSpPr>
            <p:nvPr/>
          </p:nvSpPr>
          <p:spPr bwMode="auto">
            <a:xfrm>
              <a:off x="816" y="3648"/>
              <a:ext cx="576" cy="576"/>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a-DK" altLang="en-US" sz="1400" b="1">
                  <a:latin typeface="Arial" panose="020B0604020202020204" pitchFamily="34" charset="0"/>
                </a:rPr>
                <a:t>Vand</a:t>
              </a:r>
              <a:endParaRPr lang="en-GB" altLang="en-US" sz="1400" b="1">
                <a:latin typeface="Arial" panose="020B0604020202020204" pitchFamily="34" charset="0"/>
              </a:endParaRPr>
            </a:p>
          </p:txBody>
        </p:sp>
        <p:sp>
          <p:nvSpPr>
            <p:cNvPr id="16" name="Line 14">
              <a:extLst>
                <a:ext uri="{FF2B5EF4-FFF2-40B4-BE49-F238E27FC236}">
                  <a16:creationId xmlns:a16="http://schemas.microsoft.com/office/drawing/2014/main" id="{2D23680D-C1B3-6246-9F86-AA8E6D46EDF0}"/>
                </a:ext>
              </a:extLst>
            </p:cNvPr>
            <p:cNvSpPr>
              <a:spLocks noChangeShapeType="1"/>
            </p:cNvSpPr>
            <p:nvPr/>
          </p:nvSpPr>
          <p:spPr bwMode="auto">
            <a:xfrm>
              <a:off x="2160" y="1248"/>
              <a:ext cx="1056"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17" name="Line 15">
              <a:extLst>
                <a:ext uri="{FF2B5EF4-FFF2-40B4-BE49-F238E27FC236}">
                  <a16:creationId xmlns:a16="http://schemas.microsoft.com/office/drawing/2014/main" id="{2F8FC7BD-B04C-DF4C-8CDB-24D1B970343E}"/>
                </a:ext>
              </a:extLst>
            </p:cNvPr>
            <p:cNvSpPr>
              <a:spLocks noChangeShapeType="1"/>
            </p:cNvSpPr>
            <p:nvPr/>
          </p:nvSpPr>
          <p:spPr bwMode="auto">
            <a:xfrm>
              <a:off x="1440" y="1488"/>
              <a:ext cx="17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18" name="Line 16">
              <a:extLst>
                <a:ext uri="{FF2B5EF4-FFF2-40B4-BE49-F238E27FC236}">
                  <a16:creationId xmlns:a16="http://schemas.microsoft.com/office/drawing/2014/main" id="{D5B3DA90-FDBA-7B47-A9B9-4989C0B6F30E}"/>
                </a:ext>
              </a:extLst>
            </p:cNvPr>
            <p:cNvSpPr>
              <a:spLocks noChangeShapeType="1"/>
            </p:cNvSpPr>
            <p:nvPr/>
          </p:nvSpPr>
          <p:spPr bwMode="auto">
            <a:xfrm flipV="1">
              <a:off x="1440" y="1488"/>
              <a:ext cx="1776" cy="4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dirty="0"/>
            </a:p>
          </p:txBody>
        </p:sp>
        <p:sp>
          <p:nvSpPr>
            <p:cNvPr id="19" name="Line 17">
              <a:extLst>
                <a:ext uri="{FF2B5EF4-FFF2-40B4-BE49-F238E27FC236}">
                  <a16:creationId xmlns:a16="http://schemas.microsoft.com/office/drawing/2014/main" id="{A30125EC-F1B3-9947-9456-7B6504B46D21}"/>
                </a:ext>
              </a:extLst>
            </p:cNvPr>
            <p:cNvSpPr>
              <a:spLocks noChangeShapeType="1"/>
            </p:cNvSpPr>
            <p:nvPr/>
          </p:nvSpPr>
          <p:spPr bwMode="auto">
            <a:xfrm flipV="1">
              <a:off x="2112" y="1488"/>
              <a:ext cx="1104" cy="6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20" name="Line 18">
              <a:extLst>
                <a:ext uri="{FF2B5EF4-FFF2-40B4-BE49-F238E27FC236}">
                  <a16:creationId xmlns:a16="http://schemas.microsoft.com/office/drawing/2014/main" id="{A99C9B87-645A-D343-ADFA-2A69F6849EE2}"/>
                </a:ext>
              </a:extLst>
            </p:cNvPr>
            <p:cNvSpPr>
              <a:spLocks noChangeShapeType="1"/>
            </p:cNvSpPr>
            <p:nvPr/>
          </p:nvSpPr>
          <p:spPr bwMode="auto">
            <a:xfrm>
              <a:off x="2160" y="2304"/>
              <a:ext cx="105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21" name="Line 19">
              <a:extLst>
                <a:ext uri="{FF2B5EF4-FFF2-40B4-BE49-F238E27FC236}">
                  <a16:creationId xmlns:a16="http://schemas.microsoft.com/office/drawing/2014/main" id="{E6A312E2-4568-B247-8D3A-722BA919F926}"/>
                </a:ext>
              </a:extLst>
            </p:cNvPr>
            <p:cNvSpPr>
              <a:spLocks noChangeShapeType="1"/>
            </p:cNvSpPr>
            <p:nvPr/>
          </p:nvSpPr>
          <p:spPr bwMode="auto">
            <a:xfrm flipV="1">
              <a:off x="1392" y="2304"/>
              <a:ext cx="1824"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22" name="Line 20">
              <a:extLst>
                <a:ext uri="{FF2B5EF4-FFF2-40B4-BE49-F238E27FC236}">
                  <a16:creationId xmlns:a16="http://schemas.microsoft.com/office/drawing/2014/main" id="{986BA77E-5BAA-9449-89DA-8BBECC78BEBC}"/>
                </a:ext>
              </a:extLst>
            </p:cNvPr>
            <p:cNvSpPr>
              <a:spLocks noChangeShapeType="1"/>
            </p:cNvSpPr>
            <p:nvPr/>
          </p:nvSpPr>
          <p:spPr bwMode="auto">
            <a:xfrm>
              <a:off x="1392" y="2928"/>
              <a:ext cx="18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23" name="Line 21">
              <a:extLst>
                <a:ext uri="{FF2B5EF4-FFF2-40B4-BE49-F238E27FC236}">
                  <a16:creationId xmlns:a16="http://schemas.microsoft.com/office/drawing/2014/main" id="{375C44E3-A7D2-A04D-B782-9F867098FC70}"/>
                </a:ext>
              </a:extLst>
            </p:cNvPr>
            <p:cNvSpPr>
              <a:spLocks noChangeShapeType="1"/>
            </p:cNvSpPr>
            <p:nvPr/>
          </p:nvSpPr>
          <p:spPr bwMode="auto">
            <a:xfrm flipV="1">
              <a:off x="2160" y="2928"/>
              <a:ext cx="1056"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24" name="Line 22">
              <a:extLst>
                <a:ext uri="{FF2B5EF4-FFF2-40B4-BE49-F238E27FC236}">
                  <a16:creationId xmlns:a16="http://schemas.microsoft.com/office/drawing/2014/main" id="{406AD749-F897-4941-A090-73C5873927A9}"/>
                </a:ext>
              </a:extLst>
            </p:cNvPr>
            <p:cNvSpPr>
              <a:spLocks noChangeShapeType="1"/>
            </p:cNvSpPr>
            <p:nvPr/>
          </p:nvSpPr>
          <p:spPr bwMode="auto">
            <a:xfrm>
              <a:off x="1392" y="3936"/>
              <a:ext cx="18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25" name="Line 23">
              <a:extLst>
                <a:ext uri="{FF2B5EF4-FFF2-40B4-BE49-F238E27FC236}">
                  <a16:creationId xmlns:a16="http://schemas.microsoft.com/office/drawing/2014/main" id="{7D3BD127-751E-CE4C-86A9-B36772407CE3}"/>
                </a:ext>
              </a:extLst>
            </p:cNvPr>
            <p:cNvSpPr>
              <a:spLocks noChangeShapeType="1"/>
            </p:cNvSpPr>
            <p:nvPr/>
          </p:nvSpPr>
          <p:spPr bwMode="auto">
            <a:xfrm flipV="1">
              <a:off x="1248" y="3456"/>
              <a:ext cx="336" cy="24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26" name="Line 24">
              <a:extLst>
                <a:ext uri="{FF2B5EF4-FFF2-40B4-BE49-F238E27FC236}">
                  <a16:creationId xmlns:a16="http://schemas.microsoft.com/office/drawing/2014/main" id="{6EF74FCB-30D5-4D4F-896A-3823EAFF2CD0}"/>
                </a:ext>
              </a:extLst>
            </p:cNvPr>
            <p:cNvSpPr>
              <a:spLocks noChangeShapeType="1"/>
            </p:cNvSpPr>
            <p:nvPr/>
          </p:nvSpPr>
          <p:spPr bwMode="auto">
            <a:xfrm flipV="1">
              <a:off x="2016" y="2304"/>
              <a:ext cx="1200" cy="86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grpSp>
      <p:cxnSp>
        <p:nvCxnSpPr>
          <p:cNvPr id="3" name="Straight Connector 2">
            <a:extLst>
              <a:ext uri="{FF2B5EF4-FFF2-40B4-BE49-F238E27FC236}">
                <a16:creationId xmlns:a16="http://schemas.microsoft.com/office/drawing/2014/main" id="{48068ED2-E529-184D-854D-BC248EEAB6C6}"/>
              </a:ext>
            </a:extLst>
          </p:cNvPr>
          <p:cNvCxnSpPr>
            <a:cxnSpLocks/>
            <a:stCxn id="17" idx="0"/>
            <a:endCxn id="21" idx="1"/>
          </p:cNvCxnSpPr>
          <p:nvPr/>
        </p:nvCxnSpPr>
        <p:spPr>
          <a:xfrm>
            <a:off x="4152900" y="1428008"/>
            <a:ext cx="281940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Doughnut 26">
            <a:extLst>
              <a:ext uri="{FF2B5EF4-FFF2-40B4-BE49-F238E27FC236}">
                <a16:creationId xmlns:a16="http://schemas.microsoft.com/office/drawing/2014/main" id="{9900E2DB-743D-384F-AB11-DB98453B5909}"/>
              </a:ext>
            </a:extLst>
          </p:cNvPr>
          <p:cNvSpPr/>
          <p:nvPr/>
        </p:nvSpPr>
        <p:spPr>
          <a:xfrm>
            <a:off x="3009900" y="629283"/>
            <a:ext cx="1371600" cy="1433725"/>
          </a:xfrm>
          <a:prstGeom prst="donut">
            <a:avLst>
              <a:gd name="adj" fmla="val 865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highlight>
                <a:srgbClr val="FF0000"/>
              </a:highlight>
            </a:endParaRPr>
          </a:p>
        </p:txBody>
      </p:sp>
      <p:sp>
        <p:nvSpPr>
          <p:cNvPr id="29" name="TextBox 28">
            <a:extLst>
              <a:ext uri="{FF2B5EF4-FFF2-40B4-BE49-F238E27FC236}">
                <a16:creationId xmlns:a16="http://schemas.microsoft.com/office/drawing/2014/main" id="{0980F160-9671-8244-9113-9931C1FFAC3C}"/>
              </a:ext>
            </a:extLst>
          </p:cNvPr>
          <p:cNvSpPr txBox="1"/>
          <p:nvPr/>
        </p:nvSpPr>
        <p:spPr>
          <a:xfrm>
            <a:off x="7810183" y="6204398"/>
            <a:ext cx="4061305" cy="369332"/>
          </a:xfrm>
          <a:prstGeom prst="rect">
            <a:avLst/>
          </a:prstGeom>
          <a:noFill/>
        </p:spPr>
        <p:txBody>
          <a:bodyPr wrap="none" rtlCol="0">
            <a:spAutoFit/>
          </a:bodyPr>
          <a:lstStyle/>
          <a:p>
            <a:r>
              <a:rPr lang="da-DK" dirty="0"/>
              <a:t>Kilde: Madens opgave, Fødevarestyrelsen</a:t>
            </a:r>
          </a:p>
        </p:txBody>
      </p:sp>
    </p:spTree>
    <p:extLst>
      <p:ext uri="{BB962C8B-B14F-4D97-AF65-F5344CB8AC3E}">
        <p14:creationId xmlns:p14="http://schemas.microsoft.com/office/powerpoint/2010/main" val="387362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901E6-A290-2A4C-9580-017C7D045E68}"/>
              </a:ext>
            </a:extLst>
          </p:cNvPr>
          <p:cNvSpPr>
            <a:spLocks noGrp="1"/>
          </p:cNvSpPr>
          <p:nvPr>
            <p:ph type="title"/>
          </p:nvPr>
        </p:nvSpPr>
        <p:spPr>
          <a:xfrm>
            <a:off x="234364" y="-70980"/>
            <a:ext cx="10515600" cy="1325563"/>
          </a:xfrm>
        </p:spPr>
        <p:txBody>
          <a:bodyPr/>
          <a:lstStyle/>
          <a:p>
            <a:r>
              <a:rPr lang="da-DK" dirty="0"/>
              <a:t>Fedt</a:t>
            </a:r>
          </a:p>
        </p:txBody>
      </p:sp>
      <p:pic>
        <p:nvPicPr>
          <p:cNvPr id="5" name="Picture 4">
            <a:extLst>
              <a:ext uri="{FF2B5EF4-FFF2-40B4-BE49-F238E27FC236}">
                <a16:creationId xmlns:a16="http://schemas.microsoft.com/office/drawing/2014/main" id="{94CD787F-8D8A-7E4F-A9E6-56C07ADA635E}"/>
              </a:ext>
            </a:extLst>
          </p:cNvPr>
          <p:cNvPicPr>
            <a:picLocks noChangeAspect="1"/>
          </p:cNvPicPr>
          <p:nvPr/>
        </p:nvPicPr>
        <p:blipFill>
          <a:blip r:embed="rId3"/>
          <a:stretch>
            <a:fillRect/>
          </a:stretch>
        </p:blipFill>
        <p:spPr>
          <a:xfrm>
            <a:off x="5879442" y="311643"/>
            <a:ext cx="5460573" cy="6183827"/>
          </a:xfrm>
          <a:prstGeom prst="rect">
            <a:avLst/>
          </a:prstGeom>
        </p:spPr>
      </p:pic>
      <p:sp>
        <p:nvSpPr>
          <p:cNvPr id="8" name="Curved Up Arrow 7">
            <a:extLst>
              <a:ext uri="{FF2B5EF4-FFF2-40B4-BE49-F238E27FC236}">
                <a16:creationId xmlns:a16="http://schemas.microsoft.com/office/drawing/2014/main" id="{30D59547-F6DC-C14A-84F6-2AC620B4063C}"/>
              </a:ext>
            </a:extLst>
          </p:cNvPr>
          <p:cNvSpPr/>
          <p:nvPr/>
        </p:nvSpPr>
        <p:spPr>
          <a:xfrm rot="10800000">
            <a:off x="2243138" y="375874"/>
            <a:ext cx="3471496" cy="878709"/>
          </a:xfrm>
          <a:prstGeom prst="curvedUpArrow">
            <a:avLst>
              <a:gd name="adj1" fmla="val 0"/>
              <a:gd name="adj2" fmla="val 50000"/>
              <a:gd name="adj3" fmla="val 25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9" name="Oval 8">
            <a:extLst>
              <a:ext uri="{FF2B5EF4-FFF2-40B4-BE49-F238E27FC236}">
                <a16:creationId xmlns:a16="http://schemas.microsoft.com/office/drawing/2014/main" id="{85FE3D9C-1C52-2944-AACE-4C6C5D978FB8}"/>
              </a:ext>
            </a:extLst>
          </p:cNvPr>
          <p:cNvSpPr/>
          <p:nvPr/>
        </p:nvSpPr>
        <p:spPr>
          <a:xfrm rot="20885509">
            <a:off x="956244" y="1107347"/>
            <a:ext cx="357187" cy="32861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Oval 10">
            <a:extLst>
              <a:ext uri="{FF2B5EF4-FFF2-40B4-BE49-F238E27FC236}">
                <a16:creationId xmlns:a16="http://schemas.microsoft.com/office/drawing/2014/main" id="{999DB0F5-6BC8-964D-9BA7-552A5F04467B}"/>
              </a:ext>
            </a:extLst>
          </p:cNvPr>
          <p:cNvSpPr/>
          <p:nvPr/>
        </p:nvSpPr>
        <p:spPr>
          <a:xfrm rot="20885509">
            <a:off x="1108644" y="1259747"/>
            <a:ext cx="357187" cy="32861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Oval 11">
            <a:extLst>
              <a:ext uri="{FF2B5EF4-FFF2-40B4-BE49-F238E27FC236}">
                <a16:creationId xmlns:a16="http://schemas.microsoft.com/office/drawing/2014/main" id="{42CD8644-4990-7443-A172-10B80F232EF0}"/>
              </a:ext>
            </a:extLst>
          </p:cNvPr>
          <p:cNvSpPr/>
          <p:nvPr/>
        </p:nvSpPr>
        <p:spPr>
          <a:xfrm rot="20885509">
            <a:off x="1261044" y="1412147"/>
            <a:ext cx="357187" cy="32861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Oval 12">
            <a:extLst>
              <a:ext uri="{FF2B5EF4-FFF2-40B4-BE49-F238E27FC236}">
                <a16:creationId xmlns:a16="http://schemas.microsoft.com/office/drawing/2014/main" id="{2E0D6FF7-8CD6-AA49-A798-E40E93F16755}"/>
              </a:ext>
            </a:extLst>
          </p:cNvPr>
          <p:cNvSpPr/>
          <p:nvPr/>
        </p:nvSpPr>
        <p:spPr>
          <a:xfrm rot="20885509">
            <a:off x="1413444" y="1564547"/>
            <a:ext cx="357187" cy="32861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Oval 13">
            <a:extLst>
              <a:ext uri="{FF2B5EF4-FFF2-40B4-BE49-F238E27FC236}">
                <a16:creationId xmlns:a16="http://schemas.microsoft.com/office/drawing/2014/main" id="{F1983DFB-E00F-1648-BCF1-A42B41BAF527}"/>
              </a:ext>
            </a:extLst>
          </p:cNvPr>
          <p:cNvSpPr/>
          <p:nvPr/>
        </p:nvSpPr>
        <p:spPr>
          <a:xfrm rot="20885509">
            <a:off x="1565844" y="1716947"/>
            <a:ext cx="357187" cy="32861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Oval 14">
            <a:extLst>
              <a:ext uri="{FF2B5EF4-FFF2-40B4-BE49-F238E27FC236}">
                <a16:creationId xmlns:a16="http://schemas.microsoft.com/office/drawing/2014/main" id="{A3B111E4-4F25-0341-B8C5-0F0BD7A6910F}"/>
              </a:ext>
            </a:extLst>
          </p:cNvPr>
          <p:cNvSpPr/>
          <p:nvPr/>
        </p:nvSpPr>
        <p:spPr>
          <a:xfrm rot="20885509">
            <a:off x="1718244" y="1869347"/>
            <a:ext cx="357187" cy="32861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Oval 15">
            <a:extLst>
              <a:ext uri="{FF2B5EF4-FFF2-40B4-BE49-F238E27FC236}">
                <a16:creationId xmlns:a16="http://schemas.microsoft.com/office/drawing/2014/main" id="{5B722752-93A3-BF4D-9D0D-7656F9A78F52}"/>
              </a:ext>
            </a:extLst>
          </p:cNvPr>
          <p:cNvSpPr/>
          <p:nvPr/>
        </p:nvSpPr>
        <p:spPr>
          <a:xfrm rot="20885509">
            <a:off x="1870644" y="2021747"/>
            <a:ext cx="357187" cy="32861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Oval 16">
            <a:extLst>
              <a:ext uri="{FF2B5EF4-FFF2-40B4-BE49-F238E27FC236}">
                <a16:creationId xmlns:a16="http://schemas.microsoft.com/office/drawing/2014/main" id="{9CDC5CB8-DDD3-E241-874C-6E6C93BCC93D}"/>
              </a:ext>
            </a:extLst>
          </p:cNvPr>
          <p:cNvSpPr/>
          <p:nvPr/>
        </p:nvSpPr>
        <p:spPr>
          <a:xfrm rot="20885509">
            <a:off x="2023044" y="2174147"/>
            <a:ext cx="357187" cy="32861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Oval 17">
            <a:extLst>
              <a:ext uri="{FF2B5EF4-FFF2-40B4-BE49-F238E27FC236}">
                <a16:creationId xmlns:a16="http://schemas.microsoft.com/office/drawing/2014/main" id="{A0899C53-C352-B84A-91AA-C195173C7BD1}"/>
              </a:ext>
            </a:extLst>
          </p:cNvPr>
          <p:cNvSpPr/>
          <p:nvPr/>
        </p:nvSpPr>
        <p:spPr>
          <a:xfrm>
            <a:off x="2729647" y="1459816"/>
            <a:ext cx="357187" cy="32861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TextBox 21">
            <a:extLst>
              <a:ext uri="{FF2B5EF4-FFF2-40B4-BE49-F238E27FC236}">
                <a16:creationId xmlns:a16="http://schemas.microsoft.com/office/drawing/2014/main" id="{CF17FAF7-7C87-694B-ACED-6976ABCA9A6A}"/>
              </a:ext>
            </a:extLst>
          </p:cNvPr>
          <p:cNvSpPr txBox="1"/>
          <p:nvPr/>
        </p:nvSpPr>
        <p:spPr>
          <a:xfrm rot="20800068">
            <a:off x="3167796" y="2266195"/>
            <a:ext cx="1032462" cy="369332"/>
          </a:xfrm>
          <a:prstGeom prst="rect">
            <a:avLst/>
          </a:prstGeom>
          <a:noFill/>
        </p:spPr>
        <p:txBody>
          <a:bodyPr wrap="none" rtlCol="0">
            <a:spAutoFit/>
          </a:bodyPr>
          <a:lstStyle/>
          <a:p>
            <a:r>
              <a:rPr lang="da-DK" dirty="0"/>
              <a:t>Umættet</a:t>
            </a:r>
          </a:p>
        </p:txBody>
      </p:sp>
      <p:sp>
        <p:nvSpPr>
          <p:cNvPr id="23" name="Oval 22">
            <a:extLst>
              <a:ext uri="{FF2B5EF4-FFF2-40B4-BE49-F238E27FC236}">
                <a16:creationId xmlns:a16="http://schemas.microsoft.com/office/drawing/2014/main" id="{BCC44B35-B5D1-D44B-91F3-714594ADF046}"/>
              </a:ext>
            </a:extLst>
          </p:cNvPr>
          <p:cNvSpPr/>
          <p:nvPr/>
        </p:nvSpPr>
        <p:spPr>
          <a:xfrm>
            <a:off x="2882047" y="1612216"/>
            <a:ext cx="357187" cy="32861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Oval 23">
            <a:extLst>
              <a:ext uri="{FF2B5EF4-FFF2-40B4-BE49-F238E27FC236}">
                <a16:creationId xmlns:a16="http://schemas.microsoft.com/office/drawing/2014/main" id="{7AC1B400-EA89-B646-97BD-85B62141DBCE}"/>
              </a:ext>
            </a:extLst>
          </p:cNvPr>
          <p:cNvSpPr/>
          <p:nvPr/>
        </p:nvSpPr>
        <p:spPr>
          <a:xfrm>
            <a:off x="3034447" y="1764616"/>
            <a:ext cx="357187" cy="32861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Oval 24">
            <a:extLst>
              <a:ext uri="{FF2B5EF4-FFF2-40B4-BE49-F238E27FC236}">
                <a16:creationId xmlns:a16="http://schemas.microsoft.com/office/drawing/2014/main" id="{B8F470D5-46D3-9448-B821-0065A1B0DCA5}"/>
              </a:ext>
            </a:extLst>
          </p:cNvPr>
          <p:cNvSpPr/>
          <p:nvPr/>
        </p:nvSpPr>
        <p:spPr>
          <a:xfrm>
            <a:off x="3186847" y="1917016"/>
            <a:ext cx="357187" cy="32861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Oval 25">
            <a:extLst>
              <a:ext uri="{FF2B5EF4-FFF2-40B4-BE49-F238E27FC236}">
                <a16:creationId xmlns:a16="http://schemas.microsoft.com/office/drawing/2014/main" id="{C38BFFC4-F731-B64A-BD9C-9AC18BE6EF4E}"/>
              </a:ext>
            </a:extLst>
          </p:cNvPr>
          <p:cNvSpPr/>
          <p:nvPr/>
        </p:nvSpPr>
        <p:spPr>
          <a:xfrm>
            <a:off x="3365440" y="1824124"/>
            <a:ext cx="357187" cy="32861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Oval 26">
            <a:extLst>
              <a:ext uri="{FF2B5EF4-FFF2-40B4-BE49-F238E27FC236}">
                <a16:creationId xmlns:a16="http://schemas.microsoft.com/office/drawing/2014/main" id="{D6C2A4EF-84AD-0E4E-8662-655A7400C7EC}"/>
              </a:ext>
            </a:extLst>
          </p:cNvPr>
          <p:cNvSpPr/>
          <p:nvPr/>
        </p:nvSpPr>
        <p:spPr>
          <a:xfrm>
            <a:off x="3540004" y="1701436"/>
            <a:ext cx="357187" cy="32861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Oval 27">
            <a:extLst>
              <a:ext uri="{FF2B5EF4-FFF2-40B4-BE49-F238E27FC236}">
                <a16:creationId xmlns:a16="http://schemas.microsoft.com/office/drawing/2014/main" id="{9B6472C6-D950-6847-B358-1A9772DB5FC5}"/>
              </a:ext>
            </a:extLst>
          </p:cNvPr>
          <p:cNvSpPr/>
          <p:nvPr/>
        </p:nvSpPr>
        <p:spPr>
          <a:xfrm>
            <a:off x="3708842" y="1583576"/>
            <a:ext cx="357187" cy="32861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Oval 28">
            <a:extLst>
              <a:ext uri="{FF2B5EF4-FFF2-40B4-BE49-F238E27FC236}">
                <a16:creationId xmlns:a16="http://schemas.microsoft.com/office/drawing/2014/main" id="{C714D4A1-D11D-1145-9E9B-CF9E8BE9D979}"/>
              </a:ext>
            </a:extLst>
          </p:cNvPr>
          <p:cNvSpPr/>
          <p:nvPr/>
        </p:nvSpPr>
        <p:spPr>
          <a:xfrm>
            <a:off x="3853866" y="1478200"/>
            <a:ext cx="357187" cy="32861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TextBox 29">
            <a:extLst>
              <a:ext uri="{FF2B5EF4-FFF2-40B4-BE49-F238E27FC236}">
                <a16:creationId xmlns:a16="http://schemas.microsoft.com/office/drawing/2014/main" id="{4C7B11DA-704A-4E47-829B-228CF694BC4D}"/>
              </a:ext>
            </a:extLst>
          </p:cNvPr>
          <p:cNvSpPr txBox="1"/>
          <p:nvPr/>
        </p:nvSpPr>
        <p:spPr>
          <a:xfrm rot="871808">
            <a:off x="1073676" y="2475658"/>
            <a:ext cx="897810" cy="369332"/>
          </a:xfrm>
          <a:prstGeom prst="rect">
            <a:avLst/>
          </a:prstGeom>
          <a:noFill/>
        </p:spPr>
        <p:txBody>
          <a:bodyPr wrap="none" rtlCol="0">
            <a:spAutoFit/>
          </a:bodyPr>
          <a:lstStyle/>
          <a:p>
            <a:r>
              <a:rPr lang="da-DK" dirty="0"/>
              <a:t>Mættet</a:t>
            </a:r>
          </a:p>
        </p:txBody>
      </p:sp>
      <p:sp>
        <p:nvSpPr>
          <p:cNvPr id="31" name="Down Arrow 30">
            <a:extLst>
              <a:ext uri="{FF2B5EF4-FFF2-40B4-BE49-F238E27FC236}">
                <a16:creationId xmlns:a16="http://schemas.microsoft.com/office/drawing/2014/main" id="{A374CE99-4C7D-8840-99A5-7B2B5922B92E}"/>
              </a:ext>
            </a:extLst>
          </p:cNvPr>
          <p:cNvSpPr/>
          <p:nvPr/>
        </p:nvSpPr>
        <p:spPr>
          <a:xfrm>
            <a:off x="2390060" y="2888278"/>
            <a:ext cx="497948" cy="901703"/>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 name="TextBox 31">
            <a:extLst>
              <a:ext uri="{FF2B5EF4-FFF2-40B4-BE49-F238E27FC236}">
                <a16:creationId xmlns:a16="http://schemas.microsoft.com/office/drawing/2014/main" id="{969B677F-5ABD-D84C-BBA7-7012B0AAFABF}"/>
              </a:ext>
            </a:extLst>
          </p:cNvPr>
          <p:cNvSpPr txBox="1"/>
          <p:nvPr/>
        </p:nvSpPr>
        <p:spPr>
          <a:xfrm>
            <a:off x="2870670" y="3106089"/>
            <a:ext cx="1157817" cy="369332"/>
          </a:xfrm>
          <a:prstGeom prst="rect">
            <a:avLst/>
          </a:prstGeom>
          <a:noFill/>
        </p:spPr>
        <p:txBody>
          <a:bodyPr wrap="none" rtlCol="0">
            <a:spAutoFit/>
          </a:bodyPr>
          <a:lstStyle/>
          <a:p>
            <a:r>
              <a:rPr lang="da-DK" dirty="0"/>
              <a:t>Fordøjelse</a:t>
            </a:r>
          </a:p>
        </p:txBody>
      </p:sp>
      <p:sp>
        <p:nvSpPr>
          <p:cNvPr id="33" name="Oval 32">
            <a:extLst>
              <a:ext uri="{FF2B5EF4-FFF2-40B4-BE49-F238E27FC236}">
                <a16:creationId xmlns:a16="http://schemas.microsoft.com/office/drawing/2014/main" id="{0BF09D6E-7352-7546-B6F6-EEF859DF6941}"/>
              </a:ext>
            </a:extLst>
          </p:cNvPr>
          <p:cNvSpPr/>
          <p:nvPr/>
        </p:nvSpPr>
        <p:spPr>
          <a:xfrm>
            <a:off x="1858639" y="3924706"/>
            <a:ext cx="357187" cy="32861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4" name="Oval 33">
            <a:extLst>
              <a:ext uri="{FF2B5EF4-FFF2-40B4-BE49-F238E27FC236}">
                <a16:creationId xmlns:a16="http://schemas.microsoft.com/office/drawing/2014/main" id="{97C6E98F-05FB-D147-BDFF-6D248726C382}"/>
              </a:ext>
            </a:extLst>
          </p:cNvPr>
          <p:cNvSpPr/>
          <p:nvPr/>
        </p:nvSpPr>
        <p:spPr>
          <a:xfrm>
            <a:off x="2475973" y="4148170"/>
            <a:ext cx="357187" cy="32861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 name="Oval 34">
            <a:extLst>
              <a:ext uri="{FF2B5EF4-FFF2-40B4-BE49-F238E27FC236}">
                <a16:creationId xmlns:a16="http://schemas.microsoft.com/office/drawing/2014/main" id="{A891DAD4-1C25-9B40-BA92-405EE035C527}"/>
              </a:ext>
            </a:extLst>
          </p:cNvPr>
          <p:cNvSpPr/>
          <p:nvPr/>
        </p:nvSpPr>
        <p:spPr>
          <a:xfrm>
            <a:off x="3061304" y="3983863"/>
            <a:ext cx="357187" cy="32861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 name="Oval 35">
            <a:extLst>
              <a:ext uri="{FF2B5EF4-FFF2-40B4-BE49-F238E27FC236}">
                <a16:creationId xmlns:a16="http://schemas.microsoft.com/office/drawing/2014/main" id="{A791E12E-1747-184D-9F47-5B7E9801F633}"/>
              </a:ext>
            </a:extLst>
          </p:cNvPr>
          <p:cNvSpPr/>
          <p:nvPr/>
        </p:nvSpPr>
        <p:spPr>
          <a:xfrm>
            <a:off x="3643516" y="4253319"/>
            <a:ext cx="357187" cy="32861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Oval 36">
            <a:extLst>
              <a:ext uri="{FF2B5EF4-FFF2-40B4-BE49-F238E27FC236}">
                <a16:creationId xmlns:a16="http://schemas.microsoft.com/office/drawing/2014/main" id="{650F6B14-0B5D-A641-B5C2-E5A967201246}"/>
              </a:ext>
            </a:extLst>
          </p:cNvPr>
          <p:cNvSpPr/>
          <p:nvPr/>
        </p:nvSpPr>
        <p:spPr>
          <a:xfrm>
            <a:off x="1930543" y="4367947"/>
            <a:ext cx="357187" cy="32861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Oval 37">
            <a:extLst>
              <a:ext uri="{FF2B5EF4-FFF2-40B4-BE49-F238E27FC236}">
                <a16:creationId xmlns:a16="http://schemas.microsoft.com/office/drawing/2014/main" id="{4E77B8DA-C7C5-BE41-97AF-4DF29FEFF781}"/>
              </a:ext>
            </a:extLst>
          </p:cNvPr>
          <p:cNvSpPr/>
          <p:nvPr/>
        </p:nvSpPr>
        <p:spPr>
          <a:xfrm>
            <a:off x="3584516" y="3791776"/>
            <a:ext cx="357187" cy="32861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 name="Oval 38">
            <a:extLst>
              <a:ext uri="{FF2B5EF4-FFF2-40B4-BE49-F238E27FC236}">
                <a16:creationId xmlns:a16="http://schemas.microsoft.com/office/drawing/2014/main" id="{EFFC0DA5-2413-9943-840C-41EC2F154BB1}"/>
              </a:ext>
            </a:extLst>
          </p:cNvPr>
          <p:cNvSpPr/>
          <p:nvPr/>
        </p:nvSpPr>
        <p:spPr>
          <a:xfrm>
            <a:off x="1313312" y="4203640"/>
            <a:ext cx="357187" cy="32861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0" name="Down Arrow 39">
            <a:extLst>
              <a:ext uri="{FF2B5EF4-FFF2-40B4-BE49-F238E27FC236}">
                <a16:creationId xmlns:a16="http://schemas.microsoft.com/office/drawing/2014/main" id="{D50A0564-4017-7142-BBE9-CCF5E7B91494}"/>
              </a:ext>
            </a:extLst>
          </p:cNvPr>
          <p:cNvSpPr/>
          <p:nvPr/>
        </p:nvSpPr>
        <p:spPr>
          <a:xfrm rot="2680048">
            <a:off x="1930042" y="4737668"/>
            <a:ext cx="498385" cy="901703"/>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 name="TextBox 40">
            <a:extLst>
              <a:ext uri="{FF2B5EF4-FFF2-40B4-BE49-F238E27FC236}">
                <a16:creationId xmlns:a16="http://schemas.microsoft.com/office/drawing/2014/main" id="{F9563F31-65F9-4043-9499-C80994D37045}"/>
              </a:ext>
            </a:extLst>
          </p:cNvPr>
          <p:cNvSpPr txBox="1"/>
          <p:nvPr/>
        </p:nvSpPr>
        <p:spPr>
          <a:xfrm>
            <a:off x="134162" y="6061354"/>
            <a:ext cx="2498441" cy="646331"/>
          </a:xfrm>
          <a:prstGeom prst="rect">
            <a:avLst/>
          </a:prstGeom>
          <a:noFill/>
        </p:spPr>
        <p:txBody>
          <a:bodyPr wrap="none" rtlCol="0">
            <a:spAutoFit/>
          </a:bodyPr>
          <a:lstStyle/>
          <a:p>
            <a:endParaRPr lang="da-DK" dirty="0"/>
          </a:p>
          <a:p>
            <a:r>
              <a:rPr lang="da-DK" dirty="0"/>
              <a:t>Dannelse af Triglycerider</a:t>
            </a:r>
          </a:p>
        </p:txBody>
      </p:sp>
      <p:sp>
        <p:nvSpPr>
          <p:cNvPr id="42" name="Down Arrow 41">
            <a:extLst>
              <a:ext uri="{FF2B5EF4-FFF2-40B4-BE49-F238E27FC236}">
                <a16:creationId xmlns:a16="http://schemas.microsoft.com/office/drawing/2014/main" id="{94742662-2A4E-B541-925D-1440EDF21EC1}"/>
              </a:ext>
            </a:extLst>
          </p:cNvPr>
          <p:cNvSpPr/>
          <p:nvPr/>
        </p:nvSpPr>
        <p:spPr>
          <a:xfrm rot="14431146">
            <a:off x="3127333" y="5421993"/>
            <a:ext cx="286598" cy="1239046"/>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3" name="TextBox 42">
            <a:extLst>
              <a:ext uri="{FF2B5EF4-FFF2-40B4-BE49-F238E27FC236}">
                <a16:creationId xmlns:a16="http://schemas.microsoft.com/office/drawing/2014/main" id="{93774ADF-DE8C-C547-B1B0-ADEE9356EE53}"/>
              </a:ext>
            </a:extLst>
          </p:cNvPr>
          <p:cNvSpPr txBox="1"/>
          <p:nvPr/>
        </p:nvSpPr>
        <p:spPr>
          <a:xfrm>
            <a:off x="3921263" y="5439367"/>
            <a:ext cx="694229" cy="369332"/>
          </a:xfrm>
          <a:prstGeom prst="rect">
            <a:avLst/>
          </a:prstGeom>
          <a:noFill/>
        </p:spPr>
        <p:txBody>
          <a:bodyPr wrap="none" rtlCol="0">
            <a:spAutoFit/>
          </a:bodyPr>
          <a:lstStyle/>
          <a:p>
            <a:r>
              <a:rPr lang="da-DK" dirty="0"/>
              <a:t>Lever</a:t>
            </a:r>
          </a:p>
        </p:txBody>
      </p:sp>
      <p:pic>
        <p:nvPicPr>
          <p:cNvPr id="6" name="Picture 5">
            <a:extLst>
              <a:ext uri="{FF2B5EF4-FFF2-40B4-BE49-F238E27FC236}">
                <a16:creationId xmlns:a16="http://schemas.microsoft.com/office/drawing/2014/main" id="{4FA271C1-E170-E74D-A6A9-3E3132F46BF5}"/>
              </a:ext>
            </a:extLst>
          </p:cNvPr>
          <p:cNvPicPr>
            <a:picLocks noChangeAspect="1"/>
          </p:cNvPicPr>
          <p:nvPr/>
        </p:nvPicPr>
        <p:blipFill rotWithShape="1">
          <a:blip r:embed="rId4"/>
          <a:srcRect b="32037"/>
          <a:stretch/>
        </p:blipFill>
        <p:spPr>
          <a:xfrm>
            <a:off x="594352" y="5488525"/>
            <a:ext cx="1024466" cy="877278"/>
          </a:xfrm>
          <a:prstGeom prst="rect">
            <a:avLst/>
          </a:prstGeom>
        </p:spPr>
      </p:pic>
      <p:sp>
        <p:nvSpPr>
          <p:cNvPr id="44" name="Down Arrow 43">
            <a:extLst>
              <a:ext uri="{FF2B5EF4-FFF2-40B4-BE49-F238E27FC236}">
                <a16:creationId xmlns:a16="http://schemas.microsoft.com/office/drawing/2014/main" id="{73EC5587-81BE-D942-9028-C198DF387061}"/>
              </a:ext>
            </a:extLst>
          </p:cNvPr>
          <p:cNvSpPr/>
          <p:nvPr/>
        </p:nvSpPr>
        <p:spPr>
          <a:xfrm rot="16200000">
            <a:off x="3226507" y="5861296"/>
            <a:ext cx="286598" cy="1239046"/>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xtBox 2">
            <a:extLst>
              <a:ext uri="{FF2B5EF4-FFF2-40B4-BE49-F238E27FC236}">
                <a16:creationId xmlns:a16="http://schemas.microsoft.com/office/drawing/2014/main" id="{4DEAB632-DAA5-A54F-A56C-042620931BDC}"/>
              </a:ext>
            </a:extLst>
          </p:cNvPr>
          <p:cNvSpPr txBox="1"/>
          <p:nvPr/>
        </p:nvSpPr>
        <p:spPr>
          <a:xfrm>
            <a:off x="4032459" y="6296802"/>
            <a:ext cx="983026" cy="369332"/>
          </a:xfrm>
          <a:prstGeom prst="rect">
            <a:avLst/>
          </a:prstGeom>
          <a:noFill/>
        </p:spPr>
        <p:txBody>
          <a:bodyPr wrap="none" rtlCol="0">
            <a:spAutoFit/>
          </a:bodyPr>
          <a:lstStyle/>
          <a:p>
            <a:r>
              <a:rPr lang="da-DK" dirty="0"/>
              <a:t>Fedtvæv</a:t>
            </a:r>
          </a:p>
        </p:txBody>
      </p:sp>
      <p:sp>
        <p:nvSpPr>
          <p:cNvPr id="45" name="TextBox 44">
            <a:extLst>
              <a:ext uri="{FF2B5EF4-FFF2-40B4-BE49-F238E27FC236}">
                <a16:creationId xmlns:a16="http://schemas.microsoft.com/office/drawing/2014/main" id="{07B6CC04-C923-0843-8500-F22A3343731D}"/>
              </a:ext>
            </a:extLst>
          </p:cNvPr>
          <p:cNvSpPr txBox="1"/>
          <p:nvPr/>
        </p:nvSpPr>
        <p:spPr>
          <a:xfrm>
            <a:off x="8043863" y="6445288"/>
            <a:ext cx="2468689" cy="369332"/>
          </a:xfrm>
          <a:prstGeom prst="rect">
            <a:avLst/>
          </a:prstGeom>
          <a:noFill/>
        </p:spPr>
        <p:txBody>
          <a:bodyPr wrap="none" rtlCol="0">
            <a:spAutoFit/>
          </a:bodyPr>
          <a:lstStyle/>
          <a:p>
            <a:r>
              <a:rPr lang="da-DK" dirty="0"/>
              <a:t>Kilde: Fødevarestyrelsen</a:t>
            </a:r>
          </a:p>
        </p:txBody>
      </p:sp>
    </p:spTree>
    <p:extLst>
      <p:ext uri="{BB962C8B-B14F-4D97-AF65-F5344CB8AC3E}">
        <p14:creationId xmlns:p14="http://schemas.microsoft.com/office/powerpoint/2010/main" val="309160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3" grpId="0" animBg="1"/>
      <p:bldP spid="14" grpId="0" animBg="1"/>
      <p:bldP spid="15" grpId="0" animBg="1"/>
      <p:bldP spid="16" grpId="0" animBg="1"/>
      <p:bldP spid="17" grpId="0" animBg="1"/>
      <p:bldP spid="18" grpId="0" animBg="1"/>
      <p:bldP spid="22" grpId="0"/>
      <p:bldP spid="23" grpId="0" animBg="1"/>
      <p:bldP spid="24" grpId="0" animBg="1"/>
      <p:bldP spid="25" grpId="0" animBg="1"/>
      <p:bldP spid="26" grpId="0" animBg="1"/>
      <p:bldP spid="27" grpId="0" animBg="1"/>
      <p:bldP spid="28" grpId="0" animBg="1"/>
      <p:bldP spid="29" grpId="0" animBg="1"/>
      <p:bldP spid="30" grpId="0"/>
      <p:bldP spid="31" grpId="0" animBg="1"/>
      <p:bldP spid="32" grpId="0"/>
      <p:bldP spid="33" grpId="0" animBg="1"/>
      <p:bldP spid="34" grpId="0" animBg="1"/>
      <p:bldP spid="35" grpId="0" animBg="1"/>
      <p:bldP spid="36" grpId="0" animBg="1"/>
      <p:bldP spid="37" grpId="0" animBg="1"/>
      <p:bldP spid="38" grpId="0" animBg="1"/>
      <p:bldP spid="39" grpId="0" animBg="1"/>
      <p:bldP spid="40" grpId="0" animBg="1"/>
      <p:bldP spid="41" grpId="0"/>
      <p:bldP spid="42" grpId="0" animBg="1"/>
      <p:bldP spid="43" grpId="0"/>
      <p:bldP spid="44"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AB6777E2-A980-D24C-8305-745D934C8A7E}"/>
              </a:ext>
            </a:extLst>
          </p:cNvPr>
          <p:cNvGrpSpPr>
            <a:grpSpLocks/>
          </p:cNvGrpSpPr>
          <p:nvPr/>
        </p:nvGrpSpPr>
        <p:grpSpPr bwMode="auto">
          <a:xfrm>
            <a:off x="3162300" y="437408"/>
            <a:ext cx="5867400" cy="5334000"/>
            <a:chOff x="816" y="864"/>
            <a:chExt cx="3696" cy="3360"/>
          </a:xfrm>
        </p:grpSpPr>
        <p:sp>
          <p:nvSpPr>
            <p:cNvPr id="5" name="Rectangle 3">
              <a:extLst>
                <a:ext uri="{FF2B5EF4-FFF2-40B4-BE49-F238E27FC236}">
                  <a16:creationId xmlns:a16="http://schemas.microsoft.com/office/drawing/2014/main" id="{6EAD9854-ADA6-0B49-9CCD-D98057613DF8}"/>
                </a:ext>
              </a:extLst>
            </p:cNvPr>
            <p:cNvSpPr>
              <a:spLocks noChangeArrowheads="1"/>
            </p:cNvSpPr>
            <p:nvPr/>
          </p:nvSpPr>
          <p:spPr bwMode="auto">
            <a:xfrm>
              <a:off x="3216" y="1200"/>
              <a:ext cx="1296" cy="576"/>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a-DK" altLang="en-US" sz="2000">
                  <a:latin typeface="Arial" panose="020B0604020202020204" pitchFamily="34" charset="0"/>
                </a:rPr>
                <a:t>Energi</a:t>
              </a:r>
              <a:endParaRPr lang="en-GB" altLang="en-US" sz="2000">
                <a:latin typeface="Arial" panose="020B0604020202020204" pitchFamily="34" charset="0"/>
              </a:endParaRPr>
            </a:p>
          </p:txBody>
        </p:sp>
        <p:sp>
          <p:nvSpPr>
            <p:cNvPr id="6" name="Rectangle 4">
              <a:extLst>
                <a:ext uri="{FF2B5EF4-FFF2-40B4-BE49-F238E27FC236}">
                  <a16:creationId xmlns:a16="http://schemas.microsoft.com/office/drawing/2014/main" id="{ACD24649-B28C-BE48-B75F-35ACD59A4DE4}"/>
                </a:ext>
              </a:extLst>
            </p:cNvPr>
            <p:cNvSpPr>
              <a:spLocks noChangeArrowheads="1"/>
            </p:cNvSpPr>
            <p:nvPr/>
          </p:nvSpPr>
          <p:spPr bwMode="auto">
            <a:xfrm>
              <a:off x="3216" y="1968"/>
              <a:ext cx="1296" cy="576"/>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a-DK" altLang="en-US" sz="2000">
                  <a:latin typeface="Arial" panose="020B0604020202020204" pitchFamily="34" charset="0"/>
                </a:rPr>
                <a:t>Byggemateriale</a:t>
              </a:r>
              <a:endParaRPr lang="en-GB" altLang="en-US" sz="2000">
                <a:latin typeface="Arial" panose="020B0604020202020204" pitchFamily="34" charset="0"/>
              </a:endParaRPr>
            </a:p>
          </p:txBody>
        </p:sp>
        <p:sp>
          <p:nvSpPr>
            <p:cNvPr id="7" name="Rectangle 5">
              <a:extLst>
                <a:ext uri="{FF2B5EF4-FFF2-40B4-BE49-F238E27FC236}">
                  <a16:creationId xmlns:a16="http://schemas.microsoft.com/office/drawing/2014/main" id="{58B3208B-1BF4-BD46-8423-19A1F1EFBE20}"/>
                </a:ext>
              </a:extLst>
            </p:cNvPr>
            <p:cNvSpPr>
              <a:spLocks noChangeArrowheads="1"/>
            </p:cNvSpPr>
            <p:nvPr/>
          </p:nvSpPr>
          <p:spPr bwMode="auto">
            <a:xfrm>
              <a:off x="3216" y="2736"/>
              <a:ext cx="1296" cy="576"/>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a-DK" altLang="en-US" sz="2000">
                  <a:latin typeface="Arial" panose="020B0604020202020204" pitchFamily="34" charset="0"/>
                </a:rPr>
                <a:t>Styring af indre</a:t>
              </a:r>
            </a:p>
            <a:p>
              <a:pPr algn="ctr" eaLnBrk="1" hangingPunct="1">
                <a:spcBef>
                  <a:spcPct val="0"/>
                </a:spcBef>
                <a:buFontTx/>
                <a:buNone/>
              </a:pPr>
              <a:r>
                <a:rPr lang="da-DK" altLang="en-US" sz="2000">
                  <a:latin typeface="Arial" panose="020B0604020202020204" pitchFamily="34" charset="0"/>
                </a:rPr>
                <a:t> mekanismer</a:t>
              </a:r>
              <a:endParaRPr lang="en-GB" altLang="en-US" sz="2000">
                <a:latin typeface="Arial" panose="020B0604020202020204" pitchFamily="34" charset="0"/>
              </a:endParaRPr>
            </a:p>
          </p:txBody>
        </p:sp>
        <p:sp>
          <p:nvSpPr>
            <p:cNvPr id="8" name="Rectangle 6">
              <a:extLst>
                <a:ext uri="{FF2B5EF4-FFF2-40B4-BE49-F238E27FC236}">
                  <a16:creationId xmlns:a16="http://schemas.microsoft.com/office/drawing/2014/main" id="{6311B197-2A58-684B-B0B6-74000A9D6F2B}"/>
                </a:ext>
              </a:extLst>
            </p:cNvPr>
            <p:cNvSpPr>
              <a:spLocks noChangeArrowheads="1"/>
            </p:cNvSpPr>
            <p:nvPr/>
          </p:nvSpPr>
          <p:spPr bwMode="auto">
            <a:xfrm>
              <a:off x="3216" y="3504"/>
              <a:ext cx="1296" cy="576"/>
            </a:xfrm>
            <a:prstGeom prst="rect">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a-DK" altLang="en-US" sz="2000">
                  <a:latin typeface="Arial" panose="020B0604020202020204" pitchFamily="34" charset="0"/>
                </a:rPr>
                <a:t>Transport</a:t>
              </a:r>
              <a:endParaRPr lang="en-GB" altLang="en-US" sz="2000">
                <a:latin typeface="Arial" panose="020B0604020202020204" pitchFamily="34" charset="0"/>
              </a:endParaRPr>
            </a:p>
          </p:txBody>
        </p:sp>
        <p:sp>
          <p:nvSpPr>
            <p:cNvPr id="9" name="Oval 7">
              <a:extLst>
                <a:ext uri="{FF2B5EF4-FFF2-40B4-BE49-F238E27FC236}">
                  <a16:creationId xmlns:a16="http://schemas.microsoft.com/office/drawing/2014/main" id="{DA22D176-47F3-4844-9054-D74406054E3A}"/>
                </a:ext>
              </a:extLst>
            </p:cNvPr>
            <p:cNvSpPr>
              <a:spLocks noChangeArrowheads="1"/>
            </p:cNvSpPr>
            <p:nvPr/>
          </p:nvSpPr>
          <p:spPr bwMode="auto">
            <a:xfrm>
              <a:off x="1584" y="864"/>
              <a:ext cx="576" cy="576"/>
            </a:xfrm>
            <a:prstGeom prst="ellipse">
              <a:avLst/>
            </a:prstGeom>
            <a:solidFill>
              <a:srgbClr val="99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a-DK" altLang="en-US" sz="1400" b="1">
                  <a:latin typeface="Arial" panose="020B0604020202020204" pitchFamily="34" charset="0"/>
                </a:rPr>
                <a:t>Kulhydrat</a:t>
              </a:r>
              <a:endParaRPr lang="en-GB" altLang="en-US" sz="1400" b="1">
                <a:latin typeface="Arial" panose="020B0604020202020204" pitchFamily="34" charset="0"/>
              </a:endParaRPr>
            </a:p>
          </p:txBody>
        </p:sp>
        <p:sp>
          <p:nvSpPr>
            <p:cNvPr id="10" name="Oval 8">
              <a:extLst>
                <a:ext uri="{FF2B5EF4-FFF2-40B4-BE49-F238E27FC236}">
                  <a16:creationId xmlns:a16="http://schemas.microsoft.com/office/drawing/2014/main" id="{9E2AB489-FF05-D140-8EDC-E4EF0AB5C222}"/>
                </a:ext>
              </a:extLst>
            </p:cNvPr>
            <p:cNvSpPr>
              <a:spLocks noChangeArrowheads="1"/>
            </p:cNvSpPr>
            <p:nvPr/>
          </p:nvSpPr>
          <p:spPr bwMode="auto">
            <a:xfrm>
              <a:off x="864" y="1152"/>
              <a:ext cx="576" cy="576"/>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a-DK" altLang="en-US" sz="1400" b="1">
                  <a:latin typeface="Arial" panose="020B0604020202020204" pitchFamily="34" charset="0"/>
                </a:rPr>
                <a:t>Fedt</a:t>
              </a:r>
              <a:endParaRPr lang="en-GB" altLang="en-US" sz="1400" b="1">
                <a:latin typeface="Arial" panose="020B0604020202020204" pitchFamily="34" charset="0"/>
              </a:endParaRPr>
            </a:p>
          </p:txBody>
        </p:sp>
        <p:sp>
          <p:nvSpPr>
            <p:cNvPr id="11" name="Oval 9">
              <a:extLst>
                <a:ext uri="{FF2B5EF4-FFF2-40B4-BE49-F238E27FC236}">
                  <a16:creationId xmlns:a16="http://schemas.microsoft.com/office/drawing/2014/main" id="{3644A0BC-D080-5141-B74C-6675B03C318C}"/>
                </a:ext>
              </a:extLst>
            </p:cNvPr>
            <p:cNvSpPr>
              <a:spLocks noChangeArrowheads="1"/>
            </p:cNvSpPr>
            <p:nvPr/>
          </p:nvSpPr>
          <p:spPr bwMode="auto">
            <a:xfrm>
              <a:off x="864" y="1824"/>
              <a:ext cx="576" cy="576"/>
            </a:xfrm>
            <a:prstGeom prst="ellipse">
              <a:avLst/>
            </a:prstGeom>
            <a:solidFill>
              <a:srgbClr val="FF66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a-DK" altLang="en-US" sz="1400" b="1">
                  <a:latin typeface="Arial" panose="020B0604020202020204" pitchFamily="34" charset="0"/>
                </a:rPr>
                <a:t>Alkohol</a:t>
              </a:r>
              <a:endParaRPr lang="en-GB" altLang="en-US" sz="1400" b="1">
                <a:latin typeface="Arial" panose="020B0604020202020204" pitchFamily="34" charset="0"/>
              </a:endParaRPr>
            </a:p>
          </p:txBody>
        </p:sp>
        <p:sp>
          <p:nvSpPr>
            <p:cNvPr id="12" name="Oval 10">
              <a:extLst>
                <a:ext uri="{FF2B5EF4-FFF2-40B4-BE49-F238E27FC236}">
                  <a16:creationId xmlns:a16="http://schemas.microsoft.com/office/drawing/2014/main" id="{70FB3056-456A-E94F-8E34-8B2FDFB98D3A}"/>
                </a:ext>
              </a:extLst>
            </p:cNvPr>
            <p:cNvSpPr>
              <a:spLocks noChangeArrowheads="1"/>
            </p:cNvSpPr>
            <p:nvPr/>
          </p:nvSpPr>
          <p:spPr bwMode="auto">
            <a:xfrm>
              <a:off x="1584" y="2016"/>
              <a:ext cx="576" cy="576"/>
            </a:xfrm>
            <a:prstGeom prst="ellipse">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a-DK" altLang="en-US" sz="1400" b="1">
                  <a:latin typeface="Arial" panose="020B0604020202020204" pitchFamily="34" charset="0"/>
                </a:rPr>
                <a:t>Protein</a:t>
              </a:r>
              <a:endParaRPr lang="en-GB" altLang="en-US" sz="1400" b="1">
                <a:latin typeface="Arial" panose="020B0604020202020204" pitchFamily="34" charset="0"/>
              </a:endParaRPr>
            </a:p>
          </p:txBody>
        </p:sp>
        <p:sp>
          <p:nvSpPr>
            <p:cNvPr id="13" name="Oval 11">
              <a:extLst>
                <a:ext uri="{FF2B5EF4-FFF2-40B4-BE49-F238E27FC236}">
                  <a16:creationId xmlns:a16="http://schemas.microsoft.com/office/drawing/2014/main" id="{37D506DB-ABED-4942-939F-D6BBABEC0F4F}"/>
                </a:ext>
              </a:extLst>
            </p:cNvPr>
            <p:cNvSpPr>
              <a:spLocks noChangeArrowheads="1"/>
            </p:cNvSpPr>
            <p:nvPr/>
          </p:nvSpPr>
          <p:spPr bwMode="auto">
            <a:xfrm>
              <a:off x="816" y="2688"/>
              <a:ext cx="576" cy="576"/>
            </a:xfrm>
            <a:prstGeom prst="ellipse">
              <a:avLst/>
            </a:prstGeom>
            <a:solidFill>
              <a:srgbClr val="CCE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a-DK" altLang="en-US" sz="1400" b="1">
                  <a:latin typeface="Arial" panose="020B0604020202020204" pitchFamily="34" charset="0"/>
                </a:rPr>
                <a:t>Mineraler</a:t>
              </a:r>
              <a:endParaRPr lang="en-GB" altLang="en-US" sz="1400" b="1">
                <a:latin typeface="Arial" panose="020B0604020202020204" pitchFamily="34" charset="0"/>
              </a:endParaRPr>
            </a:p>
          </p:txBody>
        </p:sp>
        <p:sp>
          <p:nvSpPr>
            <p:cNvPr id="14" name="Oval 12">
              <a:extLst>
                <a:ext uri="{FF2B5EF4-FFF2-40B4-BE49-F238E27FC236}">
                  <a16:creationId xmlns:a16="http://schemas.microsoft.com/office/drawing/2014/main" id="{BD3E4C0F-D64F-5840-8926-D4BFD53F77C0}"/>
                </a:ext>
              </a:extLst>
            </p:cNvPr>
            <p:cNvSpPr>
              <a:spLocks noChangeArrowheads="1"/>
            </p:cNvSpPr>
            <p:nvPr/>
          </p:nvSpPr>
          <p:spPr bwMode="auto">
            <a:xfrm>
              <a:off x="1584" y="3120"/>
              <a:ext cx="576" cy="576"/>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a-DK" altLang="en-US" sz="1400" b="1">
                  <a:latin typeface="Arial" panose="020B0604020202020204" pitchFamily="34" charset="0"/>
                </a:rPr>
                <a:t>Vitaminer</a:t>
              </a:r>
              <a:endParaRPr lang="en-GB" altLang="en-US" sz="1400" b="1">
                <a:latin typeface="Arial" panose="020B0604020202020204" pitchFamily="34" charset="0"/>
              </a:endParaRPr>
            </a:p>
          </p:txBody>
        </p:sp>
        <p:sp>
          <p:nvSpPr>
            <p:cNvPr id="15" name="Oval 13">
              <a:extLst>
                <a:ext uri="{FF2B5EF4-FFF2-40B4-BE49-F238E27FC236}">
                  <a16:creationId xmlns:a16="http://schemas.microsoft.com/office/drawing/2014/main" id="{3BE16A2F-0A52-5847-AE2B-9BC5B0C7687F}"/>
                </a:ext>
              </a:extLst>
            </p:cNvPr>
            <p:cNvSpPr>
              <a:spLocks noChangeArrowheads="1"/>
            </p:cNvSpPr>
            <p:nvPr/>
          </p:nvSpPr>
          <p:spPr bwMode="auto">
            <a:xfrm>
              <a:off x="816" y="3648"/>
              <a:ext cx="576" cy="576"/>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a-DK" altLang="en-US" sz="1400" b="1">
                  <a:latin typeface="Arial" panose="020B0604020202020204" pitchFamily="34" charset="0"/>
                </a:rPr>
                <a:t>Vand</a:t>
              </a:r>
              <a:endParaRPr lang="en-GB" altLang="en-US" sz="1400" b="1">
                <a:latin typeface="Arial" panose="020B0604020202020204" pitchFamily="34" charset="0"/>
              </a:endParaRPr>
            </a:p>
          </p:txBody>
        </p:sp>
        <p:sp>
          <p:nvSpPr>
            <p:cNvPr id="16" name="Line 14">
              <a:extLst>
                <a:ext uri="{FF2B5EF4-FFF2-40B4-BE49-F238E27FC236}">
                  <a16:creationId xmlns:a16="http://schemas.microsoft.com/office/drawing/2014/main" id="{2D23680D-C1B3-6246-9F86-AA8E6D46EDF0}"/>
                </a:ext>
              </a:extLst>
            </p:cNvPr>
            <p:cNvSpPr>
              <a:spLocks noChangeShapeType="1"/>
            </p:cNvSpPr>
            <p:nvPr/>
          </p:nvSpPr>
          <p:spPr bwMode="auto">
            <a:xfrm>
              <a:off x="2160" y="1248"/>
              <a:ext cx="1056"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17" name="Line 15">
              <a:extLst>
                <a:ext uri="{FF2B5EF4-FFF2-40B4-BE49-F238E27FC236}">
                  <a16:creationId xmlns:a16="http://schemas.microsoft.com/office/drawing/2014/main" id="{2F8FC7BD-B04C-DF4C-8CDB-24D1B970343E}"/>
                </a:ext>
              </a:extLst>
            </p:cNvPr>
            <p:cNvSpPr>
              <a:spLocks noChangeShapeType="1"/>
            </p:cNvSpPr>
            <p:nvPr/>
          </p:nvSpPr>
          <p:spPr bwMode="auto">
            <a:xfrm>
              <a:off x="1440" y="1488"/>
              <a:ext cx="17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18" name="Line 16">
              <a:extLst>
                <a:ext uri="{FF2B5EF4-FFF2-40B4-BE49-F238E27FC236}">
                  <a16:creationId xmlns:a16="http://schemas.microsoft.com/office/drawing/2014/main" id="{D5B3DA90-FDBA-7B47-A9B9-4989C0B6F30E}"/>
                </a:ext>
              </a:extLst>
            </p:cNvPr>
            <p:cNvSpPr>
              <a:spLocks noChangeShapeType="1"/>
            </p:cNvSpPr>
            <p:nvPr/>
          </p:nvSpPr>
          <p:spPr bwMode="auto">
            <a:xfrm flipV="1">
              <a:off x="1440" y="1488"/>
              <a:ext cx="1776" cy="4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dirty="0"/>
            </a:p>
          </p:txBody>
        </p:sp>
        <p:sp>
          <p:nvSpPr>
            <p:cNvPr id="19" name="Line 17">
              <a:extLst>
                <a:ext uri="{FF2B5EF4-FFF2-40B4-BE49-F238E27FC236}">
                  <a16:creationId xmlns:a16="http://schemas.microsoft.com/office/drawing/2014/main" id="{A30125EC-F1B3-9947-9456-7B6504B46D21}"/>
                </a:ext>
              </a:extLst>
            </p:cNvPr>
            <p:cNvSpPr>
              <a:spLocks noChangeShapeType="1"/>
            </p:cNvSpPr>
            <p:nvPr/>
          </p:nvSpPr>
          <p:spPr bwMode="auto">
            <a:xfrm flipV="1">
              <a:off x="2112" y="1488"/>
              <a:ext cx="1104" cy="6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20" name="Line 18">
              <a:extLst>
                <a:ext uri="{FF2B5EF4-FFF2-40B4-BE49-F238E27FC236}">
                  <a16:creationId xmlns:a16="http://schemas.microsoft.com/office/drawing/2014/main" id="{A99C9B87-645A-D343-ADFA-2A69F6849EE2}"/>
                </a:ext>
              </a:extLst>
            </p:cNvPr>
            <p:cNvSpPr>
              <a:spLocks noChangeShapeType="1"/>
            </p:cNvSpPr>
            <p:nvPr/>
          </p:nvSpPr>
          <p:spPr bwMode="auto">
            <a:xfrm>
              <a:off x="2160" y="2304"/>
              <a:ext cx="105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21" name="Line 19">
              <a:extLst>
                <a:ext uri="{FF2B5EF4-FFF2-40B4-BE49-F238E27FC236}">
                  <a16:creationId xmlns:a16="http://schemas.microsoft.com/office/drawing/2014/main" id="{E6A312E2-4568-B247-8D3A-722BA919F926}"/>
                </a:ext>
              </a:extLst>
            </p:cNvPr>
            <p:cNvSpPr>
              <a:spLocks noChangeShapeType="1"/>
            </p:cNvSpPr>
            <p:nvPr/>
          </p:nvSpPr>
          <p:spPr bwMode="auto">
            <a:xfrm flipV="1">
              <a:off x="1392" y="2304"/>
              <a:ext cx="1824"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22" name="Line 20">
              <a:extLst>
                <a:ext uri="{FF2B5EF4-FFF2-40B4-BE49-F238E27FC236}">
                  <a16:creationId xmlns:a16="http://schemas.microsoft.com/office/drawing/2014/main" id="{986BA77E-5BAA-9449-89DA-8BBECC78BEBC}"/>
                </a:ext>
              </a:extLst>
            </p:cNvPr>
            <p:cNvSpPr>
              <a:spLocks noChangeShapeType="1"/>
            </p:cNvSpPr>
            <p:nvPr/>
          </p:nvSpPr>
          <p:spPr bwMode="auto">
            <a:xfrm>
              <a:off x="1392" y="2928"/>
              <a:ext cx="18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23" name="Line 21">
              <a:extLst>
                <a:ext uri="{FF2B5EF4-FFF2-40B4-BE49-F238E27FC236}">
                  <a16:creationId xmlns:a16="http://schemas.microsoft.com/office/drawing/2014/main" id="{375C44E3-A7D2-A04D-B782-9F867098FC70}"/>
                </a:ext>
              </a:extLst>
            </p:cNvPr>
            <p:cNvSpPr>
              <a:spLocks noChangeShapeType="1"/>
            </p:cNvSpPr>
            <p:nvPr/>
          </p:nvSpPr>
          <p:spPr bwMode="auto">
            <a:xfrm flipV="1">
              <a:off x="2160" y="2928"/>
              <a:ext cx="1056"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24" name="Line 22">
              <a:extLst>
                <a:ext uri="{FF2B5EF4-FFF2-40B4-BE49-F238E27FC236}">
                  <a16:creationId xmlns:a16="http://schemas.microsoft.com/office/drawing/2014/main" id="{406AD749-F897-4941-A090-73C5873927A9}"/>
                </a:ext>
              </a:extLst>
            </p:cNvPr>
            <p:cNvSpPr>
              <a:spLocks noChangeShapeType="1"/>
            </p:cNvSpPr>
            <p:nvPr/>
          </p:nvSpPr>
          <p:spPr bwMode="auto">
            <a:xfrm>
              <a:off x="1392" y="3936"/>
              <a:ext cx="18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25" name="Line 23">
              <a:extLst>
                <a:ext uri="{FF2B5EF4-FFF2-40B4-BE49-F238E27FC236}">
                  <a16:creationId xmlns:a16="http://schemas.microsoft.com/office/drawing/2014/main" id="{7D3BD127-751E-CE4C-86A9-B36772407CE3}"/>
                </a:ext>
              </a:extLst>
            </p:cNvPr>
            <p:cNvSpPr>
              <a:spLocks noChangeShapeType="1"/>
            </p:cNvSpPr>
            <p:nvPr/>
          </p:nvSpPr>
          <p:spPr bwMode="auto">
            <a:xfrm flipV="1">
              <a:off x="1248" y="3456"/>
              <a:ext cx="336" cy="24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26" name="Line 24">
              <a:extLst>
                <a:ext uri="{FF2B5EF4-FFF2-40B4-BE49-F238E27FC236}">
                  <a16:creationId xmlns:a16="http://schemas.microsoft.com/office/drawing/2014/main" id="{6EF74FCB-30D5-4D4F-896A-3823EAFF2CD0}"/>
                </a:ext>
              </a:extLst>
            </p:cNvPr>
            <p:cNvSpPr>
              <a:spLocks noChangeShapeType="1"/>
            </p:cNvSpPr>
            <p:nvPr/>
          </p:nvSpPr>
          <p:spPr bwMode="auto">
            <a:xfrm flipV="1">
              <a:off x="2016" y="2304"/>
              <a:ext cx="1200" cy="86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grpSp>
      <p:cxnSp>
        <p:nvCxnSpPr>
          <p:cNvPr id="3" name="Straight Connector 2">
            <a:extLst>
              <a:ext uri="{FF2B5EF4-FFF2-40B4-BE49-F238E27FC236}">
                <a16:creationId xmlns:a16="http://schemas.microsoft.com/office/drawing/2014/main" id="{48068ED2-E529-184D-854D-BC248EEAB6C6}"/>
              </a:ext>
            </a:extLst>
          </p:cNvPr>
          <p:cNvCxnSpPr>
            <a:cxnSpLocks/>
            <a:stCxn id="17" idx="0"/>
            <a:endCxn id="21" idx="1"/>
          </p:cNvCxnSpPr>
          <p:nvPr/>
        </p:nvCxnSpPr>
        <p:spPr>
          <a:xfrm>
            <a:off x="4152900" y="1428008"/>
            <a:ext cx="281940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Doughnut 26">
            <a:extLst>
              <a:ext uri="{FF2B5EF4-FFF2-40B4-BE49-F238E27FC236}">
                <a16:creationId xmlns:a16="http://schemas.microsoft.com/office/drawing/2014/main" id="{9900E2DB-743D-384F-AB11-DB98453B5909}"/>
              </a:ext>
            </a:extLst>
          </p:cNvPr>
          <p:cNvSpPr/>
          <p:nvPr/>
        </p:nvSpPr>
        <p:spPr>
          <a:xfrm>
            <a:off x="4152900" y="2000883"/>
            <a:ext cx="1371600" cy="1433725"/>
          </a:xfrm>
          <a:prstGeom prst="donut">
            <a:avLst>
              <a:gd name="adj" fmla="val 865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highlight>
                <a:srgbClr val="FF0000"/>
              </a:highlight>
            </a:endParaRPr>
          </a:p>
        </p:txBody>
      </p:sp>
      <p:sp>
        <p:nvSpPr>
          <p:cNvPr id="29" name="TextBox 28">
            <a:extLst>
              <a:ext uri="{FF2B5EF4-FFF2-40B4-BE49-F238E27FC236}">
                <a16:creationId xmlns:a16="http://schemas.microsoft.com/office/drawing/2014/main" id="{F36F4EC7-598A-0549-A84D-BBC6CDBCBEF7}"/>
              </a:ext>
            </a:extLst>
          </p:cNvPr>
          <p:cNvSpPr txBox="1"/>
          <p:nvPr/>
        </p:nvSpPr>
        <p:spPr>
          <a:xfrm>
            <a:off x="7810183" y="6204398"/>
            <a:ext cx="4061305" cy="369332"/>
          </a:xfrm>
          <a:prstGeom prst="rect">
            <a:avLst/>
          </a:prstGeom>
          <a:noFill/>
        </p:spPr>
        <p:txBody>
          <a:bodyPr wrap="none" rtlCol="0">
            <a:spAutoFit/>
          </a:bodyPr>
          <a:lstStyle/>
          <a:p>
            <a:r>
              <a:rPr lang="da-DK" dirty="0"/>
              <a:t>Kilde: Madens opgave, Fødevarestyrelsen</a:t>
            </a:r>
          </a:p>
        </p:txBody>
      </p:sp>
    </p:spTree>
    <p:extLst>
      <p:ext uri="{BB962C8B-B14F-4D97-AF65-F5344CB8AC3E}">
        <p14:creationId xmlns:p14="http://schemas.microsoft.com/office/powerpoint/2010/main" val="407905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39A98C163A5FD447A0BF07823A51085B" ma:contentTypeVersion="17" ma:contentTypeDescription="Opret et nyt dokument." ma:contentTypeScope="" ma:versionID="59c2b152f9188bdba50eaa928b600c14">
  <xsd:schema xmlns:xsd="http://www.w3.org/2001/XMLSchema" xmlns:xs="http://www.w3.org/2001/XMLSchema" xmlns:p="http://schemas.microsoft.com/office/2006/metadata/properties" xmlns:ns2="4b72cc11-34f9-4b75-aad3-33a115555e68" xmlns:ns3="307a924d-191f-48b7-a13e-4c9da253945c" targetNamespace="http://schemas.microsoft.com/office/2006/metadata/properties" ma:root="true" ma:fieldsID="8896447662cbc40bcf8ce46d1153dd6f" ns2:_="" ns3:_="">
    <xsd:import namespace="4b72cc11-34f9-4b75-aad3-33a115555e68"/>
    <xsd:import namespace="307a924d-191f-48b7-a13e-4c9da253945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72cc11-34f9-4b75-aad3-33a115555e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ledmærker" ma:readOnly="false" ma:fieldId="{5cf76f15-5ced-4ddc-b409-7134ff3c332f}" ma:taxonomyMulti="true" ma:sspId="3fe80aff-8094-4148-a725-0517f31fcd50"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7a924d-191f-48b7-a13e-4c9da253945c" elementFormDefault="qualified">
    <xsd:import namespace="http://schemas.microsoft.com/office/2006/documentManagement/types"/>
    <xsd:import namespace="http://schemas.microsoft.com/office/infopath/2007/PartnerControls"/>
    <xsd:element name="SharedWithUsers" ma:index="13"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t med detaljer" ma:internalName="SharedWithDetails" ma:readOnly="true">
      <xsd:simpleType>
        <xsd:restriction base="dms:Note">
          <xsd:maxLength value="255"/>
        </xsd:restriction>
      </xsd:simpleType>
    </xsd:element>
    <xsd:element name="TaxCatchAll" ma:index="22" nillable="true" ma:displayName="Taxonomy Catch All Column" ma:hidden="true" ma:list="{319adfbc-88b9-4796-af6c-93962bb7b11a}" ma:internalName="TaxCatchAll" ma:showField="CatchAllData" ma:web="307a924d-191f-48b7-a13e-4c9da25394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b72cc11-34f9-4b75-aad3-33a115555e68">
      <Terms xmlns="http://schemas.microsoft.com/office/infopath/2007/PartnerControls"/>
    </lcf76f155ced4ddcb4097134ff3c332f>
    <TaxCatchAll xmlns="307a924d-191f-48b7-a13e-4c9da253945c" xsi:nil="true"/>
  </documentManagement>
</p:properties>
</file>

<file path=customXml/itemProps1.xml><?xml version="1.0" encoding="utf-8"?>
<ds:datastoreItem xmlns:ds="http://schemas.openxmlformats.org/officeDocument/2006/customXml" ds:itemID="{262BF662-2479-426D-AB4D-F2048FC5CDEB}">
  <ds:schemaRefs>
    <ds:schemaRef ds:uri="http://schemas.microsoft.com/sharepoint/v3/contenttype/forms"/>
  </ds:schemaRefs>
</ds:datastoreItem>
</file>

<file path=customXml/itemProps2.xml><?xml version="1.0" encoding="utf-8"?>
<ds:datastoreItem xmlns:ds="http://schemas.openxmlformats.org/officeDocument/2006/customXml" ds:itemID="{669334A8-3E7B-463F-A51E-AE0A174D670F}"/>
</file>

<file path=customXml/itemProps3.xml><?xml version="1.0" encoding="utf-8"?>
<ds:datastoreItem xmlns:ds="http://schemas.openxmlformats.org/officeDocument/2006/customXml" ds:itemID="{904C1864-F04A-4DED-964D-314DEB43830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180</TotalTime>
  <Words>6271</Words>
  <Application>Microsoft Office PowerPoint</Application>
  <PresentationFormat>Widescreen</PresentationFormat>
  <Paragraphs>669</Paragraphs>
  <Slides>53</Slides>
  <Notes>53</Notes>
  <HiddenSlides>0</HiddenSlides>
  <MMClips>1</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53</vt:i4>
      </vt:variant>
    </vt:vector>
  </HeadingPairs>
  <TitlesOfParts>
    <vt:vector size="61" baseType="lpstr">
      <vt:lpstr>Arial</vt:lpstr>
      <vt:lpstr>Calibri</vt:lpstr>
      <vt:lpstr>Calibri Light</vt:lpstr>
      <vt:lpstr>Noto Serif KR</vt:lpstr>
      <vt:lpstr>Noto Serif KR Black</vt:lpstr>
      <vt:lpstr>Noto Serif KR SemiBold</vt:lpstr>
      <vt:lpstr>Wingdings</vt:lpstr>
      <vt:lpstr>Office Theme</vt:lpstr>
      <vt:lpstr>Næringsstoffer</vt:lpstr>
      <vt:lpstr>PowerPoint-præsentation</vt:lpstr>
      <vt:lpstr>Kulhydrat</vt:lpstr>
      <vt:lpstr>PowerPoint-præsentation</vt:lpstr>
      <vt:lpstr>To kategorier af kostfibre</vt:lpstr>
      <vt:lpstr>Kostfibre er vigtige!</vt:lpstr>
      <vt:lpstr>PowerPoint-præsentation</vt:lpstr>
      <vt:lpstr>Fedt</vt:lpstr>
      <vt:lpstr>PowerPoint-præsentation</vt:lpstr>
      <vt:lpstr>Protein</vt:lpstr>
      <vt:lpstr>De overordnede næringsstofanbefalinger</vt:lpstr>
      <vt:lpstr>PowerPoint-præsentation</vt:lpstr>
      <vt:lpstr>PowerPoint-præsentation</vt:lpstr>
      <vt:lpstr>PowerPoint-præsentation</vt:lpstr>
      <vt:lpstr>PowerPoint-præsentation</vt:lpstr>
      <vt:lpstr>Spis flere grøntsager  og frugter</vt:lpstr>
      <vt:lpstr>PowerPoint-præsentation</vt:lpstr>
      <vt:lpstr>Spis mindre kød – vælg bælgfrugter og fisk</vt:lpstr>
      <vt:lpstr>Spis mindre kød</vt:lpstr>
      <vt:lpstr>PowerPoint-præsentation</vt:lpstr>
      <vt:lpstr>Vælg fisk</vt:lpstr>
      <vt:lpstr>PowerPoint-præsentation</vt:lpstr>
      <vt:lpstr>Vælg bælgfrugter</vt:lpstr>
      <vt:lpstr>PowerPoint-præsentation</vt:lpstr>
      <vt:lpstr>PowerPoint-præsentation</vt:lpstr>
      <vt:lpstr>Spis mad med fuldkorn</vt:lpstr>
      <vt:lpstr>PowerPoint-præsentation</vt:lpstr>
      <vt:lpstr>PowerPoint-præsentation</vt:lpstr>
      <vt:lpstr>Vælg planteolier</vt:lpstr>
      <vt:lpstr>PowerPoint-præsentation</vt:lpstr>
      <vt:lpstr>Vælg magre mejeriprodukter</vt:lpstr>
      <vt:lpstr>PowerPoint-præsentation</vt:lpstr>
      <vt:lpstr>PowerPoint-præsentation</vt:lpstr>
      <vt:lpstr>Spis mindre af det  søde, salte og fede</vt:lpstr>
      <vt:lpstr>PowerPoint-præsentation</vt:lpstr>
      <vt:lpstr>Her er eksempler på, hvor meget slik, kage,  chokolade, is, kiks og chips du højst kan spise om ugen: </vt:lpstr>
      <vt:lpstr>Sluk tørsten i vand</vt:lpstr>
      <vt:lpstr>PowerPoint-præsentation</vt:lpstr>
      <vt:lpstr>PowerPoint-præsentation</vt:lpstr>
      <vt:lpstr>PowerPoint-præsentation</vt:lpstr>
      <vt:lpstr>PowerPoint-præsentation</vt:lpstr>
      <vt:lpstr>Opgave på klassen </vt:lpstr>
      <vt:lpstr>Næringsholdigt måltid</vt:lpstr>
      <vt:lpstr>PowerPoint-præsentation</vt:lpstr>
      <vt:lpstr>Opgave på klassen</vt:lpstr>
      <vt:lpstr>Hvad er sundt og hvad er usundt?</vt:lpstr>
      <vt:lpstr>Hvad sker der når vi dyrker meget idræt?</vt:lpstr>
      <vt:lpstr>Hvad bruges de forskellige næringsstoffer til i relation til idræt?</vt:lpstr>
      <vt:lpstr>PowerPoint-præsentation</vt:lpstr>
      <vt:lpstr>Hvilket energisystem bruger du?</vt:lpstr>
      <vt:lpstr>Hvad forbrænder vi, når vi bevæger os?</vt:lpstr>
      <vt:lpstr>Øvelse </vt:lpstr>
      <vt:lpstr>Tre vigtige råd, hvis du træner meget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Makronæringsstoffer</dc:title>
  <dc:creator>Mikkel Skov Oxfeldt</dc:creator>
  <cp:lastModifiedBy>Mia Lundby Kragelund</cp:lastModifiedBy>
  <cp:revision>15</cp:revision>
  <dcterms:created xsi:type="dcterms:W3CDTF">2020-02-11T10:26:23Z</dcterms:created>
  <dcterms:modified xsi:type="dcterms:W3CDTF">2024-07-05T10:52:15Z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0x01010039A98C163A5FD447A0BF07823A51085B</vt:lpwstr>
  </property>
  <property fmtid="{D5CDD505-2E9C-101B-9397-08002B2CF9AE}" pid="3" name="MediaServiceImageTags">
    <vt:lpwstr/>
  </property>
</Properties>
</file>